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2" r:id="rId4"/>
    <p:sldId id="259" r:id="rId5"/>
    <p:sldId id="263" r:id="rId6"/>
    <p:sldId id="260" r:id="rId7"/>
    <p:sldId id="261" r:id="rId8"/>
    <p:sldId id="266" r:id="rId9"/>
    <p:sldId id="267" r:id="rId10"/>
    <p:sldId id="265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58" r:id="rId19"/>
    <p:sldId id="275" r:id="rId20"/>
    <p:sldId id="276" r:id="rId21"/>
    <p:sldId id="277" r:id="rId22"/>
    <p:sldId id="278" r:id="rId23"/>
    <p:sldId id="282" r:id="rId24"/>
    <p:sldId id="279" r:id="rId25"/>
    <p:sldId id="280" r:id="rId26"/>
    <p:sldId id="281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46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F6BD1-A7D2-456C-AD5F-E08F2197078E}" type="datetimeFigureOut">
              <a:rPr lang="en-US" smtClean="0"/>
              <a:pPr/>
              <a:t>18-Apr-14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FADE6-91CA-4534-9E2B-FBE0C14D3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26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023E36-A0FD-4DD0-AC5C-507D92AD5DF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5469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18-Apr-14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92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18-Apr-14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4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18-Apr-14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437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18-Apr-14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36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18-Apr-14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65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18-Apr-14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946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18-Apr-14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792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18-Apr-14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473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18-Apr-14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528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18-Apr-14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659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18-Apr-14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33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D18C-3012-4F65-B55C-0A0B63D38B5C}" type="datetimeFigureOut">
              <a:rPr lang="en-US" smtClean="0"/>
              <a:pPr/>
              <a:t>18-Apr-14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687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Neuroradiology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interactive lecture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366 RAD (Radiology)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Prof. Ibrahim A. </a:t>
            </a:r>
            <a:r>
              <a:rPr lang="en-US" dirty="0" err="1" smtClean="0">
                <a:solidFill>
                  <a:schemeClr val="bg1"/>
                </a:solidFill>
              </a:rPr>
              <a:t>Alorainy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1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192405"/>
            <a:ext cx="7038474" cy="1325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of the following is true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444359"/>
            <a:ext cx="633262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CTA study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MRA study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can only be done with contrast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good to diagnose cerebral venous thrombosis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61" t="14888" r="26642" b="15874"/>
          <a:stretch>
            <a:fillRect/>
          </a:stretch>
        </p:blipFill>
        <p:spPr bwMode="auto">
          <a:xfrm>
            <a:off x="405063" y="1432612"/>
            <a:ext cx="41148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24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10515600" cy="157212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An MRI showed intra-axial lesion that is necrotic, irregular, strongly enhancing, and crossing midline.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This lesion is most likely: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154" y="2336800"/>
            <a:ext cx="9877926" cy="34642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Infarction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Multiple sclerosis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Glioblastoma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multiforme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7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36" t="17021" r="26086" b="7494"/>
          <a:stretch>
            <a:fillRect/>
          </a:stretch>
        </p:blipFill>
        <p:spPr bwMode="auto">
          <a:xfrm>
            <a:off x="978564" y="736773"/>
            <a:ext cx="5143252" cy="546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56" t="16954" r="27185" b="7996"/>
          <a:stretch/>
        </p:blipFill>
        <p:spPr bwMode="auto">
          <a:xfrm>
            <a:off x="6224308" y="736772"/>
            <a:ext cx="4989119" cy="54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393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61474"/>
            <a:ext cx="7391400" cy="15721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lesion on this CT is: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8" y="1796719"/>
            <a:ext cx="7022432" cy="37866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Abscess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Multiple sclerosis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Glioblastoma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multiforme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79" t="6728" r="7294" b="10863"/>
          <a:stretch>
            <a:fillRect/>
          </a:stretch>
        </p:blipFill>
        <p:spPr bwMode="auto">
          <a:xfrm>
            <a:off x="135291" y="457200"/>
            <a:ext cx="3823095" cy="416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19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61474"/>
            <a:ext cx="7391400" cy="15721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lesion on this MRI is: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8" y="1796719"/>
            <a:ext cx="7022432" cy="37866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Infarction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Metastasis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Abscess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96" t="13722" r="28369" b="10190"/>
          <a:stretch>
            <a:fillRect/>
          </a:stretch>
        </p:blipFill>
        <p:spPr bwMode="auto">
          <a:xfrm>
            <a:off x="372728" y="90324"/>
            <a:ext cx="2915813" cy="35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05" t="8473" r="27451" b="17404"/>
          <a:stretch>
            <a:fillRect/>
          </a:stretch>
        </p:blipFill>
        <p:spPr bwMode="auto">
          <a:xfrm>
            <a:off x="372727" y="3657978"/>
            <a:ext cx="2915813" cy="317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570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brahim\Documents\Teaching cases\Neuro\Brain\tumors\Breast Ca mets brain scalp\769630-axT1+c.jpg"/>
          <p:cNvPicPr>
            <a:picLocks noChangeAspect="1" noChangeArrowheads="1"/>
          </p:cNvPicPr>
          <p:nvPr/>
        </p:nvPicPr>
        <p:blipFill>
          <a:blip r:embed="rId2"/>
          <a:srcRect l="9081" t="14554" r="11788" b="2835"/>
          <a:stretch>
            <a:fillRect/>
          </a:stretch>
        </p:blipFill>
        <p:spPr bwMode="auto">
          <a:xfrm>
            <a:off x="4353366" y="195738"/>
            <a:ext cx="3087231" cy="3223034"/>
          </a:xfrm>
          <a:prstGeom prst="rect">
            <a:avLst/>
          </a:prstGeom>
          <a:noFill/>
        </p:spPr>
      </p:pic>
      <p:pic>
        <p:nvPicPr>
          <p:cNvPr id="1027" name="Picture 3" descr="C:\Users\ibrahim\Documents\Teaching cases\Neuro\Brain\tumors\Breast Ca mets brain scalp\769630-CTbrain-1.jpg"/>
          <p:cNvPicPr>
            <a:picLocks noChangeAspect="1" noChangeArrowheads="1"/>
          </p:cNvPicPr>
          <p:nvPr/>
        </p:nvPicPr>
        <p:blipFill>
          <a:blip r:embed="rId3"/>
          <a:srcRect l="7240" t="14774" r="11262"/>
          <a:stretch>
            <a:fillRect/>
          </a:stretch>
        </p:blipFill>
        <p:spPr bwMode="auto">
          <a:xfrm>
            <a:off x="1120135" y="181071"/>
            <a:ext cx="3081502" cy="3222474"/>
          </a:xfrm>
          <a:prstGeom prst="rect">
            <a:avLst/>
          </a:prstGeom>
          <a:noFill/>
        </p:spPr>
      </p:pic>
      <p:pic>
        <p:nvPicPr>
          <p:cNvPr id="1028" name="Picture 4" descr="C:\Users\ibrahim\Documents\Teaching cases\Neuro\Brain\tumors\Breast Ca mets brain scalp\769630-sagT1+c2.jpg"/>
          <p:cNvPicPr>
            <a:picLocks noChangeAspect="1" noChangeArrowheads="1"/>
          </p:cNvPicPr>
          <p:nvPr/>
        </p:nvPicPr>
        <p:blipFill>
          <a:blip r:embed="rId4"/>
          <a:srcRect t="10133"/>
          <a:stretch>
            <a:fillRect/>
          </a:stretch>
        </p:blipFill>
        <p:spPr bwMode="auto">
          <a:xfrm>
            <a:off x="7580870" y="205364"/>
            <a:ext cx="3588724" cy="3225077"/>
          </a:xfrm>
          <a:prstGeom prst="rect">
            <a:avLst/>
          </a:prstGeom>
          <a:noFill/>
        </p:spPr>
      </p:pic>
      <p:pic>
        <p:nvPicPr>
          <p:cNvPr id="1029" name="Picture 5" descr="C:\Users\ibrahim\Documents\Teaching cases\Neuro\Brain\tumors\Breast Ca mets brain scalp\769630-CXR-1.jpg"/>
          <p:cNvPicPr>
            <a:picLocks noChangeAspect="1" noChangeArrowheads="1"/>
          </p:cNvPicPr>
          <p:nvPr/>
        </p:nvPicPr>
        <p:blipFill>
          <a:blip r:embed="rId5"/>
          <a:srcRect l="19654" b="32625"/>
          <a:stretch>
            <a:fillRect/>
          </a:stretch>
        </p:blipFill>
        <p:spPr bwMode="auto">
          <a:xfrm>
            <a:off x="1847933" y="3487527"/>
            <a:ext cx="4023334" cy="3370473"/>
          </a:xfrm>
          <a:prstGeom prst="rect">
            <a:avLst/>
          </a:prstGeom>
          <a:noFill/>
        </p:spPr>
      </p:pic>
      <p:pic>
        <p:nvPicPr>
          <p:cNvPr id="1030" name="Picture 6" descr="C:\Users\ibrahim\Documents\Teaching cases\Neuro\Brain\tumors\Breast Ca mets brain scalp\769630-CTlung-3.jpg"/>
          <p:cNvPicPr>
            <a:picLocks noChangeAspect="1" noChangeArrowheads="1"/>
          </p:cNvPicPr>
          <p:nvPr/>
        </p:nvPicPr>
        <p:blipFill>
          <a:blip r:embed="rId6"/>
          <a:srcRect t="7534" r="2723" b="17466"/>
          <a:stretch>
            <a:fillRect/>
          </a:stretch>
        </p:blipFill>
        <p:spPr bwMode="auto">
          <a:xfrm>
            <a:off x="5954308" y="3470686"/>
            <a:ext cx="4393447" cy="3387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00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365125"/>
            <a:ext cx="7038474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of the following is true about the lines of the cervical spine?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617079"/>
            <a:ext cx="633262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Red is intervertebral line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Brown is posterior </a:t>
            </a:r>
            <a:r>
              <a:rPr lang="en-US" sz="3200" dirty="0" err="1" smtClean="0">
                <a:solidFill>
                  <a:schemeClr val="bg1"/>
                </a:solidFill>
              </a:rPr>
              <a:t>spinous</a:t>
            </a:r>
            <a:r>
              <a:rPr lang="en-US" sz="3200" dirty="0" smtClean="0">
                <a:solidFill>
                  <a:schemeClr val="bg1"/>
                </a:solidFill>
              </a:rPr>
              <a:t> line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Green is </a:t>
            </a:r>
            <a:r>
              <a:rPr lang="en-US" sz="3200" dirty="0" err="1" smtClean="0">
                <a:solidFill>
                  <a:schemeClr val="bg1"/>
                </a:solidFill>
              </a:rPr>
              <a:t>spinolaminar</a:t>
            </a:r>
            <a:r>
              <a:rPr lang="en-US" sz="3200" dirty="0" smtClean="0">
                <a:solidFill>
                  <a:schemeClr val="bg1"/>
                </a:solidFill>
              </a:rPr>
              <a:t> line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Blue is posterior vertebral line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11" y="245891"/>
            <a:ext cx="3882189" cy="6443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30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186" y="226912"/>
            <a:ext cx="3893624" cy="6462444"/>
          </a:xfrm>
          <a:prstGeom prst="rect">
            <a:avLst/>
          </a:prstGeom>
          <a:noFill/>
        </p:spPr>
      </p:pic>
      <p:pic>
        <p:nvPicPr>
          <p:cNvPr id="5" name="Picture 2" descr="http://www.med-ed.virginia.edu/courses/rad/cspine/pictures/drawing%20alignmen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471" y="236856"/>
            <a:ext cx="4113469" cy="64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68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94734-lipomeningocele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26563" t="6250" r="29688"/>
          <a:stretch>
            <a:fillRect/>
          </a:stretch>
        </p:blipFill>
        <p:spPr bwMode="auto">
          <a:xfrm>
            <a:off x="141605" y="624840"/>
            <a:ext cx="2597150" cy="5564188"/>
          </a:xfrm>
          <a:prstGeom prst="rect">
            <a:avLst/>
          </a:prstGeom>
          <a:noFill/>
        </p:spPr>
      </p:pic>
      <p:pic>
        <p:nvPicPr>
          <p:cNvPr id="3" name="Picture 5" descr="694734-lipomeningocele-2"/>
          <p:cNvPicPr>
            <a:picLocks noChangeAspect="1" noChangeArrowheads="1"/>
          </p:cNvPicPr>
          <p:nvPr/>
        </p:nvPicPr>
        <p:blipFill>
          <a:blip r:embed="rId3"/>
          <a:srcRect l="26563" t="6250" r="29688"/>
          <a:stretch>
            <a:fillRect/>
          </a:stretch>
        </p:blipFill>
        <p:spPr bwMode="auto">
          <a:xfrm>
            <a:off x="2792730" y="623253"/>
            <a:ext cx="2597150" cy="5564187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48960" y="365125"/>
            <a:ext cx="633476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This MRI of the spine shows: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13119" y="1617079"/>
            <a:ext cx="607059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Meningocele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Extradural</a:t>
            </a:r>
            <a:r>
              <a:rPr lang="en-US" sz="3200" dirty="0" smtClean="0">
                <a:solidFill>
                  <a:schemeClr val="bg1"/>
                </a:solidFill>
              </a:rPr>
              <a:t> tumor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Discitis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Vertebral fusion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t="4655" b="11918"/>
          <a:stretch>
            <a:fillRect/>
          </a:stretch>
        </p:blipFill>
        <p:spPr bwMode="auto">
          <a:xfrm>
            <a:off x="8347968" y="482600"/>
            <a:ext cx="3142992" cy="581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mayoclinic.org/images/spinal-cord-injury-rehabilitation-pmruv2n1-2-2col.jpg"/>
          <p:cNvPicPr>
            <a:picLocks noChangeAspect="1" noChangeArrowheads="1"/>
          </p:cNvPicPr>
          <p:nvPr/>
        </p:nvPicPr>
        <p:blipFill>
          <a:blip r:embed="rId3" cstate="print"/>
          <a:srcRect l="18557" r="29897"/>
          <a:stretch>
            <a:fillRect/>
          </a:stretch>
        </p:blipFill>
        <p:spPr bwMode="auto">
          <a:xfrm>
            <a:off x="4638164" y="462280"/>
            <a:ext cx="3000050" cy="5857240"/>
          </a:xfrm>
          <a:prstGeom prst="rect">
            <a:avLst/>
          </a:prstGeom>
          <a:noFill/>
        </p:spPr>
      </p:pic>
      <p:pic>
        <p:nvPicPr>
          <p:cNvPr id="4" name="Picture 4" descr="http://www.newportdoctorsmedicalgroup.com/images/spinal_cord.jpg"/>
          <p:cNvPicPr>
            <a:picLocks noChangeAspect="1" noChangeArrowheads="1"/>
          </p:cNvPicPr>
          <p:nvPr/>
        </p:nvPicPr>
        <p:blipFill>
          <a:blip r:embed="rId4" cstate="print"/>
          <a:srcRect l="20942" r="20419"/>
          <a:stretch>
            <a:fillRect/>
          </a:stretch>
        </p:blipFill>
        <p:spPr bwMode="auto">
          <a:xfrm>
            <a:off x="759882" y="482600"/>
            <a:ext cx="3338092" cy="5826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7040" y="627888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4640" y="626872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6080" y="622808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22499" y="850236"/>
            <a:ext cx="4854336" cy="5055352"/>
            <a:chOff x="1417" y="1008"/>
            <a:chExt cx="2925" cy="2851"/>
          </a:xfrm>
        </p:grpSpPr>
        <p:pic>
          <p:nvPicPr>
            <p:cNvPr id="7" name="Picture 3" descr="00004540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1008"/>
              <a:ext cx="2925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3120" y="2112"/>
              <a:ext cx="288" cy="43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3360" y="1296"/>
              <a:ext cx="344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866" y="2583"/>
              <a:ext cx="842" cy="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78039" y="5828491"/>
            <a:ext cx="4255000" cy="84592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dirty="0">
                <a:solidFill>
                  <a:schemeClr val="bg1"/>
                </a:solidFill>
              </a:rPr>
              <a:t>Skull X-RAY LAT. VIEW</a:t>
            </a:r>
          </a:p>
        </p:txBody>
      </p: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1753988" y="853329"/>
            <a:ext cx="4263860" cy="5009478"/>
            <a:chOff x="3396486" y="1686697"/>
            <a:chExt cx="4162018" cy="4942703"/>
          </a:xfrm>
        </p:grpSpPr>
        <p:pic>
          <p:nvPicPr>
            <p:cNvPr id="18" name="Picture 3" descr="00000020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486" y="1686697"/>
              <a:ext cx="3842276" cy="4942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832221" y="2283506"/>
              <a:ext cx="0" cy="1069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5562601" y="3276600"/>
              <a:ext cx="152399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6947397" y="5867174"/>
              <a:ext cx="611107" cy="702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L</a:t>
              </a: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3915292" y="5586385"/>
              <a:ext cx="405603" cy="5096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856139" y="5721277"/>
            <a:ext cx="3658488" cy="8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SKULL PA VIEW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2326640" y="164193"/>
            <a:ext cx="7238686" cy="5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Name the structures</a:t>
            </a:r>
            <a:endParaRPr lang="en-US" sz="32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882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96" y="775648"/>
            <a:ext cx="10883846" cy="5482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d-ed.virginia.edu/courses/rad/cspine/pictures/soft%20tissue%20dens%20fx%20type%20III%20later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512" y="543560"/>
            <a:ext cx="3840328" cy="5166360"/>
          </a:xfrm>
          <a:prstGeom prst="rect">
            <a:avLst/>
          </a:prstGeom>
          <a:noFill/>
        </p:spPr>
      </p:pic>
      <p:pic>
        <p:nvPicPr>
          <p:cNvPr id="3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 b="8619"/>
          <a:stretch>
            <a:fillRect/>
          </a:stretch>
        </p:blipFill>
        <p:spPr bwMode="auto">
          <a:xfrm>
            <a:off x="599994" y="538376"/>
            <a:ext cx="3403046" cy="5161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32560" y="578104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Normal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7760" y="577088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7920" y="1666240"/>
            <a:ext cx="2895600" cy="2174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is the difference?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60731-T2"/>
          <p:cNvPicPr>
            <a:picLocks noChangeAspect="1" noChangeArrowheads="1"/>
          </p:cNvPicPr>
          <p:nvPr/>
        </p:nvPicPr>
        <p:blipFill>
          <a:blip r:embed="rId2"/>
          <a:srcRect l="18750" t="9375" r="15625" b="4688"/>
          <a:stretch>
            <a:fillRect/>
          </a:stretch>
        </p:blipFill>
        <p:spPr bwMode="auto">
          <a:xfrm>
            <a:off x="1940560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60731-DWI"/>
          <p:cNvPicPr>
            <a:picLocks noChangeAspect="1" noChangeArrowheads="1"/>
          </p:cNvPicPr>
          <p:nvPr/>
        </p:nvPicPr>
        <p:blipFill>
          <a:blip r:embed="rId3"/>
          <a:srcRect l="21622" t="10811" r="21622" b="14865"/>
          <a:stretch>
            <a:fillRect/>
          </a:stretch>
        </p:blipFill>
        <p:spPr bwMode="auto">
          <a:xfrm>
            <a:off x="7768273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60731-FLAIR"/>
          <p:cNvPicPr>
            <a:picLocks noChangeAspect="1" noChangeArrowheads="1"/>
          </p:cNvPicPr>
          <p:nvPr/>
        </p:nvPicPr>
        <p:blipFill>
          <a:blip r:embed="rId4"/>
          <a:srcRect l="18750" t="9375" r="15562" b="4688"/>
          <a:stretch>
            <a:fillRect/>
          </a:stretch>
        </p:blipFill>
        <p:spPr bwMode="auto">
          <a:xfrm>
            <a:off x="4872955" y="51169"/>
            <a:ext cx="244291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13423" y="3196487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DWI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940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FLAIR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84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T2WI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820160"/>
            <a:ext cx="80975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This MRI shows an infarction in the right basal ganglia.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infarction is: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Acute (recent)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Chronic (old)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Hemorrhagic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In PCA territory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60731-T2"/>
          <p:cNvPicPr>
            <a:picLocks noChangeAspect="1" noChangeArrowheads="1"/>
          </p:cNvPicPr>
          <p:nvPr/>
        </p:nvPicPr>
        <p:blipFill>
          <a:blip r:embed="rId2"/>
          <a:srcRect l="18750" t="9375" r="15625" b="4688"/>
          <a:stretch>
            <a:fillRect/>
          </a:stretch>
        </p:blipFill>
        <p:spPr bwMode="auto">
          <a:xfrm>
            <a:off x="1940560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60731-DWI"/>
          <p:cNvPicPr>
            <a:picLocks noChangeAspect="1" noChangeArrowheads="1"/>
          </p:cNvPicPr>
          <p:nvPr/>
        </p:nvPicPr>
        <p:blipFill>
          <a:blip r:embed="rId3"/>
          <a:srcRect l="21622" t="10811" r="21622" b="14865"/>
          <a:stretch>
            <a:fillRect/>
          </a:stretch>
        </p:blipFill>
        <p:spPr bwMode="auto">
          <a:xfrm>
            <a:off x="7768273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60731-FLAIR"/>
          <p:cNvPicPr>
            <a:picLocks noChangeAspect="1" noChangeArrowheads="1"/>
          </p:cNvPicPr>
          <p:nvPr/>
        </p:nvPicPr>
        <p:blipFill>
          <a:blip r:embed="rId4"/>
          <a:srcRect l="18750" t="9375" r="15562" b="4688"/>
          <a:stretch>
            <a:fillRect/>
          </a:stretch>
        </p:blipFill>
        <p:spPr bwMode="auto">
          <a:xfrm>
            <a:off x="4872955" y="51169"/>
            <a:ext cx="244291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13423" y="3196487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DWI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940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FLAIR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84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T2WI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960" y="3962400"/>
            <a:ext cx="711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This patient is most likely to have: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Left </a:t>
            </a:r>
            <a:r>
              <a:rPr lang="en-US" sz="2400" dirty="0" err="1" smtClean="0">
                <a:solidFill>
                  <a:schemeClr val="bg1"/>
                </a:solidFill>
              </a:rPr>
              <a:t>monoplegia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Left </a:t>
            </a:r>
            <a:r>
              <a:rPr lang="en-US" sz="2400" dirty="0" err="1" smtClean="0">
                <a:solidFill>
                  <a:schemeClr val="bg1"/>
                </a:solidFill>
              </a:rPr>
              <a:t>hemiplegia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</a:rPr>
              <a:t>Diplegia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No symptoms</a:t>
            </a:r>
          </a:p>
          <a:p>
            <a:pPr marL="800100" lvl="1" indent="-342900">
              <a:buFont typeface="+mj-lt"/>
              <a:buAutoNum type="alphaUcPeriod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360" y="416560"/>
            <a:ext cx="49339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66"/>
                </a:solidFill>
                <a:cs typeface="Arial" panose="020B0604020202020204" pitchFamily="34" charset="0"/>
              </a:rPr>
              <a:t>This CT shows:</a:t>
            </a: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Subdural hematoma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Subarachnoid hemorrhage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Intraventricular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 hemorrhage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All of the above</a:t>
            </a:r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1"/>
          <p:cNvPicPr>
            <a:picLocks noChangeAspect="1" noChangeArrowheads="1"/>
          </p:cNvPicPr>
          <p:nvPr/>
        </p:nvPicPr>
        <p:blipFill>
          <a:blip r:embed="rId2"/>
          <a:srcRect r="18979" b="37309"/>
          <a:stretch>
            <a:fillRect/>
          </a:stretch>
        </p:blipFill>
        <p:spPr bwMode="auto">
          <a:xfrm>
            <a:off x="318770" y="661225"/>
            <a:ext cx="4639310" cy="58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66"/>
                </a:solidFill>
                <a:cs typeface="Arial" panose="020B0604020202020204" pitchFamily="34" charset="0"/>
              </a:rPr>
              <a:t>The hematoma pointed by the arrow is:</a:t>
            </a:r>
            <a:endParaRPr lang="en-US" sz="3200" dirty="0">
              <a:solidFill>
                <a:srgbClr val="FFFF66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epidural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epidural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subdural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subdural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None of the above</a:t>
            </a:r>
          </a:p>
          <a:p>
            <a:pPr marL="514350" indent="-514350">
              <a:defRPr/>
            </a:pP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 055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407669" y="492760"/>
            <a:ext cx="4633241" cy="59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66"/>
                </a:solidFill>
                <a:cs typeface="Arial" panose="020B0604020202020204" pitchFamily="34" charset="0"/>
              </a:rPr>
              <a:t>This CT shows:</a:t>
            </a:r>
            <a:endParaRPr lang="en-US" sz="3200" dirty="0">
              <a:solidFill>
                <a:srgbClr val="FFFF66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PCA infarct</a:t>
            </a: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ACA infarct</a:t>
            </a: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Subarachnoid bleeding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Meningioma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Abscess</a:t>
            </a: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defRPr/>
            </a:pP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7465" y="2428855"/>
            <a:ext cx="653756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</a:t>
            </a:r>
            <a:r>
              <a:rPr lang="en-US" sz="11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</a:t>
            </a:r>
            <a:r>
              <a:rPr lang="en-US" sz="11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nk you</a:t>
            </a:r>
            <a:endParaRPr lang="en-US" sz="11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365125"/>
            <a:ext cx="7038474" cy="1325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is true on this brain CT </a:t>
            </a:r>
            <a:r>
              <a:rPr lang="en-US" sz="3200" b="1" dirty="0" smtClean="0">
                <a:solidFill>
                  <a:srgbClr val="FFFF00"/>
                </a:solidFill>
              </a:rPr>
              <a:t>regarding anatomy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617079"/>
            <a:ext cx="633262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Internal capsule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Caudate head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Cerebral peduncle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Putamen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Thalamus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ventricle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1" y="945399"/>
            <a:ext cx="4156413" cy="5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Which is true in CT?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Bone is black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CSF is black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Gray matter is darker than white matter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Gray and white matter can not be differentiated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5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78" t="15654" r="27357" b="8047"/>
          <a:stretch>
            <a:fillRect/>
          </a:stretch>
        </p:blipFill>
        <p:spPr bwMode="auto">
          <a:xfrm>
            <a:off x="6288504" y="962529"/>
            <a:ext cx="4386647" cy="52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ites.google.com/site/neurosun/headct-custom-crop-0.12-0.02-0.88-0.94-size-232-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16" y="962529"/>
            <a:ext cx="4372178" cy="5266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1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81138" y="994609"/>
            <a:ext cx="5142072" cy="5277853"/>
            <a:chOff x="5334000" y="1981200"/>
            <a:chExt cx="3338247" cy="358140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5334000" y="1981200"/>
              <a:ext cx="3338247" cy="3581400"/>
              <a:chOff x="1259632" y="1340768"/>
              <a:chExt cx="5319713" cy="5129213"/>
            </a:xfrm>
          </p:grpSpPr>
          <p:pic>
            <p:nvPicPr>
              <p:cNvPr id="8" name="Picture 3" descr="00002200"/>
              <p:cNvPicPr>
                <a:picLocks noChangeAspect="1" noChangeArrowheads="1"/>
              </p:cNvPicPr>
              <p:nvPr/>
            </p:nvPicPr>
            <p:blipFill>
              <a:blip r:embed="rId2">
                <a:lum bright="6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1340768"/>
                <a:ext cx="5319713" cy="512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flipH="1" flipV="1">
                <a:off x="4384286" y="4686967"/>
                <a:ext cx="7610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3012232" y="3398168"/>
                <a:ext cx="381000" cy="53340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H="1">
              <a:off x="7620000" y="3581400"/>
              <a:ext cx="286790" cy="400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H="1" flipV="1">
              <a:off x="7315200" y="4876800"/>
              <a:ext cx="4776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956560" y="164193"/>
            <a:ext cx="5978846" cy="5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Name the structures</a:t>
            </a:r>
            <a:endParaRPr lang="en-US" sz="32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5402580" y="4254898"/>
            <a:ext cx="394621" cy="41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634540" y="2270760"/>
            <a:ext cx="474920" cy="4677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 flipV="1">
            <a:off x="6653851" y="4590178"/>
            <a:ext cx="7356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45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Contraindication of MRI include all the following EXCEPT: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2" y="1825625"/>
            <a:ext cx="9893968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cardiac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pacemaker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cochlear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implants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 close to the eye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neurostimulators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pregnancy (3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trimester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01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97717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MRI diffusion (DWI) is particularly helpful in assessment of: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2" y="1825625"/>
            <a:ext cx="9893968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infarction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abscess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tumors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Hydrocephalus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1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MRI Diffusion..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05400" y="2362200"/>
            <a:ext cx="5334000" cy="3096690"/>
            <a:chOff x="1692275" y="2060575"/>
            <a:chExt cx="5613400" cy="4246508"/>
          </a:xfrm>
        </p:grpSpPr>
        <p:pic>
          <p:nvPicPr>
            <p:cNvPr id="74757" name="Picture 2" descr="http://jnnp.bmj.com/content/76/suppl_3/iii19/F6.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252" b="50134"/>
            <a:stretch>
              <a:fillRect/>
            </a:stretch>
          </p:blipFill>
          <p:spPr bwMode="auto">
            <a:xfrm>
              <a:off x="4572000" y="2060575"/>
              <a:ext cx="2733675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8" name="Picture 2" descr="http://jnnp.bmj.com/content/76/suppl_3/iii19/F6.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4202"/>
            <a:stretch>
              <a:fillRect/>
            </a:stretch>
          </p:blipFill>
          <p:spPr bwMode="auto">
            <a:xfrm>
              <a:off x="1692275" y="2060575"/>
              <a:ext cx="2782888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9" name="TextBox 7"/>
            <p:cNvSpPr txBox="1">
              <a:spLocks noChangeArrowheads="1"/>
            </p:cNvSpPr>
            <p:nvPr/>
          </p:nvSpPr>
          <p:spPr bwMode="auto">
            <a:xfrm>
              <a:off x="2268538" y="5589589"/>
              <a:ext cx="928172" cy="71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DWI</a:t>
              </a:r>
            </a:p>
          </p:txBody>
        </p:sp>
        <p:sp>
          <p:nvSpPr>
            <p:cNvPr id="74760" name="TextBox 8"/>
            <p:cNvSpPr txBox="1">
              <a:spLocks noChangeArrowheads="1"/>
            </p:cNvSpPr>
            <p:nvPr/>
          </p:nvSpPr>
          <p:spPr bwMode="auto">
            <a:xfrm>
              <a:off x="5003800" y="5570538"/>
              <a:ext cx="1834074" cy="71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ADC map</a:t>
              </a:r>
            </a:p>
          </p:txBody>
        </p:sp>
      </p:grpSp>
      <p:sp>
        <p:nvSpPr>
          <p:cNvPr id="74756" name="TextBox 8"/>
          <p:cNvSpPr txBox="1">
            <a:spLocks noChangeArrowheads="1"/>
          </p:cNvSpPr>
          <p:nvPr/>
        </p:nvSpPr>
        <p:spPr bwMode="auto">
          <a:xfrm>
            <a:off x="1524001" y="2362200"/>
            <a:ext cx="35210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MR diffusion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Very helpful in assessment of: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Early brain infarction.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Brain abscess.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Certain types of brain tumor.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6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381</Words>
  <Application>Microsoft Office PowerPoint</Application>
  <PresentationFormat>Custom</PresentationFormat>
  <Paragraphs>123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Neuroradiology  interactive lecture</vt:lpstr>
      <vt:lpstr>Skull X-RAY LAT. VIEW</vt:lpstr>
      <vt:lpstr>Which is true on this brain CT regarding anatomy:</vt:lpstr>
      <vt:lpstr>Which is true in CT?</vt:lpstr>
      <vt:lpstr>Slide 5</vt:lpstr>
      <vt:lpstr>Slide 6</vt:lpstr>
      <vt:lpstr>Contraindication of MRI include all the following EXCEPT:</vt:lpstr>
      <vt:lpstr>MRI diffusion (DWI) is particularly helpful in assessment of:</vt:lpstr>
      <vt:lpstr>Slide 9</vt:lpstr>
      <vt:lpstr>Which of the following is true?</vt:lpstr>
      <vt:lpstr>An MRI showed intra-axial lesion that is necrotic, irregular, strongly enhancing, and crossing midline.  This lesion is most likely:</vt:lpstr>
      <vt:lpstr>Slide 12</vt:lpstr>
      <vt:lpstr>The lesion on this CT is:</vt:lpstr>
      <vt:lpstr>The lesion on this MRI is:</vt:lpstr>
      <vt:lpstr>Slide 15</vt:lpstr>
      <vt:lpstr>Which of the following is true about the lines of the cervical spine?</vt:lpstr>
      <vt:lpstr>Slide 17</vt:lpstr>
      <vt:lpstr>This MRI of the spine shows: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Al-Orainy Ibrahim</dc:creator>
  <cp:lastModifiedBy>Ibrahim</cp:lastModifiedBy>
  <cp:revision>21</cp:revision>
  <dcterms:created xsi:type="dcterms:W3CDTF">2014-04-17T06:46:43Z</dcterms:created>
  <dcterms:modified xsi:type="dcterms:W3CDTF">2014-04-18T16:00:11Z</dcterms:modified>
</cp:coreProperties>
</file>