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3" r:id="rId9"/>
    <p:sldId id="268" r:id="rId10"/>
    <p:sldId id="265" r:id="rId11"/>
    <p:sldId id="267" r:id="rId12"/>
    <p:sldId id="269" r:id="rId13"/>
    <p:sldId id="270" r:id="rId14"/>
    <p:sldId id="272" r:id="rId15"/>
    <p:sldId id="294" r:id="rId16"/>
    <p:sldId id="273" r:id="rId17"/>
    <p:sldId id="295" r:id="rId18"/>
    <p:sldId id="275" r:id="rId19"/>
    <p:sldId id="297" r:id="rId20"/>
    <p:sldId id="280" r:id="rId21"/>
    <p:sldId id="281" r:id="rId22"/>
    <p:sldId id="296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DA0C0A-D58B-43BF-BF8A-60505D73549F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EF7DB0-B46C-4B46-8439-31D9C5830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smtClean="0"/>
              <a:t>Proof that microbes are reproduced from parent organisms, </a:t>
            </a:r>
            <a:r>
              <a:rPr lang="en-US" sz="2400" smtClean="0"/>
              <a:t>and</a:t>
            </a:r>
            <a:r>
              <a:rPr lang="en-US" sz="2000" smtClean="0"/>
              <a:t> do not result from spontaneous generation, came from careful experiments in makeshift laboratories of France's famed chemist and biologist, Louis Pasteur (1822-1895), at the Ecole Normale, Paris.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Behind him are portraies of his father and mother, which he painted during his youth. Mme. Pasteur waits patiently for him to complete an observation." On the table is a replica of the experiment of Lizaro Spalanzani. Pasteur is holding one of his "Swan-necked" flasks. This painting by Robert A. Thom appeared in "Great Moments in Medicine" published by Parke Davis &amp; Company, in 1966. The text quoted is from the same source. Both are reproduced with the permission of Parke Davis &amp; Company.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BC520-1C02-41A0-99C0-BC271FB6C1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smtClean="0"/>
              <a:t>"Methods of controlling and preventing yellow fever resulted from investigations conducted in 1900 at Camp Lazear, Cuba, by a United States Army commission led by Major Walter Reed (1851-1902). </a:t>
            </a:r>
          </a:p>
          <a:p>
            <a:pPr eaLnBrk="1" hangingPunct="1">
              <a:spcBef>
                <a:spcPct val="0"/>
              </a:spcBef>
            </a:pPr>
            <a:endParaRPr lang="en-US" sz="1600" smtClean="0"/>
          </a:p>
          <a:p>
            <a:pPr eaLnBrk="1" hangingPunct="1">
              <a:spcBef>
                <a:spcPct val="0"/>
              </a:spcBef>
            </a:pPr>
            <a:r>
              <a:rPr lang="en-US" sz="1600" smtClean="0"/>
              <a:t>This research proved conclusively that mosquitoes carry the yellow fever from person to person. First volunteer patient to be infected by mosquito bite was Private John Kissinger.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Examining physicians were Major W.C. Gorgas, Havana sanitation officer; Dr. A. Agramonte, pathologist; Dr. Carlos J. Finlay, chairman of the cooperating Cuban Yellow Fever Commission and first man to point to the possible infective role of mosquitoes; Dr. James Carroll, bacteriologist and Dr. Reed, Commission Chairman." This painting by Robert A. Thom appeared in "Great Moments in Medicine" published by Parke Davis &amp; Company, in 1966.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883AC-7EEB-46E3-8A64-5A4F6A6A12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61B13-1024-439E-97C9-18F393B828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study is a process – documented through out from design to execution that aims to provide empirical evidence on a given issue.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0B4F6-858E-49E2-941D-7A83B282F4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8784-78C7-41CA-B43E-AFD370F48DBB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D6FC-C554-4243-96BE-30A12D929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4DE4-A398-40F6-963C-F98C10E33331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8F16-32C1-4351-8AB3-53EF5C4B9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BEFF-C1DD-4041-BEC5-98028BE05BBA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C00E-2962-4FC3-B2E7-E9E15520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A121-27EB-4AD4-994C-3296DEC5C208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DDAE-7F01-4E91-B633-52DC536D2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4105-E888-4E18-B234-D051CEB0DBC0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DE3B-BF00-45EC-A19A-9A8EF37B7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BA92-9CC3-4DA8-A0BD-6AB08B115944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466C-D728-4E8D-85AA-454E3950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D7A1-F846-4D5D-A118-52CD70859089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455F-4741-4EA9-93B8-D7AB89A92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2B8B-9309-4968-977A-354A2A5C73EC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4021-FD62-4702-845C-F5676F025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FA70-3CCE-4B5C-BDAA-12BD515CCAD4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241B-1EC6-40DD-B514-6DD4B11F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0CA7-5439-4C89-A047-DB656DF62CC3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320A-70A1-4CCD-9EE3-0AC9B8F4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7D03-5FD5-4057-8B01-24C6E8FBA9DD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1C2C-EFF6-493E-96E1-B82990D7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055EF-A029-42E2-B862-6F9569979B1D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81BD13-A69D-4852-8FD4-2EFA2A0DA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dinahbarry.pwp.blueyonder.co.uk/sub%20sites/Spontaneous%20Generation/pasteurs%20first%20expts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-r-y.org.uk/Medical%20Information%20Booklet%20Download.pdf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hyperlink" Target="http://en.wikipedia.org/wiki/File:John_Forbes_Nash,_Jr._by_Peter_Badge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-r-y.org.uk/ecg.htm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hyperlink" Target="http://www.cdc.gov/mmwr/preview/mmwrhtml/mm6233a1.htm?s_cid=mm6233a1_w" TargetMode="External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Course CMED 305 Orientation &amp; Introduction </a:t>
            </a:r>
            <a:r>
              <a:rPr lang="en-US" sz="4000" b="1" dirty="0">
                <a:solidFill>
                  <a:srgbClr val="C00000"/>
                </a:solidFill>
              </a:rPr>
              <a:t>to Research methods: </a:t>
            </a:r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Why </a:t>
            </a:r>
            <a:r>
              <a:rPr lang="en-US" sz="4000" b="1" dirty="0">
                <a:solidFill>
                  <a:srgbClr val="C00000"/>
                </a:solidFill>
              </a:rPr>
              <a:t>do we need research?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70C0"/>
                </a:solidFill>
              </a:rPr>
              <a:t>Dr Amna Rehana Siddiqui </a:t>
            </a:r>
          </a:p>
          <a:p>
            <a:pPr eaLnBrk="1" hangingPunct="1"/>
            <a:r>
              <a:rPr lang="en-US" sz="2400" b="1" smtClean="0">
                <a:solidFill>
                  <a:srgbClr val="0070C0"/>
                </a:solidFill>
              </a:rPr>
              <a:t>Associate Professor 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Department of Family &amp; Community Medicine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College of Medicine King Saud University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solidFill>
                  <a:srgbClr val="0070C0"/>
                </a:solidFill>
              </a:rPr>
              <a:t>CMED 305 – September 2013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10200"/>
            <a:ext cx="838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</a:rPr>
              <a:t>Read Your Manual Carefully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information in details is present in Manual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Responsibilities of supervisors and students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Guidelines to develop protocol and report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Guidelines for collaboration within and outside KSU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Assessment Methods; extempore quizzes will be given during any lecture, or tutorial.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Evaluation forms that will be used by supervisors and Ethical Review Committee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Assessment of Students &amp; Marks Distribution</a:t>
            </a:r>
            <a:r>
              <a:rPr lang="en-US" sz="3200" b="1" smtClean="0"/>
              <a:t> 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688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600" u="sng" dirty="0" smtClean="0"/>
              <a:t>I. </a:t>
            </a:r>
            <a:r>
              <a:rPr lang="en-US" sz="2600" b="1" u="sng" dirty="0" smtClean="0">
                <a:solidFill>
                  <a:srgbClr val="0070C0"/>
                </a:solidFill>
              </a:rPr>
              <a:t>Examinations  (40%)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1. Midterm:    15%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2. Final exam: 25%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en-US" sz="1600" u="sng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600" u="sng" dirty="0" smtClean="0"/>
              <a:t>II. </a:t>
            </a:r>
            <a:r>
              <a:rPr lang="en-US" sz="2600" b="1" u="sng" dirty="0" smtClean="0">
                <a:solidFill>
                  <a:srgbClr val="0070C0"/>
                </a:solidFill>
              </a:rPr>
              <a:t>Continuous Assessment (60%)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6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600" dirty="0" smtClean="0"/>
              <a:t>1. </a:t>
            </a:r>
            <a:r>
              <a:rPr lang="en-US" sz="2600" u="sng" dirty="0" smtClean="0"/>
              <a:t>Research Project (40%):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protocol by supervisor (10%);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Ethical Review Committee Clearance (5%);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Final report by supervisor (20%);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Presentation by assigned evaluators (5%);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600" dirty="0" smtClean="0"/>
              <a:t>    2.  </a:t>
            </a:r>
            <a:r>
              <a:rPr lang="en-US" sz="2600" u="sng" dirty="0" smtClean="0"/>
              <a:t>Other (20%):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Assignments (10%); Quizzes (10%)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29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Introduction to Research methods: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Why do we need research?</a:t>
            </a:r>
            <a:endParaRPr lang="en-US" sz="3600" b="1" dirty="0" smtClean="0">
              <a:solidFill>
                <a:srgbClr val="C00000"/>
              </a:solidFill>
              <a:latin typeface="Footlight MT Light" pitchFamily="18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Session Objectives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/>
            <a:r>
              <a:rPr lang="en-US" smtClean="0"/>
              <a:t>Define Research </a:t>
            </a:r>
          </a:p>
          <a:p>
            <a:pPr eaLnBrk="1" hangingPunct="1"/>
            <a:r>
              <a:rPr lang="en-US" smtClean="0"/>
              <a:t>Why is medical research important ?</a:t>
            </a:r>
          </a:p>
          <a:p>
            <a:pPr eaLnBrk="1" hangingPunct="1"/>
            <a:r>
              <a:rPr lang="en-US" smtClean="0"/>
              <a:t>Outline of research protocol  </a:t>
            </a:r>
          </a:p>
          <a:p>
            <a:pPr eaLnBrk="1" hangingPunct="1"/>
            <a:r>
              <a:rPr lang="en-US" smtClean="0"/>
              <a:t>Designing research and drawing conclusions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ersonal.psu.edu/faculty/j/e/jel5/micro/pasteu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51054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04800" y="5257800"/>
            <a:ext cx="480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Pasteur ; the chemist who transformed medicine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086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/>
                </a:solidFill>
                <a:latin typeface="+mn-lt"/>
                <a:cs typeface="+mn-cs"/>
              </a:rPr>
              <a:t>Research Experiments in  Laboratories - France  1822</a:t>
            </a:r>
          </a:p>
        </p:txBody>
      </p:sp>
      <p:pic>
        <p:nvPicPr>
          <p:cNvPr id="15365" name="Picture 2" descr="http://www.dinahbarry.pwp.blueyonder.co.uk/sub%20sites/Spontaneous%20Generation/pasteu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495800"/>
            <a:ext cx="3705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838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Purpose of Medical Research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To improve human health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Since World War II a multibillion dollar enterprise is established for biomedical research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Biomedical research involves physiology and patho-physiology of human illness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Clinical Research is the method of validating hypotheses related to human disease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For example what is the patho-physiology behind lipid profile of an individual and whether it affects the cardiovascular disease outcomes in humans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Jenner: Smallpox is Stem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248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6875" y="5105400"/>
            <a:ext cx="820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Jenner  (1796) giving first small pox vaccine; taking a material from milkmaid infected </a:t>
            </a:r>
          </a:p>
          <a:p>
            <a:r>
              <a:rPr lang="en-US">
                <a:latin typeface="Calibri" pitchFamily="34" charset="0"/>
              </a:rPr>
              <a:t>with cowpox who is seen taking care of her hand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Defining Clinical Research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National Institute of Health (NIH):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Clinical Research includes following areas of inquiry: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dirty="0" smtClean="0"/>
              <a:t>Patient oriented research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dirty="0" smtClean="0"/>
              <a:t>Epidemiologic and Behavioral Studies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dirty="0" smtClean="0"/>
              <a:t>Outcomes and Health Services Research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US" sz="2800" dirty="0" smtClean="0"/>
              <a:t>Translational research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    Clinical Research includes any scientific investigation in which unit of analysis is the person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ersonal.psu.edu/faculty/j/e/jel5/micro/ylfe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0" y="5638800"/>
            <a:ext cx="816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Major Walter Reed a US Army physician 1901 postulated that Yellow fever is caused</a:t>
            </a:r>
          </a:p>
          <a:p>
            <a:r>
              <a:rPr lang="en-US">
                <a:latin typeface="Calibri" pitchFamily="34" charset="0"/>
              </a:rPr>
              <a:t>by a mosquito bite (a specific species) instead of incorrectly known to be by contact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Pace of Change in Medicine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Changing patterns of diseases  </a:t>
            </a:r>
          </a:p>
          <a:p>
            <a:pPr eaLnBrk="1" hangingPunct="1"/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Demographic transition &amp; longevity </a:t>
            </a:r>
            <a:endParaRPr lang="en-US" sz="1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Variation in patient population and clinical care in various geographical regions  differs for many reasons 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 descr="japan-swine-flu-mask-550x366.jpg"/>
          <p:cNvSpPr>
            <a:spLocks noChangeAspect="1" noChangeArrowheads="1"/>
          </p:cNvSpPr>
          <p:nvPr/>
        </p:nvSpPr>
        <p:spPr bwMode="auto">
          <a:xfrm>
            <a:off x="0" y="-136525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9" name="Picture 3" descr="C:\Documents and Settings\DR.AMNA\My Documents\My Pictures\H1N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Workers aged 55–64 and ≥65 years have the highest rates of occupational highway transportation deaths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105400"/>
            <a:ext cx="19431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http://www.c-r-y.org.uk/sanjhome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048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http://www.c-r-y.org.uk/medinfohome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3048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C:\Documents and Settings\DR.AMNA\My Documents\My Pictures\hfcs_thumbnai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5562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C:\Documents and Settings\DR.AMNA\My Documents\My Pictures\obesity_thumbnai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267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http://upload.wikimedia.org/wikipedia/commons/thumb/a/a9/John_Forbes_Nash%2C_Jr._by_Peter_Badge.jpg/170px-John_Forbes_Nash%2C_Jr._by_Peter_Badg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33800" y="2895600"/>
            <a:ext cx="2266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228600"/>
          <a:ext cx="2667000" cy="2286000"/>
        </p:xfrm>
        <a:graphic>
          <a:graphicData uri="http://schemas.openxmlformats.org/presentationml/2006/ole">
            <p:oleObj spid="_x0000_s1026" name="Photo Editor Photo" r:id="rId14" imgW="2857899" imgH="2542857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629400" y="2514600"/>
          <a:ext cx="1692275" cy="1520825"/>
        </p:xfrm>
        <a:graphic>
          <a:graphicData uri="http://schemas.openxmlformats.org/presentationml/2006/ole">
            <p:oleObj spid="_x0000_s1027" name="Photo Editor Photo" r:id="rId15" imgW="1676634" imgH="2542857" progId="">
              <p:embed/>
            </p:oleObj>
          </a:graphicData>
        </a:graphic>
      </p:graphicFrame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3124200" y="6172200"/>
            <a:ext cx="324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John Nash, A Nobel Laureate in Economics</a:t>
            </a:r>
          </a:p>
          <a:p>
            <a:r>
              <a:rPr lang="en-US" sz="1400">
                <a:latin typeface="Calibri" pitchFamily="34" charset="0"/>
              </a:rPr>
              <a:t>suffered from Schizophrenia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Course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b="1" smtClean="0">
                <a:solidFill>
                  <a:srgbClr val="C00000"/>
                </a:solidFill>
              </a:rPr>
              <a:t>Course Objectives</a:t>
            </a:r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  <a:p>
            <a:pPr eaLnBrk="1" hangingPunct="1">
              <a:buFont typeface="Georgia" pitchFamily="18" charset="0"/>
              <a:buNone/>
            </a:pPr>
            <a:r>
              <a:rPr lang="en-US" smtClean="0"/>
              <a:t>   The overall objectives of this course are to enable students understand basic elements of research, design and conduct a study to answer a specific research question.  </a:t>
            </a:r>
          </a:p>
          <a:p>
            <a:pPr eaLnBrk="1" hangingPunct="1">
              <a:buFont typeface="Georgia" pitchFamily="18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Research Methodology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Epidemiological Approach consists of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I. Elements of Research </a:t>
            </a:r>
            <a:r>
              <a:rPr lang="en-US" smtClean="0">
                <a:solidFill>
                  <a:srgbClr val="C00000"/>
                </a:solidFill>
              </a:rPr>
              <a:t>(designing )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II. Validity of Research Results / Inferences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</a:t>
            </a:r>
            <a:r>
              <a:rPr lang="en-US" smtClean="0">
                <a:solidFill>
                  <a:srgbClr val="C00000"/>
                </a:solidFill>
              </a:rPr>
              <a:t>(drawing conclusions)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36550"/>
            <a:ext cx="8001000" cy="719138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6600"/>
                </a:solidFill>
              </a:rPr>
              <a:t>Defining Epidemiology  </a:t>
            </a:r>
            <a:r>
              <a:rPr lang="en-US" sz="3600" smtClean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6868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Epidemiology is a study of distribution </a:t>
            </a:r>
            <a:r>
              <a:rPr lang="en-US" dirty="0" smtClean="0"/>
              <a:t>(person, place, time)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determinants </a:t>
            </a:r>
            <a:r>
              <a:rPr lang="en-US" dirty="0" smtClean="0"/>
              <a:t>(risk factors)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disease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   </a:t>
            </a:r>
            <a:r>
              <a:rPr lang="en-US" sz="2800" b="1" u="sng" dirty="0" smtClean="0"/>
              <a:t>Fundamental assumptions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Disease does not occur at random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Disease occurrence is a function of its potential determinants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3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John Snow and the Broad Street Pump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12" descr="broadstreetpump_n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8623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 descr="sohomap_pump_pu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4038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7" descr="sohomap_pump_pu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4038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9" descr="snowsing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876800"/>
            <a:ext cx="1228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20"/>
          <p:cNvSpPr txBox="1">
            <a:spLocks noChangeArrowheads="1"/>
          </p:cNvSpPr>
          <p:nvPr/>
        </p:nvSpPr>
        <p:spPr bwMode="auto">
          <a:xfrm>
            <a:off x="304800" y="6324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Calibri" pitchFamily="34" charset="0"/>
              </a:rPr>
              <a:t>Early epi study of association.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Elements of Research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486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Research Question: What problem needs an answer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Background and Significance: Why is this question important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Study hypothesis and objectives: Specifically how much can be done and how much of the problem could be solved 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Design: What methodology will be adopted? Epidemiologic Approach ? What will be the time lines of structuring this study?  Prospective in time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Description of a problem or finding a cause and effect relationship between two factors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Elements of Research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Study Participants: what type of study participants are needed ? Children, males , diabetics, hypertensive adults, healthy population?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Variables: what measures will be done, height, weight, lipid profile , changing pattern of blood indices, growth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Outcome variable: what are we assessing, death, illness, disability?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Predictor variable : what factors (risk) are responsible /related  to the outcome variable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Statistical concerns; Sampling, Sample size, testing of hypothesis, tests of significance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46188"/>
            <a:ext cx="79248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55600" y="228600"/>
            <a:ext cx="7980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Can the results obtained form red houses be applied</a:t>
            </a:r>
          </a:p>
          <a:p>
            <a:pPr algn="ctr"/>
            <a:r>
              <a:rPr lang="en-US" sz="2800" b="1">
                <a:latin typeface="Calibri" pitchFamily="34" charset="0"/>
              </a:rPr>
              <a:t> to green houses? Sampling &amp; sample size issues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Validity of research results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is the actual truth in nature about the research question we are going to answer ? 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800" smtClean="0"/>
              <a:t>How can we address or minimize the errors in our research study to avoid false results ? 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800" smtClean="0"/>
              <a:t>As the results will be applied to the patients / population and ethically “ do no harm”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800" smtClean="0"/>
              <a:t>Example ; use of hormone replacement therapy </a:t>
            </a:r>
          </a:p>
          <a:p>
            <a:pPr eaLnBrk="1" hangingPunct="1"/>
            <a:r>
              <a:rPr lang="en-US" sz="2800" smtClean="0"/>
              <a:t>correct data management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Validity of research results 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Selection of study participants is important; whether all sick individuals were included or more healthy individuals were included?  Representative of target population?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High risk versus low risk or no risk groups comparison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Diseases present differently in different populations;  Selection bias may lead to  false results </a:t>
            </a:r>
            <a:r>
              <a:rPr lang="en-US" sz="2400" smtClean="0"/>
              <a:t>( and we may not be aware of that we have false results; which is not the truth in nature)</a:t>
            </a:r>
            <a:endParaRPr lang="en-US" sz="28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Validity of research results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smtClean="0"/>
              <a:t>Precision  in measurements for statistical efficiency.  Errors in measurement instruments; questionnaire, untrained data collectors, lead to information bias and false results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smtClean="0"/>
              <a:t>Appropriate sampling method and sample size for requirements are necessary for precision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8_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39888"/>
            <a:ext cx="83058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8193088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Measurement Error: </a:t>
            </a:r>
            <a:r>
              <a:rPr lang="en-US" sz="2800" dirty="0">
                <a:solidFill>
                  <a:schemeClr val="accent3"/>
                </a:solidFill>
                <a:latin typeface="+mn-lt"/>
                <a:cs typeface="+mn-cs"/>
              </a:rPr>
              <a:t>I</a:t>
            </a:r>
            <a:r>
              <a:rPr lang="en-US" sz="2400" dirty="0">
                <a:solidFill>
                  <a:schemeClr val="accent3"/>
                </a:solidFill>
                <a:latin typeface="+mn-lt"/>
                <a:cs typeface="+mn-cs"/>
              </a:rPr>
              <a:t>f x% are &gt; or &lt; normal; due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/>
                </a:solidFill>
                <a:latin typeface="+mn-lt"/>
                <a:cs typeface="+mn-cs"/>
              </a:rPr>
              <a:t>Inaccurate measurements may lead to false conclusions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Learning Methods for the course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Course  Units: ~ 6 academic credits 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r>
              <a:rPr lang="en-US" u="sng" smtClean="0"/>
              <a:t>Learning methods over the academic year include 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lectures ( ~ 28 contact hours),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tutorials (~ 30 contact hours), &amp;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research group works with supervisor ( ~ 38  hours). </a:t>
            </a:r>
          </a:p>
          <a:p>
            <a:pPr lvl="1" eaLnBrk="1" hangingPunct="1"/>
            <a:endParaRPr lang="en-US" sz="2400" smtClean="0"/>
          </a:p>
          <a:p>
            <a:pPr marL="742950" lvl="2" indent="-342900" eaLnBrk="1" hangingPunct="1">
              <a:buFont typeface="Wingdings" pitchFamily="2" charset="2"/>
              <a:buChar char="§"/>
            </a:pPr>
            <a:r>
              <a:rPr lang="en-US" b="1" u="sng" smtClean="0"/>
              <a:t>Self</a:t>
            </a:r>
            <a:r>
              <a:rPr lang="en-US" smtClean="0"/>
              <a:t> initiative and learning is needed from students for a good outcome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II. Validity of Inference 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Internal validity: does the study inference is true for study participants only?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External validity: Does the study results could be applied to persons who were not included in the study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754063" y="161925"/>
            <a:ext cx="75580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 anchor="b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Calibri" pitchFamily="34" charset="0"/>
              </a:rPr>
              <a:t>Protocol Development 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34963" y="1219200"/>
            <a:ext cx="456882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/>
          <a:lstStyle/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Research Question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Hypotheses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Objectives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Background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Design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Subjects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Variables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Data Collection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>
                <a:latin typeface="Calibri" pitchFamily="34" charset="0"/>
              </a:rPr>
              <a:t>Quality control </a:t>
            </a:r>
          </a:p>
          <a:p>
            <a:pPr marL="579438" indent="-579438" defTabSz="992188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800" b="1">
              <a:latin typeface="Calibri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4860925" y="1219200"/>
            <a:ext cx="46101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76" tIns="49638" rIns="99276" bIns="49638"/>
          <a:lstStyle/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10. Data Management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11. Sample size 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12. Plan of Analysis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13. Ethical issues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14. Budget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15. Report results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16. Institution capacity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17. Administration</a:t>
            </a:r>
          </a:p>
          <a:p>
            <a:pPr marL="373063" indent="-373063" defTabSz="992188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alibri" pitchFamily="34" charset="0"/>
              </a:rPr>
              <a:t>18. Work Plan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866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70C0"/>
                </a:solidFill>
                <a:latin typeface="Footlight MT Light" pitchFamily="18" charset="0"/>
              </a:rPr>
              <a:t>References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10200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676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Stephen B </a:t>
            </a:r>
            <a:r>
              <a:rPr lang="en-US" sz="2400" dirty="0" err="1" smtClean="0">
                <a:solidFill>
                  <a:srgbClr val="000000"/>
                </a:solidFill>
              </a:rPr>
              <a:t>Hulley</a:t>
            </a:r>
            <a:r>
              <a:rPr lang="en-US" sz="2400" dirty="0" smtClean="0">
                <a:solidFill>
                  <a:srgbClr val="000000"/>
                </a:solidFill>
              </a:rPr>
              <a:t>.  Designing Clinical Research.  Chapter 1 . Getting Started: The Anatomy and Physiology of Clinical Research .  Pages 3-15.  3</a:t>
            </a:r>
            <a:r>
              <a:rPr lang="en-US" sz="2400" baseline="30000" dirty="0" smtClean="0">
                <a:solidFill>
                  <a:srgbClr val="000000"/>
                </a:solidFill>
              </a:rPr>
              <a:t>rd</a:t>
            </a:r>
            <a:r>
              <a:rPr lang="en-US" sz="2400" dirty="0" smtClean="0">
                <a:solidFill>
                  <a:srgbClr val="000000"/>
                </a:solidFill>
              </a:rPr>
              <a:t> Edition . </a:t>
            </a:r>
            <a:r>
              <a:rPr lang="en-US" sz="2400" dirty="0" err="1" smtClean="0">
                <a:solidFill>
                  <a:srgbClr val="000000"/>
                </a:solidFill>
              </a:rPr>
              <a:t>Wolters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Kluwer</a:t>
            </a:r>
            <a:r>
              <a:rPr lang="en-US" sz="2400" dirty="0" smtClean="0">
                <a:solidFill>
                  <a:srgbClr val="000000"/>
                </a:solidFill>
              </a:rPr>
              <a:t> Health Lippincott Williams and Wilkins 2007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Daniel P Schuster  &amp; William J Powers.  Translational and Experimental Clinical Research. Introduction: The value of Translational and Experimental Clinical Research. Pages: xv-xxi Lippincott Williams and Wilkins 2005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CMED 305 Manual prepared  &amp; compiled by Dr </a:t>
            </a:r>
            <a:r>
              <a:rPr lang="en-US" sz="2400" dirty="0" err="1" smtClean="0">
                <a:solidFill>
                  <a:srgbClr val="000000"/>
                </a:solidFill>
              </a:rPr>
              <a:t>Amna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Rehana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Siddiqui</a:t>
            </a:r>
            <a:r>
              <a:rPr lang="en-US" sz="2400" dirty="0" smtClean="0">
                <a:solidFill>
                  <a:srgbClr val="000000"/>
                </a:solidFill>
              </a:rPr>
              <a:t>, Department f Family &amp; Community Medicine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</a:rPr>
              <a:t>Course Concepts taught in lectures &amp; tutorials 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formulate a research question and development of a study protocol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Designing epidemiological study methods and assessment of risks in comparison to no risk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Ethics in research and avoiding plagiarism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Biostatistics concepts and skills in data management &amp; analysis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interpretation, discussion, &amp; presentation of study findings and conclusion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Group Meetings with Research Supervisor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212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Focus on the entire process of concepts taught in lectures &amp; tutorials to link with a research topic.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Research Supervisor, who is a faculty or expert in the research &amp; specific topic of interest, will help you to learn subject concepts as well as to formulate the research question, supervising: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</a:t>
            </a:r>
            <a:r>
              <a:rPr lang="en-US" sz="3000" dirty="0" smtClean="0"/>
              <a:t>		-the development of protocol,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/>
              <a:t>   		-monitor the conduct the study,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/>
              <a:t>   		-using appropriate scientific &amp; ethical methods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Supervisor Selection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49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Based on your topic of interest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Initiated during the first week of classes &amp; to complete at the most by the end of first 2 weeks of the first semester.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Important points for selection of supervisor are: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</a:t>
            </a:r>
            <a:r>
              <a:rPr lang="en-US" sz="2400" smtClean="0">
                <a:solidFill>
                  <a:srgbClr val="002060"/>
                </a:solidFill>
              </a:rPr>
              <a:t>availability,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</a:rPr>
              <a:t>time commitment,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</a:rPr>
              <a:t>conforming to schedule,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2060"/>
                </a:solidFill>
              </a:rPr>
              <a:t>communication methods.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>
                <a:solidFill>
                  <a:srgbClr val="002060"/>
                </a:solidFill>
              </a:rPr>
              <a:t>Change in topic and supervisor is time constrained and usually results in affecting grades, incomplete work, missing deadlines; </a:t>
            </a:r>
            <a:r>
              <a:rPr lang="en-US" sz="2400" i="1" smtClean="0">
                <a:solidFill>
                  <a:srgbClr val="C00000"/>
                </a:solidFill>
              </a:rPr>
              <a:t>hence careful selection of topic and supervisor is important.        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00000"/>
                </a:solidFill>
              </a:rPr>
              <a:t>Supervisor Agreement Form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in your manual;  Copy, fill it as a group, and explore your interest and supervisor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Copy it and get it signed and submit at the Support Staff at Department of Family &amp; Community Medicine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 </a:t>
            </a:r>
            <a:r>
              <a:rPr lang="en-US" dirty="0" err="1" smtClean="0"/>
              <a:t>Jajah</a:t>
            </a:r>
            <a:r>
              <a:rPr lang="en-US" dirty="0" smtClean="0"/>
              <a:t> for Female groups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Mr. Bader /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Ejaz</a:t>
            </a:r>
            <a:r>
              <a:rPr lang="en-US" dirty="0" smtClean="0"/>
              <a:t> for Male groups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Formation of Research Group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784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3-6 students per group is fine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Males and females will make separate groups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Consult the list of last years projects too; and avoid “re-inventing the wheel”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supervisor - supervisee relationship needs to be strengthened with mutually accepted expectations on both sides.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supervisor provides quality time, while students are expected to observe discipline, give respect and express maximum learning attitude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C00000"/>
                </a:solidFill>
              </a:rPr>
              <a:t>List of Potential Departments for Selecting Research Supervisors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973638"/>
          </a:xfrm>
        </p:spPr>
        <p:txBody>
          <a:bodyPr/>
          <a:lstStyle/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Anatomy;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Anesthesia;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Cardiac Sciences;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Dermatology;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Emergency Medicine;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ENT;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Family &amp; Community Medicine.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Medical Education;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Medicine;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Obs-Gynecology;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Ophthalmology;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Orthopedics;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Pathology;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Pediatrics;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Pharmacology;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Psychiatry;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Physiology;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Radiology;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Surgery; </a:t>
            </a:r>
          </a:p>
          <a:p>
            <a:pPr marL="623888" indent="-514350" eaLnBrk="1" hangingPunct="1">
              <a:lnSpc>
                <a:spcPct val="80000"/>
              </a:lnSpc>
              <a:buFont typeface="Georgia" pitchFamily="18" charset="0"/>
              <a:buAutoNum type="arabicPeriod"/>
            </a:pPr>
            <a:r>
              <a:rPr lang="en-US" sz="2000" smtClean="0"/>
              <a:t>Sections  &amp;  Centers of Research at KSU </a:t>
            </a:r>
          </a:p>
          <a:p>
            <a:pPr marL="623888" indent="-514350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1868</Words>
  <Application>Microsoft Office PowerPoint</Application>
  <PresentationFormat>عرض على الشاشة (3:4)‏</PresentationFormat>
  <Paragraphs>250</Paragraphs>
  <Slides>32</Slides>
  <Notes>4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0" baseType="lpstr">
      <vt:lpstr>Arial</vt:lpstr>
      <vt:lpstr>Calibri</vt:lpstr>
      <vt:lpstr>Georgia</vt:lpstr>
      <vt:lpstr>Wingdings</vt:lpstr>
      <vt:lpstr>Footlight MT Light</vt:lpstr>
      <vt:lpstr>Times New Roman</vt:lpstr>
      <vt:lpstr>Office Theme</vt:lpstr>
      <vt:lpstr>Photo Editor Photo</vt:lpstr>
      <vt:lpstr> Course CMED 305 Orientation &amp; Introduction to Research methods:  Why do we need research? </vt:lpstr>
      <vt:lpstr>Introduction to Course</vt:lpstr>
      <vt:lpstr>Learning Methods for the course</vt:lpstr>
      <vt:lpstr>Course Concepts taught in lectures &amp; tutorials  </vt:lpstr>
      <vt:lpstr>Group Meetings with Research Supervisor </vt:lpstr>
      <vt:lpstr>Supervisor Selection </vt:lpstr>
      <vt:lpstr>Supervisor Agreement Form </vt:lpstr>
      <vt:lpstr>Formation of Research Group </vt:lpstr>
      <vt:lpstr>List of Potential Departments for Selecting Research Supervisors </vt:lpstr>
      <vt:lpstr>Read Your Manual Carefully </vt:lpstr>
      <vt:lpstr>Assessment of Students &amp; Marks Distribution  </vt:lpstr>
      <vt:lpstr>Introduction to Research methods:  Why do we need research?</vt:lpstr>
      <vt:lpstr>الشريحة 13</vt:lpstr>
      <vt:lpstr>Purpose of Medical Research </vt:lpstr>
      <vt:lpstr>الشريحة 15</vt:lpstr>
      <vt:lpstr>Defining Clinical Research </vt:lpstr>
      <vt:lpstr>الشريحة 17</vt:lpstr>
      <vt:lpstr>Pace of Change in Medicine </vt:lpstr>
      <vt:lpstr>الشريحة 19</vt:lpstr>
      <vt:lpstr>Research Methodology </vt:lpstr>
      <vt:lpstr>Defining Epidemiology   </vt:lpstr>
      <vt:lpstr>John Snow and the Broad Street Pump</vt:lpstr>
      <vt:lpstr>Elements of Research </vt:lpstr>
      <vt:lpstr>Elements of Research </vt:lpstr>
      <vt:lpstr>الشريحة 25</vt:lpstr>
      <vt:lpstr>Validity of research results </vt:lpstr>
      <vt:lpstr>Validity of research results </vt:lpstr>
      <vt:lpstr>Validity of research results </vt:lpstr>
      <vt:lpstr>الشريحة 29</vt:lpstr>
      <vt:lpstr>II. Validity of Inference </vt:lpstr>
      <vt:lpstr>الشريحة 31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CMED 305 Orientation &amp; Introduction to Research methods:  Why do we need research?</dc:title>
  <dc:creator>DR.AMNA REHANA SIDDIQUI</dc:creator>
  <cp:lastModifiedBy>AA</cp:lastModifiedBy>
  <cp:revision>45</cp:revision>
  <dcterms:created xsi:type="dcterms:W3CDTF">2013-08-25T10:10:54Z</dcterms:created>
  <dcterms:modified xsi:type="dcterms:W3CDTF">2013-09-03T16:52:28Z</dcterms:modified>
</cp:coreProperties>
</file>