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2"/>
  </p:sldMasterIdLst>
  <p:notesMasterIdLst>
    <p:notesMasterId r:id="rId37"/>
  </p:notesMasterIdLst>
  <p:handoutMasterIdLst>
    <p:handoutMasterId r:id="rId38"/>
  </p:handoutMasterIdLst>
  <p:sldIdLst>
    <p:sldId id="256" r:id="rId3"/>
    <p:sldId id="264" r:id="rId4"/>
    <p:sldId id="300" r:id="rId5"/>
    <p:sldId id="303" r:id="rId6"/>
    <p:sldId id="302" r:id="rId7"/>
    <p:sldId id="298" r:id="rId8"/>
    <p:sldId id="299" r:id="rId9"/>
    <p:sldId id="301" r:id="rId10"/>
    <p:sldId id="266" r:id="rId11"/>
    <p:sldId id="267" r:id="rId12"/>
    <p:sldId id="293" r:id="rId13"/>
    <p:sldId id="286" r:id="rId14"/>
    <p:sldId id="269" r:id="rId15"/>
    <p:sldId id="270" r:id="rId16"/>
    <p:sldId id="271" r:id="rId17"/>
    <p:sldId id="289" r:id="rId18"/>
    <p:sldId id="292" r:id="rId19"/>
    <p:sldId id="290" r:id="rId20"/>
    <p:sldId id="291" r:id="rId21"/>
    <p:sldId id="272" r:id="rId22"/>
    <p:sldId id="276" r:id="rId23"/>
    <p:sldId id="277" r:id="rId24"/>
    <p:sldId id="278" r:id="rId25"/>
    <p:sldId id="279" r:id="rId26"/>
    <p:sldId id="296" r:id="rId27"/>
    <p:sldId id="294" r:id="rId28"/>
    <p:sldId id="295" r:id="rId29"/>
    <p:sldId id="281" r:id="rId30"/>
    <p:sldId id="282" r:id="rId31"/>
    <p:sldId id="283" r:id="rId32"/>
    <p:sldId id="284" r:id="rId33"/>
    <p:sldId id="285" r:id="rId34"/>
    <p:sldId id="297" r:id="rId35"/>
    <p:sldId id="258"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2ABD4"/>
    <a:srgbClr val="868593"/>
    <a:srgbClr val="392A53"/>
    <a:srgbClr val="C6D7E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59" autoAdjust="0"/>
    <p:restoredTop sz="86441" autoAdjust="0"/>
  </p:normalViewPr>
  <p:slideViewPr>
    <p:cSldViewPr>
      <p:cViewPr varScale="1">
        <p:scale>
          <a:sx n="73" d="100"/>
          <a:sy n="73" d="100"/>
        </p:scale>
        <p:origin x="-1920" y="-102"/>
      </p:cViewPr>
      <p:guideLst>
        <p:guide orient="horz" pos="2160"/>
        <p:guide pos="2880"/>
      </p:guideLst>
    </p:cSldViewPr>
  </p:slideViewPr>
  <p:outlineViewPr>
    <p:cViewPr>
      <p:scale>
        <a:sx n="33" d="100"/>
        <a:sy n="33" d="100"/>
      </p:scale>
      <p:origin x="270" y="20859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A7026807-9C56-47E1-AFB2-E51DAB1BD1B2}" type="datetimeFigureOut">
              <a:rPr lang="en-US"/>
              <a:pPr>
                <a:defRPr/>
              </a:pPr>
              <a:t>9/6/2013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23F619CB-B172-4233-AA4D-4C0F8FE163C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7D681918-80F7-47EB-8265-AD7C568C8303}" type="datetimeFigureOut">
              <a:rPr lang="en-US"/>
              <a:pPr>
                <a:defRPr/>
              </a:pPr>
              <a:t>9/6/2013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031D5E79-B7D4-4914-8849-F5C162666B6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Tasks: goals are long term benefits; hence one of the task is to  </a:t>
            </a:r>
          </a:p>
        </p:txBody>
      </p:sp>
      <p:sp>
        <p:nvSpPr>
          <p:cNvPr id="39940" name="Slide Number Placeholder 3"/>
          <p:cNvSpPr>
            <a:spLocks noGrp="1"/>
          </p:cNvSpPr>
          <p:nvPr>
            <p:ph type="sldNum" sz="quarter" idx="5"/>
          </p:nvPr>
        </p:nvSpPr>
        <p:spPr bwMode="auto">
          <a:noFill/>
          <a:ln>
            <a:miter lim="800000"/>
            <a:headEnd/>
            <a:tailEnd/>
          </a:ln>
        </p:spPr>
        <p:txBody>
          <a:bodyPr/>
          <a:lstStyle/>
          <a:p>
            <a:fld id="{9320B48F-E10F-4517-900C-627779EAFF08}" type="slidenum">
              <a:rPr lang="en-US" smtClean="0"/>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9"/>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5" name="Rectangle 20"/>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6" name="Rectangle 21"/>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7" name="Rectangle 23"/>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10" name="Rectangle 24"/>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useBgFill="1">
        <p:nvSpPr>
          <p:cNvPr id="11" name="Rounded Rectangle 25"/>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useBgFill="1">
        <p:nvSpPr>
          <p:cNvPr id="12" name="Rounded Rectangle 26"/>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13" name="Rectangle 40"/>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14" name="Rectangle 41"/>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15" name="Rectangle 42"/>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16" name="Rectangle 43"/>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127F9F32-A2A9-4D5E-8EA8-9810C10014B3}" type="datetimeFigureOut">
              <a:rPr lang="en-US"/>
              <a:pPr>
                <a:defRPr/>
              </a:pPr>
              <a:t>9/6/2013</a:t>
            </a:fld>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9B98BF77-D087-4C66-8EA0-5FEDFD25BB0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F6DFC27-1940-4DED-876B-6A9203902901}" type="datetimeFigureOut">
              <a:rPr lang="en-US"/>
              <a:pPr>
                <a:defRPr/>
              </a:pPr>
              <a:t>9/6/2013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684BE84-047C-499F-99C1-20EA1F9083B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F639796-ADC7-4671-AB2D-478099337B34}" type="datetimeFigureOut">
              <a:rPr lang="en-US"/>
              <a:pPr>
                <a:defRPr/>
              </a:pPr>
              <a:t>9/6/2013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63DCECB-A5D2-43D5-BCE2-A5580AA54D5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EF65AB4-B993-420A-8E84-20E43DF124DB}" type="datetimeFigureOut">
              <a:rPr lang="en-US"/>
              <a:pPr>
                <a:defRPr/>
              </a:pPr>
              <a:t>9/6/2013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C208377-CF2B-4EB4-9D6D-CC9EC71DF2C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25D0A13D-6C22-41FA-BFAE-7A45731AFE48}" type="datetimeFigureOut">
              <a:rPr lang="en-US"/>
              <a:pPr>
                <a:defRPr/>
              </a:pPr>
              <a:t>9/6/2013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04790F7-1A89-4A68-BA7D-2F79957C01B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BAE969B9-2ECB-4DF1-864A-3AE85AE99130}" type="datetimeFigureOut">
              <a:rPr lang="en-US"/>
              <a:pPr>
                <a:defRPr/>
              </a:pPr>
              <a:t>9/6/2013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F9D567D1-453D-41B6-8F8B-07135D22FF9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29873FE8-A8E5-4F73-A63F-066E03A849E5}" type="datetimeFigureOut">
              <a:rPr lang="en-US"/>
              <a:pPr>
                <a:defRPr/>
              </a:pPr>
              <a:t>9/6/2013</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BFF2AF9F-73E3-461D-AAC7-D49F153E4EC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632B44D7-FAD0-4D33-BF06-2C5AB2B143E1}" type="datetimeFigureOut">
              <a:rPr lang="en-US"/>
              <a:pPr>
                <a:defRPr/>
              </a:pPr>
              <a:t>9/6/2013</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BEE58F37-8D17-4173-965C-3B56255CFE0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116D9DCE-DC4E-4114-B4D2-101B2EB6DA3F}" type="datetimeFigureOut">
              <a:rPr lang="en-US"/>
              <a:pPr>
                <a:defRPr/>
              </a:pPr>
              <a:t>9/6/2013</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191E36BF-3646-4D31-AE7D-8EA900E7CC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68518372-A389-49E9-8D35-A7394B3204C0}" type="datetimeFigureOut">
              <a:rPr lang="en-US"/>
              <a:pPr>
                <a:defRPr/>
              </a:pPr>
              <a:t>9/6/2013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7FB45027-189C-45F9-A5EE-24277C8DF90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822552A2-9BC1-410E-A3D3-67101C23772A}" type="datetimeFigureOut">
              <a:rPr lang="en-US"/>
              <a:pPr>
                <a:defRPr/>
              </a:pPr>
              <a:t>9/6/2013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B24881B-CCD8-4DE9-AB5F-6BA1B742010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sz="800">
                <a:solidFill>
                  <a:schemeClr val="accent2"/>
                </a:solidFill>
              </a:defRPr>
            </a:lvl1pPr>
          </a:lstStyle>
          <a:p>
            <a:pPr>
              <a:defRPr/>
            </a:pPr>
            <a:fld id="{7E065755-9C2C-4CF1-8CC4-6E36650C20FC}" type="datetimeFigureOut">
              <a:rPr lang="en-US"/>
              <a:pPr>
                <a:defRPr/>
              </a:pPr>
              <a:t>9/6/2013</a:t>
            </a:fld>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wrap="square" lIns="91440" tIns="45720" rIns="91440" bIns="45720" numCol="1" anchor="t" anchorCtr="0" compatLnSpc="1">
            <a:prstTxWarp prst="textNoShape">
              <a:avLst/>
            </a:prstTxWarp>
          </a:bodyPr>
          <a:lstStyle>
            <a:lvl1pPr algn="r">
              <a:defRPr sz="800">
                <a:solidFill>
                  <a:schemeClr val="accent2"/>
                </a:solidFill>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a:defRPr>
                <a:solidFill>
                  <a:srgbClr val="FFFFFF"/>
                </a:solidFill>
              </a:defRPr>
            </a:lvl1pPr>
          </a:lstStyle>
          <a:p>
            <a:pPr>
              <a:defRPr/>
            </a:pPr>
            <a:fld id="{F5CF1804-039C-472C-9F8F-EC71D18827A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95" r:id="rId1"/>
    <p:sldLayoutId id="2147483886" r:id="rId2"/>
    <p:sldLayoutId id="2147483887" r:id="rId3"/>
    <p:sldLayoutId id="2147483888" r:id="rId4"/>
    <p:sldLayoutId id="2147483889" r:id="rId5"/>
    <p:sldLayoutId id="2147483896" r:id="rId6"/>
    <p:sldLayoutId id="2147483890" r:id="rId7"/>
    <p:sldLayoutId id="2147483891" r:id="rId8"/>
    <p:sldLayoutId id="2147483892" r:id="rId9"/>
    <p:sldLayoutId id="2147483893" r:id="rId10"/>
    <p:sldLayoutId id="2147483894"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752600" y="457200"/>
            <a:ext cx="5943600" cy="765175"/>
          </a:xfrm>
        </p:spPr>
        <p:txBody>
          <a:bodyPr>
            <a:normAutofit fontScale="90000"/>
          </a:bodyPr>
          <a:lstStyle/>
          <a:p>
            <a:pPr eaLnBrk="1" fontAlgn="auto" hangingPunct="1">
              <a:spcAft>
                <a:spcPts val="0"/>
              </a:spcAft>
              <a:defRPr/>
            </a:pPr>
            <a:r>
              <a:rPr lang="en-US" sz="3600" dirty="0" smtClean="0">
                <a:solidFill>
                  <a:schemeClr val="bg2"/>
                </a:solidFill>
                <a:latin typeface="Footlight MT Light" pitchFamily="18" charset="0"/>
              </a:rPr>
              <a:t>Research Questions, Objectives and Hypotheses </a:t>
            </a:r>
          </a:p>
        </p:txBody>
      </p:sp>
      <p:sp>
        <p:nvSpPr>
          <p:cNvPr id="4099" name="Subtitle 2"/>
          <p:cNvSpPr>
            <a:spLocks noGrp="1"/>
          </p:cNvSpPr>
          <p:nvPr>
            <p:ph type="subTitle" idx="1"/>
          </p:nvPr>
        </p:nvSpPr>
        <p:spPr>
          <a:xfrm>
            <a:off x="2438400" y="4724400"/>
            <a:ext cx="4572000" cy="1295400"/>
          </a:xfrm>
        </p:spPr>
        <p:txBody>
          <a:bodyPr/>
          <a:lstStyle/>
          <a:p>
            <a:pPr marL="63500" eaLnBrk="1" hangingPunct="1"/>
            <a:r>
              <a:rPr lang="en-US" smtClean="0">
                <a:latin typeface="Footlight MT Light" pitchFamily="18" charset="0"/>
                <a:cs typeface="Arial" charset="0"/>
              </a:rPr>
              <a:t>Lecture by </a:t>
            </a:r>
          </a:p>
          <a:p>
            <a:pPr marL="63500" eaLnBrk="1" hangingPunct="1"/>
            <a:r>
              <a:rPr lang="en-US" smtClean="0">
                <a:latin typeface="Footlight MT Light" pitchFamily="18" charset="0"/>
                <a:cs typeface="Arial" charset="0"/>
              </a:rPr>
              <a:t>Dr Amna Rehana Siddiqui</a:t>
            </a:r>
          </a:p>
          <a:p>
            <a:pPr marL="63500" eaLnBrk="1" hangingPunct="1"/>
            <a:r>
              <a:rPr lang="en-US" smtClean="0">
                <a:latin typeface="Footlight MT Light" pitchFamily="18" charset="0"/>
                <a:cs typeface="Arial" charset="0"/>
              </a:rPr>
              <a:t>September 2013</a:t>
            </a:r>
          </a:p>
          <a:p>
            <a:pPr marL="63500" eaLnBrk="1" hangingPunct="1"/>
            <a:endParaRPr lang="en-US" smtClean="0">
              <a:latin typeface="Footlight MT Light" pitchFamily="18" charset="0"/>
              <a:cs typeface="Arial" charset="0"/>
            </a:endParaRPr>
          </a:p>
        </p:txBody>
      </p:sp>
      <p:pic>
        <p:nvPicPr>
          <p:cNvPr id="4" name="Picture 3"/>
          <p:cNvPicPr/>
          <p:nvPr/>
        </p:nvPicPr>
        <p:blipFill>
          <a:blip r:embed="rId2" cstate="print"/>
          <a:srcRect/>
          <a:stretch>
            <a:fillRect/>
          </a:stretch>
        </p:blipFill>
        <p:spPr bwMode="auto">
          <a:xfrm>
            <a:off x="152400" y="152400"/>
            <a:ext cx="1371600"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533400" y="152400"/>
            <a:ext cx="8229600" cy="914400"/>
          </a:xfrm>
          <a:prstGeom prst="rect">
            <a:avLst/>
          </a:prstGeom>
          <a:noFill/>
          <a:ln w="9525">
            <a:noFill/>
            <a:miter lim="800000"/>
            <a:headEnd/>
            <a:tailEnd/>
          </a:ln>
        </p:spPr>
        <p:txBody>
          <a:bodyPr anchor="b"/>
          <a:lstStyle/>
          <a:p>
            <a:r>
              <a:rPr lang="en-US" sz="3600" b="1">
                <a:solidFill>
                  <a:srgbClr val="A50021"/>
                </a:solidFill>
              </a:rPr>
              <a:t>GOOD RESEARCH QUESTION</a:t>
            </a:r>
          </a:p>
        </p:txBody>
      </p:sp>
      <p:sp>
        <p:nvSpPr>
          <p:cNvPr id="13315" name="Rectangle 5"/>
          <p:cNvSpPr>
            <a:spLocks noChangeArrowheads="1"/>
          </p:cNvSpPr>
          <p:nvPr/>
        </p:nvSpPr>
        <p:spPr bwMode="auto">
          <a:xfrm>
            <a:off x="685800" y="1295400"/>
            <a:ext cx="8153400" cy="4724400"/>
          </a:xfrm>
          <a:prstGeom prst="rect">
            <a:avLst/>
          </a:prstGeom>
          <a:noFill/>
          <a:ln w="9525">
            <a:noFill/>
            <a:miter lim="800000"/>
            <a:headEnd/>
            <a:tailEnd/>
          </a:ln>
        </p:spPr>
        <p:txBody>
          <a:bodyPr/>
          <a:lstStyle/>
          <a:p>
            <a:pPr marL="342900" indent="-342900">
              <a:spcBef>
                <a:spcPct val="20000"/>
              </a:spcBef>
              <a:buFontTx/>
              <a:buChar char="•"/>
            </a:pPr>
            <a:r>
              <a:rPr lang="en-US" sz="2800" b="1"/>
              <a:t>Feasible:</a:t>
            </a:r>
            <a:endParaRPr lang="en-US" sz="2800"/>
          </a:p>
          <a:p>
            <a:pPr marL="342900" indent="-342900">
              <a:lnSpc>
                <a:spcPct val="150000"/>
              </a:lnSpc>
              <a:spcBef>
                <a:spcPct val="20000"/>
              </a:spcBef>
              <a:buFontTx/>
              <a:buChar char="•"/>
            </a:pPr>
            <a:r>
              <a:rPr lang="en-US" sz="2800" b="1"/>
              <a:t>Logical:</a:t>
            </a:r>
            <a:endParaRPr lang="en-US" sz="900"/>
          </a:p>
          <a:p>
            <a:pPr marL="342900" indent="-342900">
              <a:spcBef>
                <a:spcPct val="20000"/>
              </a:spcBef>
              <a:buFontTx/>
              <a:buChar char="•"/>
            </a:pPr>
            <a:r>
              <a:rPr lang="en-US" sz="2800" b="1"/>
              <a:t>Novel:</a:t>
            </a:r>
          </a:p>
          <a:p>
            <a:pPr marL="342900" indent="-342900">
              <a:lnSpc>
                <a:spcPct val="150000"/>
              </a:lnSpc>
              <a:spcBef>
                <a:spcPct val="20000"/>
              </a:spcBef>
              <a:buFontTx/>
              <a:buChar char="•"/>
            </a:pPr>
            <a:r>
              <a:rPr lang="en-US" sz="2800" b="1"/>
              <a:t>Ethical:</a:t>
            </a:r>
            <a:endParaRPr lang="en-US" sz="2800"/>
          </a:p>
          <a:p>
            <a:pPr marL="342900" indent="-342900">
              <a:lnSpc>
                <a:spcPct val="150000"/>
              </a:lnSpc>
              <a:spcBef>
                <a:spcPct val="20000"/>
              </a:spcBef>
              <a:buFontTx/>
              <a:buChar char="•"/>
            </a:pPr>
            <a:r>
              <a:rPr lang="en-US" sz="2800" b="1"/>
              <a:t> Relevant:</a:t>
            </a:r>
            <a:endParaRPr lang="en-US"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04800" y="533400"/>
            <a:ext cx="8229600" cy="1066800"/>
          </a:xfrm>
        </p:spPr>
        <p:txBody>
          <a:bodyPr/>
          <a:lstStyle/>
          <a:p>
            <a:pPr eaLnBrk="1" hangingPunct="1"/>
            <a:r>
              <a:rPr lang="en-US" sz="3200" b="1" smtClean="0">
                <a:solidFill>
                  <a:srgbClr val="FF0000"/>
                </a:solidFill>
              </a:rPr>
              <a:t>FINER criteria: a good research question</a:t>
            </a:r>
            <a:endParaRPr lang="en-US" sz="3200" smtClean="0">
              <a:solidFill>
                <a:srgbClr val="FF0000"/>
              </a:solidFill>
            </a:endParaRPr>
          </a:p>
        </p:txBody>
      </p:sp>
      <p:sp>
        <p:nvSpPr>
          <p:cNvPr id="14339" name="Content Placeholder 2"/>
          <p:cNvSpPr>
            <a:spLocks noGrp="1"/>
          </p:cNvSpPr>
          <p:nvPr>
            <p:ph idx="1"/>
          </p:nvPr>
        </p:nvSpPr>
        <p:spPr>
          <a:xfrm>
            <a:off x="228600" y="1371600"/>
            <a:ext cx="8915400" cy="5105400"/>
          </a:xfrm>
        </p:spPr>
        <p:txBody>
          <a:bodyPr/>
          <a:lstStyle/>
          <a:p>
            <a:pPr eaLnBrk="1" hangingPunct="1">
              <a:lnSpc>
                <a:spcPct val="80000"/>
              </a:lnSpc>
              <a:buFont typeface="Georgia" pitchFamily="18" charset="0"/>
              <a:buNone/>
            </a:pPr>
            <a:r>
              <a:rPr lang="en-US" sz="2000" b="1" smtClean="0"/>
              <a:t>F     Feasible</a:t>
            </a:r>
          </a:p>
          <a:p>
            <a:pPr eaLnBrk="1" hangingPunct="1">
              <a:lnSpc>
                <a:spcPct val="80000"/>
              </a:lnSpc>
              <a:buFont typeface="Georgia" pitchFamily="18" charset="0"/>
              <a:buNone/>
            </a:pPr>
            <a:r>
              <a:rPr lang="en-US" sz="2000" smtClean="0"/>
              <a:t>	• Adequate number of subjects   • Adequate technical expertise</a:t>
            </a:r>
          </a:p>
          <a:p>
            <a:pPr eaLnBrk="1" hangingPunct="1">
              <a:lnSpc>
                <a:spcPct val="80000"/>
              </a:lnSpc>
              <a:buFont typeface="Georgia" pitchFamily="18" charset="0"/>
              <a:buNone/>
            </a:pPr>
            <a:r>
              <a:rPr lang="en-US" sz="2000" smtClean="0"/>
              <a:t>	• Affordable in time and money  • Manageable in scope</a:t>
            </a:r>
          </a:p>
          <a:p>
            <a:pPr eaLnBrk="1" hangingPunct="1">
              <a:lnSpc>
                <a:spcPct val="80000"/>
              </a:lnSpc>
              <a:buFont typeface="Georgia" pitchFamily="18" charset="0"/>
              <a:buNone/>
            </a:pPr>
            <a:endParaRPr lang="en-US" sz="2000" smtClean="0"/>
          </a:p>
          <a:p>
            <a:pPr eaLnBrk="1" hangingPunct="1">
              <a:lnSpc>
                <a:spcPct val="80000"/>
              </a:lnSpc>
              <a:buFont typeface="Georgia" pitchFamily="18" charset="0"/>
              <a:buNone/>
            </a:pPr>
            <a:r>
              <a:rPr lang="en-US" sz="2000" b="1" smtClean="0"/>
              <a:t>I     Interesting  </a:t>
            </a:r>
          </a:p>
          <a:p>
            <a:pPr eaLnBrk="1" hangingPunct="1">
              <a:lnSpc>
                <a:spcPct val="80000"/>
              </a:lnSpc>
              <a:buFont typeface="Georgia" pitchFamily="18" charset="0"/>
              <a:buNone/>
            </a:pPr>
            <a:r>
              <a:rPr lang="en-US" sz="2000" b="1" smtClean="0"/>
              <a:t>	• </a:t>
            </a:r>
            <a:r>
              <a:rPr lang="en-US" sz="2000" smtClean="0"/>
              <a:t>Getting the answer intrigues investigator, peers  &amp; community</a:t>
            </a:r>
          </a:p>
          <a:p>
            <a:pPr eaLnBrk="1" hangingPunct="1">
              <a:lnSpc>
                <a:spcPct val="80000"/>
              </a:lnSpc>
              <a:buFont typeface="Georgia" pitchFamily="18" charset="0"/>
              <a:buNone/>
            </a:pPr>
            <a:endParaRPr lang="en-US" sz="2000" smtClean="0"/>
          </a:p>
          <a:p>
            <a:pPr eaLnBrk="1" hangingPunct="1">
              <a:lnSpc>
                <a:spcPct val="80000"/>
              </a:lnSpc>
              <a:buFont typeface="Georgia" pitchFamily="18" charset="0"/>
              <a:buNone/>
            </a:pPr>
            <a:r>
              <a:rPr lang="en-US" sz="2000" b="1" smtClean="0"/>
              <a:t>N   Novel </a:t>
            </a:r>
          </a:p>
          <a:p>
            <a:pPr eaLnBrk="1" hangingPunct="1">
              <a:lnSpc>
                <a:spcPct val="80000"/>
              </a:lnSpc>
              <a:buFont typeface="Georgia" pitchFamily="18" charset="0"/>
              <a:buNone/>
            </a:pPr>
            <a:r>
              <a:rPr lang="en-US" sz="2000" b="1" smtClean="0"/>
              <a:t>	• </a:t>
            </a:r>
            <a:r>
              <a:rPr lang="en-US" sz="2000" smtClean="0"/>
              <a:t>Confirms, refutes or extends previous findings</a:t>
            </a:r>
          </a:p>
          <a:p>
            <a:pPr eaLnBrk="1" hangingPunct="1">
              <a:lnSpc>
                <a:spcPct val="80000"/>
              </a:lnSpc>
              <a:buFont typeface="Georgia" pitchFamily="18" charset="0"/>
              <a:buNone/>
            </a:pPr>
            <a:endParaRPr lang="en-US" sz="2000" smtClean="0"/>
          </a:p>
          <a:p>
            <a:pPr eaLnBrk="1" hangingPunct="1">
              <a:lnSpc>
                <a:spcPct val="80000"/>
              </a:lnSpc>
              <a:buFont typeface="Georgia" pitchFamily="18" charset="0"/>
              <a:buNone/>
            </a:pPr>
            <a:r>
              <a:rPr lang="en-US" sz="2000" b="1" smtClean="0"/>
              <a:t>E   Ethical </a:t>
            </a:r>
          </a:p>
          <a:p>
            <a:pPr eaLnBrk="1" hangingPunct="1">
              <a:lnSpc>
                <a:spcPct val="80000"/>
              </a:lnSpc>
              <a:buFont typeface="Georgia" pitchFamily="18" charset="0"/>
              <a:buNone/>
            </a:pPr>
            <a:r>
              <a:rPr lang="en-US" sz="2000" b="1" smtClean="0"/>
              <a:t>	• </a:t>
            </a:r>
            <a:r>
              <a:rPr lang="en-US" sz="2000" smtClean="0"/>
              <a:t>Amenable to a study that institutional review board (IRB) will approve</a:t>
            </a:r>
          </a:p>
          <a:p>
            <a:pPr eaLnBrk="1" hangingPunct="1">
              <a:lnSpc>
                <a:spcPct val="80000"/>
              </a:lnSpc>
              <a:buFont typeface="Georgia" pitchFamily="18" charset="0"/>
              <a:buNone/>
            </a:pPr>
            <a:endParaRPr lang="en-US" sz="2000" smtClean="0"/>
          </a:p>
          <a:p>
            <a:pPr eaLnBrk="1" hangingPunct="1">
              <a:lnSpc>
                <a:spcPct val="80000"/>
              </a:lnSpc>
              <a:buFont typeface="Georgia" pitchFamily="18" charset="0"/>
              <a:buNone/>
            </a:pPr>
            <a:r>
              <a:rPr lang="en-US" sz="2000" b="1" smtClean="0"/>
              <a:t>R Relevant </a:t>
            </a:r>
          </a:p>
          <a:p>
            <a:pPr eaLnBrk="1" hangingPunct="1">
              <a:lnSpc>
                <a:spcPct val="80000"/>
              </a:lnSpc>
              <a:buFont typeface="Georgia" pitchFamily="18" charset="0"/>
              <a:buNone/>
            </a:pPr>
            <a:r>
              <a:rPr lang="en-US" sz="2000" b="1" smtClean="0"/>
              <a:t>	• </a:t>
            </a:r>
            <a:r>
              <a:rPr lang="en-US" sz="2000" smtClean="0"/>
              <a:t>To scientific knowledge   	• To clinical and health policy</a:t>
            </a:r>
          </a:p>
          <a:p>
            <a:pPr eaLnBrk="1" hangingPunct="1">
              <a:lnSpc>
                <a:spcPct val="80000"/>
              </a:lnSpc>
              <a:buFont typeface="Georgia" pitchFamily="18" charset="0"/>
              <a:buNone/>
            </a:pPr>
            <a:r>
              <a:rPr lang="en-US" sz="2000" smtClean="0"/>
              <a:t>	• To future research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b="1" smtClean="0">
                <a:solidFill>
                  <a:srgbClr val="FF0000"/>
                </a:solidFill>
              </a:rPr>
              <a:t>Research Question </a:t>
            </a:r>
          </a:p>
        </p:txBody>
      </p:sp>
      <p:sp>
        <p:nvSpPr>
          <p:cNvPr id="15363" name="Content Placeholder 2"/>
          <p:cNvSpPr>
            <a:spLocks noGrp="1"/>
          </p:cNvSpPr>
          <p:nvPr>
            <p:ph idx="1"/>
          </p:nvPr>
        </p:nvSpPr>
        <p:spPr/>
        <p:txBody>
          <a:bodyPr/>
          <a:lstStyle/>
          <a:p>
            <a:pPr eaLnBrk="1" hangingPunct="1"/>
            <a:r>
              <a:rPr lang="en-US" sz="3600" smtClean="0"/>
              <a:t>A well-defined and specific research question is the key for making decisions about study design and population and subsequently what type of data will be collected and analyzed.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0" y="533400"/>
            <a:ext cx="8229600" cy="762000"/>
          </a:xfrm>
        </p:spPr>
        <p:txBody>
          <a:bodyPr/>
          <a:lstStyle/>
          <a:p>
            <a:pPr eaLnBrk="1" hangingPunct="1"/>
            <a:r>
              <a:rPr lang="en-US" smtClean="0">
                <a:solidFill>
                  <a:srgbClr val="A50021"/>
                </a:solidFill>
              </a:rPr>
              <a:t>HOW TO START ?</a:t>
            </a:r>
          </a:p>
        </p:txBody>
      </p:sp>
      <p:sp>
        <p:nvSpPr>
          <p:cNvPr id="16387" name="Rectangle 3"/>
          <p:cNvSpPr>
            <a:spLocks noGrp="1" noChangeArrowheads="1"/>
          </p:cNvSpPr>
          <p:nvPr>
            <p:ph type="body" idx="4294967295"/>
          </p:nvPr>
        </p:nvSpPr>
        <p:spPr>
          <a:xfrm>
            <a:off x="152400" y="1447800"/>
            <a:ext cx="8686800" cy="5257800"/>
          </a:xfrm>
        </p:spPr>
        <p:txBody>
          <a:bodyPr/>
          <a:lstStyle/>
          <a:p>
            <a:pPr eaLnBrk="1" hangingPunct="1">
              <a:lnSpc>
                <a:spcPct val="150000"/>
              </a:lnSpc>
            </a:pPr>
            <a:r>
              <a:rPr lang="en-US" smtClean="0"/>
              <a:t>Outline your idea / thoughts /abstract*</a:t>
            </a:r>
          </a:p>
          <a:p>
            <a:pPr eaLnBrk="1" hangingPunct="1">
              <a:lnSpc>
                <a:spcPct val="150000"/>
              </a:lnSpc>
            </a:pPr>
            <a:r>
              <a:rPr lang="en-US" smtClean="0"/>
              <a:t>Specific Aims </a:t>
            </a:r>
          </a:p>
          <a:p>
            <a:pPr eaLnBrk="1" hangingPunct="1">
              <a:lnSpc>
                <a:spcPct val="150000"/>
              </a:lnSpc>
            </a:pPr>
            <a:r>
              <a:rPr lang="en-US" smtClean="0"/>
              <a:t>Background and Significance </a:t>
            </a:r>
          </a:p>
          <a:p>
            <a:pPr eaLnBrk="1" hangingPunct="1">
              <a:lnSpc>
                <a:spcPct val="150000"/>
              </a:lnSpc>
            </a:pPr>
            <a:r>
              <a:rPr lang="en-US" smtClean="0"/>
              <a:t>Preliminary Studies </a:t>
            </a:r>
          </a:p>
          <a:p>
            <a:pPr eaLnBrk="1" hangingPunct="1">
              <a:lnSpc>
                <a:spcPct val="80000"/>
              </a:lnSpc>
              <a:buFontTx/>
              <a:buNone/>
            </a:pPr>
            <a:endParaRPr lang="en-US" sz="1400" smtClean="0"/>
          </a:p>
          <a:p>
            <a:pPr eaLnBrk="1" hangingPunct="1">
              <a:lnSpc>
                <a:spcPct val="80000"/>
              </a:lnSpc>
              <a:buFontTx/>
              <a:buNone/>
            </a:pPr>
            <a:endParaRPr lang="en-US" smtClean="0"/>
          </a:p>
          <a:p>
            <a:pPr eaLnBrk="1" hangingPunct="1">
              <a:lnSpc>
                <a:spcPct val="80000"/>
              </a:lnSpc>
              <a:buFontTx/>
              <a:buNone/>
            </a:pPr>
            <a:r>
              <a:rPr lang="en-US" smtClean="0"/>
              <a:t>   </a:t>
            </a:r>
            <a:r>
              <a:rPr lang="en-US" b="1" smtClean="0">
                <a:solidFill>
                  <a:srgbClr val="0070C0"/>
                </a:solidFill>
              </a:rPr>
              <a:t>Interest: </a:t>
            </a:r>
          </a:p>
          <a:p>
            <a:pPr eaLnBrk="1" hangingPunct="1">
              <a:lnSpc>
                <a:spcPct val="80000"/>
              </a:lnSpc>
              <a:buFontTx/>
              <a:buNone/>
            </a:pPr>
            <a:r>
              <a:rPr lang="en-US" b="1" smtClean="0">
                <a:solidFill>
                  <a:srgbClr val="0070C0"/>
                </a:solidFill>
              </a:rPr>
              <a:t>	Risk factors of coronary heart disease.</a:t>
            </a:r>
          </a:p>
          <a:p>
            <a:pPr eaLnBrk="1" hangingPunct="1">
              <a:lnSpc>
                <a:spcPct val="80000"/>
              </a:lnSpc>
              <a:buFontTx/>
              <a:buNone/>
            </a:pPr>
            <a:r>
              <a:rPr lang="en-US" sz="2400" b="1" i="1" smtClean="0">
                <a:solidFill>
                  <a:srgbClr val="0070C0"/>
                </a:solidFill>
              </a:rPr>
              <a:t>    </a:t>
            </a:r>
            <a:r>
              <a:rPr lang="en-US" sz="2400" b="1" i="1" smtClean="0"/>
              <a:t>hypertension ? Obesity ? smoking? Other?</a:t>
            </a:r>
            <a:endParaRPr lang="en-US" b="1" i="1" smtClean="0"/>
          </a:p>
          <a:p>
            <a:pPr eaLnBrk="1" hangingPunct="1">
              <a:lnSpc>
                <a:spcPct val="80000"/>
              </a:lnSpc>
              <a:buFontTx/>
              <a:buNone/>
            </a:pPr>
            <a:endParaRPr lang="en-US" smtClean="0"/>
          </a:p>
          <a:p>
            <a:pPr eaLnBrk="1" hangingPunct="1">
              <a:lnSpc>
                <a:spcPct val="80000"/>
              </a:lnSpc>
              <a:buFontTx/>
              <a:buNone/>
            </a:pPr>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8600" y="609600"/>
            <a:ext cx="8229600" cy="1066800"/>
          </a:xfrm>
        </p:spPr>
        <p:txBody>
          <a:bodyPr/>
          <a:lstStyle/>
          <a:p>
            <a:pPr eaLnBrk="1" hangingPunct="1"/>
            <a:r>
              <a:rPr lang="en-US" sz="2800" b="1" smtClean="0">
                <a:solidFill>
                  <a:srgbClr val="A50021"/>
                </a:solidFill>
              </a:rPr>
              <a:t>SOURCES OF QUESTIONS </a:t>
            </a:r>
          </a:p>
        </p:txBody>
      </p:sp>
      <p:sp>
        <p:nvSpPr>
          <p:cNvPr id="17411" name="Rectangle 3"/>
          <p:cNvSpPr>
            <a:spLocks noGrp="1" noChangeArrowheads="1"/>
          </p:cNvSpPr>
          <p:nvPr>
            <p:ph idx="1"/>
          </p:nvPr>
        </p:nvSpPr>
        <p:spPr>
          <a:xfrm>
            <a:off x="457200" y="1447800"/>
            <a:ext cx="8229600" cy="5029200"/>
          </a:xfrm>
        </p:spPr>
        <p:txBody>
          <a:bodyPr/>
          <a:lstStyle/>
          <a:p>
            <a:pPr eaLnBrk="1" hangingPunct="1">
              <a:lnSpc>
                <a:spcPct val="90000"/>
              </a:lnSpc>
            </a:pPr>
            <a:r>
              <a:rPr lang="en-US" smtClean="0"/>
              <a:t>What background information is required </a:t>
            </a:r>
          </a:p>
          <a:p>
            <a:pPr eaLnBrk="1" hangingPunct="1">
              <a:lnSpc>
                <a:spcPct val="90000"/>
              </a:lnSpc>
            </a:pPr>
            <a:r>
              <a:rPr lang="en-US" smtClean="0"/>
              <a:t>Preliminary studies by researcher </a:t>
            </a:r>
            <a:r>
              <a:rPr lang="en-US" sz="2400" smtClean="0"/>
              <a:t>(self/supervisor)</a:t>
            </a:r>
            <a:endParaRPr lang="en-US" smtClean="0"/>
          </a:p>
          <a:p>
            <a:pPr eaLnBrk="1" hangingPunct="1">
              <a:lnSpc>
                <a:spcPct val="90000"/>
              </a:lnSpc>
            </a:pPr>
            <a:r>
              <a:rPr lang="en-US" smtClean="0"/>
              <a:t>Other studies read by researcher  </a:t>
            </a:r>
          </a:p>
          <a:p>
            <a:pPr eaLnBrk="1" hangingPunct="1">
              <a:lnSpc>
                <a:spcPct val="90000"/>
              </a:lnSpc>
            </a:pPr>
            <a:r>
              <a:rPr lang="en-US" smtClean="0"/>
              <a:t>Conferences/presentations/seminars </a:t>
            </a:r>
          </a:p>
          <a:p>
            <a:pPr eaLnBrk="1" hangingPunct="1">
              <a:lnSpc>
                <a:spcPct val="90000"/>
              </a:lnSpc>
            </a:pPr>
            <a:r>
              <a:rPr lang="en-US" smtClean="0"/>
              <a:t>Verify (validate) predictions of existing theories</a:t>
            </a:r>
          </a:p>
          <a:p>
            <a:pPr eaLnBrk="1" hangingPunct="1">
              <a:lnSpc>
                <a:spcPct val="90000"/>
              </a:lnSpc>
            </a:pPr>
            <a:r>
              <a:rPr lang="en-US" smtClean="0"/>
              <a:t>Conflicting results from different studies  </a:t>
            </a:r>
          </a:p>
          <a:p>
            <a:pPr eaLnBrk="1" hangingPunct="1">
              <a:lnSpc>
                <a:spcPct val="90000"/>
              </a:lnSpc>
            </a:pPr>
            <a:r>
              <a:rPr lang="en-US" smtClean="0"/>
              <a:t>Qualitative studies </a:t>
            </a:r>
          </a:p>
          <a:p>
            <a:pPr eaLnBrk="1" hangingPunct="1">
              <a:lnSpc>
                <a:spcPct val="90000"/>
              </a:lnSpc>
            </a:pPr>
            <a:r>
              <a:rPr lang="en-US" smtClean="0"/>
              <a:t>Observation </a:t>
            </a:r>
          </a:p>
          <a:p>
            <a:pPr eaLnBrk="1" hangingPunct="1">
              <a:lnSpc>
                <a:spcPct val="90000"/>
              </a:lnSpc>
            </a:pPr>
            <a:r>
              <a:rPr lang="en-US" smtClean="0"/>
              <a:t>Curious mind / in search of answers/ a gift</a:t>
            </a:r>
          </a:p>
          <a:p>
            <a:pPr eaLnBrk="1" hangingPunct="1">
              <a:lnSpc>
                <a:spcPct val="90000"/>
              </a:lnSpc>
            </a:pPr>
            <a:r>
              <a:rPr lang="en-US" smtClean="0"/>
              <a:t>Applying new technology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143000"/>
            <a:ext cx="7010400" cy="838200"/>
          </a:xfrm>
        </p:spPr>
        <p:txBody>
          <a:bodyPr/>
          <a:lstStyle/>
          <a:p>
            <a:pPr eaLnBrk="1" hangingPunct="1"/>
            <a:r>
              <a:rPr lang="en-US" sz="3200" b="1" smtClean="0">
                <a:solidFill>
                  <a:srgbClr val="A50021"/>
                </a:solidFill>
              </a:rPr>
              <a:t>Evaluation of Research Question </a:t>
            </a:r>
          </a:p>
        </p:txBody>
      </p:sp>
      <p:sp>
        <p:nvSpPr>
          <p:cNvPr id="18435" name="Rectangle 3"/>
          <p:cNvSpPr>
            <a:spLocks noGrp="1" noChangeArrowheads="1"/>
          </p:cNvSpPr>
          <p:nvPr>
            <p:ph idx="1"/>
          </p:nvPr>
        </p:nvSpPr>
        <p:spPr/>
        <p:txBody>
          <a:bodyPr/>
          <a:lstStyle/>
          <a:p>
            <a:pPr eaLnBrk="1" hangingPunct="1"/>
            <a:r>
              <a:rPr lang="en-US" smtClean="0"/>
              <a:t>How good and appropriate is the idea ?</a:t>
            </a:r>
          </a:p>
          <a:p>
            <a:pPr lvl="1" eaLnBrk="1" hangingPunct="1">
              <a:buFont typeface="Georgia" pitchFamily="18" charset="0"/>
              <a:buNone/>
            </a:pPr>
            <a:endParaRPr lang="en-US" smtClean="0"/>
          </a:p>
          <a:p>
            <a:pPr lvl="1" eaLnBrk="1" hangingPunct="1"/>
            <a:endParaRPr lang="en-US" smtClean="0"/>
          </a:p>
          <a:p>
            <a:pPr eaLnBrk="1" hangingPunct="1"/>
            <a:r>
              <a:rPr lang="en-US" smtClean="0"/>
              <a:t>Critique appropriateness of your Question </a:t>
            </a:r>
          </a:p>
          <a:p>
            <a:pPr eaLnBrk="1" hangingPunct="1"/>
            <a:endParaRPr lang="en-US" smtClean="0"/>
          </a:p>
          <a:p>
            <a:pPr eaLnBrk="1" hangingPunct="1"/>
            <a:r>
              <a:rPr lang="en-US" smtClean="0"/>
              <a:t> Merit of your question </a:t>
            </a:r>
          </a:p>
          <a:p>
            <a:pPr eaLnBrk="1" hangingPunct="1"/>
            <a:endParaRPr lang="en-US" smtClean="0"/>
          </a:p>
          <a:p>
            <a:pPr eaLnBrk="1" hangingPunct="1"/>
            <a:r>
              <a:rPr lang="en-US" smtClean="0"/>
              <a:t>Relationship of proposal to problem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solidFill>
                  <a:srgbClr val="A50021"/>
                </a:solidFill>
              </a:rPr>
              <a:t>REQUIREMENTS</a:t>
            </a:r>
          </a:p>
        </p:txBody>
      </p:sp>
      <p:sp>
        <p:nvSpPr>
          <p:cNvPr id="19459" name="Rectangle 3"/>
          <p:cNvSpPr>
            <a:spLocks noGrp="1" noChangeArrowheads="1"/>
          </p:cNvSpPr>
          <p:nvPr>
            <p:ph idx="1"/>
          </p:nvPr>
        </p:nvSpPr>
        <p:spPr/>
        <p:txBody>
          <a:bodyPr/>
          <a:lstStyle/>
          <a:p>
            <a:pPr eaLnBrk="1" hangingPunct="1"/>
            <a:r>
              <a:rPr lang="en-US" smtClean="0"/>
              <a:t>What are the items required to support feasibility of my research question ?</a:t>
            </a:r>
          </a:p>
          <a:p>
            <a:pPr eaLnBrk="1" hangingPunct="1"/>
            <a:endParaRPr lang="en-US" smtClean="0"/>
          </a:p>
          <a:p>
            <a:pPr eaLnBrk="1" hangingPunct="1"/>
            <a:r>
              <a:rPr lang="en-US" smtClean="0"/>
              <a:t>Your background knowledge reflects in the question</a:t>
            </a:r>
          </a:p>
          <a:p>
            <a:pPr eaLnBrk="1" hangingPunct="1"/>
            <a:endParaRPr lang="en-US" smtClean="0"/>
          </a:p>
          <a:p>
            <a:pPr eaLnBrk="1" hangingPunct="1"/>
            <a:r>
              <a:rPr lang="en-US" smtClean="0"/>
              <a:t>Background information (critical appraisal) stated in intro/background section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04800" y="762000"/>
            <a:ext cx="8229600" cy="1066800"/>
          </a:xfrm>
        </p:spPr>
        <p:txBody>
          <a:bodyPr/>
          <a:lstStyle/>
          <a:p>
            <a:pPr eaLnBrk="1" hangingPunct="1"/>
            <a:r>
              <a:rPr lang="en-US" b="1" smtClean="0">
                <a:solidFill>
                  <a:srgbClr val="FF0000"/>
                </a:solidFill>
              </a:rPr>
              <a:t>Subject knowledge</a:t>
            </a:r>
          </a:p>
        </p:txBody>
      </p:sp>
      <p:sp>
        <p:nvSpPr>
          <p:cNvPr id="20483" name="Content Placeholder 2"/>
          <p:cNvSpPr>
            <a:spLocks noGrp="1"/>
          </p:cNvSpPr>
          <p:nvPr>
            <p:ph idx="1"/>
          </p:nvPr>
        </p:nvSpPr>
        <p:spPr/>
        <p:txBody>
          <a:bodyPr/>
          <a:lstStyle/>
          <a:p>
            <a:pPr eaLnBrk="1" hangingPunct="1">
              <a:lnSpc>
                <a:spcPct val="90000"/>
              </a:lnSpc>
            </a:pPr>
            <a:r>
              <a:rPr lang="en-US" sz="2600" smtClean="0"/>
              <a:t>Familiarity with the subject helps define an appropriate research question for a study.</a:t>
            </a:r>
          </a:p>
          <a:p>
            <a:pPr eaLnBrk="1" hangingPunct="1">
              <a:lnSpc>
                <a:spcPct val="90000"/>
              </a:lnSpc>
            </a:pPr>
            <a:endParaRPr lang="en-US" sz="2600" smtClean="0"/>
          </a:p>
          <a:p>
            <a:pPr eaLnBrk="1" hangingPunct="1">
              <a:lnSpc>
                <a:spcPct val="90000"/>
              </a:lnSpc>
            </a:pPr>
            <a:r>
              <a:rPr lang="en-US" sz="2600" smtClean="0"/>
              <a:t>Questions arise out of a perceived knowledge deficit within a subject area or field of study. (pathways of current knowledge and uncertainty )</a:t>
            </a:r>
          </a:p>
          <a:p>
            <a:pPr eaLnBrk="1" hangingPunct="1">
              <a:lnSpc>
                <a:spcPct val="90000"/>
              </a:lnSpc>
            </a:pPr>
            <a:endParaRPr lang="en-US" sz="2600" smtClean="0"/>
          </a:p>
          <a:p>
            <a:pPr eaLnBrk="1" hangingPunct="1">
              <a:lnSpc>
                <a:spcPct val="90000"/>
              </a:lnSpc>
            </a:pPr>
            <a:r>
              <a:rPr lang="en-US" sz="2600" smtClean="0"/>
              <a:t>The challenge in developing an appropriate research question is in determining which uncertainties could or should be studied and also rationalizing the need for their investigation.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solidFill>
                  <a:srgbClr val="A50021"/>
                </a:solidFill>
              </a:rPr>
              <a:t>Types of Research Questions </a:t>
            </a:r>
          </a:p>
        </p:txBody>
      </p:sp>
      <p:sp>
        <p:nvSpPr>
          <p:cNvPr id="21507" name="Rectangle 3"/>
          <p:cNvSpPr>
            <a:spLocks noGrp="1" noChangeArrowheads="1"/>
          </p:cNvSpPr>
          <p:nvPr>
            <p:ph idx="1"/>
          </p:nvPr>
        </p:nvSpPr>
        <p:spPr/>
        <p:txBody>
          <a:bodyPr/>
          <a:lstStyle/>
          <a:p>
            <a:pPr eaLnBrk="1" hangingPunct="1"/>
            <a:r>
              <a:rPr lang="en-US" smtClean="0"/>
              <a:t>Descriptive: describing in a group, exploring</a:t>
            </a:r>
          </a:p>
          <a:p>
            <a:pPr eaLnBrk="1" hangingPunct="1">
              <a:buFontTx/>
              <a:buNone/>
            </a:pPr>
            <a:r>
              <a:rPr lang="en-US" smtClean="0"/>
              <a:t>  </a:t>
            </a:r>
          </a:p>
          <a:p>
            <a:pPr eaLnBrk="1" hangingPunct="1"/>
            <a:r>
              <a:rPr lang="en-US" smtClean="0"/>
              <a:t>Relational: associations between two variables in a group  </a:t>
            </a:r>
          </a:p>
          <a:p>
            <a:pPr eaLnBrk="1" hangingPunct="1"/>
            <a:endParaRPr lang="en-US" smtClean="0"/>
          </a:p>
          <a:p>
            <a:pPr eaLnBrk="1" hangingPunct="1"/>
            <a:r>
              <a:rPr lang="en-US" smtClean="0"/>
              <a:t>Comparable: associations between two or more variables in two or more groups (Causality / prediction / intervention)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solidFill>
                  <a:srgbClr val="A50021"/>
                </a:solidFill>
              </a:rPr>
              <a:t>Relational into Comparable </a:t>
            </a:r>
          </a:p>
        </p:txBody>
      </p:sp>
      <p:sp>
        <p:nvSpPr>
          <p:cNvPr id="22531" name="Rectangle 3"/>
          <p:cNvSpPr>
            <a:spLocks noGrp="1" noChangeArrowheads="1"/>
          </p:cNvSpPr>
          <p:nvPr>
            <p:ph idx="1"/>
          </p:nvPr>
        </p:nvSpPr>
        <p:spPr/>
        <p:txBody>
          <a:bodyPr/>
          <a:lstStyle/>
          <a:p>
            <a:pPr eaLnBrk="1" hangingPunct="1">
              <a:lnSpc>
                <a:spcPct val="80000"/>
              </a:lnSpc>
              <a:buFontTx/>
              <a:buNone/>
            </a:pPr>
            <a:r>
              <a:rPr lang="en-US" sz="2600" smtClean="0"/>
              <a:t>    Is concentration of blood cholesterol directly related  to dietary intake of saturated fat in Saudi population? </a:t>
            </a:r>
          </a:p>
          <a:p>
            <a:pPr eaLnBrk="1" hangingPunct="1">
              <a:lnSpc>
                <a:spcPct val="80000"/>
              </a:lnSpc>
              <a:buFontTx/>
              <a:buNone/>
            </a:pPr>
            <a:r>
              <a:rPr lang="en-US" sz="2000" i="1" smtClean="0"/>
              <a:t>    (hereditary?/ dietary/ metabolic ? Reasons in Saudi Population could differ from other settings) </a:t>
            </a:r>
          </a:p>
          <a:p>
            <a:pPr eaLnBrk="1" hangingPunct="1">
              <a:lnSpc>
                <a:spcPct val="80000"/>
              </a:lnSpc>
              <a:buFontTx/>
              <a:buNone/>
            </a:pPr>
            <a:endParaRPr lang="en-US" sz="2600" smtClean="0"/>
          </a:p>
          <a:p>
            <a:pPr eaLnBrk="1" hangingPunct="1">
              <a:lnSpc>
                <a:spcPct val="80000"/>
              </a:lnSpc>
              <a:buFontTx/>
              <a:buNone/>
            </a:pPr>
            <a:endParaRPr lang="en-US" sz="2600" smtClean="0"/>
          </a:p>
          <a:p>
            <a:pPr eaLnBrk="1" hangingPunct="1">
              <a:lnSpc>
                <a:spcPct val="80000"/>
              </a:lnSpc>
              <a:buFontTx/>
              <a:buNone/>
            </a:pPr>
            <a:r>
              <a:rPr lang="en-US" sz="2600" smtClean="0"/>
              <a:t>    Is daily saturated fat intake by persons with hypercholesterolemia differ from persons with cholesterol in normal range in Saudi population ? </a:t>
            </a:r>
          </a:p>
          <a:p>
            <a:pPr eaLnBrk="1" hangingPunct="1">
              <a:lnSpc>
                <a:spcPct val="80000"/>
              </a:lnSpc>
              <a:buFontTx/>
              <a:buNone/>
            </a:pPr>
            <a:r>
              <a:rPr lang="en-US" sz="2000" i="1" smtClean="0"/>
              <a:t>    (physical activity is in the pathway?) </a:t>
            </a:r>
          </a:p>
          <a:p>
            <a:pPr eaLnBrk="1" hangingPunct="1">
              <a:lnSpc>
                <a:spcPct val="80000"/>
              </a:lnSpc>
              <a:buFontTx/>
              <a:buNone/>
            </a:pPr>
            <a:r>
              <a:rPr lang="en-US" sz="260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solidFill>
                  <a:srgbClr val="A50021"/>
                </a:solidFill>
              </a:rPr>
              <a:t>SESSION OBJECTIVES</a:t>
            </a:r>
          </a:p>
        </p:txBody>
      </p:sp>
      <p:sp>
        <p:nvSpPr>
          <p:cNvPr id="5123" name="Rectangle 3"/>
          <p:cNvSpPr>
            <a:spLocks noGrp="1" noChangeArrowheads="1"/>
          </p:cNvSpPr>
          <p:nvPr>
            <p:ph idx="1"/>
          </p:nvPr>
        </p:nvSpPr>
        <p:spPr/>
        <p:txBody>
          <a:bodyPr/>
          <a:lstStyle/>
          <a:p>
            <a:pPr marL="609600" indent="-609600" eaLnBrk="1" hangingPunct="1">
              <a:buFontTx/>
              <a:buNone/>
            </a:pPr>
            <a:r>
              <a:rPr lang="en-US" smtClean="0"/>
              <a:t>Participants will be able to </a:t>
            </a:r>
          </a:p>
          <a:p>
            <a:pPr marL="609600" indent="-609600" eaLnBrk="1" hangingPunct="1">
              <a:buFontTx/>
              <a:buNone/>
            </a:pPr>
            <a:endParaRPr lang="en-US" smtClean="0"/>
          </a:p>
          <a:p>
            <a:pPr marL="609600" indent="-609600" eaLnBrk="1" hangingPunct="1">
              <a:buFontTx/>
              <a:buAutoNum type="arabicPeriod"/>
            </a:pPr>
            <a:r>
              <a:rPr lang="en-US" smtClean="0"/>
              <a:t>Differentiate between goals &amp; objectives</a:t>
            </a:r>
          </a:p>
          <a:p>
            <a:pPr marL="609600" indent="-609600" eaLnBrk="1" hangingPunct="1">
              <a:buFontTx/>
              <a:buAutoNum type="arabicPeriod"/>
            </a:pPr>
            <a:r>
              <a:rPr lang="en-US" smtClean="0"/>
              <a:t>Learn formulation of research question </a:t>
            </a:r>
          </a:p>
          <a:p>
            <a:pPr marL="609600" indent="-609600" eaLnBrk="1" hangingPunct="1">
              <a:buFontTx/>
              <a:buAutoNum type="arabicPeriod"/>
            </a:pPr>
            <a:r>
              <a:rPr lang="en-US" smtClean="0"/>
              <a:t>Define the specific objectives in terms of the stated problem 	</a:t>
            </a:r>
          </a:p>
          <a:p>
            <a:pPr marL="609600" indent="-609600" eaLnBrk="1" hangingPunct="1">
              <a:buFontTx/>
              <a:buNone/>
            </a:pPr>
            <a:r>
              <a:rPr lang="en-US" smtClean="0"/>
              <a:t>4.    Describe the study hypothesis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4800" y="304800"/>
            <a:ext cx="8229600" cy="838200"/>
          </a:xfrm>
          <a:solidFill>
            <a:schemeClr val="bg2"/>
          </a:solidFill>
          <a:ln w="38100">
            <a:solidFill>
              <a:srgbClr val="7030A0"/>
            </a:solidFill>
          </a:ln>
        </p:spPr>
        <p:txBody>
          <a:bodyPr/>
          <a:lstStyle/>
          <a:p>
            <a:pPr eaLnBrk="1" hangingPunct="1"/>
            <a:r>
              <a:rPr lang="en-US" sz="3600" smtClean="0">
                <a:solidFill>
                  <a:schemeClr val="tx1"/>
                </a:solidFill>
              </a:rPr>
              <a:t>Potential Problems &amp; Solutions </a:t>
            </a:r>
          </a:p>
        </p:txBody>
      </p:sp>
      <p:sp>
        <p:nvSpPr>
          <p:cNvPr id="23555" name="Rectangle 3"/>
          <p:cNvSpPr>
            <a:spLocks noGrp="1" noChangeArrowheads="1"/>
          </p:cNvSpPr>
          <p:nvPr>
            <p:ph sz="half" idx="1"/>
          </p:nvPr>
        </p:nvSpPr>
        <p:spPr>
          <a:xfrm>
            <a:off x="609600" y="1371600"/>
            <a:ext cx="4038600" cy="4525963"/>
          </a:xfrm>
        </p:spPr>
        <p:txBody>
          <a:bodyPr/>
          <a:lstStyle/>
          <a:p>
            <a:pPr marL="566738" indent="-457200" eaLnBrk="1" hangingPunct="1">
              <a:buFont typeface="Trebuchet MS" pitchFamily="34" charset="0"/>
              <a:buAutoNum type="arabicPeriod"/>
            </a:pPr>
            <a:r>
              <a:rPr lang="en-US" smtClean="0"/>
              <a:t>Vague  </a:t>
            </a:r>
          </a:p>
          <a:p>
            <a:pPr marL="566738" indent="-457200" eaLnBrk="1" hangingPunct="1">
              <a:buFont typeface="Trebuchet MS" pitchFamily="34" charset="0"/>
              <a:buAutoNum type="arabicPeriod"/>
            </a:pPr>
            <a:r>
              <a:rPr lang="en-US" smtClean="0"/>
              <a:t>Not feasible </a:t>
            </a:r>
          </a:p>
          <a:p>
            <a:pPr marL="566738" indent="-457200" eaLnBrk="1" hangingPunct="1">
              <a:buFont typeface="Trebuchet MS" pitchFamily="34" charset="0"/>
              <a:buAutoNum type="arabicPeriod"/>
            </a:pPr>
            <a:r>
              <a:rPr lang="en-US" smtClean="0"/>
              <a:t>Too broad </a:t>
            </a:r>
          </a:p>
          <a:p>
            <a:pPr marL="566738" indent="-457200" eaLnBrk="1" hangingPunct="1">
              <a:buFont typeface="Trebuchet MS" pitchFamily="34" charset="0"/>
              <a:buAutoNum type="arabicPeriod"/>
            </a:pPr>
            <a:r>
              <a:rPr lang="en-US" smtClean="0"/>
              <a:t>Methods inadequate </a:t>
            </a:r>
          </a:p>
          <a:p>
            <a:pPr marL="566738" indent="-457200" eaLnBrk="1" hangingPunct="1">
              <a:buFont typeface="Trebuchet MS" pitchFamily="34" charset="0"/>
              <a:buAutoNum type="arabicPeriod"/>
            </a:pPr>
            <a:r>
              <a:rPr lang="en-US" smtClean="0"/>
              <a:t>Not relevant </a:t>
            </a:r>
          </a:p>
          <a:p>
            <a:pPr marL="566738" indent="-457200" eaLnBrk="1" hangingPunct="1">
              <a:buFont typeface="Trebuchet MS" pitchFamily="34" charset="0"/>
              <a:buAutoNum type="arabicPeriod"/>
            </a:pPr>
            <a:r>
              <a:rPr lang="en-US" smtClean="0"/>
              <a:t>Uncertain ethical suitability </a:t>
            </a:r>
          </a:p>
          <a:p>
            <a:pPr marL="566738" indent="-457200" eaLnBrk="1" hangingPunct="1">
              <a:buFont typeface="Trebuchet MS" pitchFamily="34" charset="0"/>
              <a:buAutoNum type="arabicPeriod"/>
            </a:pPr>
            <a:r>
              <a:rPr lang="en-US" smtClean="0"/>
              <a:t>Finding importance  </a:t>
            </a:r>
          </a:p>
        </p:txBody>
      </p:sp>
      <p:sp>
        <p:nvSpPr>
          <p:cNvPr id="23556" name="Rectangle 4"/>
          <p:cNvSpPr>
            <a:spLocks noGrp="1" noChangeArrowheads="1"/>
          </p:cNvSpPr>
          <p:nvPr>
            <p:ph sz="half" idx="2"/>
          </p:nvPr>
        </p:nvSpPr>
        <p:spPr>
          <a:xfrm>
            <a:off x="4648200" y="1295400"/>
            <a:ext cx="4038600" cy="4525963"/>
          </a:xfrm>
        </p:spPr>
        <p:txBody>
          <a:bodyPr/>
          <a:lstStyle/>
          <a:p>
            <a:pPr marL="566738" indent="-457200" eaLnBrk="1" hangingPunct="1">
              <a:buFont typeface="Trebuchet MS" pitchFamily="34" charset="0"/>
              <a:buAutoNum type="arabicPeriod"/>
            </a:pPr>
            <a:r>
              <a:rPr lang="en-US" smtClean="0"/>
              <a:t>Write a plan </a:t>
            </a:r>
          </a:p>
          <a:p>
            <a:pPr marL="566738" indent="-457200" eaLnBrk="1" hangingPunct="1">
              <a:buFont typeface="Trebuchet MS" pitchFamily="34" charset="0"/>
              <a:buAutoNum type="arabicPeriod"/>
            </a:pPr>
            <a:r>
              <a:rPr lang="en-US" smtClean="0"/>
              <a:t>Change the methods</a:t>
            </a:r>
          </a:p>
          <a:p>
            <a:pPr marL="566738" indent="-457200" eaLnBrk="1" hangingPunct="1">
              <a:buFont typeface="Trebuchet MS" pitchFamily="34" charset="0"/>
              <a:buAutoNum type="arabicPeriod"/>
            </a:pPr>
            <a:r>
              <a:rPr lang="en-US" smtClean="0"/>
              <a:t>Focus / inclusion/excl</a:t>
            </a:r>
          </a:p>
          <a:p>
            <a:pPr marL="566738" indent="-457200" eaLnBrk="1" hangingPunct="1">
              <a:buFont typeface="Trebuchet MS" pitchFamily="34" charset="0"/>
              <a:buAutoNum type="arabicPeriod"/>
            </a:pPr>
            <a:r>
              <a:rPr lang="en-US" smtClean="0"/>
              <a:t>Consult/learn/collaborate</a:t>
            </a:r>
          </a:p>
          <a:p>
            <a:pPr marL="566738" indent="-457200" eaLnBrk="1" hangingPunct="1">
              <a:buFont typeface="Trebuchet MS" pitchFamily="34" charset="0"/>
              <a:buAutoNum type="arabicPeriod"/>
            </a:pPr>
            <a:r>
              <a:rPr lang="en-US" smtClean="0"/>
              <a:t>Modify research Question</a:t>
            </a:r>
          </a:p>
          <a:p>
            <a:pPr marL="566738" indent="-457200" eaLnBrk="1" hangingPunct="1">
              <a:buFont typeface="Trebuchet MS" pitchFamily="34" charset="0"/>
              <a:buAutoNum type="arabicPeriod"/>
            </a:pPr>
            <a:r>
              <a:rPr lang="en-US" smtClean="0"/>
              <a:t>Consult Ethics Review expert </a:t>
            </a:r>
          </a:p>
          <a:p>
            <a:pPr marL="566738" indent="-457200" eaLnBrk="1" hangingPunct="1">
              <a:buFont typeface="Trebuchet MS" pitchFamily="34" charset="0"/>
              <a:buAutoNum type="arabicPeriod"/>
            </a:pPr>
            <a:r>
              <a:rPr lang="en-US" smtClean="0"/>
              <a:t>Preliminary </a:t>
            </a:r>
            <a:r>
              <a:rPr lang="en-US" smtClean="0">
                <a:solidFill>
                  <a:srgbClr val="0070C0"/>
                </a:solidFill>
              </a:rPr>
              <a:t>(pilot) </a:t>
            </a:r>
            <a:r>
              <a:rPr lang="en-US" smtClean="0"/>
              <a:t>study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4"/>
          <p:cNvSpPr txBox="1">
            <a:spLocks noChangeArrowheads="1"/>
          </p:cNvSpPr>
          <p:nvPr/>
        </p:nvSpPr>
        <p:spPr bwMode="auto">
          <a:xfrm>
            <a:off x="1736725" y="803275"/>
            <a:ext cx="7407275" cy="457200"/>
          </a:xfrm>
          <a:prstGeom prst="rect">
            <a:avLst/>
          </a:prstGeom>
          <a:noFill/>
          <a:ln w="9525">
            <a:noFill/>
            <a:miter lim="800000"/>
            <a:headEnd/>
            <a:tailEnd/>
          </a:ln>
        </p:spPr>
        <p:txBody>
          <a:bodyPr>
            <a:spAutoFit/>
          </a:bodyPr>
          <a:lstStyle/>
          <a:p>
            <a:endParaRPr lang="en-US" sz="2400" b="1">
              <a:latin typeface="Times New Roman" pitchFamily="18" charset="0"/>
            </a:endParaRPr>
          </a:p>
        </p:txBody>
      </p:sp>
      <p:sp>
        <p:nvSpPr>
          <p:cNvPr id="16389" name="Text Box 5"/>
          <p:cNvSpPr txBox="1">
            <a:spLocks noChangeArrowheads="1"/>
          </p:cNvSpPr>
          <p:nvPr/>
        </p:nvSpPr>
        <p:spPr bwMode="auto">
          <a:xfrm>
            <a:off x="838200" y="381000"/>
            <a:ext cx="7391400" cy="701675"/>
          </a:xfrm>
          <a:prstGeom prst="rect">
            <a:avLst/>
          </a:prstGeom>
          <a:noFill/>
          <a:ln w="9525">
            <a:noFill/>
            <a:miter lim="800000"/>
            <a:headEnd/>
            <a:tailEnd/>
          </a:ln>
        </p:spPr>
        <p:txBody>
          <a:bodyPr>
            <a:spAutoFit/>
          </a:bodyPr>
          <a:lstStyle/>
          <a:p>
            <a:pPr algn="ctr">
              <a:spcBef>
                <a:spcPct val="50000"/>
              </a:spcBef>
            </a:pPr>
            <a:r>
              <a:rPr lang="en-US" sz="4000">
                <a:solidFill>
                  <a:srgbClr val="A50021"/>
                </a:solidFill>
              </a:rPr>
              <a:t>PURPOSE OF OBJECTIVES</a:t>
            </a:r>
          </a:p>
        </p:txBody>
      </p:sp>
      <p:sp>
        <p:nvSpPr>
          <p:cNvPr id="16390" name="Text Box 6"/>
          <p:cNvSpPr txBox="1">
            <a:spLocks noChangeArrowheads="1"/>
          </p:cNvSpPr>
          <p:nvPr/>
        </p:nvSpPr>
        <p:spPr bwMode="auto">
          <a:xfrm>
            <a:off x="914400" y="2209800"/>
            <a:ext cx="7391400" cy="457200"/>
          </a:xfrm>
          <a:prstGeom prst="rect">
            <a:avLst/>
          </a:prstGeom>
          <a:noFill/>
          <a:ln w="9525">
            <a:noFill/>
            <a:miter lim="800000"/>
            <a:headEnd/>
            <a:tailEnd/>
          </a:ln>
        </p:spPr>
        <p:txBody>
          <a:bodyPr>
            <a:spAutoFit/>
          </a:bodyPr>
          <a:lstStyle/>
          <a:p>
            <a:r>
              <a:rPr lang="en-US" sz="2400" b="1">
                <a:latin typeface="Times New Roman" pitchFamily="18" charset="0"/>
              </a:rPr>
              <a:t>TO SPECIFY THE OUTCOME OF YOUR PROJECT</a:t>
            </a:r>
          </a:p>
        </p:txBody>
      </p:sp>
      <p:sp>
        <p:nvSpPr>
          <p:cNvPr id="16391" name="Text Box 7"/>
          <p:cNvSpPr txBox="1">
            <a:spLocks noChangeArrowheads="1"/>
          </p:cNvSpPr>
          <p:nvPr/>
        </p:nvSpPr>
        <p:spPr bwMode="auto">
          <a:xfrm>
            <a:off x="1219200" y="3124200"/>
            <a:ext cx="6302375" cy="762000"/>
          </a:xfrm>
          <a:prstGeom prst="rect">
            <a:avLst/>
          </a:prstGeom>
          <a:noFill/>
          <a:ln w="9525">
            <a:noFill/>
            <a:miter lim="800000"/>
            <a:headEnd/>
            <a:tailEnd/>
          </a:ln>
        </p:spPr>
        <p:txBody>
          <a:bodyPr>
            <a:spAutoFit/>
          </a:bodyPr>
          <a:lstStyle/>
          <a:p>
            <a:pPr algn="ctr">
              <a:spcBef>
                <a:spcPct val="50000"/>
              </a:spcBef>
            </a:pPr>
            <a:r>
              <a:rPr lang="en-US" sz="4400" b="1">
                <a:latin typeface="Times New Roman" pitchFamily="18" charset="0"/>
              </a:rPr>
              <a:t>S- I- M- P- L- 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Effect transition="in" filter="box(out)">
                                      <p:cBhvr>
                                        <p:cTn id="7" dur="500"/>
                                        <p:tgtEl>
                                          <p:spTgt spid="1638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6390">
                                            <p:txEl>
                                              <p:pRg st="0" end="0"/>
                                            </p:txEl>
                                          </p:spTgt>
                                        </p:tgtEl>
                                        <p:attrNameLst>
                                          <p:attrName>style.visibility</p:attrName>
                                        </p:attrNameLst>
                                      </p:cBhvr>
                                      <p:to>
                                        <p:strVal val="visible"/>
                                      </p:to>
                                    </p:set>
                                    <p:animEffect transition="in" filter="box(out)">
                                      <p:cBhvr>
                                        <p:cTn id="12" dur="500"/>
                                        <p:tgtEl>
                                          <p:spTgt spid="16390">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6391">
                                            <p:txEl>
                                              <p:pRg st="0" end="0"/>
                                            </p:txEl>
                                          </p:spTgt>
                                        </p:tgtEl>
                                        <p:attrNameLst>
                                          <p:attrName>style.visibility</p:attrName>
                                        </p:attrNameLst>
                                      </p:cBhvr>
                                      <p:to>
                                        <p:strVal val="visible"/>
                                      </p:to>
                                    </p:set>
                                    <p:animEffect transition="in" filter="box(out)">
                                      <p:cBhvr>
                                        <p:cTn id="17" dur="500"/>
                                        <p:tgtEl>
                                          <p:spTgt spid="16391">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p" autoUpdateAnimBg="0"/>
      <p:bldP spid="16390" grpId="0" build="p" autoUpdateAnimBg="0"/>
      <p:bldP spid="1639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685800" y="228600"/>
            <a:ext cx="7772400" cy="1143000"/>
          </a:xfrm>
          <a:prstGeom prst="rect">
            <a:avLst/>
          </a:prstGeom>
          <a:noFill/>
          <a:ln w="9525">
            <a:noFill/>
            <a:miter lim="800000"/>
            <a:headEnd/>
            <a:tailEnd/>
          </a:ln>
        </p:spPr>
        <p:txBody>
          <a:bodyPr anchor="ctr"/>
          <a:lstStyle/>
          <a:p>
            <a:pPr algn="ctr"/>
            <a:r>
              <a:rPr lang="en-US" sz="4400" b="1">
                <a:solidFill>
                  <a:srgbClr val="A50021"/>
                </a:solidFill>
              </a:rPr>
              <a:t>S-I-M-P-L-E</a:t>
            </a:r>
          </a:p>
        </p:txBody>
      </p:sp>
      <p:sp>
        <p:nvSpPr>
          <p:cNvPr id="19459" name="Rectangle 3"/>
          <p:cNvSpPr>
            <a:spLocks noChangeArrowheads="1"/>
          </p:cNvSpPr>
          <p:nvPr/>
        </p:nvSpPr>
        <p:spPr bwMode="auto">
          <a:xfrm>
            <a:off x="685800" y="1447800"/>
            <a:ext cx="8229600" cy="48006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800" b="1">
                <a:solidFill>
                  <a:srgbClr val="C00000"/>
                </a:solidFill>
              </a:rPr>
              <a:t>SPECIFIC</a:t>
            </a:r>
            <a:r>
              <a:rPr lang="en-US" sz="2800"/>
              <a:t>:  Indicate precisely what you intend to change through your project</a:t>
            </a:r>
          </a:p>
          <a:p>
            <a:pPr marL="342900" indent="-342900">
              <a:lnSpc>
                <a:spcPct val="90000"/>
              </a:lnSpc>
              <a:spcBef>
                <a:spcPct val="20000"/>
              </a:spcBef>
              <a:buFontTx/>
              <a:buChar char="•"/>
            </a:pPr>
            <a:r>
              <a:rPr lang="en-US" sz="2800" b="1">
                <a:solidFill>
                  <a:srgbClr val="C00000"/>
                </a:solidFill>
              </a:rPr>
              <a:t>IMMEDIATE:</a:t>
            </a:r>
            <a:r>
              <a:rPr lang="en-US" sz="2800" b="1"/>
              <a:t> </a:t>
            </a:r>
            <a:r>
              <a:rPr lang="en-US" sz="2800"/>
              <a:t>Indicate the time frame</a:t>
            </a:r>
            <a:r>
              <a:rPr lang="en-US" sz="2800" b="1"/>
              <a:t> ….</a:t>
            </a:r>
          </a:p>
          <a:p>
            <a:pPr marL="342900" indent="-342900">
              <a:lnSpc>
                <a:spcPct val="90000"/>
              </a:lnSpc>
              <a:spcBef>
                <a:spcPct val="20000"/>
              </a:spcBef>
              <a:buFontTx/>
              <a:buChar char="•"/>
            </a:pPr>
            <a:r>
              <a:rPr lang="en-US" sz="2800" b="1">
                <a:solidFill>
                  <a:srgbClr val="C00000"/>
                </a:solidFill>
              </a:rPr>
              <a:t>MEASURABLE:</a:t>
            </a:r>
            <a:r>
              <a:rPr lang="en-US" sz="2800" b="1"/>
              <a:t> </a:t>
            </a:r>
            <a:r>
              <a:rPr lang="en-US" sz="2800"/>
              <a:t>proof of project success</a:t>
            </a:r>
          </a:p>
          <a:p>
            <a:pPr marL="342900" indent="-342900">
              <a:lnSpc>
                <a:spcPct val="90000"/>
              </a:lnSpc>
              <a:spcBef>
                <a:spcPct val="20000"/>
              </a:spcBef>
              <a:buFontTx/>
              <a:buChar char="•"/>
            </a:pPr>
            <a:r>
              <a:rPr lang="en-US" sz="2800" b="1">
                <a:solidFill>
                  <a:srgbClr val="C00000"/>
                </a:solidFill>
              </a:rPr>
              <a:t>PRACTICAL:</a:t>
            </a:r>
            <a:r>
              <a:rPr lang="en-US" sz="2800" b="1"/>
              <a:t> </a:t>
            </a:r>
            <a:r>
              <a:rPr lang="en-US" sz="2800"/>
              <a:t>How each objective is a real solution to a real problem,… realistic &amp; feasible,</a:t>
            </a:r>
          </a:p>
          <a:p>
            <a:pPr marL="342900" indent="-342900">
              <a:lnSpc>
                <a:spcPct val="90000"/>
              </a:lnSpc>
              <a:spcBef>
                <a:spcPct val="20000"/>
              </a:spcBef>
              <a:buFontTx/>
              <a:buChar char="•"/>
            </a:pPr>
            <a:r>
              <a:rPr lang="en-US" sz="2800" b="1">
                <a:solidFill>
                  <a:srgbClr val="C00000"/>
                </a:solidFill>
              </a:rPr>
              <a:t>LOGICAL:</a:t>
            </a:r>
            <a:r>
              <a:rPr lang="en-US" sz="2800" b="1"/>
              <a:t> </a:t>
            </a:r>
            <a:r>
              <a:rPr lang="en-US" sz="2800"/>
              <a:t>Systematic contribution for goals</a:t>
            </a:r>
          </a:p>
          <a:p>
            <a:pPr marL="342900" indent="-342900">
              <a:lnSpc>
                <a:spcPct val="90000"/>
              </a:lnSpc>
              <a:spcBef>
                <a:spcPct val="20000"/>
              </a:spcBef>
              <a:buFontTx/>
              <a:buChar char="•"/>
            </a:pPr>
            <a:r>
              <a:rPr lang="en-US" sz="2800" b="1">
                <a:solidFill>
                  <a:srgbClr val="C00000"/>
                </a:solidFill>
              </a:rPr>
              <a:t>EVALUABLE: </a:t>
            </a:r>
            <a:r>
              <a:rPr lang="en-US" sz="2800"/>
              <a:t>Indicate how much change has to occur for the project to be effective</a:t>
            </a:r>
            <a:endParaRPr lang="en-US" sz="2800" b="1"/>
          </a:p>
          <a:p>
            <a:pPr marL="342900" indent="-342900">
              <a:lnSpc>
                <a:spcPct val="90000"/>
              </a:lnSpc>
              <a:spcBef>
                <a:spcPct val="20000"/>
              </a:spcBef>
            </a:pPr>
            <a:endParaRPr lang="en-US"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box(out)">
                                      <p:cBhvr>
                                        <p:cTn id="7" dur="500"/>
                                        <p:tgtEl>
                                          <p:spTgt spid="1945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Effect transition="in" filter="box(out)">
                                      <p:cBhvr>
                                        <p:cTn id="12" dur="500"/>
                                        <p:tgtEl>
                                          <p:spTgt spid="19459">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9459">
                                            <p:txEl>
                                              <p:pRg st="1" end="1"/>
                                            </p:txEl>
                                          </p:spTgt>
                                        </p:tgtEl>
                                        <p:attrNameLst>
                                          <p:attrName>style.visibility</p:attrName>
                                        </p:attrNameLst>
                                      </p:cBhvr>
                                      <p:to>
                                        <p:strVal val="visible"/>
                                      </p:to>
                                    </p:set>
                                    <p:animEffect transition="in" filter="box(out)">
                                      <p:cBhvr>
                                        <p:cTn id="17" dur="500"/>
                                        <p:tgtEl>
                                          <p:spTgt spid="19459">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9459">
                                            <p:txEl>
                                              <p:pRg st="2" end="2"/>
                                            </p:txEl>
                                          </p:spTgt>
                                        </p:tgtEl>
                                        <p:attrNameLst>
                                          <p:attrName>style.visibility</p:attrName>
                                        </p:attrNameLst>
                                      </p:cBhvr>
                                      <p:to>
                                        <p:strVal val="visible"/>
                                      </p:to>
                                    </p:set>
                                    <p:animEffect transition="in" filter="box(out)">
                                      <p:cBhvr>
                                        <p:cTn id="22" dur="500"/>
                                        <p:tgtEl>
                                          <p:spTgt spid="19459">
                                            <p:txEl>
                                              <p:pRg st="2" end="2"/>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builtIn="1"/>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9459">
                                            <p:txEl>
                                              <p:pRg st="3" end="3"/>
                                            </p:txEl>
                                          </p:spTgt>
                                        </p:tgtEl>
                                        <p:attrNameLst>
                                          <p:attrName>style.visibility</p:attrName>
                                        </p:attrNameLst>
                                      </p:cBhvr>
                                      <p:to>
                                        <p:strVal val="visible"/>
                                      </p:to>
                                    </p:set>
                                    <p:animEffect transition="in" filter="box(out)">
                                      <p:cBhvr>
                                        <p:cTn id="27" dur="500"/>
                                        <p:tgtEl>
                                          <p:spTgt spid="19459">
                                            <p:txEl>
                                              <p:pRg st="3" end="3"/>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builtIn="1"/>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9459">
                                            <p:txEl>
                                              <p:pRg st="4" end="4"/>
                                            </p:txEl>
                                          </p:spTgt>
                                        </p:tgtEl>
                                        <p:attrNameLst>
                                          <p:attrName>style.visibility</p:attrName>
                                        </p:attrNameLst>
                                      </p:cBhvr>
                                      <p:to>
                                        <p:strVal val="visible"/>
                                      </p:to>
                                    </p:set>
                                    <p:animEffect transition="in" filter="box(out)">
                                      <p:cBhvr>
                                        <p:cTn id="32" dur="500"/>
                                        <p:tgtEl>
                                          <p:spTgt spid="19459">
                                            <p:txEl>
                                              <p:pRg st="4" end="4"/>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builtIn="1"/>
                                        </p:tgtEl>
                                      </p:cMediaNode>
                                    </p:audio>
                                  </p:sub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19459">
                                            <p:txEl>
                                              <p:pRg st="5" end="5"/>
                                            </p:txEl>
                                          </p:spTgt>
                                        </p:tgtEl>
                                        <p:attrNameLst>
                                          <p:attrName>style.visibility</p:attrName>
                                        </p:attrNameLst>
                                      </p:cBhvr>
                                      <p:to>
                                        <p:strVal val="visible"/>
                                      </p:to>
                                    </p:set>
                                    <p:animEffect transition="in" filter="box(out)">
                                      <p:cBhvr>
                                        <p:cTn id="37" dur="500"/>
                                        <p:tgtEl>
                                          <p:spTgt spid="19459">
                                            <p:txEl>
                                              <p:pRg st="5" end="5"/>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autoUpdateAnimBg="0"/>
      <p:bldP spid="19459"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04800" y="533400"/>
            <a:ext cx="8229600" cy="762000"/>
          </a:xfrm>
        </p:spPr>
        <p:txBody>
          <a:bodyPr/>
          <a:lstStyle/>
          <a:p>
            <a:pPr eaLnBrk="1" hangingPunct="1"/>
            <a:r>
              <a:rPr lang="en-US" smtClean="0">
                <a:solidFill>
                  <a:srgbClr val="A50021"/>
                </a:solidFill>
              </a:rPr>
              <a:t>Examples </a:t>
            </a:r>
          </a:p>
        </p:txBody>
      </p:sp>
      <p:sp>
        <p:nvSpPr>
          <p:cNvPr id="26627" name="Rectangle 3"/>
          <p:cNvSpPr>
            <a:spLocks noGrp="1" noChangeArrowheads="1"/>
          </p:cNvSpPr>
          <p:nvPr>
            <p:ph idx="1"/>
          </p:nvPr>
        </p:nvSpPr>
        <p:spPr>
          <a:xfrm>
            <a:off x="152400" y="1219200"/>
            <a:ext cx="8763000" cy="6096000"/>
          </a:xfrm>
        </p:spPr>
        <p:txBody>
          <a:bodyPr/>
          <a:lstStyle/>
          <a:p>
            <a:pPr eaLnBrk="1" hangingPunct="1">
              <a:lnSpc>
                <a:spcPct val="90000"/>
              </a:lnSpc>
              <a:spcBef>
                <a:spcPct val="0"/>
              </a:spcBef>
              <a:buFontTx/>
              <a:buNone/>
            </a:pPr>
            <a:r>
              <a:rPr lang="en-US" smtClean="0"/>
              <a:t>Goal: To reduce risk of cardiovascular diseases in 	Saudi population by developing evidence based </a:t>
            </a:r>
          </a:p>
          <a:p>
            <a:pPr eaLnBrk="1" hangingPunct="1">
              <a:lnSpc>
                <a:spcPct val="90000"/>
              </a:lnSpc>
              <a:spcBef>
                <a:spcPct val="0"/>
              </a:spcBef>
              <a:buFontTx/>
              <a:buNone/>
            </a:pPr>
            <a:r>
              <a:rPr lang="en-US" smtClean="0"/>
              <a:t>           interventions     </a:t>
            </a:r>
          </a:p>
          <a:p>
            <a:pPr eaLnBrk="1" hangingPunct="1">
              <a:lnSpc>
                <a:spcPct val="80000"/>
              </a:lnSpc>
              <a:buFontTx/>
              <a:buNone/>
            </a:pPr>
            <a:endParaRPr lang="en-US" sz="1000" smtClean="0"/>
          </a:p>
          <a:p>
            <a:pPr eaLnBrk="1" hangingPunct="1">
              <a:lnSpc>
                <a:spcPct val="90000"/>
              </a:lnSpc>
              <a:spcBef>
                <a:spcPct val="0"/>
              </a:spcBef>
              <a:buFontTx/>
              <a:buNone/>
            </a:pPr>
            <a:r>
              <a:rPr lang="en-US" smtClean="0"/>
              <a:t>   </a:t>
            </a:r>
          </a:p>
          <a:p>
            <a:pPr eaLnBrk="1" hangingPunct="1">
              <a:lnSpc>
                <a:spcPct val="90000"/>
              </a:lnSpc>
              <a:spcBef>
                <a:spcPct val="0"/>
              </a:spcBef>
              <a:buFontTx/>
              <a:buNone/>
            </a:pPr>
            <a:r>
              <a:rPr lang="en-US" smtClean="0"/>
              <a:t>   </a:t>
            </a:r>
            <a:r>
              <a:rPr lang="en-US" u="sng" smtClean="0"/>
              <a:t>Question:</a:t>
            </a:r>
            <a:r>
              <a:rPr lang="en-US" smtClean="0"/>
              <a:t> Is dietary intake of saturated fats over the past xx weeks related to atherosclerosis in Saudi adult population ?</a:t>
            </a:r>
          </a:p>
          <a:p>
            <a:pPr eaLnBrk="1" hangingPunct="1">
              <a:lnSpc>
                <a:spcPct val="90000"/>
              </a:lnSpc>
              <a:spcBef>
                <a:spcPct val="0"/>
              </a:spcBef>
              <a:buFontTx/>
              <a:buNone/>
            </a:pPr>
            <a:endParaRPr lang="en-US" sz="1400" i="1" smtClean="0"/>
          </a:p>
          <a:p>
            <a:pPr eaLnBrk="1" hangingPunct="1">
              <a:lnSpc>
                <a:spcPct val="90000"/>
              </a:lnSpc>
              <a:spcBef>
                <a:spcPct val="0"/>
              </a:spcBef>
              <a:buFontTx/>
              <a:buNone/>
            </a:pPr>
            <a:r>
              <a:rPr lang="en-US" smtClean="0"/>
              <a:t>   </a:t>
            </a:r>
          </a:p>
          <a:p>
            <a:pPr eaLnBrk="1" hangingPunct="1">
              <a:lnSpc>
                <a:spcPct val="90000"/>
              </a:lnSpc>
              <a:spcBef>
                <a:spcPct val="0"/>
              </a:spcBef>
              <a:buFontTx/>
              <a:buNone/>
            </a:pPr>
            <a:r>
              <a:rPr lang="en-US" u="sng" smtClean="0"/>
              <a:t>Question:</a:t>
            </a:r>
            <a:r>
              <a:rPr lang="en-US" smtClean="0"/>
              <a:t> Is dietary intake of saturated fats over a period of xx months is associated with risk of coronary heart disease in Saudi adult population</a:t>
            </a:r>
          </a:p>
          <a:p>
            <a:pPr eaLnBrk="1" hangingPunct="1">
              <a:lnSpc>
                <a:spcPct val="80000"/>
              </a:lnSpc>
              <a:buFontTx/>
              <a:buNone/>
            </a:pPr>
            <a:r>
              <a:rPr lang="en-US" smtClean="0"/>
              <a:t>   </a:t>
            </a:r>
          </a:p>
          <a:p>
            <a:pPr eaLnBrk="1" hangingPunct="1">
              <a:lnSpc>
                <a:spcPct val="80000"/>
              </a:lnSpc>
              <a:buFontTx/>
              <a:buNone/>
            </a:pPr>
            <a:endParaRPr lang="en-US" sz="2400" smtClean="0"/>
          </a:p>
          <a:p>
            <a:pPr eaLnBrk="1" hangingPunct="1">
              <a:lnSpc>
                <a:spcPct val="80000"/>
              </a:lnSpc>
              <a:buFontTx/>
              <a:buNone/>
            </a:pPr>
            <a:endParaRPr lang="en-US" smtClean="0"/>
          </a:p>
          <a:p>
            <a:pPr eaLnBrk="1" hangingPunct="1">
              <a:lnSpc>
                <a:spcPct val="80000"/>
              </a:lnSpc>
              <a:buFontTx/>
              <a:buNone/>
            </a:pPr>
            <a:r>
              <a:rPr lang="en-US" smtClean="0"/>
              <a:t> </a:t>
            </a:r>
          </a:p>
          <a:p>
            <a:pPr eaLnBrk="1" hangingPunct="1">
              <a:lnSpc>
                <a:spcPct val="80000"/>
              </a:lnSpc>
              <a:buFontTx/>
              <a:buNone/>
            </a:pPr>
            <a:endParaRPr lang="en-US" sz="1400" smtClean="0"/>
          </a:p>
          <a:p>
            <a:pPr eaLnBrk="1" hangingPunct="1">
              <a:lnSpc>
                <a:spcPct val="80000"/>
              </a:lnSpc>
              <a:buFontTx/>
              <a:buNone/>
            </a:pPr>
            <a:endParaRPr 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04800" y="762000"/>
            <a:ext cx="8229600" cy="1066800"/>
          </a:xfrm>
        </p:spPr>
        <p:txBody>
          <a:bodyPr/>
          <a:lstStyle/>
          <a:p>
            <a:pPr eaLnBrk="1" hangingPunct="1"/>
            <a:r>
              <a:rPr lang="en-US" smtClean="0">
                <a:solidFill>
                  <a:srgbClr val="A50021"/>
                </a:solidFill>
              </a:rPr>
              <a:t>Example contd.</a:t>
            </a:r>
          </a:p>
        </p:txBody>
      </p:sp>
      <p:sp>
        <p:nvSpPr>
          <p:cNvPr id="27651" name="Rectangle 3"/>
          <p:cNvSpPr>
            <a:spLocks noGrp="1" noChangeArrowheads="1"/>
          </p:cNvSpPr>
          <p:nvPr>
            <p:ph idx="1"/>
          </p:nvPr>
        </p:nvSpPr>
        <p:spPr>
          <a:xfrm>
            <a:off x="304800" y="1752600"/>
            <a:ext cx="8610600" cy="4821238"/>
          </a:xfrm>
        </p:spPr>
        <p:txBody>
          <a:bodyPr/>
          <a:lstStyle/>
          <a:p>
            <a:pPr eaLnBrk="1" hangingPunct="1">
              <a:lnSpc>
                <a:spcPct val="80000"/>
              </a:lnSpc>
              <a:buFontTx/>
              <a:buNone/>
            </a:pPr>
            <a:r>
              <a:rPr lang="en-US" smtClean="0">
                <a:solidFill>
                  <a:srgbClr val="C00000"/>
                </a:solidFill>
              </a:rPr>
              <a:t>Specific Aim 1: </a:t>
            </a:r>
            <a:r>
              <a:rPr lang="en-US" smtClean="0"/>
              <a:t>To determine the daily intake of saturated fats in the past 4 weeks in Saudi adults </a:t>
            </a:r>
          </a:p>
          <a:p>
            <a:pPr eaLnBrk="1" hangingPunct="1">
              <a:lnSpc>
                <a:spcPct val="80000"/>
              </a:lnSpc>
              <a:buFontTx/>
              <a:buNone/>
            </a:pPr>
            <a:endParaRPr lang="en-US" sz="900" smtClean="0"/>
          </a:p>
          <a:p>
            <a:pPr eaLnBrk="1" hangingPunct="1">
              <a:lnSpc>
                <a:spcPct val="80000"/>
              </a:lnSpc>
              <a:buFontTx/>
              <a:buNone/>
            </a:pPr>
            <a:endParaRPr lang="en-US" sz="1200" smtClean="0"/>
          </a:p>
          <a:p>
            <a:pPr eaLnBrk="1" hangingPunct="1">
              <a:lnSpc>
                <a:spcPct val="80000"/>
              </a:lnSpc>
              <a:buFontTx/>
              <a:buNone/>
            </a:pPr>
            <a:endParaRPr lang="en-US" smtClean="0">
              <a:solidFill>
                <a:srgbClr val="C00000"/>
              </a:solidFill>
            </a:endParaRPr>
          </a:p>
          <a:p>
            <a:pPr eaLnBrk="1" hangingPunct="1">
              <a:lnSpc>
                <a:spcPct val="80000"/>
              </a:lnSpc>
              <a:buFontTx/>
              <a:buNone/>
            </a:pPr>
            <a:r>
              <a:rPr lang="en-US" smtClean="0">
                <a:solidFill>
                  <a:srgbClr val="C00000"/>
                </a:solidFill>
              </a:rPr>
              <a:t>Specific Aim 2: </a:t>
            </a:r>
            <a:r>
              <a:rPr lang="en-US" smtClean="0"/>
              <a:t>To determine the relationship of diet intake of saturated fats and blood levels of Low density lipoprotein (LDL) in Saudi adults</a:t>
            </a:r>
          </a:p>
          <a:p>
            <a:pPr eaLnBrk="1" hangingPunct="1">
              <a:lnSpc>
                <a:spcPct val="80000"/>
              </a:lnSpc>
              <a:buFontTx/>
              <a:buNone/>
            </a:pPr>
            <a:endParaRPr lang="en-US" sz="1200" smtClean="0"/>
          </a:p>
          <a:p>
            <a:pPr eaLnBrk="1" hangingPunct="1">
              <a:lnSpc>
                <a:spcPct val="80000"/>
              </a:lnSpc>
              <a:buFontTx/>
              <a:buNone/>
            </a:pPr>
            <a:endParaRPr lang="en-US" sz="1200" smtClean="0"/>
          </a:p>
          <a:p>
            <a:pPr eaLnBrk="1" hangingPunct="1">
              <a:lnSpc>
                <a:spcPct val="80000"/>
              </a:lnSpc>
              <a:buFontTx/>
              <a:buNone/>
            </a:pPr>
            <a:endParaRPr lang="en-US" sz="1200" smtClean="0"/>
          </a:p>
          <a:p>
            <a:pPr eaLnBrk="1" hangingPunct="1">
              <a:lnSpc>
                <a:spcPct val="80000"/>
              </a:lnSpc>
              <a:buFontTx/>
              <a:buNone/>
            </a:pPr>
            <a:r>
              <a:rPr lang="en-US" smtClean="0">
                <a:solidFill>
                  <a:srgbClr val="C00000"/>
                </a:solidFill>
              </a:rPr>
              <a:t>Specific Aim 3: </a:t>
            </a:r>
            <a:r>
              <a:rPr lang="en-US" smtClean="0"/>
              <a:t>To determine the association of dietary intake of saturated fats and intimal thickness of coronary artery in Saudi adults </a:t>
            </a:r>
          </a:p>
          <a:p>
            <a:pPr eaLnBrk="1" hangingPunct="1">
              <a:lnSpc>
                <a:spcPct val="80000"/>
              </a:lnSpc>
              <a:buFontTx/>
              <a:buNone/>
            </a:pPr>
            <a:endParaRPr lang="en-US" i="1" smtClean="0"/>
          </a:p>
          <a:p>
            <a:pPr eaLnBrk="1" hangingPunct="1">
              <a:lnSpc>
                <a:spcPct val="80000"/>
              </a:lnSpc>
              <a:buFontTx/>
              <a:buNone/>
            </a:pPr>
            <a:endParaRPr lang="en-US" i="1" smtClean="0"/>
          </a:p>
          <a:p>
            <a:pPr eaLnBrk="1" hangingPunct="1">
              <a:lnSpc>
                <a:spcPct val="80000"/>
              </a:lnSpc>
              <a:buFontTx/>
              <a:buNone/>
            </a:pPr>
            <a:endParaRPr lang="en-US" smtClean="0"/>
          </a:p>
          <a:p>
            <a:pPr eaLnBrk="1" hangingPunct="1">
              <a:lnSpc>
                <a:spcPct val="80000"/>
              </a:lnSpc>
            </a:pPr>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52400" y="457200"/>
            <a:ext cx="8229600" cy="762000"/>
          </a:xfrm>
        </p:spPr>
        <p:txBody>
          <a:bodyPr/>
          <a:lstStyle/>
          <a:p>
            <a:pPr eaLnBrk="1" hangingPunct="1"/>
            <a:r>
              <a:rPr lang="en-US" smtClean="0">
                <a:solidFill>
                  <a:srgbClr val="A50021"/>
                </a:solidFill>
              </a:rPr>
              <a:t>Using the previous example </a:t>
            </a:r>
          </a:p>
        </p:txBody>
      </p:sp>
      <p:sp>
        <p:nvSpPr>
          <p:cNvPr id="28675" name="Rectangle 3"/>
          <p:cNvSpPr>
            <a:spLocks noGrp="1" noChangeArrowheads="1"/>
          </p:cNvSpPr>
          <p:nvPr>
            <p:ph idx="1"/>
          </p:nvPr>
        </p:nvSpPr>
        <p:spPr>
          <a:xfrm>
            <a:off x="304800" y="1219200"/>
            <a:ext cx="8686800" cy="5334000"/>
          </a:xfrm>
        </p:spPr>
        <p:txBody>
          <a:bodyPr/>
          <a:lstStyle/>
          <a:p>
            <a:pPr eaLnBrk="1" hangingPunct="1">
              <a:lnSpc>
                <a:spcPct val="90000"/>
              </a:lnSpc>
            </a:pPr>
            <a:r>
              <a:rPr lang="en-US" sz="2400" b="1" smtClean="0"/>
              <a:t>SPECIFIC</a:t>
            </a:r>
            <a:r>
              <a:rPr lang="en-US" sz="2400" smtClean="0"/>
              <a:t>: exposure assessment dietary intake, LDL levels, outcome assessment by intimal thickness </a:t>
            </a:r>
          </a:p>
          <a:p>
            <a:pPr eaLnBrk="1" hangingPunct="1">
              <a:lnSpc>
                <a:spcPct val="90000"/>
              </a:lnSpc>
              <a:buFontTx/>
              <a:buNone/>
            </a:pPr>
            <a:endParaRPr lang="en-US" sz="1300" smtClean="0"/>
          </a:p>
          <a:p>
            <a:pPr eaLnBrk="1" hangingPunct="1">
              <a:lnSpc>
                <a:spcPct val="90000"/>
              </a:lnSpc>
            </a:pPr>
            <a:r>
              <a:rPr lang="en-US" sz="2400" b="1" smtClean="0"/>
              <a:t>IMMEDIATE: </a:t>
            </a:r>
            <a:r>
              <a:rPr lang="en-US" sz="2400" smtClean="0"/>
              <a:t>average daily consumption, past weeks, months, or follow up in weeks of intervention (if any)</a:t>
            </a:r>
          </a:p>
          <a:p>
            <a:pPr eaLnBrk="1" hangingPunct="1">
              <a:lnSpc>
                <a:spcPct val="90000"/>
              </a:lnSpc>
            </a:pPr>
            <a:endParaRPr lang="en-US" sz="1300" smtClean="0"/>
          </a:p>
          <a:p>
            <a:pPr eaLnBrk="1" hangingPunct="1">
              <a:lnSpc>
                <a:spcPct val="90000"/>
              </a:lnSpc>
            </a:pPr>
            <a:r>
              <a:rPr lang="en-US" sz="2400" b="1" smtClean="0"/>
              <a:t>MEASURABLE: </a:t>
            </a:r>
            <a:r>
              <a:rPr lang="en-US" sz="2400" smtClean="0"/>
              <a:t>diet, LDL, Intimal thickness (valid)</a:t>
            </a:r>
          </a:p>
          <a:p>
            <a:pPr eaLnBrk="1" hangingPunct="1">
              <a:lnSpc>
                <a:spcPct val="90000"/>
              </a:lnSpc>
            </a:pPr>
            <a:endParaRPr lang="en-US" sz="1100" smtClean="0"/>
          </a:p>
          <a:p>
            <a:pPr eaLnBrk="1" hangingPunct="1">
              <a:lnSpc>
                <a:spcPct val="90000"/>
              </a:lnSpc>
            </a:pPr>
            <a:r>
              <a:rPr lang="en-US" sz="2400" b="1" smtClean="0"/>
              <a:t>PRACTICAL: </a:t>
            </a:r>
            <a:r>
              <a:rPr lang="en-US" sz="2400" smtClean="0"/>
              <a:t>% with higher (defined) intake; magnitude of relationship, biological plausibility    </a:t>
            </a:r>
          </a:p>
          <a:p>
            <a:pPr eaLnBrk="1" hangingPunct="1">
              <a:lnSpc>
                <a:spcPct val="90000"/>
              </a:lnSpc>
            </a:pPr>
            <a:endParaRPr lang="en-US" sz="1300" smtClean="0"/>
          </a:p>
          <a:p>
            <a:pPr eaLnBrk="1" hangingPunct="1">
              <a:lnSpc>
                <a:spcPct val="90000"/>
              </a:lnSpc>
            </a:pPr>
            <a:r>
              <a:rPr lang="en-US" sz="2400" b="1" smtClean="0"/>
              <a:t>LOGICAL: </a:t>
            </a:r>
            <a:r>
              <a:rPr lang="en-US" sz="2400" smtClean="0"/>
              <a:t>initiates with intake, LDL blood levels, and then intimal thickness </a:t>
            </a:r>
            <a:r>
              <a:rPr lang="en-US" sz="2400" smtClean="0">
                <a:solidFill>
                  <a:srgbClr val="0070C0"/>
                </a:solidFill>
              </a:rPr>
              <a:t>(mixture of known and unknown reasons)</a:t>
            </a:r>
          </a:p>
          <a:p>
            <a:pPr eaLnBrk="1" hangingPunct="1">
              <a:lnSpc>
                <a:spcPct val="90000"/>
              </a:lnSpc>
            </a:pPr>
            <a:endParaRPr lang="en-US" sz="1300" smtClean="0"/>
          </a:p>
          <a:p>
            <a:pPr eaLnBrk="1" hangingPunct="1">
              <a:lnSpc>
                <a:spcPct val="90000"/>
              </a:lnSpc>
            </a:pPr>
            <a:r>
              <a:rPr lang="en-US" sz="2400" b="1" smtClean="0"/>
              <a:t>EVALUABLE: </a:t>
            </a:r>
            <a:r>
              <a:rPr lang="en-US" sz="2400" smtClean="0"/>
              <a:t>Cut offs used for fat intake, LDL levels, intimal thickness; when repeated could be confirmed. In addition after a time period a difference in the above could be evaluated for intervention</a:t>
            </a:r>
          </a:p>
          <a:p>
            <a:pPr eaLnBrk="1" hangingPunct="1">
              <a:lnSpc>
                <a:spcPct val="90000"/>
              </a:lnSpc>
              <a:buFontTx/>
              <a:buNone/>
            </a:pPr>
            <a:endParaRPr lang="en-US" sz="2600" smtClean="0"/>
          </a:p>
          <a:p>
            <a:pPr eaLnBrk="1" hangingPunct="1"/>
            <a:endParaRPr lang="en-US" sz="26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229600" cy="685800"/>
          </a:xfrm>
        </p:spPr>
        <p:txBody>
          <a:bodyPr>
            <a:normAutofit fontScale="90000"/>
          </a:bodyPr>
          <a:lstStyle/>
          <a:p>
            <a:pPr eaLnBrk="1" fontAlgn="auto" hangingPunct="1">
              <a:spcAft>
                <a:spcPts val="0"/>
              </a:spcAft>
              <a:defRPr/>
            </a:pPr>
            <a:r>
              <a:rPr lang="en-US" dirty="0" smtClean="0"/>
              <a:t>Question Example</a:t>
            </a:r>
            <a:endParaRPr lang="en-US" dirty="0"/>
          </a:p>
        </p:txBody>
      </p:sp>
      <p:sp>
        <p:nvSpPr>
          <p:cNvPr id="29699" name="Content Placeholder 2"/>
          <p:cNvSpPr>
            <a:spLocks noGrp="1"/>
          </p:cNvSpPr>
          <p:nvPr>
            <p:ph idx="1"/>
          </p:nvPr>
        </p:nvSpPr>
        <p:spPr>
          <a:xfrm>
            <a:off x="457200" y="1143000"/>
            <a:ext cx="8229600" cy="5410200"/>
          </a:xfrm>
        </p:spPr>
        <p:txBody>
          <a:bodyPr/>
          <a:lstStyle/>
          <a:p>
            <a:pPr eaLnBrk="1" hangingPunct="1">
              <a:lnSpc>
                <a:spcPct val="90000"/>
              </a:lnSpc>
            </a:pPr>
            <a:r>
              <a:rPr lang="en-US" b="1" u="sng" smtClean="0"/>
              <a:t>Question:</a:t>
            </a:r>
            <a:r>
              <a:rPr lang="en-US" smtClean="0"/>
              <a:t> Can reduction in dietary intake of saturated fat over xx months reduce serum cholesterol concentration in Saudi Population ?</a:t>
            </a:r>
          </a:p>
          <a:p>
            <a:pPr eaLnBrk="1" hangingPunct="1">
              <a:lnSpc>
                <a:spcPct val="90000"/>
              </a:lnSpc>
            </a:pPr>
            <a:endParaRPr lang="en-US" sz="1000" smtClean="0"/>
          </a:p>
          <a:p>
            <a:pPr eaLnBrk="1" hangingPunct="1">
              <a:lnSpc>
                <a:spcPct val="90000"/>
              </a:lnSpc>
            </a:pPr>
            <a:r>
              <a:rPr lang="en-US" b="1" u="sng" smtClean="0"/>
              <a:t>Objective:</a:t>
            </a:r>
            <a:r>
              <a:rPr lang="en-US" smtClean="0"/>
              <a:t> To compare the concentration of serum cholesterol between the two adult groups with hypercholesterolemia ; each one randomized for a routine diet group and a diet reduced in saturated fats by x% over a period of six weeks </a:t>
            </a:r>
          </a:p>
          <a:p>
            <a:pPr eaLnBrk="1" hangingPunct="1">
              <a:lnSpc>
                <a:spcPct val="90000"/>
              </a:lnSpc>
            </a:pPr>
            <a:r>
              <a:rPr lang="en-US" b="1" u="sng" smtClean="0"/>
              <a:t>Hypothesis:</a:t>
            </a:r>
            <a:r>
              <a:rPr lang="en-US" smtClean="0"/>
              <a:t> The serum cholesterol concentration will be reduced by x% in the group on reduced saturated fat intake compared to those on routine Saudi diet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52400" y="609600"/>
            <a:ext cx="8229600" cy="1066800"/>
          </a:xfrm>
        </p:spPr>
        <p:txBody>
          <a:bodyPr/>
          <a:lstStyle/>
          <a:p>
            <a:pPr eaLnBrk="1" hangingPunct="1"/>
            <a:r>
              <a:rPr lang="en-US" sz="3200" b="1" smtClean="0">
                <a:solidFill>
                  <a:srgbClr val="FF0000"/>
                </a:solidFill>
              </a:rPr>
              <a:t>PICOT criteria for Experimental studies </a:t>
            </a:r>
          </a:p>
        </p:txBody>
      </p:sp>
      <p:sp>
        <p:nvSpPr>
          <p:cNvPr id="30723" name="Content Placeholder 2"/>
          <p:cNvSpPr>
            <a:spLocks noGrp="1"/>
          </p:cNvSpPr>
          <p:nvPr>
            <p:ph idx="1"/>
          </p:nvPr>
        </p:nvSpPr>
        <p:spPr>
          <a:xfrm>
            <a:off x="457200" y="1600200"/>
            <a:ext cx="8229600" cy="4973638"/>
          </a:xfrm>
        </p:spPr>
        <p:txBody>
          <a:bodyPr/>
          <a:lstStyle/>
          <a:p>
            <a:pPr eaLnBrk="1" hangingPunct="1">
              <a:lnSpc>
                <a:spcPct val="80000"/>
              </a:lnSpc>
              <a:buFont typeface="Georgia" pitchFamily="18" charset="0"/>
              <a:buNone/>
            </a:pPr>
            <a:r>
              <a:rPr lang="en-US" sz="2200" b="1" smtClean="0"/>
              <a:t>Population  </a:t>
            </a:r>
          </a:p>
          <a:p>
            <a:pPr eaLnBrk="1" hangingPunct="1">
              <a:lnSpc>
                <a:spcPct val="80000"/>
              </a:lnSpc>
              <a:buFont typeface="Georgia" pitchFamily="18" charset="0"/>
              <a:buNone/>
            </a:pPr>
            <a:r>
              <a:rPr lang="en-US" sz="2200" b="1" smtClean="0"/>
              <a:t>	   </a:t>
            </a:r>
            <a:r>
              <a:rPr lang="en-US" sz="2200" smtClean="0"/>
              <a:t>- What specific population are you interested in?</a:t>
            </a:r>
          </a:p>
          <a:p>
            <a:pPr eaLnBrk="1" hangingPunct="1">
              <a:lnSpc>
                <a:spcPct val="80000"/>
              </a:lnSpc>
              <a:buFont typeface="Georgia" pitchFamily="18" charset="0"/>
              <a:buNone/>
            </a:pPr>
            <a:endParaRPr lang="en-US" sz="2200" b="1" smtClean="0"/>
          </a:p>
          <a:p>
            <a:pPr eaLnBrk="1" hangingPunct="1">
              <a:lnSpc>
                <a:spcPct val="80000"/>
              </a:lnSpc>
              <a:buFont typeface="Georgia" pitchFamily="18" charset="0"/>
              <a:buNone/>
            </a:pPr>
            <a:r>
              <a:rPr lang="en-US" sz="2200" b="1" smtClean="0"/>
              <a:t>Intervention (for </a:t>
            </a:r>
            <a:r>
              <a:rPr lang="en-US" sz="2200" smtClean="0"/>
              <a:t>intervention studies only)</a:t>
            </a:r>
          </a:p>
          <a:p>
            <a:pPr eaLnBrk="1" hangingPunct="1">
              <a:lnSpc>
                <a:spcPct val="80000"/>
              </a:lnSpc>
              <a:buFont typeface="Georgia" pitchFamily="18" charset="0"/>
              <a:buNone/>
            </a:pPr>
            <a:r>
              <a:rPr lang="en-US" sz="2200" smtClean="0"/>
              <a:t>	   -  What is your investigational intervention?</a:t>
            </a:r>
          </a:p>
          <a:p>
            <a:pPr eaLnBrk="1" hangingPunct="1">
              <a:lnSpc>
                <a:spcPct val="80000"/>
              </a:lnSpc>
              <a:buFont typeface="Georgia" pitchFamily="18" charset="0"/>
              <a:buNone/>
            </a:pPr>
            <a:endParaRPr lang="en-US" sz="2200" b="1" smtClean="0"/>
          </a:p>
          <a:p>
            <a:pPr eaLnBrk="1" hangingPunct="1">
              <a:lnSpc>
                <a:spcPct val="80000"/>
              </a:lnSpc>
              <a:buFont typeface="Georgia" pitchFamily="18" charset="0"/>
              <a:buNone/>
            </a:pPr>
            <a:r>
              <a:rPr lang="en-US" sz="2200" b="1" smtClean="0"/>
              <a:t>Comparison group </a:t>
            </a:r>
          </a:p>
          <a:p>
            <a:pPr eaLnBrk="1" hangingPunct="1">
              <a:lnSpc>
                <a:spcPct val="80000"/>
              </a:lnSpc>
              <a:buFont typeface="Georgia" pitchFamily="18" charset="0"/>
              <a:buNone/>
            </a:pPr>
            <a:r>
              <a:rPr lang="en-US" sz="2200" b="1" smtClean="0"/>
              <a:t>	   - </a:t>
            </a:r>
            <a:r>
              <a:rPr lang="en-US" sz="2200" smtClean="0"/>
              <a:t>What is the main alternative to compare the intervention?</a:t>
            </a:r>
          </a:p>
          <a:p>
            <a:pPr eaLnBrk="1" hangingPunct="1">
              <a:lnSpc>
                <a:spcPct val="80000"/>
              </a:lnSpc>
              <a:buFont typeface="Georgia" pitchFamily="18" charset="0"/>
              <a:buNone/>
            </a:pPr>
            <a:endParaRPr lang="en-US" sz="2200" b="1" smtClean="0"/>
          </a:p>
          <a:p>
            <a:pPr eaLnBrk="1" hangingPunct="1">
              <a:lnSpc>
                <a:spcPct val="80000"/>
              </a:lnSpc>
              <a:buFont typeface="Georgia" pitchFamily="18" charset="0"/>
              <a:buNone/>
            </a:pPr>
            <a:r>
              <a:rPr lang="en-US" sz="2200" b="1" smtClean="0"/>
              <a:t>Outcome of interest </a:t>
            </a:r>
          </a:p>
          <a:p>
            <a:pPr eaLnBrk="1" hangingPunct="1">
              <a:lnSpc>
                <a:spcPct val="80000"/>
              </a:lnSpc>
              <a:buFont typeface="Georgia" pitchFamily="18" charset="0"/>
              <a:buNone/>
            </a:pPr>
            <a:r>
              <a:rPr lang="en-US" sz="2200" b="1" smtClean="0"/>
              <a:t>	   </a:t>
            </a:r>
            <a:r>
              <a:rPr lang="en-US" sz="2200" smtClean="0"/>
              <a:t>- What do you intend to accomplish</a:t>
            </a:r>
            <a:r>
              <a:rPr lang="en-US" sz="2200" b="1" smtClean="0"/>
              <a:t>, </a:t>
            </a:r>
            <a:r>
              <a:rPr lang="en-US" sz="2200" smtClean="0"/>
              <a:t>measure, improve or affect?</a:t>
            </a:r>
          </a:p>
          <a:p>
            <a:pPr eaLnBrk="1" hangingPunct="1">
              <a:lnSpc>
                <a:spcPct val="80000"/>
              </a:lnSpc>
              <a:buFont typeface="Georgia" pitchFamily="18" charset="0"/>
              <a:buNone/>
            </a:pPr>
            <a:endParaRPr lang="en-US" sz="2200" b="1" smtClean="0"/>
          </a:p>
          <a:p>
            <a:pPr eaLnBrk="1" hangingPunct="1">
              <a:lnSpc>
                <a:spcPct val="80000"/>
              </a:lnSpc>
              <a:buFont typeface="Georgia" pitchFamily="18" charset="0"/>
              <a:buNone/>
            </a:pPr>
            <a:r>
              <a:rPr lang="en-US" sz="2200" b="1" smtClean="0"/>
              <a:t>Time  </a:t>
            </a:r>
          </a:p>
          <a:p>
            <a:pPr eaLnBrk="1" hangingPunct="1">
              <a:lnSpc>
                <a:spcPct val="80000"/>
              </a:lnSpc>
              <a:buFont typeface="Georgia" pitchFamily="18" charset="0"/>
              <a:buNone/>
            </a:pPr>
            <a:r>
              <a:rPr lang="en-US" sz="2200" b="1" smtClean="0"/>
              <a:t>	   </a:t>
            </a:r>
            <a:r>
              <a:rPr lang="en-US" sz="2200" smtClean="0"/>
              <a:t>- What is the appropriate follow-up time </a:t>
            </a:r>
            <a:r>
              <a:rPr lang="en-US" sz="2200" b="1" smtClean="0"/>
              <a:t> </a:t>
            </a:r>
            <a:r>
              <a:rPr lang="en-US" sz="2200" smtClean="0"/>
              <a:t>to assess outcome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solidFill>
                  <a:srgbClr val="A50021"/>
                </a:solidFill>
              </a:rPr>
              <a:t>Objective formulation </a:t>
            </a:r>
          </a:p>
        </p:txBody>
      </p:sp>
      <p:sp>
        <p:nvSpPr>
          <p:cNvPr id="31747" name="Rectangle 3"/>
          <p:cNvSpPr>
            <a:spLocks noGrp="1" noChangeArrowheads="1"/>
          </p:cNvSpPr>
          <p:nvPr>
            <p:ph idx="1"/>
          </p:nvPr>
        </p:nvSpPr>
        <p:spPr/>
        <p:txBody>
          <a:bodyPr/>
          <a:lstStyle/>
          <a:p>
            <a:pPr eaLnBrk="1" hangingPunct="1">
              <a:lnSpc>
                <a:spcPct val="90000"/>
              </a:lnSpc>
            </a:pPr>
            <a:r>
              <a:rPr lang="en-US" smtClean="0"/>
              <a:t>Clarity and concisely written text</a:t>
            </a:r>
          </a:p>
          <a:p>
            <a:pPr eaLnBrk="1" hangingPunct="1">
              <a:lnSpc>
                <a:spcPct val="90000"/>
              </a:lnSpc>
            </a:pPr>
            <a:endParaRPr lang="en-US" smtClean="0"/>
          </a:p>
          <a:p>
            <a:pPr eaLnBrk="1" hangingPunct="1">
              <a:lnSpc>
                <a:spcPct val="90000"/>
              </a:lnSpc>
            </a:pPr>
            <a:r>
              <a:rPr lang="en-US" smtClean="0"/>
              <a:t>Intended outcomes stated; e.g. by how much serum cholesterol will be reduced; the dietary intake of saturated fat in the top two quartiles will be related to hypercholesterolemia/ artherosclerosis </a:t>
            </a:r>
          </a:p>
          <a:p>
            <a:pPr eaLnBrk="1" hangingPunct="1">
              <a:lnSpc>
                <a:spcPct val="90000"/>
              </a:lnSpc>
            </a:pPr>
            <a:endParaRPr lang="en-US" smtClean="0"/>
          </a:p>
          <a:p>
            <a:pPr eaLnBrk="1" hangingPunct="1">
              <a:lnSpc>
                <a:spcPct val="90000"/>
              </a:lnSpc>
            </a:pPr>
            <a:r>
              <a:rPr lang="en-US" smtClean="0"/>
              <a:t>Likelihood that research will lead to generation of new information and basis of further research </a:t>
            </a:r>
          </a:p>
          <a:p>
            <a:pPr eaLnBrk="1" hangingPunct="1">
              <a:lnSpc>
                <a:spcPct val="90000"/>
              </a:lnSpc>
            </a:pPr>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533400"/>
            <a:ext cx="8229600" cy="1066800"/>
          </a:xfrm>
        </p:spPr>
        <p:txBody>
          <a:bodyPr/>
          <a:lstStyle/>
          <a:p>
            <a:pPr eaLnBrk="1" hangingPunct="1"/>
            <a:r>
              <a:rPr lang="en-US" smtClean="0">
                <a:solidFill>
                  <a:srgbClr val="A50021"/>
                </a:solidFill>
              </a:rPr>
              <a:t>Hypothesis formulation </a:t>
            </a:r>
          </a:p>
        </p:txBody>
      </p:sp>
      <p:sp>
        <p:nvSpPr>
          <p:cNvPr id="32771" name="Rectangle 3"/>
          <p:cNvSpPr>
            <a:spLocks noGrp="1" noChangeArrowheads="1"/>
          </p:cNvSpPr>
          <p:nvPr>
            <p:ph idx="1"/>
          </p:nvPr>
        </p:nvSpPr>
        <p:spPr>
          <a:xfrm>
            <a:off x="457200" y="1371600"/>
            <a:ext cx="8534400" cy="5943600"/>
          </a:xfrm>
        </p:spPr>
        <p:txBody>
          <a:bodyPr/>
          <a:lstStyle/>
          <a:p>
            <a:pPr eaLnBrk="1" hangingPunct="1"/>
            <a:r>
              <a:rPr lang="en-US" smtClean="0"/>
              <a:t>This is based on existing knowledge, deriving it through critical reading of literature and facts </a:t>
            </a:r>
          </a:p>
          <a:p>
            <a:pPr eaLnBrk="1" hangingPunct="1">
              <a:buFontTx/>
              <a:buNone/>
            </a:pPr>
            <a:endParaRPr lang="en-US" sz="1400" u="sng" smtClean="0"/>
          </a:p>
          <a:p>
            <a:pPr eaLnBrk="1" hangingPunct="1">
              <a:buFontTx/>
              <a:buNone/>
            </a:pPr>
            <a:r>
              <a:rPr lang="en-US" u="sng" smtClean="0"/>
              <a:t>Descriptive:</a:t>
            </a:r>
          </a:p>
          <a:p>
            <a:pPr eaLnBrk="1" hangingPunct="1"/>
            <a:r>
              <a:rPr lang="en-US" smtClean="0"/>
              <a:t>It is hypothesized that average daily intake of saturated fat in Saudi adult population is more than 20% of recommended intake when measured by xxx test and yyy standards to define dietary saturated fat intake. </a:t>
            </a:r>
          </a:p>
          <a:p>
            <a:pPr eaLnBrk="1" hangingPunct="1">
              <a:buFontTx/>
              <a:buNone/>
            </a:pPr>
            <a:endParaRPr lang="en-US" sz="2000" i="1" smtClean="0"/>
          </a:p>
          <a:p>
            <a:pPr eaLnBrk="1" hangingPunct="1">
              <a:buFontTx/>
              <a:buNone/>
            </a:pPr>
            <a:r>
              <a:rPr lang="en-US" sz="2000" i="1" smtClean="0"/>
              <a:t>Tasks: Saturated fat content of common food items like dairy products, cooking fat, meat, &amp; others will be determined by.......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609600"/>
            <a:ext cx="8229600" cy="1069975"/>
          </a:xfrm>
        </p:spPr>
        <p:txBody>
          <a:bodyPr/>
          <a:lstStyle/>
          <a:p>
            <a:pPr eaLnBrk="1" hangingPunct="1"/>
            <a:r>
              <a:rPr lang="en-US" sz="2800" b="1" smtClean="0">
                <a:solidFill>
                  <a:srgbClr val="A50021"/>
                </a:solidFill>
              </a:rPr>
              <a:t>GOALS and OBJECTIVES </a:t>
            </a:r>
          </a:p>
        </p:txBody>
      </p:sp>
      <p:sp>
        <p:nvSpPr>
          <p:cNvPr id="15363" name="Text Box 3"/>
          <p:cNvSpPr txBox="1">
            <a:spLocks noChangeArrowheads="1"/>
          </p:cNvSpPr>
          <p:nvPr/>
        </p:nvSpPr>
        <p:spPr bwMode="auto">
          <a:xfrm>
            <a:off x="533400" y="2057400"/>
            <a:ext cx="8001000" cy="4508500"/>
          </a:xfrm>
          <a:prstGeom prst="rect">
            <a:avLst/>
          </a:prstGeom>
          <a:noFill/>
          <a:ln w="9525">
            <a:noFill/>
            <a:miter lim="800000"/>
            <a:headEnd/>
            <a:tailEnd/>
          </a:ln>
        </p:spPr>
        <p:txBody>
          <a:bodyPr>
            <a:spAutoFit/>
          </a:bodyPr>
          <a:lstStyle/>
          <a:p>
            <a:pPr>
              <a:spcBef>
                <a:spcPct val="50000"/>
              </a:spcBef>
            </a:pPr>
            <a:r>
              <a:rPr lang="en-US" sz="3200"/>
              <a:t>Goals: 	    long-term benefits</a:t>
            </a:r>
            <a:endParaRPr lang="en-US" sz="2400"/>
          </a:p>
          <a:p>
            <a:pPr>
              <a:spcBef>
                <a:spcPct val="50000"/>
              </a:spcBef>
            </a:pPr>
            <a:endParaRPr lang="en-US"/>
          </a:p>
          <a:p>
            <a:r>
              <a:rPr lang="en-US" sz="3200"/>
              <a:t>Objectives*:  specific, measurable activities</a:t>
            </a:r>
          </a:p>
          <a:p>
            <a:r>
              <a:rPr lang="en-US" sz="3200"/>
              <a:t>		      within a time frame to reach</a:t>
            </a:r>
          </a:p>
          <a:p>
            <a:r>
              <a:rPr lang="en-US" sz="3200"/>
              <a:t>		      towards your goal</a:t>
            </a:r>
          </a:p>
          <a:p>
            <a:endParaRPr lang="en-US" sz="3200"/>
          </a:p>
          <a:p>
            <a:r>
              <a:rPr lang="en-US" sz="3200"/>
              <a:t>Tasks : 	   detailed steps performed to </a:t>
            </a:r>
          </a:p>
          <a:p>
            <a:r>
              <a:rPr lang="en-US" sz="3200"/>
              <a:t>		   achieve research objectives </a:t>
            </a:r>
          </a:p>
          <a:p>
            <a:pPr>
              <a:spcBef>
                <a:spcPct val="50000"/>
              </a:spcBef>
            </a:pPr>
            <a:r>
              <a:rPr lang="en-US" sz="2400"/>
              <a:t>* ~ Specific Aims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box(out)">
                                      <p:cBhvr>
                                        <p:cTn id="7" dur="500"/>
                                        <p:tgtEl>
                                          <p:spTgt spid="1536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box(out)">
                                      <p:cBhvr>
                                        <p:cTn id="12" dur="500"/>
                                        <p:tgtEl>
                                          <p:spTgt spid="15363">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box(out)">
                                      <p:cBhvr>
                                        <p:cTn id="17" dur="500"/>
                                        <p:tgtEl>
                                          <p:spTgt spid="15363">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box(out)">
                                      <p:cBhvr>
                                        <p:cTn id="22" dur="500"/>
                                        <p:tgtEl>
                                          <p:spTgt spid="15363">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builtIn="1"/>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box(out)">
                                      <p:cBhvr>
                                        <p:cTn id="27" dur="500"/>
                                        <p:tgtEl>
                                          <p:spTgt spid="15363">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3" name="camera.wav" builtIn="1"/>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5363">
                                            <p:txEl>
                                              <p:pRg st="6" end="6"/>
                                            </p:txEl>
                                          </p:spTgt>
                                        </p:tgtEl>
                                        <p:attrNameLst>
                                          <p:attrName>style.visibility</p:attrName>
                                        </p:attrNameLst>
                                      </p:cBhvr>
                                      <p:to>
                                        <p:strVal val="visible"/>
                                      </p:to>
                                    </p:set>
                                    <p:animEffect transition="in" filter="box(out)">
                                      <p:cBhvr>
                                        <p:cTn id="32" dur="500"/>
                                        <p:tgtEl>
                                          <p:spTgt spid="15363">
                                            <p:txEl>
                                              <p:pRg st="6" end="6"/>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3" name="camera.wav" builtIn="1"/>
                                        </p:tgtEl>
                                      </p:cMediaNode>
                                    </p:audio>
                                  </p:sub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15363">
                                            <p:txEl>
                                              <p:pRg st="7" end="7"/>
                                            </p:txEl>
                                          </p:spTgt>
                                        </p:tgtEl>
                                        <p:attrNameLst>
                                          <p:attrName>style.visibility</p:attrName>
                                        </p:attrNameLst>
                                      </p:cBhvr>
                                      <p:to>
                                        <p:strVal val="visible"/>
                                      </p:to>
                                    </p:set>
                                    <p:animEffect transition="in" filter="box(out)">
                                      <p:cBhvr>
                                        <p:cTn id="37" dur="500"/>
                                        <p:tgtEl>
                                          <p:spTgt spid="15363">
                                            <p:txEl>
                                              <p:pRg st="7" end="7"/>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3" name="camera.wav" builtIn="1"/>
                                        </p:tgtEl>
                                      </p:cMediaNode>
                                    </p:audio>
                                  </p:subTnLst>
                                </p:cTn>
                              </p:par>
                            </p:childTnLst>
                          </p:cTn>
                        </p:par>
                      </p:childTnLst>
                    </p:cTn>
                  </p:par>
                  <p:par>
                    <p:cTn id="38" fill="hold">
                      <p:stCondLst>
                        <p:cond delay="indefinite"/>
                      </p:stCondLst>
                      <p:childTnLst>
                        <p:par>
                          <p:cTn id="39" fill="hold">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15363">
                                            <p:txEl>
                                              <p:pRg st="8" end="8"/>
                                            </p:txEl>
                                          </p:spTgt>
                                        </p:tgtEl>
                                        <p:attrNameLst>
                                          <p:attrName>style.visibility</p:attrName>
                                        </p:attrNameLst>
                                      </p:cBhvr>
                                      <p:to>
                                        <p:strVal val="visible"/>
                                      </p:to>
                                    </p:set>
                                    <p:animEffect transition="in" filter="box(out)">
                                      <p:cBhvr>
                                        <p:cTn id="42" dur="500"/>
                                        <p:tgtEl>
                                          <p:spTgt spid="15363">
                                            <p:txEl>
                                              <p:pRg st="8" end="8"/>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autoUpdateAnimBg="0"/>
      <p:bldP spid="15363"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685800"/>
            <a:ext cx="8229600" cy="1066800"/>
          </a:xfrm>
        </p:spPr>
        <p:txBody>
          <a:bodyPr/>
          <a:lstStyle/>
          <a:p>
            <a:pPr eaLnBrk="1" hangingPunct="1"/>
            <a:r>
              <a:rPr lang="en-US" smtClean="0">
                <a:solidFill>
                  <a:srgbClr val="A50021"/>
                </a:solidFill>
              </a:rPr>
              <a:t>Hypothesis formulation </a:t>
            </a:r>
          </a:p>
        </p:txBody>
      </p:sp>
      <p:sp>
        <p:nvSpPr>
          <p:cNvPr id="33795" name="Rectangle 3"/>
          <p:cNvSpPr>
            <a:spLocks noGrp="1" noChangeArrowheads="1"/>
          </p:cNvSpPr>
          <p:nvPr>
            <p:ph idx="1"/>
          </p:nvPr>
        </p:nvSpPr>
        <p:spPr>
          <a:xfrm>
            <a:off x="457200" y="1828800"/>
            <a:ext cx="8229600" cy="4324350"/>
          </a:xfrm>
        </p:spPr>
        <p:txBody>
          <a:bodyPr/>
          <a:lstStyle/>
          <a:p>
            <a:pPr eaLnBrk="1" hangingPunct="1">
              <a:buFontTx/>
              <a:buNone/>
            </a:pPr>
            <a:r>
              <a:rPr lang="en-US" smtClean="0"/>
              <a:t>   Specific Aim: To determine the relationship of dietary intake of saturated fat and intimal thickness of coronary artery </a:t>
            </a:r>
          </a:p>
          <a:p>
            <a:pPr eaLnBrk="1" hangingPunct="1"/>
            <a:endParaRPr lang="en-US" smtClean="0"/>
          </a:p>
          <a:p>
            <a:pPr eaLnBrk="1" hangingPunct="1">
              <a:buFont typeface="Arial" charset="0"/>
              <a:buNone/>
            </a:pPr>
            <a:r>
              <a:rPr lang="en-US" sz="2400" i="1" smtClean="0"/>
              <a:t>Hypothesis</a:t>
            </a:r>
          </a:p>
          <a:p>
            <a:pPr eaLnBrk="1" hangingPunct="1"/>
            <a:r>
              <a:rPr lang="en-US" sz="2400" i="1" smtClean="0"/>
              <a:t>It is hypothesized that &gt; 20% of recommended saturated fat intake in Saudi population will be associated with 50% increased intimal thickness of coronary artery when compared to the normal intimal thickness measured by XYZ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title"/>
          </p:nvPr>
        </p:nvSpPr>
        <p:spPr>
          <a:xfrm>
            <a:off x="228600" y="533400"/>
            <a:ext cx="8229600" cy="715963"/>
          </a:xfrm>
        </p:spPr>
        <p:txBody>
          <a:bodyPr/>
          <a:lstStyle/>
          <a:p>
            <a:pPr eaLnBrk="1" hangingPunct="1"/>
            <a:r>
              <a:rPr lang="en-US" sz="3200" b="1" smtClean="0">
                <a:solidFill>
                  <a:srgbClr val="A50021"/>
                </a:solidFill>
              </a:rPr>
              <a:t>Descriptive / Systems related </a:t>
            </a:r>
          </a:p>
        </p:txBody>
      </p:sp>
      <p:sp>
        <p:nvSpPr>
          <p:cNvPr id="34819" name="Rectangle 6"/>
          <p:cNvSpPr>
            <a:spLocks noGrp="1" noChangeArrowheads="1"/>
          </p:cNvSpPr>
          <p:nvPr>
            <p:ph idx="1"/>
          </p:nvPr>
        </p:nvSpPr>
        <p:spPr>
          <a:xfrm>
            <a:off x="0" y="1066800"/>
            <a:ext cx="8839200" cy="5562600"/>
          </a:xfrm>
        </p:spPr>
        <p:txBody>
          <a:bodyPr/>
          <a:lstStyle/>
          <a:p>
            <a:pPr marL="990600" lvl="1" indent="-533400" eaLnBrk="1" hangingPunct="1">
              <a:lnSpc>
                <a:spcPct val="80000"/>
              </a:lnSpc>
              <a:buFontTx/>
              <a:buNone/>
            </a:pPr>
            <a:endParaRPr lang="en-US" b="1" smtClean="0">
              <a:solidFill>
                <a:schemeClr val="tx1"/>
              </a:solidFill>
            </a:endParaRPr>
          </a:p>
          <a:p>
            <a:pPr marL="990600" lvl="1" indent="-533400" eaLnBrk="1" hangingPunct="1">
              <a:lnSpc>
                <a:spcPct val="80000"/>
              </a:lnSpc>
              <a:buFontTx/>
              <a:buNone/>
            </a:pPr>
            <a:r>
              <a:rPr lang="en-US" sz="2800" b="1" smtClean="0">
                <a:solidFill>
                  <a:schemeClr val="tx1"/>
                </a:solidFill>
              </a:rPr>
              <a:t>1.Behavioral change: </a:t>
            </a:r>
            <a:r>
              <a:rPr lang="en-US" sz="2800" smtClean="0">
                <a:solidFill>
                  <a:schemeClr val="tx1"/>
                </a:solidFill>
              </a:rPr>
              <a:t>human action anticipated. </a:t>
            </a:r>
          </a:p>
          <a:p>
            <a:pPr marL="990600" lvl="1" indent="-533400" eaLnBrk="1" hangingPunct="1">
              <a:lnSpc>
                <a:spcPct val="80000"/>
              </a:lnSpc>
              <a:buFontTx/>
              <a:buNone/>
            </a:pPr>
            <a:endParaRPr lang="en-US" sz="2400" b="1" i="1" smtClean="0">
              <a:solidFill>
                <a:schemeClr val="tx1"/>
              </a:solidFill>
            </a:endParaRPr>
          </a:p>
          <a:p>
            <a:pPr marL="990600" lvl="1" indent="-533400" eaLnBrk="1" hangingPunct="1">
              <a:lnSpc>
                <a:spcPct val="80000"/>
              </a:lnSpc>
              <a:buFontTx/>
              <a:buNone/>
            </a:pPr>
            <a:r>
              <a:rPr lang="en-US" sz="2400" i="1" u="sng" smtClean="0">
                <a:solidFill>
                  <a:schemeClr val="tx1"/>
                </a:solidFill>
              </a:rPr>
              <a:t>Hypothesis: </a:t>
            </a:r>
            <a:r>
              <a:rPr lang="en-US" sz="2400" i="1" smtClean="0">
                <a:solidFill>
                  <a:schemeClr val="tx1"/>
                </a:solidFill>
              </a:rPr>
              <a:t>60% of ICU workers will wash hands</a:t>
            </a:r>
          </a:p>
          <a:p>
            <a:pPr marL="990600" lvl="1" indent="-533400" eaLnBrk="1" hangingPunct="1">
              <a:lnSpc>
                <a:spcPct val="80000"/>
              </a:lnSpc>
              <a:buFontTx/>
              <a:buNone/>
            </a:pPr>
            <a:r>
              <a:rPr lang="en-US" sz="2400" i="1" smtClean="0">
                <a:solidFill>
                  <a:schemeClr val="tx1"/>
                </a:solidFill>
              </a:rPr>
              <a:t>before examining a patient after the establishment</a:t>
            </a:r>
          </a:p>
          <a:p>
            <a:pPr marL="990600" lvl="1" indent="-533400" eaLnBrk="1" hangingPunct="1">
              <a:lnSpc>
                <a:spcPct val="80000"/>
              </a:lnSpc>
              <a:buFontTx/>
              <a:buNone/>
            </a:pPr>
            <a:r>
              <a:rPr lang="en-US" sz="2400" i="1" smtClean="0">
                <a:solidFill>
                  <a:schemeClr val="tx1"/>
                </a:solidFill>
              </a:rPr>
              <a:t>of surveillance for nosocomial infection</a:t>
            </a:r>
          </a:p>
          <a:p>
            <a:pPr marL="990600" lvl="1" indent="-533400" eaLnBrk="1" hangingPunct="1">
              <a:lnSpc>
                <a:spcPct val="80000"/>
              </a:lnSpc>
              <a:buFontTx/>
              <a:buNone/>
            </a:pPr>
            <a:endParaRPr lang="en-US" sz="1400" b="1" smtClean="0">
              <a:solidFill>
                <a:schemeClr val="tx1"/>
              </a:solidFill>
            </a:endParaRPr>
          </a:p>
          <a:p>
            <a:pPr marL="990600" lvl="1" indent="-533400" eaLnBrk="1" hangingPunct="1">
              <a:lnSpc>
                <a:spcPct val="80000"/>
              </a:lnSpc>
              <a:buFontTx/>
              <a:buNone/>
            </a:pPr>
            <a:r>
              <a:rPr lang="en-US" sz="2800" b="1" smtClean="0">
                <a:solidFill>
                  <a:schemeClr val="tx1"/>
                </a:solidFill>
              </a:rPr>
              <a:t>2. Performance</a:t>
            </a:r>
            <a:r>
              <a:rPr lang="en-US" sz="2800" smtClean="0">
                <a:solidFill>
                  <a:schemeClr val="tx1"/>
                </a:solidFill>
              </a:rPr>
              <a:t> — A specific time frame within which a behavior will occur, at an expected proficiency level, is expected.</a:t>
            </a:r>
          </a:p>
          <a:p>
            <a:pPr marL="990600" lvl="1" indent="-533400" eaLnBrk="1" hangingPunct="1">
              <a:lnSpc>
                <a:spcPct val="80000"/>
              </a:lnSpc>
              <a:buFontTx/>
              <a:buNone/>
            </a:pPr>
            <a:endParaRPr lang="en-US" sz="1200" b="1" i="1" smtClean="0">
              <a:solidFill>
                <a:schemeClr val="tx1"/>
              </a:solidFill>
            </a:endParaRPr>
          </a:p>
          <a:p>
            <a:pPr marL="990600" lvl="1" indent="-533400" eaLnBrk="1" hangingPunct="1">
              <a:lnSpc>
                <a:spcPct val="80000"/>
              </a:lnSpc>
              <a:buFontTx/>
              <a:buNone/>
            </a:pPr>
            <a:r>
              <a:rPr lang="en-US" sz="2400" i="1" u="sng" smtClean="0">
                <a:solidFill>
                  <a:schemeClr val="tx1"/>
                </a:solidFill>
              </a:rPr>
              <a:t>Hypothesis: </a:t>
            </a:r>
            <a:r>
              <a:rPr lang="en-US" sz="2400" i="1" smtClean="0">
                <a:solidFill>
                  <a:schemeClr val="tx1"/>
                </a:solidFill>
              </a:rPr>
              <a:t>80% of first aid workers will be able to give cardiac resuscitation to trauma patients after six months of XYZ training </a:t>
            </a:r>
          </a:p>
          <a:p>
            <a:pPr marL="990600" lvl="1" indent="-533400" eaLnBrk="1" hangingPunct="1">
              <a:lnSpc>
                <a:spcPct val="80000"/>
              </a:lnSpc>
              <a:buFontTx/>
              <a:buNone/>
            </a:pPr>
            <a:r>
              <a:rPr lang="en-US" sz="2400" i="1" smtClean="0">
                <a:solidFill>
                  <a:schemeClr val="tx1"/>
                </a:solidFill>
              </a:rPr>
              <a:t>	</a:t>
            </a:r>
            <a:r>
              <a:rPr lang="en-US" sz="1800" i="1" smtClean="0">
                <a:solidFill>
                  <a:schemeClr val="tx1"/>
                </a:solidFill>
              </a:rPr>
              <a:t>Define Tasks for type of training</a:t>
            </a:r>
          </a:p>
          <a:p>
            <a:pPr marL="609600" indent="-609600" eaLnBrk="1" hangingPunct="1">
              <a:lnSpc>
                <a:spcPct val="80000"/>
              </a:lnSpc>
            </a:pPr>
            <a:endParaRPr lang="en-US" sz="1800" i="1"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609600"/>
            <a:ext cx="8229600" cy="1066800"/>
          </a:xfrm>
        </p:spPr>
        <p:txBody>
          <a:bodyPr/>
          <a:lstStyle/>
          <a:p>
            <a:pPr eaLnBrk="1" hangingPunct="1"/>
            <a:r>
              <a:rPr lang="en-US" sz="2800" b="1" smtClean="0">
                <a:solidFill>
                  <a:srgbClr val="A50021"/>
                </a:solidFill>
              </a:rPr>
              <a:t>Descriptive / Systems related</a:t>
            </a:r>
          </a:p>
        </p:txBody>
      </p:sp>
      <p:sp>
        <p:nvSpPr>
          <p:cNvPr id="35843" name="Rectangle 3"/>
          <p:cNvSpPr>
            <a:spLocks noGrp="1" noChangeArrowheads="1"/>
          </p:cNvSpPr>
          <p:nvPr>
            <p:ph idx="1"/>
          </p:nvPr>
        </p:nvSpPr>
        <p:spPr>
          <a:xfrm>
            <a:off x="457200" y="1600200"/>
            <a:ext cx="8229600" cy="4973638"/>
          </a:xfrm>
        </p:spPr>
        <p:txBody>
          <a:bodyPr/>
          <a:lstStyle/>
          <a:p>
            <a:pPr lvl="1" eaLnBrk="1" hangingPunct="1">
              <a:lnSpc>
                <a:spcPct val="90000"/>
              </a:lnSpc>
              <a:buFontTx/>
              <a:buNone/>
            </a:pPr>
            <a:r>
              <a:rPr lang="en-US" sz="2800" b="1" smtClean="0">
                <a:solidFill>
                  <a:schemeClr val="tx1"/>
                </a:solidFill>
              </a:rPr>
              <a:t>3. Process</a:t>
            </a:r>
            <a:r>
              <a:rPr lang="en-US" sz="2800" smtClean="0">
                <a:solidFill>
                  <a:schemeClr val="tx1"/>
                </a:solidFill>
              </a:rPr>
              <a:t> — The manner in which something occurs is an end in itself. </a:t>
            </a:r>
          </a:p>
          <a:p>
            <a:pPr eaLnBrk="1" hangingPunct="1">
              <a:lnSpc>
                <a:spcPct val="90000"/>
              </a:lnSpc>
              <a:buFontTx/>
              <a:buNone/>
            </a:pPr>
            <a:r>
              <a:rPr lang="en-US" sz="1400" b="1" smtClean="0"/>
              <a:t>   </a:t>
            </a:r>
          </a:p>
          <a:p>
            <a:pPr eaLnBrk="1" hangingPunct="1">
              <a:lnSpc>
                <a:spcPct val="90000"/>
              </a:lnSpc>
              <a:buFontTx/>
              <a:buNone/>
            </a:pPr>
            <a:r>
              <a:rPr lang="en-US" sz="2400" b="1" smtClean="0"/>
              <a:t>	Example:</a:t>
            </a:r>
            <a:r>
              <a:rPr lang="en-US" sz="2400" smtClean="0"/>
              <a:t> &gt; 70 % of first aid workers will perform cardiac resuscitation when monitored using a checklist by an observer</a:t>
            </a:r>
          </a:p>
          <a:p>
            <a:pPr eaLnBrk="1" hangingPunct="1">
              <a:lnSpc>
                <a:spcPct val="90000"/>
              </a:lnSpc>
              <a:buFontTx/>
              <a:buNone/>
            </a:pPr>
            <a:r>
              <a:rPr lang="en-US" sz="2400" b="1" smtClean="0"/>
              <a:t>      </a:t>
            </a:r>
            <a:endParaRPr lang="en-US" b="1" smtClean="0"/>
          </a:p>
          <a:p>
            <a:pPr eaLnBrk="1" hangingPunct="1">
              <a:lnSpc>
                <a:spcPct val="90000"/>
              </a:lnSpc>
              <a:buFontTx/>
              <a:buNone/>
            </a:pPr>
            <a:r>
              <a:rPr lang="en-US" b="1" smtClean="0"/>
              <a:t>   4.Product</a:t>
            </a:r>
            <a:r>
              <a:rPr lang="en-US" smtClean="0"/>
              <a:t> — A tangible item results. </a:t>
            </a:r>
          </a:p>
          <a:p>
            <a:pPr eaLnBrk="1" hangingPunct="1">
              <a:lnSpc>
                <a:spcPct val="90000"/>
              </a:lnSpc>
              <a:buFontTx/>
              <a:buNone/>
            </a:pPr>
            <a:r>
              <a:rPr lang="en-US" smtClean="0"/>
              <a:t>	</a:t>
            </a:r>
            <a:r>
              <a:rPr lang="en-US" sz="2400" b="1" smtClean="0"/>
              <a:t>Example:</a:t>
            </a:r>
            <a:r>
              <a:rPr lang="en-US" sz="2400" smtClean="0"/>
              <a:t> A user friendly illustrated manual will be created for cardiac resuscitation in areas stricken with natural disasters</a:t>
            </a:r>
          </a:p>
          <a:p>
            <a:pPr eaLnBrk="1" hangingPunct="1">
              <a:lnSpc>
                <a:spcPct val="90000"/>
              </a:lnSpc>
            </a:pPr>
            <a:endParaRPr lang="en-US" sz="240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0" y="457200"/>
            <a:ext cx="8229600" cy="762000"/>
          </a:xfrm>
        </p:spPr>
        <p:txBody>
          <a:bodyPr/>
          <a:lstStyle/>
          <a:p>
            <a:pPr eaLnBrk="1" hangingPunct="1"/>
            <a:r>
              <a:rPr lang="en-US" sz="2400" b="1" smtClean="0"/>
              <a:t>Summary </a:t>
            </a:r>
            <a:endParaRPr lang="en-US" sz="2400" smtClean="0"/>
          </a:p>
        </p:txBody>
      </p:sp>
      <p:sp>
        <p:nvSpPr>
          <p:cNvPr id="36867" name="Content Placeholder 2"/>
          <p:cNvSpPr>
            <a:spLocks noGrp="1"/>
          </p:cNvSpPr>
          <p:nvPr>
            <p:ph idx="1"/>
          </p:nvPr>
        </p:nvSpPr>
        <p:spPr>
          <a:xfrm>
            <a:off x="457200" y="1295400"/>
            <a:ext cx="8458200" cy="5181600"/>
          </a:xfrm>
        </p:spPr>
        <p:txBody>
          <a:bodyPr/>
          <a:lstStyle/>
          <a:p>
            <a:pPr marL="457200" indent="-457200" eaLnBrk="1" hangingPunct="1">
              <a:lnSpc>
                <a:spcPct val="80000"/>
              </a:lnSpc>
              <a:spcBef>
                <a:spcPct val="0"/>
              </a:spcBef>
              <a:buFont typeface="Georgia" pitchFamily="18" charset="0"/>
              <a:buAutoNum type="arabicPeriod"/>
            </a:pPr>
            <a:r>
              <a:rPr lang="en-US" sz="2000" smtClean="0"/>
              <a:t>Perform a systematic literature review to increase knowledge for the topic</a:t>
            </a:r>
          </a:p>
          <a:p>
            <a:pPr marL="457200" indent="-457200" eaLnBrk="1" hangingPunct="1">
              <a:lnSpc>
                <a:spcPct val="80000"/>
              </a:lnSpc>
              <a:spcBef>
                <a:spcPct val="0"/>
              </a:spcBef>
              <a:buFont typeface="Georgia" pitchFamily="18" charset="0"/>
              <a:buAutoNum type="arabicPeriod"/>
            </a:pPr>
            <a:endParaRPr lang="en-US" sz="2000" smtClean="0"/>
          </a:p>
          <a:p>
            <a:pPr marL="457200" indent="-457200" eaLnBrk="1" hangingPunct="1">
              <a:lnSpc>
                <a:spcPct val="80000"/>
              </a:lnSpc>
              <a:spcBef>
                <a:spcPct val="0"/>
              </a:spcBef>
              <a:buFont typeface="Georgia" pitchFamily="18" charset="0"/>
              <a:buAutoNum type="arabicPeriod" startAt="2"/>
            </a:pPr>
            <a:r>
              <a:rPr lang="en-US" sz="2000" smtClean="0"/>
              <a:t>Learn about current trends and technological advances on the topic.</a:t>
            </a:r>
          </a:p>
          <a:p>
            <a:pPr marL="457200" indent="-457200" eaLnBrk="1" hangingPunct="1">
              <a:lnSpc>
                <a:spcPct val="80000"/>
              </a:lnSpc>
              <a:spcBef>
                <a:spcPct val="0"/>
              </a:spcBef>
              <a:buFont typeface="Georgia" pitchFamily="18" charset="0"/>
              <a:buAutoNum type="arabicPeriod" startAt="2"/>
            </a:pPr>
            <a:endParaRPr lang="en-US" sz="2000" smtClean="0"/>
          </a:p>
          <a:p>
            <a:pPr marL="457200" indent="-457200" eaLnBrk="1" hangingPunct="1">
              <a:lnSpc>
                <a:spcPct val="80000"/>
              </a:lnSpc>
              <a:spcBef>
                <a:spcPct val="0"/>
              </a:spcBef>
              <a:buFont typeface="Georgia" pitchFamily="18" charset="0"/>
              <a:buAutoNum type="arabicPeriod" startAt="3"/>
            </a:pPr>
            <a:r>
              <a:rPr lang="en-US" sz="2000" smtClean="0"/>
              <a:t>Seek careful input from experts, mentors, colleagues and collaborators</a:t>
            </a:r>
          </a:p>
          <a:p>
            <a:pPr marL="457200" indent="-457200" eaLnBrk="1" hangingPunct="1">
              <a:lnSpc>
                <a:spcPct val="80000"/>
              </a:lnSpc>
              <a:spcBef>
                <a:spcPct val="0"/>
              </a:spcBef>
              <a:buFont typeface="Georgia" pitchFamily="18" charset="0"/>
              <a:buAutoNum type="arabicPeriod" startAt="3"/>
            </a:pPr>
            <a:endParaRPr lang="en-US" sz="2000" smtClean="0"/>
          </a:p>
          <a:p>
            <a:pPr marL="457200" indent="-457200" eaLnBrk="1" hangingPunct="1">
              <a:lnSpc>
                <a:spcPct val="80000"/>
              </a:lnSpc>
              <a:spcBef>
                <a:spcPct val="0"/>
              </a:spcBef>
              <a:buFont typeface="Georgia" pitchFamily="18" charset="0"/>
              <a:buAutoNum type="arabicPeriod" startAt="4"/>
            </a:pPr>
            <a:r>
              <a:rPr lang="en-US" sz="2000" smtClean="0"/>
              <a:t>Use the FINER criteria in the development of the research question.</a:t>
            </a:r>
          </a:p>
          <a:p>
            <a:pPr marL="457200" indent="-457200" eaLnBrk="1" hangingPunct="1">
              <a:lnSpc>
                <a:spcPct val="80000"/>
              </a:lnSpc>
              <a:spcBef>
                <a:spcPct val="0"/>
              </a:spcBef>
              <a:buFont typeface="Georgia" pitchFamily="18" charset="0"/>
              <a:buAutoNum type="arabicPeriod" startAt="4"/>
            </a:pPr>
            <a:endParaRPr lang="en-US" sz="2000" smtClean="0"/>
          </a:p>
          <a:p>
            <a:pPr marL="457200" indent="-457200" eaLnBrk="1" hangingPunct="1">
              <a:lnSpc>
                <a:spcPct val="80000"/>
              </a:lnSpc>
              <a:spcBef>
                <a:spcPct val="0"/>
              </a:spcBef>
              <a:buFont typeface="Georgia" pitchFamily="18" charset="0"/>
              <a:buAutoNum type="arabicPeriod" startAt="5"/>
            </a:pPr>
            <a:r>
              <a:rPr lang="en-US" sz="2000" smtClean="0"/>
              <a:t>Ensure that the research question follows PICOT format if experiment</a:t>
            </a:r>
          </a:p>
          <a:p>
            <a:pPr marL="457200" indent="-457200" eaLnBrk="1" hangingPunct="1">
              <a:lnSpc>
                <a:spcPct val="80000"/>
              </a:lnSpc>
              <a:spcBef>
                <a:spcPct val="0"/>
              </a:spcBef>
              <a:buFont typeface="Georgia" pitchFamily="18" charset="0"/>
              <a:buAutoNum type="arabicPeriod" startAt="5"/>
            </a:pPr>
            <a:endParaRPr lang="en-US" sz="2000" smtClean="0"/>
          </a:p>
          <a:p>
            <a:pPr marL="457200" indent="-457200" eaLnBrk="1" hangingPunct="1">
              <a:lnSpc>
                <a:spcPct val="80000"/>
              </a:lnSpc>
              <a:spcBef>
                <a:spcPct val="0"/>
              </a:spcBef>
              <a:buFont typeface="Georgia" pitchFamily="18" charset="0"/>
              <a:buAutoNum type="arabicPeriod" startAt="6"/>
            </a:pPr>
            <a:r>
              <a:rPr lang="en-US" sz="2000" smtClean="0"/>
              <a:t>Develop a research hypothesis from the research question.</a:t>
            </a:r>
          </a:p>
          <a:p>
            <a:pPr marL="457200" indent="-457200" eaLnBrk="1" hangingPunct="1">
              <a:lnSpc>
                <a:spcPct val="80000"/>
              </a:lnSpc>
              <a:spcBef>
                <a:spcPct val="0"/>
              </a:spcBef>
              <a:buFont typeface="Georgia" pitchFamily="18" charset="0"/>
              <a:buAutoNum type="arabicPeriod" startAt="6"/>
            </a:pPr>
            <a:endParaRPr lang="en-US" sz="2000" smtClean="0"/>
          </a:p>
          <a:p>
            <a:pPr marL="457200" indent="-457200" eaLnBrk="1" hangingPunct="1">
              <a:lnSpc>
                <a:spcPct val="80000"/>
              </a:lnSpc>
              <a:spcBef>
                <a:spcPct val="0"/>
              </a:spcBef>
              <a:buFont typeface="Georgia" pitchFamily="18" charset="0"/>
              <a:buAutoNum type="arabicPeriod" startAt="7"/>
            </a:pPr>
            <a:r>
              <a:rPr lang="en-US" sz="2000" smtClean="0"/>
              <a:t>Develop clear and well-defined objectives using SIMPLE criteria</a:t>
            </a:r>
          </a:p>
          <a:p>
            <a:pPr marL="457200" indent="-457200" eaLnBrk="1" hangingPunct="1">
              <a:lnSpc>
                <a:spcPct val="80000"/>
              </a:lnSpc>
              <a:spcBef>
                <a:spcPct val="0"/>
              </a:spcBef>
              <a:buFont typeface="Georgia" pitchFamily="18" charset="0"/>
              <a:buAutoNum type="arabicPeriod" startAt="7"/>
            </a:pPr>
            <a:endParaRPr lang="en-US" sz="2000" smtClean="0"/>
          </a:p>
          <a:p>
            <a:pPr marL="457200" indent="-457200" eaLnBrk="1" hangingPunct="1">
              <a:lnSpc>
                <a:spcPct val="80000"/>
              </a:lnSpc>
              <a:spcBef>
                <a:spcPct val="0"/>
              </a:spcBef>
              <a:buFont typeface="Georgia" pitchFamily="18" charset="0"/>
              <a:buAutoNum type="arabicPeriod" startAt="8"/>
            </a:pPr>
            <a:r>
              <a:rPr lang="en-US" sz="2000" smtClean="0"/>
              <a:t>Ensure that the research question and objectives are answerable, feasible and relevant.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7890" name="Title 1"/>
          <p:cNvSpPr>
            <a:spLocks noGrp="1"/>
          </p:cNvSpPr>
          <p:nvPr>
            <p:ph type="title"/>
          </p:nvPr>
        </p:nvSpPr>
        <p:spPr>
          <a:xfrm>
            <a:off x="1828800" y="381000"/>
            <a:ext cx="7086600" cy="1371600"/>
          </a:xfrm>
        </p:spPr>
        <p:txBody>
          <a:bodyPr/>
          <a:lstStyle/>
          <a:p>
            <a:pPr eaLnBrk="1" hangingPunct="1"/>
            <a:r>
              <a:rPr lang="en-US" b="1" smtClean="0">
                <a:solidFill>
                  <a:schemeClr val="tx1"/>
                </a:solidFill>
                <a:latin typeface="Footlight MT Light" pitchFamily="18" charset="0"/>
              </a:rPr>
              <a:t>References</a:t>
            </a:r>
          </a:p>
        </p:txBody>
      </p:sp>
      <p:sp>
        <p:nvSpPr>
          <p:cNvPr id="37891" name="Content Placeholder 2"/>
          <p:cNvSpPr>
            <a:spLocks noGrp="1"/>
          </p:cNvSpPr>
          <p:nvPr>
            <p:ph idx="1"/>
          </p:nvPr>
        </p:nvSpPr>
        <p:spPr>
          <a:xfrm>
            <a:off x="1828800" y="1828800"/>
            <a:ext cx="7086600" cy="4648200"/>
          </a:xfrm>
        </p:spPr>
        <p:txBody>
          <a:bodyPr/>
          <a:lstStyle/>
          <a:p>
            <a:pPr eaLnBrk="1" hangingPunct="1"/>
            <a:r>
              <a:rPr lang="en-US" smtClean="0">
                <a:solidFill>
                  <a:srgbClr val="000000"/>
                </a:solidFill>
              </a:rPr>
              <a:t>Stephen B Hulley.  Designing Clinical Research. 3</a:t>
            </a:r>
            <a:r>
              <a:rPr lang="en-US" baseline="30000" smtClean="0">
                <a:solidFill>
                  <a:srgbClr val="000000"/>
                </a:solidFill>
              </a:rPr>
              <a:t>rd</a:t>
            </a:r>
            <a:r>
              <a:rPr lang="en-US" smtClean="0">
                <a:solidFill>
                  <a:srgbClr val="000000"/>
                </a:solidFill>
              </a:rPr>
              <a:t> Edition . Wolters Kluwer Health Lippincott Williams and Wilkins 2007</a:t>
            </a:r>
          </a:p>
          <a:p>
            <a:pPr eaLnBrk="1" hangingPunct="1"/>
            <a:endParaRPr lang="en-US" smtClean="0">
              <a:solidFill>
                <a:srgbClr val="000000"/>
              </a:solidFill>
            </a:endParaRPr>
          </a:p>
          <a:p>
            <a:pPr eaLnBrk="1" hangingPunct="1"/>
            <a:r>
              <a:rPr lang="en-US" smtClean="0">
                <a:solidFill>
                  <a:srgbClr val="000000"/>
                </a:solidFill>
              </a:rPr>
              <a:t>Daniel P Schuster  &amp; William J Powers.  Translational and Experimental Clinical Research. Introduction: Lippincott Williams and Wilkins 2005 </a:t>
            </a:r>
          </a:p>
          <a:p>
            <a:pPr eaLnBrk="1" hangingPunct="1"/>
            <a:endParaRPr lang="en-US" smtClean="0">
              <a:solidFill>
                <a:srgbClr val="000000"/>
              </a:solidFill>
            </a:endParaRPr>
          </a:p>
          <a:p>
            <a:pPr eaLnBrk="1" hangingPunct="1"/>
            <a:endParaRPr lang="en-US" smtClean="0">
              <a:solidFill>
                <a:srgbClr val="000000"/>
              </a:solidFill>
            </a:endParaRPr>
          </a:p>
          <a:p>
            <a:pPr eaLnBrk="1" hangingPunct="1">
              <a:buFont typeface="Arial" charset="0"/>
              <a:buNone/>
            </a:pPr>
            <a:endParaRPr lang="en-US" smtClean="0">
              <a:solidFill>
                <a:srgbClr val="000000"/>
              </a:solidFill>
            </a:endParaRPr>
          </a:p>
        </p:txBody>
      </p:sp>
      <p:pic>
        <p:nvPicPr>
          <p:cNvPr id="4" name="Picture 3"/>
          <p:cNvPicPr/>
          <p:nvPr/>
        </p:nvPicPr>
        <p:blipFill>
          <a:blip r:embed="rId3" cstate="print"/>
          <a:srcRect/>
          <a:stretch>
            <a:fillRect/>
          </a:stretch>
        </p:blipFill>
        <p:spPr bwMode="auto">
          <a:xfrm>
            <a:off x="304800" y="5410200"/>
            <a:ext cx="990600" cy="1143000"/>
          </a:xfrm>
          <a:prstGeom prst="roundRect">
            <a:avLst>
              <a:gd name="adj" fmla="val 8594"/>
            </a:avLst>
          </a:prstGeom>
          <a:solidFill>
            <a:srgbClr val="FFFFFF">
              <a:shade val="85000"/>
            </a:srgbClr>
          </a:solidFill>
          <a:ln>
            <a:noFill/>
          </a:ln>
          <a:effectLst>
            <a:outerShdw blurRad="190500" dist="228600" dir="2700000" algn="ctr">
              <a:srgbClr val="000000">
                <a:alpha val="30000"/>
              </a:srgbClr>
            </a:outerShdw>
            <a:reflection blurRad="12700" stA="38000" endPos="28000" dist="5000" dir="5400000" sy="-100000" algn="bl" rotWithShape="0"/>
          </a:effectLst>
          <a:scene3d>
            <a:camera prst="orthographicFront">
              <a:rot lat="0" lon="0" rev="0"/>
            </a:camera>
            <a:lightRig rig="glow" dir="t">
              <a:rot lat="0" lon="0" rev="4800000"/>
            </a:lightRig>
          </a:scene3d>
          <a:sp3d prstMaterial="matte">
            <a:bevelT w="127000" h="63500"/>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04800" y="609600"/>
            <a:ext cx="8229600" cy="457200"/>
          </a:xfrm>
        </p:spPr>
        <p:txBody>
          <a:bodyPr/>
          <a:lstStyle/>
          <a:p>
            <a:pPr eaLnBrk="1" hangingPunct="1"/>
            <a:r>
              <a:rPr lang="en-US" sz="2400" b="1" smtClean="0">
                <a:solidFill>
                  <a:srgbClr val="FF0000"/>
                </a:solidFill>
              </a:rPr>
              <a:t>Example</a:t>
            </a:r>
          </a:p>
        </p:txBody>
      </p:sp>
      <p:sp>
        <p:nvSpPr>
          <p:cNvPr id="7171" name="Content Placeholder 2"/>
          <p:cNvSpPr>
            <a:spLocks noGrp="1"/>
          </p:cNvSpPr>
          <p:nvPr>
            <p:ph idx="1"/>
          </p:nvPr>
        </p:nvSpPr>
        <p:spPr>
          <a:xfrm>
            <a:off x="304800" y="1295400"/>
            <a:ext cx="8229600" cy="5562600"/>
          </a:xfrm>
        </p:spPr>
        <p:txBody>
          <a:bodyPr/>
          <a:lstStyle/>
          <a:p>
            <a:pPr eaLnBrk="1" hangingPunct="1">
              <a:lnSpc>
                <a:spcPct val="80000"/>
              </a:lnSpc>
            </a:pPr>
            <a:r>
              <a:rPr lang="en-US" sz="2000" smtClean="0"/>
              <a:t>You are interested in Hazards from smoking ; list them</a:t>
            </a:r>
          </a:p>
          <a:p>
            <a:pPr eaLnBrk="1" hangingPunct="1">
              <a:lnSpc>
                <a:spcPct val="80000"/>
              </a:lnSpc>
            </a:pPr>
            <a:endParaRPr lang="en-US" sz="2000" smtClean="0"/>
          </a:p>
          <a:p>
            <a:pPr eaLnBrk="1" hangingPunct="1">
              <a:lnSpc>
                <a:spcPct val="80000"/>
              </a:lnSpc>
            </a:pPr>
            <a:r>
              <a:rPr lang="en-US" sz="2000" smtClean="0"/>
              <a:t>Why is this important or u r interested?</a:t>
            </a:r>
          </a:p>
          <a:p>
            <a:pPr eaLnBrk="1" hangingPunct="1">
              <a:lnSpc>
                <a:spcPct val="80000"/>
              </a:lnSpc>
            </a:pPr>
            <a:endParaRPr lang="en-US" sz="700" smtClean="0"/>
          </a:p>
          <a:p>
            <a:pPr eaLnBrk="1" hangingPunct="1">
              <a:lnSpc>
                <a:spcPct val="80000"/>
              </a:lnSpc>
            </a:pPr>
            <a:r>
              <a:rPr lang="en-US" sz="2000" smtClean="0"/>
              <a:t>Because smoking is highly prevalent in Saudi Arabia (SA) </a:t>
            </a:r>
          </a:p>
          <a:p>
            <a:pPr eaLnBrk="1" hangingPunct="1">
              <a:lnSpc>
                <a:spcPct val="80000"/>
              </a:lnSpc>
            </a:pPr>
            <a:r>
              <a:rPr lang="en-US" sz="2000" smtClean="0"/>
              <a:t>Outcomes of smoking ? read the hazards / diseases / …long list…which outcome you are interested? which is feasible?, common in Saudi Arabia so that you can achieve your goals</a:t>
            </a:r>
          </a:p>
          <a:p>
            <a:pPr eaLnBrk="1" hangingPunct="1">
              <a:lnSpc>
                <a:spcPct val="80000"/>
              </a:lnSpc>
            </a:pPr>
            <a:endParaRPr lang="en-US" sz="700" smtClean="0"/>
          </a:p>
          <a:p>
            <a:pPr eaLnBrk="1" hangingPunct="1">
              <a:lnSpc>
                <a:spcPct val="80000"/>
              </a:lnSpc>
            </a:pPr>
            <a:r>
              <a:rPr lang="en-US" sz="2000" smtClean="0"/>
              <a:t>You realize; that it may not be feasible to study lung /other cancers , CHD, COPD for studying smoking hazards that are beyond year 3 time… the hazards of second hand smoke (SHS) relatively less studied in SA; as a large population may be exposed to it ? </a:t>
            </a:r>
          </a:p>
          <a:p>
            <a:pPr eaLnBrk="1" hangingPunct="1">
              <a:lnSpc>
                <a:spcPct val="80000"/>
              </a:lnSpc>
            </a:pPr>
            <a:endParaRPr lang="en-US" sz="2000" smtClean="0"/>
          </a:p>
          <a:p>
            <a:pPr eaLnBrk="1" hangingPunct="1">
              <a:lnSpc>
                <a:spcPct val="80000"/>
              </a:lnSpc>
            </a:pPr>
            <a:r>
              <a:rPr lang="en-US" sz="2000" smtClean="0"/>
              <a:t>What type of population is exposed to SHS ? Women? Children? </a:t>
            </a:r>
          </a:p>
          <a:p>
            <a:pPr eaLnBrk="1" hangingPunct="1">
              <a:lnSpc>
                <a:spcPct val="80000"/>
              </a:lnSpc>
            </a:pPr>
            <a:endParaRPr lang="en-US" sz="2000" smtClean="0"/>
          </a:p>
          <a:p>
            <a:pPr eaLnBrk="1" hangingPunct="1">
              <a:lnSpc>
                <a:spcPct val="80000"/>
              </a:lnSpc>
            </a:pPr>
            <a:r>
              <a:rPr lang="en-US" sz="2000" smtClean="0"/>
              <a:t>What are the outcomes reported for SHS in women and children ; e.g. children, sudden infant death syndrome? Respiratory infections? Rhinitis?  Pneumonias? asthma ? Low birth weight? …keep learning the topic to learn reading and then formulate question, objectives, and hypothesis</a:t>
            </a:r>
          </a:p>
          <a:p>
            <a:pPr eaLnBrk="1" hangingPunct="1">
              <a:lnSpc>
                <a:spcPct val="80000"/>
              </a:lnSpc>
            </a:pPr>
            <a:endParaRPr lang="en-US" sz="2000" smtClean="0"/>
          </a:p>
          <a:p>
            <a:pPr eaLnBrk="1" hangingPunct="1">
              <a:lnSpc>
                <a:spcPct val="80000"/>
              </a:lnSpc>
            </a:pPr>
            <a:endParaRPr lang="en-US" sz="20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52400" y="533400"/>
            <a:ext cx="7315200" cy="838200"/>
          </a:xfrm>
        </p:spPr>
        <p:txBody>
          <a:bodyPr/>
          <a:lstStyle/>
          <a:p>
            <a:pPr eaLnBrk="1" hangingPunct="1"/>
            <a:r>
              <a:rPr lang="en-US" sz="2400" b="1" u="sng" smtClean="0">
                <a:solidFill>
                  <a:srgbClr val="FF0000"/>
                </a:solidFill>
              </a:rPr>
              <a:t>How   to  Formulate  a  Research  Question ? </a:t>
            </a:r>
            <a:r>
              <a:rPr lang="en-US" sz="2400" smtClean="0">
                <a:solidFill>
                  <a:srgbClr val="FF0000"/>
                </a:solidFill>
              </a:rPr>
              <a:t/>
            </a:r>
            <a:br>
              <a:rPr lang="en-US" sz="2400" smtClean="0">
                <a:solidFill>
                  <a:srgbClr val="FF0000"/>
                </a:solidFill>
              </a:rPr>
            </a:br>
            <a:endParaRPr lang="en-US" sz="2400" smtClean="0">
              <a:solidFill>
                <a:srgbClr val="FF0000"/>
              </a:solidFill>
            </a:endParaRPr>
          </a:p>
        </p:txBody>
      </p:sp>
      <p:sp>
        <p:nvSpPr>
          <p:cNvPr id="8195" name="Content Placeholder 2"/>
          <p:cNvSpPr>
            <a:spLocks noGrp="1"/>
          </p:cNvSpPr>
          <p:nvPr>
            <p:ph idx="1"/>
          </p:nvPr>
        </p:nvSpPr>
        <p:spPr>
          <a:xfrm>
            <a:off x="457200" y="1066800"/>
            <a:ext cx="8534400" cy="5059363"/>
          </a:xfrm>
        </p:spPr>
        <p:txBody>
          <a:bodyPr/>
          <a:lstStyle/>
          <a:p>
            <a:pPr eaLnBrk="1" hangingPunct="1">
              <a:lnSpc>
                <a:spcPct val="90000"/>
              </a:lnSpc>
            </a:pPr>
            <a:r>
              <a:rPr lang="en-US" smtClean="0"/>
              <a:t>Be inspired by observing patients and practices, by attending seminars, conferences, &amp; symposia</a:t>
            </a:r>
          </a:p>
          <a:p>
            <a:pPr eaLnBrk="1" hangingPunct="1">
              <a:lnSpc>
                <a:spcPct val="90000"/>
              </a:lnSpc>
            </a:pPr>
            <a:endParaRPr lang="en-US" smtClean="0"/>
          </a:p>
          <a:p>
            <a:pPr eaLnBrk="1" hangingPunct="1">
              <a:lnSpc>
                <a:spcPct val="90000"/>
              </a:lnSpc>
            </a:pPr>
            <a:r>
              <a:rPr lang="en-US" smtClean="0"/>
              <a:t>Review local, national, and regional problems  </a:t>
            </a:r>
          </a:p>
          <a:p>
            <a:pPr eaLnBrk="1" hangingPunct="1">
              <a:lnSpc>
                <a:spcPct val="90000"/>
              </a:lnSpc>
            </a:pPr>
            <a:endParaRPr lang="en-US" smtClean="0"/>
          </a:p>
          <a:p>
            <a:pPr eaLnBrk="1" hangingPunct="1">
              <a:lnSpc>
                <a:spcPct val="90000"/>
              </a:lnSpc>
            </a:pPr>
            <a:r>
              <a:rPr lang="en-US" smtClean="0"/>
              <a:t>Discuss, collaborate and get input from your colleagues -  make  your team. </a:t>
            </a:r>
          </a:p>
          <a:p>
            <a:pPr eaLnBrk="1" hangingPunct="1">
              <a:lnSpc>
                <a:spcPct val="90000"/>
              </a:lnSpc>
            </a:pPr>
            <a:endParaRPr lang="en-US" smtClean="0"/>
          </a:p>
          <a:p>
            <a:pPr eaLnBrk="1" hangingPunct="1">
              <a:lnSpc>
                <a:spcPct val="90000"/>
              </a:lnSpc>
            </a:pPr>
            <a:r>
              <a:rPr lang="en-US" smtClean="0"/>
              <a:t>Read about the topic, reviews, &amp; research done; to find out gaps in existing knowledge?</a:t>
            </a:r>
          </a:p>
          <a:p>
            <a:pPr eaLnBrk="1" hangingPunct="1">
              <a:lnSpc>
                <a:spcPct val="90000"/>
              </a:lnSpc>
            </a:pPr>
            <a:endParaRPr lang="en-US" smtClean="0"/>
          </a:p>
          <a:p>
            <a:pPr eaLnBrk="1" hangingPunct="1">
              <a:lnSpc>
                <a:spcPct val="90000"/>
              </a:lnSpc>
            </a:pPr>
            <a:r>
              <a:rPr lang="en-US" smtClean="0"/>
              <a:t> Write the question with an outline of the solutions ( methods and expected results); draft an abstract  </a:t>
            </a:r>
          </a:p>
          <a:p>
            <a:pPr eaLnBrk="1" hangingPunct="1">
              <a:lnSpc>
                <a:spcPct val="90000"/>
              </a:lnSpc>
            </a:pPr>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Rehana\Pictures\305-lect\ASM-31-19-g002.jpg"/>
          <p:cNvPicPr>
            <a:picLocks noChangeAspect="1" noChangeArrowheads="1"/>
          </p:cNvPicPr>
          <p:nvPr/>
        </p:nvPicPr>
        <p:blipFill>
          <a:blip r:embed="rId2"/>
          <a:srcRect/>
          <a:stretch>
            <a:fillRect/>
          </a:stretch>
        </p:blipFill>
        <p:spPr bwMode="auto">
          <a:xfrm>
            <a:off x="1447800" y="990600"/>
            <a:ext cx="6362700" cy="3962400"/>
          </a:xfrm>
          <a:prstGeom prst="rect">
            <a:avLst/>
          </a:prstGeom>
          <a:noFill/>
          <a:ln w="9525">
            <a:noFill/>
            <a:miter lim="800000"/>
            <a:headEnd/>
            <a:tailEnd/>
          </a:ln>
        </p:spPr>
      </p:pic>
      <p:sp>
        <p:nvSpPr>
          <p:cNvPr id="9219" name="TextBox 2"/>
          <p:cNvSpPr txBox="1">
            <a:spLocks noChangeArrowheads="1"/>
          </p:cNvSpPr>
          <p:nvPr/>
        </p:nvSpPr>
        <p:spPr bwMode="auto">
          <a:xfrm>
            <a:off x="1371600" y="5257800"/>
            <a:ext cx="6630988" cy="923925"/>
          </a:xfrm>
          <a:prstGeom prst="rect">
            <a:avLst/>
          </a:prstGeom>
          <a:noFill/>
          <a:ln w="9525">
            <a:noFill/>
            <a:miter lim="800000"/>
            <a:headEnd/>
            <a:tailEnd/>
          </a:ln>
        </p:spPr>
        <p:txBody>
          <a:bodyPr wrap="none">
            <a:spAutoFit/>
          </a:bodyPr>
          <a:lstStyle/>
          <a:p>
            <a:r>
              <a:rPr lang="en-US" b="1"/>
              <a:t>Ref: Prevalence of diabetes mellitus in a Saudi community.</a:t>
            </a:r>
          </a:p>
          <a:p>
            <a:r>
              <a:rPr lang="en-US">
                <a:hlinkClick r:id="" action="ppaction://hlinkfile" tooltip="Annals of Saudi medicine."/>
              </a:rPr>
              <a:t>Ann Saudi Med.</a:t>
            </a:r>
            <a:r>
              <a:rPr lang="en-US"/>
              <a:t> 2011 Jan-Feb;31(1):19-23</a:t>
            </a:r>
            <a:endParaRPr lang="en-US" b="1"/>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Rehana\Pictures\305-lect\obes-DM.jpg"/>
          <p:cNvPicPr>
            <a:picLocks noChangeAspect="1" noChangeArrowheads="1"/>
          </p:cNvPicPr>
          <p:nvPr/>
        </p:nvPicPr>
        <p:blipFill>
          <a:blip r:embed="rId2"/>
          <a:srcRect/>
          <a:stretch>
            <a:fillRect/>
          </a:stretch>
        </p:blipFill>
        <p:spPr bwMode="auto">
          <a:xfrm>
            <a:off x="1371600" y="795338"/>
            <a:ext cx="6743700" cy="4157662"/>
          </a:xfrm>
          <a:prstGeom prst="rect">
            <a:avLst/>
          </a:prstGeom>
          <a:noFill/>
          <a:ln w="9525">
            <a:noFill/>
            <a:miter lim="800000"/>
            <a:headEnd/>
            <a:tailEnd/>
          </a:ln>
        </p:spPr>
      </p:pic>
      <p:sp>
        <p:nvSpPr>
          <p:cNvPr id="10243" name="TextBox 2"/>
          <p:cNvSpPr txBox="1">
            <a:spLocks noChangeArrowheads="1"/>
          </p:cNvSpPr>
          <p:nvPr/>
        </p:nvSpPr>
        <p:spPr bwMode="auto">
          <a:xfrm>
            <a:off x="1524000" y="5410200"/>
            <a:ext cx="6630988" cy="923925"/>
          </a:xfrm>
          <a:prstGeom prst="rect">
            <a:avLst/>
          </a:prstGeom>
          <a:noFill/>
          <a:ln w="9525">
            <a:noFill/>
            <a:miter lim="800000"/>
            <a:headEnd/>
            <a:tailEnd/>
          </a:ln>
        </p:spPr>
        <p:txBody>
          <a:bodyPr wrap="none">
            <a:spAutoFit/>
          </a:bodyPr>
          <a:lstStyle/>
          <a:p>
            <a:r>
              <a:rPr lang="en-US" b="1"/>
              <a:t>Ref: Prevalence of diabetes mellitus in a Saudi community.</a:t>
            </a:r>
          </a:p>
          <a:p>
            <a:r>
              <a:rPr lang="en-US">
                <a:hlinkClick r:id="" action="ppaction://hlinkfile" tooltip="Annals of Saudi medicine."/>
              </a:rPr>
              <a:t>Ann Saudi Med.</a:t>
            </a:r>
            <a:r>
              <a:rPr lang="en-US"/>
              <a:t> 2011 Jan-Feb;31(1):19-23</a:t>
            </a:r>
            <a:endParaRPr lang="en-US" b="1"/>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title"/>
          </p:nvPr>
        </p:nvSpPr>
        <p:spPr>
          <a:xfrm>
            <a:off x="457200" y="609600"/>
            <a:ext cx="8229600" cy="1066800"/>
          </a:xfrm>
        </p:spPr>
        <p:txBody>
          <a:bodyPr/>
          <a:lstStyle/>
          <a:p>
            <a:r>
              <a:rPr lang="en-US" sz="2800" b="1" smtClean="0">
                <a:solidFill>
                  <a:srgbClr val="FF0000"/>
                </a:solidFill>
              </a:rPr>
              <a:t>What research questions come to your mind?</a:t>
            </a:r>
          </a:p>
        </p:txBody>
      </p:sp>
      <p:sp>
        <p:nvSpPr>
          <p:cNvPr id="11267" name="Content Placeholder 4"/>
          <p:cNvSpPr>
            <a:spLocks noGrp="1"/>
          </p:cNvSpPr>
          <p:nvPr>
            <p:ph idx="1"/>
          </p:nvPr>
        </p:nvSpPr>
        <p:spPr>
          <a:xfrm>
            <a:off x="457200" y="1447800"/>
            <a:ext cx="8229600" cy="5126038"/>
          </a:xfrm>
        </p:spPr>
        <p:txBody>
          <a:bodyPr/>
          <a:lstStyle/>
          <a:p>
            <a:r>
              <a:rPr lang="en-US" smtClean="0"/>
              <a:t>For example you are concerned about high prevalence of diabetes mellitus  and wish that this disease could be reduced or well controlled in Saudi Arabia? What research questions will come to your mind? </a:t>
            </a:r>
          </a:p>
          <a:p>
            <a:r>
              <a:rPr lang="en-US" smtClean="0"/>
              <a:t>………….(class responds)</a:t>
            </a:r>
          </a:p>
          <a:p>
            <a:endParaRPr lang="en-US" smtClean="0"/>
          </a:p>
          <a:p>
            <a:r>
              <a:rPr lang="en-US" smtClean="0"/>
              <a:t>All the stated responses will lead towards the goal of reducing the impact of DM in Saudi Arabia and each research question will be answered by stating clear objectives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62000"/>
            <a:ext cx="8229600" cy="1066800"/>
          </a:xfrm>
        </p:spPr>
        <p:txBody>
          <a:bodyPr/>
          <a:lstStyle/>
          <a:p>
            <a:pPr eaLnBrk="1" hangingPunct="1"/>
            <a:r>
              <a:rPr lang="en-US" sz="3200" b="1" smtClean="0">
                <a:solidFill>
                  <a:srgbClr val="FF0000"/>
                </a:solidFill>
              </a:rPr>
              <a:t>Ask following questions initially </a:t>
            </a:r>
          </a:p>
        </p:txBody>
      </p:sp>
      <p:sp>
        <p:nvSpPr>
          <p:cNvPr id="12291" name="Content Placeholder 2"/>
          <p:cNvSpPr>
            <a:spLocks noGrp="1"/>
          </p:cNvSpPr>
          <p:nvPr>
            <p:ph idx="1"/>
          </p:nvPr>
        </p:nvSpPr>
        <p:spPr>
          <a:xfrm>
            <a:off x="457200" y="1752600"/>
            <a:ext cx="8229600" cy="4821238"/>
          </a:xfrm>
        </p:spPr>
        <p:txBody>
          <a:bodyPr/>
          <a:lstStyle/>
          <a:p>
            <a:pPr eaLnBrk="1" hangingPunct="1"/>
            <a:r>
              <a:rPr lang="en-US" sz="2600" smtClean="0"/>
              <a:t>Do I have the time for this at this point in my life? </a:t>
            </a:r>
          </a:p>
          <a:p>
            <a:pPr eaLnBrk="1" hangingPunct="1"/>
            <a:r>
              <a:rPr lang="en-US" sz="2600" smtClean="0"/>
              <a:t>Is this really the burning topic for me?  </a:t>
            </a:r>
          </a:p>
          <a:p>
            <a:pPr eaLnBrk="1" hangingPunct="1"/>
            <a:r>
              <a:rPr lang="en-US" sz="2600" smtClean="0"/>
              <a:t>Will this be worth it? </a:t>
            </a:r>
          </a:p>
          <a:p>
            <a:pPr eaLnBrk="1" hangingPunct="1"/>
            <a:r>
              <a:rPr lang="en-US" sz="2600" smtClean="0"/>
              <a:t>Is this a major and relevant public health problem or is it too esoteric? </a:t>
            </a:r>
          </a:p>
          <a:p>
            <a:pPr eaLnBrk="1" hangingPunct="1"/>
            <a:r>
              <a:rPr lang="en-US" sz="2600" smtClean="0"/>
              <a:t>Are my goals/objectives too big ?  Am I covering too much? </a:t>
            </a:r>
          </a:p>
          <a:p>
            <a:pPr eaLnBrk="1" hangingPunct="1"/>
            <a:r>
              <a:rPr lang="en-US" sz="2600" smtClean="0"/>
              <a:t>Will available methods answer  my questions?</a:t>
            </a:r>
          </a:p>
          <a:p>
            <a:pPr eaLnBrk="1" hangingPunct="1"/>
            <a:r>
              <a:rPr lang="en-US" sz="2600" smtClean="0"/>
              <a:t>What are the ethical and human subject issues here? </a:t>
            </a:r>
          </a:p>
          <a:p>
            <a:pPr eaLnBrk="1" hangingPunct="1"/>
            <a:endParaRPr lang="en-US" sz="260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63900D7-24D1-4512-9B80-8E174AC88C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Urban</Template>
  <TotalTime>2370</TotalTime>
  <Words>1720</Words>
  <Application>Microsoft Office PowerPoint</Application>
  <PresentationFormat>عرض على الشاشة (3:4)‏</PresentationFormat>
  <Paragraphs>284</Paragraphs>
  <Slides>34</Slides>
  <Notes>1</Notes>
  <HiddenSlides>0</HiddenSlides>
  <MMClips>0</MMClips>
  <ScaleCrop>false</ScaleCrop>
  <HeadingPairs>
    <vt:vector size="6" baseType="variant">
      <vt:variant>
        <vt:lpstr>الخطوط المستخدمة</vt:lpstr>
      </vt:variant>
      <vt:variant>
        <vt:i4>7</vt:i4>
      </vt:variant>
      <vt:variant>
        <vt:lpstr>سمة</vt:lpstr>
      </vt:variant>
      <vt:variant>
        <vt:i4>1</vt:i4>
      </vt:variant>
      <vt:variant>
        <vt:lpstr>عناوين الشرائح</vt:lpstr>
      </vt:variant>
      <vt:variant>
        <vt:i4>34</vt:i4>
      </vt:variant>
    </vt:vector>
  </HeadingPairs>
  <TitlesOfParts>
    <vt:vector size="42" baseType="lpstr">
      <vt:lpstr>Arial</vt:lpstr>
      <vt:lpstr>Trebuchet MS</vt:lpstr>
      <vt:lpstr>Georgia</vt:lpstr>
      <vt:lpstr>Wingdings 2</vt:lpstr>
      <vt:lpstr>Calibri</vt:lpstr>
      <vt:lpstr>Footlight MT Light</vt:lpstr>
      <vt:lpstr>Times New Roman</vt:lpstr>
      <vt:lpstr>Urban</vt:lpstr>
      <vt:lpstr>Research Questions, Objectives and Hypotheses </vt:lpstr>
      <vt:lpstr>SESSION OBJECTIVES</vt:lpstr>
      <vt:lpstr>GOALS and OBJECTIVES </vt:lpstr>
      <vt:lpstr>Example</vt:lpstr>
      <vt:lpstr>How   to  Formulate  a  Research  Question ?  </vt:lpstr>
      <vt:lpstr>الشريحة 6</vt:lpstr>
      <vt:lpstr>الشريحة 7</vt:lpstr>
      <vt:lpstr>What research questions come to your mind?</vt:lpstr>
      <vt:lpstr>Ask following questions initially </vt:lpstr>
      <vt:lpstr>الشريحة 10</vt:lpstr>
      <vt:lpstr>FINER criteria: a good research question</vt:lpstr>
      <vt:lpstr>Research Question </vt:lpstr>
      <vt:lpstr>HOW TO START ?</vt:lpstr>
      <vt:lpstr>SOURCES OF QUESTIONS </vt:lpstr>
      <vt:lpstr>Evaluation of Research Question </vt:lpstr>
      <vt:lpstr>REQUIREMENTS</vt:lpstr>
      <vt:lpstr>Subject knowledge</vt:lpstr>
      <vt:lpstr>Types of Research Questions </vt:lpstr>
      <vt:lpstr>Relational into Comparable </vt:lpstr>
      <vt:lpstr>Potential Problems &amp; Solutions </vt:lpstr>
      <vt:lpstr>الشريحة 21</vt:lpstr>
      <vt:lpstr>الشريحة 22</vt:lpstr>
      <vt:lpstr>Examples </vt:lpstr>
      <vt:lpstr>Example contd.</vt:lpstr>
      <vt:lpstr>Using the previous example </vt:lpstr>
      <vt:lpstr>Question Example</vt:lpstr>
      <vt:lpstr>PICOT criteria for Experimental studies </vt:lpstr>
      <vt:lpstr>Objective formulation </vt:lpstr>
      <vt:lpstr>Hypothesis formulation </vt:lpstr>
      <vt:lpstr>Hypothesis formulation </vt:lpstr>
      <vt:lpstr>Descriptive / Systems related </vt:lpstr>
      <vt:lpstr>Descriptive / Systems related</vt:lpstr>
      <vt:lpstr>Summary </vt:lpstr>
      <vt:lpstr>References</vt:lpstr>
    </vt:vector>
  </TitlesOfParts>
  <Company>KKUH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OF LECTURE</dc:title>
  <dc:creator>Anne</dc:creator>
  <cp:lastModifiedBy>AA</cp:lastModifiedBy>
  <cp:revision>98</cp:revision>
  <dcterms:created xsi:type="dcterms:W3CDTF">2011-06-06T04:56:19Z</dcterms:created>
  <dcterms:modified xsi:type="dcterms:W3CDTF">2013-09-06T10:09:34Z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TC019679209991</vt:lpwstr>
  </property>
</Properties>
</file>