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notesMasterIdLst>
    <p:notesMasterId r:id="rId35"/>
  </p:notesMasterIdLst>
  <p:handoutMasterIdLst>
    <p:handoutMasterId r:id="rId36"/>
  </p:handoutMasterIdLst>
  <p:sldIdLst>
    <p:sldId id="256" r:id="rId3"/>
    <p:sldId id="257" r:id="rId4"/>
    <p:sldId id="261" r:id="rId5"/>
    <p:sldId id="262" r:id="rId6"/>
    <p:sldId id="263" r:id="rId7"/>
    <p:sldId id="264" r:id="rId8"/>
    <p:sldId id="265" r:id="rId9"/>
    <p:sldId id="267" r:id="rId10"/>
    <p:sldId id="268" r:id="rId11"/>
    <p:sldId id="269" r:id="rId12"/>
    <p:sldId id="270" r:id="rId13"/>
    <p:sldId id="271" r:id="rId14"/>
    <p:sldId id="272" r:id="rId15"/>
    <p:sldId id="273" r:id="rId16"/>
    <p:sldId id="276" r:id="rId17"/>
    <p:sldId id="277" r:id="rId18"/>
    <p:sldId id="278" r:id="rId19"/>
    <p:sldId id="289" r:id="rId20"/>
    <p:sldId id="279" r:id="rId21"/>
    <p:sldId id="280" r:id="rId22"/>
    <p:sldId id="281" r:id="rId23"/>
    <p:sldId id="290" r:id="rId24"/>
    <p:sldId id="282" r:id="rId25"/>
    <p:sldId id="292" r:id="rId26"/>
    <p:sldId id="294" r:id="rId27"/>
    <p:sldId id="283" r:id="rId28"/>
    <p:sldId id="284" r:id="rId29"/>
    <p:sldId id="285" r:id="rId30"/>
    <p:sldId id="286" r:id="rId31"/>
    <p:sldId id="287" r:id="rId32"/>
    <p:sldId id="258" r:id="rId33"/>
    <p:sldId id="288" r:id="rId34"/>
  </p:sldIdLst>
  <p:sldSz cx="9144000" cy="6858000" type="screen4x3"/>
  <p:notesSz cx="9144000" cy="6858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A2ABD4"/>
    <a:srgbClr val="868593"/>
    <a:srgbClr val="392A53"/>
    <a:srgbClr val="C6D7E8"/>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viewProps" Target="viewProp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atin typeface="Arial" charset="0"/>
                <a:cs typeface="Arial" charset="0"/>
              </a:defRPr>
            </a:lvl1pPr>
          </a:lstStyle>
          <a:p>
            <a:pPr>
              <a:defRPr/>
            </a:pPr>
            <a:endParaRPr lang="en-US"/>
          </a:p>
        </p:txBody>
      </p:sp>
      <p:sp>
        <p:nvSpPr>
          <p:cNvPr id="3" name="Date Placeholder 2"/>
          <p:cNvSpPr>
            <a:spLocks noGrp="1"/>
          </p:cNvSpPr>
          <p:nvPr>
            <p:ph type="dt" sz="quarter" idx="1"/>
          </p:nvPr>
        </p:nvSpPr>
        <p:spPr>
          <a:xfrm>
            <a:off x="5180013" y="0"/>
            <a:ext cx="3962400" cy="342900"/>
          </a:xfrm>
          <a:prstGeom prst="rect">
            <a:avLst/>
          </a:prstGeom>
        </p:spPr>
        <p:txBody>
          <a:bodyPr vert="horz" lIns="91440" tIns="45720" rIns="91440" bIns="45720" rtlCol="0"/>
          <a:lstStyle>
            <a:lvl1pPr algn="r">
              <a:defRPr sz="1200">
                <a:latin typeface="Arial" charset="0"/>
                <a:cs typeface="Arial" charset="0"/>
              </a:defRPr>
            </a:lvl1pPr>
          </a:lstStyle>
          <a:p>
            <a:pPr>
              <a:defRPr/>
            </a:pPr>
            <a:fld id="{EC58904B-122B-48E0-AD2D-6DC56D2478C6}" type="datetimeFigureOut">
              <a:rPr lang="en-US"/>
              <a:pPr>
                <a:defRPr/>
              </a:pPr>
              <a:t>9/9/2013</a:t>
            </a:fld>
            <a:endParaRPr lang="en-US"/>
          </a:p>
        </p:txBody>
      </p:sp>
      <p:sp>
        <p:nvSpPr>
          <p:cNvPr id="4" name="Footer Placeholder 3"/>
          <p:cNvSpPr>
            <a:spLocks noGrp="1"/>
          </p:cNvSpPr>
          <p:nvPr>
            <p:ph type="ftr" sz="quarter" idx="2"/>
          </p:nvPr>
        </p:nvSpPr>
        <p:spPr>
          <a:xfrm>
            <a:off x="0" y="6513513"/>
            <a:ext cx="3962400" cy="342900"/>
          </a:xfrm>
          <a:prstGeom prst="rect">
            <a:avLst/>
          </a:prstGeom>
        </p:spPr>
        <p:txBody>
          <a:bodyPr vert="horz" lIns="91440" tIns="45720" rIns="91440" bIns="45720" rtlCol="0" anchor="b"/>
          <a:lstStyle>
            <a:lvl1pPr algn="l">
              <a:defRPr sz="1200">
                <a:latin typeface="Arial" charset="0"/>
                <a:cs typeface="Arial" charset="0"/>
              </a:defRPr>
            </a:lvl1pPr>
          </a:lstStyle>
          <a:p>
            <a:pPr>
              <a:defRPr/>
            </a:pPr>
            <a:endParaRPr lang="en-US"/>
          </a:p>
        </p:txBody>
      </p:sp>
      <p:sp>
        <p:nvSpPr>
          <p:cNvPr id="5" name="Slide Number Placeholder 4"/>
          <p:cNvSpPr>
            <a:spLocks noGrp="1"/>
          </p:cNvSpPr>
          <p:nvPr>
            <p:ph type="sldNum" sz="quarter" idx="3"/>
          </p:nvPr>
        </p:nvSpPr>
        <p:spPr>
          <a:xfrm>
            <a:off x="5180013" y="6513513"/>
            <a:ext cx="3962400" cy="342900"/>
          </a:xfrm>
          <a:prstGeom prst="rect">
            <a:avLst/>
          </a:prstGeom>
        </p:spPr>
        <p:txBody>
          <a:bodyPr vert="horz" lIns="91440" tIns="45720" rIns="91440" bIns="45720" rtlCol="0" anchor="b"/>
          <a:lstStyle>
            <a:lvl1pPr algn="r">
              <a:defRPr sz="1200">
                <a:latin typeface="Arial" charset="0"/>
                <a:cs typeface="Arial" charset="0"/>
              </a:defRPr>
            </a:lvl1pPr>
          </a:lstStyle>
          <a:p>
            <a:pPr>
              <a:defRPr/>
            </a:pPr>
            <a:fld id="{BC1D5BE7-F956-4452-8F03-1D55FD801E3A}"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wrap="square" lIns="91440" tIns="45720" rIns="91440" bIns="45720" numCol="1" anchor="t" anchorCtr="0" compatLnSpc="1">
            <a:prstTxWarp prst="textNoShape">
              <a:avLst/>
            </a:prstTxWarp>
          </a:bodyPr>
          <a:lstStyle>
            <a:lvl1pPr>
              <a:defRPr sz="1200">
                <a:latin typeface="Calibri" pitchFamily="34" charset="0"/>
                <a:cs typeface="Arial" charset="0"/>
              </a:defRPr>
            </a:lvl1pPr>
          </a:lstStyle>
          <a:p>
            <a:pPr>
              <a:defRPr/>
            </a:pPr>
            <a:endParaRPr lang="en-US"/>
          </a:p>
        </p:txBody>
      </p:sp>
      <p:sp>
        <p:nvSpPr>
          <p:cNvPr id="3" name="Date Placeholder 2"/>
          <p:cNvSpPr>
            <a:spLocks noGrp="1"/>
          </p:cNvSpPr>
          <p:nvPr>
            <p:ph type="dt" idx="1"/>
          </p:nvPr>
        </p:nvSpPr>
        <p:spPr>
          <a:xfrm>
            <a:off x="5180013" y="0"/>
            <a:ext cx="3962400" cy="3429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34" charset="0"/>
                <a:cs typeface="Arial" charset="0"/>
              </a:defRPr>
            </a:lvl1pPr>
          </a:lstStyle>
          <a:p>
            <a:pPr>
              <a:defRPr/>
            </a:pPr>
            <a:fld id="{D02467AC-196B-4760-AE40-4F0DDC02FD98}" type="datetimeFigureOut">
              <a:rPr lang="en-US"/>
              <a:pPr>
                <a:defRPr/>
              </a:pPr>
              <a:t>9/9/2013</a:t>
            </a:fld>
            <a:endParaRPr lang="en-US"/>
          </a:p>
        </p:txBody>
      </p:sp>
      <p:sp>
        <p:nvSpPr>
          <p:cNvPr id="4" name="Slide Image Placeholder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6513513"/>
            <a:ext cx="3962400" cy="342900"/>
          </a:xfrm>
          <a:prstGeom prst="rect">
            <a:avLst/>
          </a:prstGeom>
        </p:spPr>
        <p:txBody>
          <a:bodyPr vert="horz" wrap="square" lIns="91440" tIns="45720" rIns="91440" bIns="45720" numCol="1" anchor="b" anchorCtr="0" compatLnSpc="1">
            <a:prstTxWarp prst="textNoShape">
              <a:avLst/>
            </a:prstTxWarp>
          </a:bodyPr>
          <a:lstStyle>
            <a:lvl1pPr>
              <a:defRPr sz="1200">
                <a:latin typeface="Calibri" pitchFamily="34" charset="0"/>
                <a:cs typeface="Arial" charset="0"/>
              </a:defRPr>
            </a:lvl1pPr>
          </a:lstStyle>
          <a:p>
            <a:pPr>
              <a:defRPr/>
            </a:pPr>
            <a:endParaRPr lang="en-US"/>
          </a:p>
        </p:txBody>
      </p:sp>
      <p:sp>
        <p:nvSpPr>
          <p:cNvPr id="7" name="Slide Number Placeholder 6"/>
          <p:cNvSpPr>
            <a:spLocks noGrp="1"/>
          </p:cNvSpPr>
          <p:nvPr>
            <p:ph type="sldNum" sz="quarter" idx="5"/>
          </p:nvPr>
        </p:nvSpPr>
        <p:spPr>
          <a:xfrm>
            <a:off x="5180013" y="6513513"/>
            <a:ext cx="3962400" cy="3429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34" charset="0"/>
                <a:cs typeface="Arial" charset="0"/>
              </a:defRPr>
            </a:lvl1pPr>
          </a:lstStyle>
          <a:p>
            <a:pPr>
              <a:defRPr/>
            </a:pPr>
            <a:fld id="{84BDBB63-FFCB-4ED6-82CC-992135EB982E}"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828800" y="5257800"/>
            <a:ext cx="5943600" cy="536575"/>
          </a:xfrm>
        </p:spPr>
        <p:txBody>
          <a:bodyPr>
            <a:normAutofit/>
          </a:bodyPr>
          <a:lstStyle>
            <a:lvl1pPr>
              <a:defRPr sz="3200" b="1">
                <a:solidFill>
                  <a:schemeClr val="bg1"/>
                </a:solidFill>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438400" y="5867400"/>
            <a:ext cx="4572000" cy="685800"/>
          </a:xfrm>
        </p:spPr>
        <p:txBody>
          <a:bodyPr>
            <a:normAutofit/>
          </a:bodyPr>
          <a:lstStyle>
            <a:lvl1pPr marL="0" indent="0" algn="ctr">
              <a:buNone/>
              <a:defRPr sz="2200">
                <a:solidFill>
                  <a:schemeClr val="bg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pPr>
              <a:defRPr/>
            </a:pPr>
            <a:fld id="{DE4EE688-A8D9-4095-A352-241D2C2D1AE5}" type="datetime1">
              <a:rPr lang="en-US"/>
              <a:pPr>
                <a:defRPr/>
              </a:pPr>
              <a:t>9/9/2013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91C2C6F-0DDA-4117-8DDC-524E56850DF9}"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08CC08D-1AAD-4FB5-B429-573FC2DE3870}" type="datetime1">
              <a:rPr lang="en-US"/>
              <a:pPr>
                <a:defRPr/>
              </a:pPr>
              <a:t>9/9/2013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8E7CFDA-B2DA-4777-A828-69E282124C99}"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25BC01A-046F-4E08-933B-2229CB3CF00C}" type="datetime1">
              <a:rPr lang="en-US"/>
              <a:pPr>
                <a:defRPr/>
              </a:pPr>
              <a:t>9/9/2013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B156776-A0C1-40FB-A8C6-447A101A56E7}"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349DA18-C7E4-4448-9A4E-F8687253A6CA}" type="datetime1">
              <a:rPr lang="en-US"/>
              <a:pPr>
                <a:defRPr/>
              </a:pPr>
              <a:t>9/9/2013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D7A6467-6C8D-4049-9314-C0FD1F777D70}"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60B854D7-8790-4045-BDFC-B33571B70504}" type="datetime1">
              <a:rPr lang="en-US"/>
              <a:pPr>
                <a:defRPr/>
              </a:pPr>
              <a:t>9/9/2013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EB29666-4E3F-4A78-B2A3-4E4F5EDE9E5B}"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9A855C03-3B1D-43E9-9753-04CD994B3812}" type="datetime1">
              <a:rPr lang="en-US"/>
              <a:pPr>
                <a:defRPr/>
              </a:pPr>
              <a:t>9/9/2013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E51DE30-7865-43EB-8407-1A5FFECF7A3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B5090932-18ED-4E11-BD9A-BCF2ED6C9511}" type="datetime1">
              <a:rPr lang="en-US"/>
              <a:pPr>
                <a:defRPr/>
              </a:pPr>
              <a:t>9/9/2013</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B072843B-D496-4C11-9D73-8B7A07F9D2E1}"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5EF48C0E-0FAE-4C01-A1B4-9CF991397A88}" type="datetime1">
              <a:rPr lang="en-US"/>
              <a:pPr>
                <a:defRPr/>
              </a:pPr>
              <a:t>9/9/2013</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63D5BF72-8E54-4863-95A8-D52124BCBE6D}"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E9F56CBB-C9F2-4BF8-A294-291D5F2BF1E6}" type="datetime1">
              <a:rPr lang="en-US"/>
              <a:pPr>
                <a:defRPr/>
              </a:pPr>
              <a:t>9/9/2013</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809048D2-2A2B-4404-9AA6-F6B54BB6DA41}"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84ECED0-3CB8-498B-937D-726D13CD9B2E}" type="datetime1">
              <a:rPr lang="en-US"/>
              <a:pPr>
                <a:defRPr/>
              </a:pPr>
              <a:t>9/9/2013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4C27EF3-7FA0-4170-8BBC-23A462E7AFA1}"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CC6CC6E2-03AA-442B-A60E-A2F8E36F53BA}" type="datetime1">
              <a:rPr lang="en-US"/>
              <a:pPr>
                <a:defRPr/>
              </a:pPr>
              <a:t>9/9/2013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67F8842-3147-4620-A384-C67A06154A00}"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152400"/>
            <a:ext cx="6629400" cy="8382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295400"/>
            <a:ext cx="8229600" cy="5181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FFFFFF"/>
                </a:solidFill>
                <a:latin typeface="Calibri" pitchFamily="34" charset="0"/>
                <a:cs typeface="Arial" charset="0"/>
              </a:defRPr>
            </a:lvl1pPr>
          </a:lstStyle>
          <a:p>
            <a:pPr>
              <a:defRPr/>
            </a:pPr>
            <a:fld id="{AF5ABABD-FC82-42E7-86D8-7A9F1BAA070F}" type="datetime1">
              <a:rPr lang="en-US"/>
              <a:pPr>
                <a:defRPr/>
              </a:pPr>
              <a:t>9/9/2013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FFFFFF"/>
                </a:solidFill>
                <a:latin typeface="Calibri" pitchFamily="34" charset="0"/>
                <a:cs typeface="Arial" charset="0"/>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FFFFFF"/>
                </a:solidFill>
                <a:latin typeface="Calibri" pitchFamily="34" charset="0"/>
                <a:cs typeface="Arial" charset="0"/>
              </a:defRPr>
            </a:lvl1pPr>
          </a:lstStyle>
          <a:p>
            <a:pPr>
              <a:defRPr/>
            </a:pPr>
            <a:fld id="{2F7DAA69-6767-48E7-9FAB-CCAACD14773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43" r:id="rId1"/>
    <p:sldLayoutId id="2147483733" r:id="rId2"/>
    <p:sldLayoutId id="2147483734" r:id="rId3"/>
    <p:sldLayoutId id="2147483735" r:id="rId4"/>
    <p:sldLayoutId id="2147483736" r:id="rId5"/>
    <p:sldLayoutId id="2147483737" r:id="rId6"/>
    <p:sldLayoutId id="2147483738" r:id="rId7"/>
    <p:sldLayoutId id="2147483739" r:id="rId8"/>
    <p:sldLayoutId id="2147483740" r:id="rId9"/>
    <p:sldLayoutId id="2147483741" r:id="rId10"/>
    <p:sldLayoutId id="2147483742" r:id="rId11"/>
  </p:sldLayoutIdLst>
  <p:hf hdr="0" ftr="0" dt="0"/>
  <p:txStyles>
    <p:titleStyle>
      <a:lvl1pPr algn="ctr" rtl="0" eaLnBrk="0" fontAlgn="base" hangingPunct="0">
        <a:spcBef>
          <a:spcPct val="0"/>
        </a:spcBef>
        <a:spcAft>
          <a:spcPct val="0"/>
        </a:spcAft>
        <a:defRPr sz="4000" kern="1200">
          <a:solidFill>
            <a:srgbClr val="000000"/>
          </a:solidFill>
          <a:latin typeface="Tahoma" pitchFamily="34" charset="0"/>
          <a:ea typeface="+mj-ea"/>
          <a:cs typeface="Tahoma" pitchFamily="34" charset="0"/>
        </a:defRPr>
      </a:lvl1pPr>
      <a:lvl2pPr algn="ctr" rtl="0" eaLnBrk="0" fontAlgn="base" hangingPunct="0">
        <a:spcBef>
          <a:spcPct val="0"/>
        </a:spcBef>
        <a:spcAft>
          <a:spcPct val="0"/>
        </a:spcAft>
        <a:defRPr sz="4000">
          <a:solidFill>
            <a:srgbClr val="000000"/>
          </a:solidFill>
          <a:latin typeface="Tahoma" pitchFamily="112" charset="0"/>
          <a:cs typeface="Tahoma" pitchFamily="112" charset="0"/>
        </a:defRPr>
      </a:lvl2pPr>
      <a:lvl3pPr algn="ctr" rtl="0" eaLnBrk="0" fontAlgn="base" hangingPunct="0">
        <a:spcBef>
          <a:spcPct val="0"/>
        </a:spcBef>
        <a:spcAft>
          <a:spcPct val="0"/>
        </a:spcAft>
        <a:defRPr sz="4000">
          <a:solidFill>
            <a:srgbClr val="000000"/>
          </a:solidFill>
          <a:latin typeface="Tahoma" pitchFamily="112" charset="0"/>
          <a:cs typeface="Tahoma" pitchFamily="112" charset="0"/>
        </a:defRPr>
      </a:lvl3pPr>
      <a:lvl4pPr algn="ctr" rtl="0" eaLnBrk="0" fontAlgn="base" hangingPunct="0">
        <a:spcBef>
          <a:spcPct val="0"/>
        </a:spcBef>
        <a:spcAft>
          <a:spcPct val="0"/>
        </a:spcAft>
        <a:defRPr sz="4000">
          <a:solidFill>
            <a:srgbClr val="000000"/>
          </a:solidFill>
          <a:latin typeface="Tahoma" pitchFamily="112" charset="0"/>
          <a:cs typeface="Tahoma" pitchFamily="112" charset="0"/>
        </a:defRPr>
      </a:lvl4pPr>
      <a:lvl5pPr algn="ctr" rtl="0" eaLnBrk="0" fontAlgn="base" hangingPunct="0">
        <a:spcBef>
          <a:spcPct val="0"/>
        </a:spcBef>
        <a:spcAft>
          <a:spcPct val="0"/>
        </a:spcAft>
        <a:defRPr sz="4000">
          <a:solidFill>
            <a:srgbClr val="000000"/>
          </a:solidFill>
          <a:latin typeface="Tahoma" pitchFamily="112" charset="0"/>
          <a:cs typeface="Tahoma" pitchFamily="112" charset="0"/>
        </a:defRPr>
      </a:lvl5pPr>
      <a:lvl6pPr marL="457200" algn="ctr" rtl="0" eaLnBrk="1" fontAlgn="base" hangingPunct="1">
        <a:spcBef>
          <a:spcPct val="0"/>
        </a:spcBef>
        <a:spcAft>
          <a:spcPct val="0"/>
        </a:spcAft>
        <a:defRPr sz="4000">
          <a:solidFill>
            <a:srgbClr val="000000"/>
          </a:solidFill>
          <a:latin typeface="Tahoma" pitchFamily="112" charset="0"/>
          <a:cs typeface="Tahoma" pitchFamily="112" charset="0"/>
        </a:defRPr>
      </a:lvl6pPr>
      <a:lvl7pPr marL="914400" algn="ctr" rtl="0" eaLnBrk="1" fontAlgn="base" hangingPunct="1">
        <a:spcBef>
          <a:spcPct val="0"/>
        </a:spcBef>
        <a:spcAft>
          <a:spcPct val="0"/>
        </a:spcAft>
        <a:defRPr sz="4000">
          <a:solidFill>
            <a:srgbClr val="000000"/>
          </a:solidFill>
          <a:latin typeface="Tahoma" pitchFamily="112" charset="0"/>
          <a:cs typeface="Tahoma" pitchFamily="112" charset="0"/>
        </a:defRPr>
      </a:lvl7pPr>
      <a:lvl8pPr marL="1371600" algn="ctr" rtl="0" eaLnBrk="1" fontAlgn="base" hangingPunct="1">
        <a:spcBef>
          <a:spcPct val="0"/>
        </a:spcBef>
        <a:spcAft>
          <a:spcPct val="0"/>
        </a:spcAft>
        <a:defRPr sz="4000">
          <a:solidFill>
            <a:srgbClr val="000000"/>
          </a:solidFill>
          <a:latin typeface="Tahoma" pitchFamily="112" charset="0"/>
          <a:cs typeface="Tahoma" pitchFamily="112" charset="0"/>
        </a:defRPr>
      </a:lvl8pPr>
      <a:lvl9pPr marL="1828800" algn="ctr" rtl="0" eaLnBrk="1" fontAlgn="base" hangingPunct="1">
        <a:spcBef>
          <a:spcPct val="0"/>
        </a:spcBef>
        <a:spcAft>
          <a:spcPct val="0"/>
        </a:spcAft>
        <a:defRPr sz="4000">
          <a:solidFill>
            <a:srgbClr val="000000"/>
          </a:solidFill>
          <a:latin typeface="Tahoma" pitchFamily="112" charset="0"/>
          <a:cs typeface="Tahoma" pitchFamily="112" charset="0"/>
        </a:defRPr>
      </a:lvl9pPr>
    </p:titleStyle>
    <p:bodyStyle>
      <a:lvl1pPr marL="342900" indent="-342900" algn="l" rtl="0" eaLnBrk="0" fontAlgn="base" hangingPunct="0">
        <a:spcBef>
          <a:spcPct val="20000"/>
        </a:spcBef>
        <a:spcAft>
          <a:spcPct val="0"/>
        </a:spcAft>
        <a:buFont typeface="Arial" charset="0"/>
        <a:buChar char="•"/>
        <a:defRPr sz="2000" kern="1200">
          <a:solidFill>
            <a:schemeClr val="bg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000" kern="1200">
          <a:solidFill>
            <a:schemeClr val="bg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000" kern="1200">
          <a:solidFill>
            <a:schemeClr val="bg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bg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www.drugs.com/mtm/trovafloxacin.html" TargetMode="Externa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nvPr>
        </p:nvSpPr>
        <p:spPr>
          <a:xfrm>
            <a:off x="1752600" y="682625"/>
            <a:ext cx="6705600" cy="765175"/>
          </a:xfrm>
        </p:spPr>
        <p:txBody>
          <a:bodyPr/>
          <a:lstStyle/>
          <a:p>
            <a:pPr eaLnBrk="1" hangingPunct="1"/>
            <a:r>
              <a:rPr lang="en-US" sz="4000" smtClean="0">
                <a:solidFill>
                  <a:schemeClr val="bg2"/>
                </a:solidFill>
              </a:rPr>
              <a:t>Ethics in Health Research</a:t>
            </a:r>
            <a:endParaRPr lang="en-US" sz="4000" smtClean="0">
              <a:solidFill>
                <a:schemeClr val="bg2"/>
              </a:solidFill>
              <a:latin typeface="Footlight MT Light" pitchFamily="18" charset="0"/>
            </a:endParaRPr>
          </a:p>
        </p:txBody>
      </p:sp>
      <p:sp>
        <p:nvSpPr>
          <p:cNvPr id="3075" name="Subtitle 2"/>
          <p:cNvSpPr>
            <a:spLocks noGrp="1"/>
          </p:cNvSpPr>
          <p:nvPr>
            <p:ph type="subTitle" idx="1"/>
          </p:nvPr>
        </p:nvSpPr>
        <p:spPr>
          <a:xfrm>
            <a:off x="1524000" y="4724400"/>
            <a:ext cx="6629400" cy="1295400"/>
          </a:xfrm>
        </p:spPr>
        <p:txBody>
          <a:bodyPr>
            <a:normAutofit fontScale="92500" lnSpcReduction="10000"/>
          </a:bodyPr>
          <a:lstStyle/>
          <a:p>
            <a:pPr eaLnBrk="1" hangingPunct="1">
              <a:defRPr/>
            </a:pPr>
            <a:r>
              <a:rPr lang="en-US" sz="2000" dirty="0" smtClean="0">
                <a:latin typeface="Footlight MT Light" pitchFamily="18" charset="0"/>
                <a:cs typeface="Arial" charset="0"/>
              </a:rPr>
              <a:t>Prof. </a:t>
            </a:r>
            <a:r>
              <a:rPr lang="en-US" sz="2000" dirty="0" err="1" smtClean="0">
                <a:latin typeface="Footlight MT Light" pitchFamily="18" charset="0"/>
                <a:cs typeface="Arial" charset="0"/>
              </a:rPr>
              <a:t>Ashry</a:t>
            </a:r>
            <a:r>
              <a:rPr lang="en-US" sz="2000" dirty="0" smtClean="0">
                <a:latin typeface="Footlight MT Light" pitchFamily="18" charset="0"/>
                <a:cs typeface="Arial" charset="0"/>
              </a:rPr>
              <a:t> Gad Mohamed   Dr. </a:t>
            </a:r>
            <a:r>
              <a:rPr lang="en-US" sz="2000" dirty="0" err="1" smtClean="0">
                <a:latin typeface="Footlight MT Light" pitchFamily="18" charset="0"/>
                <a:cs typeface="Arial" charset="0"/>
              </a:rPr>
              <a:t>Aman</a:t>
            </a:r>
            <a:r>
              <a:rPr lang="en-US" sz="2000" dirty="0" smtClean="0">
                <a:latin typeface="Footlight MT Light" pitchFamily="18" charset="0"/>
                <a:cs typeface="Arial" charset="0"/>
              </a:rPr>
              <a:t>/Dr. </a:t>
            </a:r>
            <a:r>
              <a:rPr lang="en-US" sz="2000" dirty="0" err="1" smtClean="0">
                <a:latin typeface="Footlight MT Light" pitchFamily="18" charset="0"/>
                <a:cs typeface="Arial" charset="0"/>
              </a:rPr>
              <a:t>Salwa</a:t>
            </a:r>
            <a:r>
              <a:rPr lang="en-US" sz="2000" dirty="0" smtClean="0">
                <a:latin typeface="Footlight MT Light" pitchFamily="18" charset="0"/>
                <a:cs typeface="Arial" charset="0"/>
              </a:rPr>
              <a:t> </a:t>
            </a:r>
            <a:r>
              <a:rPr lang="en-US" sz="2000" dirty="0" err="1" smtClean="0">
                <a:latin typeface="Footlight MT Light" pitchFamily="18" charset="0"/>
                <a:cs typeface="Arial" charset="0"/>
              </a:rPr>
              <a:t>Tayel</a:t>
            </a:r>
            <a:endParaRPr lang="en-US" sz="2000" dirty="0" smtClean="0">
              <a:latin typeface="Footlight MT Light" pitchFamily="18" charset="0"/>
              <a:cs typeface="Arial" charset="0"/>
            </a:endParaRPr>
          </a:p>
          <a:p>
            <a:pPr eaLnBrk="1" hangingPunct="1">
              <a:defRPr/>
            </a:pPr>
            <a:r>
              <a:rPr lang="en-US" sz="2000" dirty="0" smtClean="0">
                <a:latin typeface="Footlight MT Light" pitchFamily="18" charset="0"/>
                <a:cs typeface="Arial" charset="0"/>
              </a:rPr>
              <a:t>Department of Family and Community Medicine</a:t>
            </a:r>
            <a:endParaRPr lang="en-US" sz="3600" dirty="0" smtClean="0">
              <a:latin typeface="Footlight MT Light" pitchFamily="18" charset="0"/>
              <a:cs typeface="Arial" charset="0"/>
            </a:endParaRPr>
          </a:p>
          <a:p>
            <a:pPr eaLnBrk="1" hangingPunct="1">
              <a:defRPr/>
            </a:pPr>
            <a:r>
              <a:rPr lang="en-US" sz="3600" dirty="0" smtClean="0">
                <a:latin typeface="Footlight MT Light" pitchFamily="18" charset="0"/>
                <a:cs typeface="Arial" charset="0"/>
              </a:rPr>
              <a:t>September  9, 2013</a:t>
            </a:r>
          </a:p>
        </p:txBody>
      </p:sp>
      <p:pic>
        <p:nvPicPr>
          <p:cNvPr id="4" name="Picture 3"/>
          <p:cNvPicPr/>
          <p:nvPr/>
        </p:nvPicPr>
        <p:blipFill>
          <a:blip r:embed="rId2" cstate="print"/>
          <a:srcRect/>
          <a:stretch>
            <a:fillRect/>
          </a:stretch>
        </p:blipFill>
        <p:spPr bwMode="auto">
          <a:xfrm>
            <a:off x="152400" y="152400"/>
            <a:ext cx="1371600" cy="15240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3077" name="Slide Number Placeholder 4"/>
          <p:cNvSpPr>
            <a:spLocks noGrp="1"/>
          </p:cNvSpPr>
          <p:nvPr>
            <p:ph type="sldNum" sz="quarter" idx="12"/>
          </p:nvPr>
        </p:nvSpPr>
        <p:spPr bwMode="auto">
          <a:noFill/>
          <a:ln>
            <a:miter lim="800000"/>
            <a:headEnd/>
            <a:tailEnd/>
          </a:ln>
        </p:spPr>
        <p:txBody>
          <a:bodyPr/>
          <a:lstStyle/>
          <a:p>
            <a:fld id="{182A13EE-7C1B-4FAF-909C-F7AA20041673}" type="slidenum">
              <a:rPr lang="en-US" smtClean="0"/>
              <a:pPr/>
              <a:t>1</a:t>
            </a:fld>
            <a:endParaRPr lang="en-US"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Placeholder 1"/>
          <p:cNvSpPr>
            <a:spLocks noGrp="1"/>
          </p:cNvSpPr>
          <p:nvPr>
            <p:ph type="body" idx="1"/>
          </p:nvPr>
        </p:nvSpPr>
        <p:spPr>
          <a:xfrm>
            <a:off x="457200" y="1350963"/>
            <a:ext cx="8686800" cy="4516437"/>
          </a:xfrm>
        </p:spPr>
        <p:txBody>
          <a:bodyPr/>
          <a:lstStyle/>
          <a:p>
            <a:pPr eaLnBrk="1" hangingPunct="1">
              <a:lnSpc>
                <a:spcPct val="90000"/>
              </a:lnSpc>
            </a:pPr>
            <a:r>
              <a:rPr lang="en-US" sz="4300" smtClean="0">
                <a:solidFill>
                  <a:srgbClr val="FFFF00"/>
                </a:solidFill>
              </a:rPr>
              <a:t>Privacy</a:t>
            </a:r>
            <a:r>
              <a:rPr lang="en-US" sz="4300" smtClean="0">
                <a:solidFill>
                  <a:srgbClr val="FFFFFF"/>
                </a:solidFill>
              </a:rPr>
              <a:t> should be protected by ensuring confidentiality.</a:t>
            </a:r>
          </a:p>
          <a:p>
            <a:pPr eaLnBrk="1" hangingPunct="1">
              <a:lnSpc>
                <a:spcPct val="90000"/>
              </a:lnSpc>
            </a:pPr>
            <a:endParaRPr lang="en-US" sz="4300" smtClean="0">
              <a:solidFill>
                <a:srgbClr val="FFFFFF"/>
              </a:solidFill>
            </a:endParaRPr>
          </a:p>
          <a:p>
            <a:pPr eaLnBrk="1" hangingPunct="1">
              <a:lnSpc>
                <a:spcPct val="90000"/>
              </a:lnSpc>
            </a:pPr>
            <a:r>
              <a:rPr lang="en-US" sz="4300" smtClean="0">
                <a:solidFill>
                  <a:srgbClr val="FFFF00"/>
                </a:solidFill>
              </a:rPr>
              <a:t>Respect to the community </a:t>
            </a:r>
            <a:r>
              <a:rPr lang="en-US" sz="4300" smtClean="0">
                <a:solidFill>
                  <a:srgbClr val="FFFFFF"/>
                </a:solidFill>
              </a:rPr>
              <a:t>means respecting its values and having its approval for the research.</a:t>
            </a:r>
          </a:p>
          <a:p>
            <a:pPr eaLnBrk="1" hangingPunct="1">
              <a:lnSpc>
                <a:spcPct val="90000"/>
              </a:lnSpc>
            </a:pPr>
            <a:r>
              <a:rPr lang="en-US" smtClean="0">
                <a:solidFill>
                  <a:srgbClr val="FFFFFF"/>
                </a:solidFill>
              </a:rPr>
              <a:t> </a:t>
            </a:r>
          </a:p>
        </p:txBody>
      </p:sp>
      <p:sp>
        <p:nvSpPr>
          <p:cNvPr id="12291" name="Slide Number Placeholder 2"/>
          <p:cNvSpPr>
            <a:spLocks noGrp="1"/>
          </p:cNvSpPr>
          <p:nvPr>
            <p:ph type="sldNum" sz="quarter" idx="12"/>
          </p:nvPr>
        </p:nvSpPr>
        <p:spPr bwMode="auto">
          <a:noFill/>
          <a:ln>
            <a:miter lim="800000"/>
            <a:headEnd/>
            <a:tailEnd/>
          </a:ln>
        </p:spPr>
        <p:txBody>
          <a:bodyPr/>
          <a:lstStyle/>
          <a:p>
            <a:fld id="{1C81AE57-19F8-40F0-B144-28CF7E9B13DB}" type="slidenum">
              <a:rPr lang="en-US" smtClean="0"/>
              <a:pPr/>
              <a:t>10</a:t>
            </a:fld>
            <a:endParaRPr lang="en-US"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30225" y="1828800"/>
            <a:ext cx="7772400" cy="2386013"/>
          </a:xfrm>
        </p:spPr>
        <p:txBody>
          <a:bodyPr>
            <a:normAutofit/>
          </a:bodyPr>
          <a:lstStyle/>
          <a:p>
            <a:pPr eaLnBrk="1" hangingPunct="1">
              <a:buFont typeface="Arial" pitchFamily="34" charset="0"/>
              <a:buChar char="•"/>
              <a:defRPr/>
            </a:pPr>
            <a:r>
              <a:rPr lang="en-US" sz="3200" dirty="0" smtClean="0"/>
              <a:t>Maximize benefits and minimize harms.</a:t>
            </a:r>
          </a:p>
          <a:p>
            <a:pPr eaLnBrk="1" hangingPunct="1">
              <a:buFont typeface="Arial" pitchFamily="34" charset="0"/>
              <a:buChar char="•"/>
              <a:defRPr/>
            </a:pPr>
            <a:r>
              <a:rPr lang="en-US" sz="3200" dirty="0" smtClean="0"/>
              <a:t>Investigators should be competent both to</a:t>
            </a:r>
          </a:p>
          <a:p>
            <a:pPr eaLnBrk="1" hangingPunct="1">
              <a:defRPr/>
            </a:pPr>
            <a:r>
              <a:rPr lang="en-US" sz="3200" dirty="0" smtClean="0"/>
              <a:t>  conduct the research and safeguard the</a:t>
            </a:r>
          </a:p>
          <a:p>
            <a:pPr eaLnBrk="1" hangingPunct="1">
              <a:defRPr/>
            </a:pPr>
            <a:r>
              <a:rPr lang="en-US" sz="3200" dirty="0" smtClean="0"/>
              <a:t>  welfare of research subjects</a:t>
            </a:r>
            <a:endParaRPr lang="en-US" sz="3200" dirty="0"/>
          </a:p>
        </p:txBody>
      </p:sp>
      <p:sp>
        <p:nvSpPr>
          <p:cNvPr id="13315" name="Title 1"/>
          <p:cNvSpPr>
            <a:spLocks noGrp="1"/>
          </p:cNvSpPr>
          <p:nvPr>
            <p:ph type="title"/>
          </p:nvPr>
        </p:nvSpPr>
        <p:spPr>
          <a:xfrm>
            <a:off x="533400" y="304800"/>
            <a:ext cx="7772400" cy="533400"/>
          </a:xfrm>
        </p:spPr>
        <p:txBody>
          <a:bodyPr/>
          <a:lstStyle/>
          <a:p>
            <a:pPr eaLnBrk="1" hangingPunct="1"/>
            <a:r>
              <a:rPr lang="en-US" sz="3600" cap="none" smtClean="0">
                <a:solidFill>
                  <a:schemeClr val="bg2"/>
                </a:solidFill>
              </a:rPr>
              <a:t>2-BENEFICENCE </a:t>
            </a:r>
            <a:r>
              <a:rPr lang="ar-SA" sz="3600" cap="none" smtClean="0">
                <a:solidFill>
                  <a:schemeClr val="bg2"/>
                </a:solidFill>
              </a:rPr>
              <a:t>)</a:t>
            </a:r>
            <a:r>
              <a:rPr lang="en-US" sz="3600" cap="none" smtClean="0">
                <a:solidFill>
                  <a:schemeClr val="bg2"/>
                </a:solidFill>
              </a:rPr>
              <a:t> </a:t>
            </a:r>
            <a:r>
              <a:rPr lang="ar-SA" sz="3600" cap="none" smtClean="0">
                <a:solidFill>
                  <a:schemeClr val="bg2"/>
                </a:solidFill>
              </a:rPr>
              <a:t>(الاحسان</a:t>
            </a:r>
            <a:endParaRPr lang="en-US" sz="3600" cap="none" smtClean="0">
              <a:solidFill>
                <a:schemeClr val="bg2"/>
              </a:solidFill>
            </a:endParaRPr>
          </a:p>
        </p:txBody>
      </p:sp>
      <p:sp>
        <p:nvSpPr>
          <p:cNvPr id="13316" name="Slide Number Placeholder 3"/>
          <p:cNvSpPr>
            <a:spLocks noGrp="1"/>
          </p:cNvSpPr>
          <p:nvPr>
            <p:ph type="sldNum" sz="quarter" idx="12"/>
          </p:nvPr>
        </p:nvSpPr>
        <p:spPr bwMode="auto">
          <a:noFill/>
          <a:ln>
            <a:miter lim="800000"/>
            <a:headEnd/>
            <a:tailEnd/>
          </a:ln>
        </p:spPr>
        <p:txBody>
          <a:bodyPr/>
          <a:lstStyle/>
          <a:p>
            <a:fld id="{BF8A23EC-DCB7-451C-99E6-7E2F6E75F9BC}" type="slidenum">
              <a:rPr lang="en-US" smtClean="0"/>
              <a:pPr/>
              <a:t>11</a:t>
            </a:fld>
            <a:endParaRPr lang="en-US"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30225" y="1447800"/>
            <a:ext cx="7772400" cy="3733800"/>
          </a:xfrm>
        </p:spPr>
        <p:txBody>
          <a:bodyPr>
            <a:normAutofit fontScale="92500" lnSpcReduction="20000"/>
          </a:bodyPr>
          <a:lstStyle/>
          <a:p>
            <a:pPr eaLnBrk="1" hangingPunct="1">
              <a:buFont typeface="Arial" pitchFamily="34" charset="0"/>
              <a:buChar char="•"/>
              <a:defRPr/>
            </a:pPr>
            <a:r>
              <a:rPr lang="en-US" sz="3200" b="1" dirty="0" smtClean="0"/>
              <a:t>Treat each person in accordance with what is</a:t>
            </a:r>
          </a:p>
          <a:p>
            <a:pPr eaLnBrk="1" hangingPunct="1">
              <a:defRPr/>
            </a:pPr>
            <a:r>
              <a:rPr lang="en-US" sz="3200" b="1" dirty="0" smtClean="0"/>
              <a:t>  morally right and proper to him/her.</a:t>
            </a:r>
          </a:p>
          <a:p>
            <a:pPr eaLnBrk="1" hangingPunct="1">
              <a:buFont typeface="Arial" pitchFamily="34" charset="0"/>
              <a:buChar char="•"/>
              <a:defRPr/>
            </a:pPr>
            <a:r>
              <a:rPr lang="en-US" sz="3200" b="1" dirty="0" smtClean="0"/>
              <a:t>Equitable  distribution of both the burdens </a:t>
            </a:r>
          </a:p>
          <a:p>
            <a:pPr eaLnBrk="1" hangingPunct="1">
              <a:defRPr/>
            </a:pPr>
            <a:r>
              <a:rPr lang="en-US" sz="3200" b="1" dirty="0" smtClean="0"/>
              <a:t>  and the  benefits of participation in the</a:t>
            </a:r>
          </a:p>
          <a:p>
            <a:pPr eaLnBrk="1" hangingPunct="1">
              <a:defRPr/>
            </a:pPr>
            <a:r>
              <a:rPr lang="en-US" sz="3200" b="1" dirty="0" smtClean="0"/>
              <a:t>   research. </a:t>
            </a:r>
            <a:r>
              <a:rPr lang="en-US" sz="3200" b="1" dirty="0" smtClean="0">
                <a:solidFill>
                  <a:srgbClr val="FFFF00"/>
                </a:solidFill>
              </a:rPr>
              <a:t>(distributive justice)</a:t>
            </a:r>
          </a:p>
          <a:p>
            <a:pPr eaLnBrk="1" hangingPunct="1">
              <a:defRPr/>
            </a:pPr>
            <a:r>
              <a:rPr lang="en-US" sz="3200" dirty="0" smtClean="0"/>
              <a:t> </a:t>
            </a:r>
          </a:p>
          <a:p>
            <a:pPr eaLnBrk="1" hangingPunct="1">
              <a:buFont typeface="Arial" pitchFamily="34" charset="0"/>
              <a:buChar char="•"/>
              <a:defRPr/>
            </a:pPr>
            <a:r>
              <a:rPr lang="en-US" sz="3200" b="1" dirty="0" smtClean="0"/>
              <a:t>Protect the rights and welfare of vulnerable</a:t>
            </a:r>
          </a:p>
          <a:p>
            <a:pPr eaLnBrk="1" hangingPunct="1">
              <a:defRPr/>
            </a:pPr>
            <a:r>
              <a:rPr lang="en-US" sz="3200" b="1" dirty="0" smtClean="0"/>
              <a:t>  persons.</a:t>
            </a:r>
            <a:endParaRPr lang="en-US" sz="3200" b="1" dirty="0"/>
          </a:p>
        </p:txBody>
      </p:sp>
      <p:sp>
        <p:nvSpPr>
          <p:cNvPr id="2" name="Title 1"/>
          <p:cNvSpPr>
            <a:spLocks noGrp="1"/>
          </p:cNvSpPr>
          <p:nvPr>
            <p:ph type="title"/>
          </p:nvPr>
        </p:nvSpPr>
        <p:spPr>
          <a:xfrm>
            <a:off x="228600" y="304800"/>
            <a:ext cx="8001000" cy="762000"/>
          </a:xfrm>
        </p:spPr>
        <p:txBody>
          <a:bodyPr/>
          <a:lstStyle/>
          <a:p>
            <a:pPr eaLnBrk="1" hangingPunct="1">
              <a:defRPr/>
            </a:pPr>
            <a:r>
              <a:rPr lang="en-US" dirty="0" smtClean="0">
                <a:solidFill>
                  <a:schemeClr val="bg2"/>
                </a:solidFill>
              </a:rPr>
              <a:t>3-</a:t>
            </a:r>
            <a:r>
              <a:rPr dirty="0" smtClean="0">
                <a:solidFill>
                  <a:schemeClr val="bg2"/>
                </a:solidFill>
              </a:rPr>
              <a:t>Justice (</a:t>
            </a:r>
            <a:r>
              <a:rPr lang="ar-SA" dirty="0" smtClean="0">
                <a:solidFill>
                  <a:schemeClr val="bg2"/>
                </a:solidFill>
              </a:rPr>
              <a:t>العدل</a:t>
            </a:r>
            <a:r>
              <a:rPr dirty="0" smtClean="0">
                <a:solidFill>
                  <a:schemeClr val="bg2"/>
                </a:solidFill>
              </a:rPr>
              <a:t> )</a:t>
            </a:r>
          </a:p>
        </p:txBody>
      </p:sp>
      <p:sp>
        <p:nvSpPr>
          <p:cNvPr id="14340" name="Slide Number Placeholder 3"/>
          <p:cNvSpPr>
            <a:spLocks noGrp="1"/>
          </p:cNvSpPr>
          <p:nvPr>
            <p:ph type="sldNum" sz="quarter" idx="12"/>
          </p:nvPr>
        </p:nvSpPr>
        <p:spPr bwMode="auto">
          <a:noFill/>
          <a:ln>
            <a:miter lim="800000"/>
            <a:headEnd/>
            <a:tailEnd/>
          </a:ln>
        </p:spPr>
        <p:txBody>
          <a:bodyPr/>
          <a:lstStyle/>
          <a:p>
            <a:fld id="{571A0275-F85F-451E-80BC-81FFA9E6F5E3}" type="slidenum">
              <a:rPr lang="en-US" smtClean="0"/>
              <a:pPr/>
              <a:t>12</a:t>
            </a:fld>
            <a:endParaRPr lang="en-US"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ctrTitle"/>
          </p:nvPr>
        </p:nvSpPr>
        <p:spPr>
          <a:xfrm>
            <a:off x="533400" y="914400"/>
            <a:ext cx="7851775" cy="1828800"/>
          </a:xfrm>
        </p:spPr>
        <p:txBody>
          <a:bodyPr/>
          <a:lstStyle/>
          <a:p>
            <a:pPr eaLnBrk="1" hangingPunct="1"/>
            <a:r>
              <a:rPr lang="en-US" smtClean="0">
                <a:solidFill>
                  <a:schemeClr val="bg2"/>
                </a:solidFill>
              </a:rPr>
              <a:t>Research project should leave low –resources countries or communities better than previously</a:t>
            </a:r>
          </a:p>
        </p:txBody>
      </p:sp>
      <p:sp>
        <p:nvSpPr>
          <p:cNvPr id="15363" name="Slide Number Placeholder 2"/>
          <p:cNvSpPr>
            <a:spLocks noGrp="1"/>
          </p:cNvSpPr>
          <p:nvPr>
            <p:ph type="sldNum" sz="quarter" idx="12"/>
          </p:nvPr>
        </p:nvSpPr>
        <p:spPr bwMode="auto">
          <a:noFill/>
          <a:ln>
            <a:miter lim="800000"/>
            <a:headEnd/>
            <a:tailEnd/>
          </a:ln>
        </p:spPr>
        <p:txBody>
          <a:bodyPr/>
          <a:lstStyle/>
          <a:p>
            <a:fld id="{117CF4B9-5C77-4211-88AF-409F13E83F35}" type="slidenum">
              <a:rPr lang="en-US" smtClean="0"/>
              <a:pPr/>
              <a:t>13</a:t>
            </a:fld>
            <a:endParaRPr lang="en-US"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609600" y="2438400"/>
            <a:ext cx="7848600" cy="1981200"/>
          </a:xfrm>
        </p:spPr>
        <p:txBody>
          <a:bodyPr>
            <a:noAutofit/>
          </a:bodyPr>
          <a:lstStyle/>
          <a:p>
            <a:pPr eaLnBrk="1" hangingPunct="1">
              <a:defRPr/>
            </a:pPr>
            <a:r>
              <a:rPr lang="en-US" sz="3200" dirty="0" smtClean="0"/>
              <a:t>1-Investigators.</a:t>
            </a:r>
          </a:p>
          <a:p>
            <a:pPr eaLnBrk="1" hangingPunct="1">
              <a:defRPr/>
            </a:pPr>
            <a:r>
              <a:rPr lang="en-US" sz="3200" dirty="0" smtClean="0"/>
              <a:t>2-Research institution.</a:t>
            </a:r>
          </a:p>
          <a:p>
            <a:pPr eaLnBrk="1" hangingPunct="1">
              <a:defRPr/>
            </a:pPr>
            <a:r>
              <a:rPr lang="en-US" sz="3200" dirty="0" smtClean="0"/>
              <a:t>3-National Drug Regulatory Agency.</a:t>
            </a:r>
          </a:p>
          <a:p>
            <a:pPr eaLnBrk="1" hangingPunct="1">
              <a:defRPr/>
            </a:pPr>
            <a:r>
              <a:rPr lang="en-US" sz="3200" dirty="0" smtClean="0"/>
              <a:t>4-Editors of Health journals.</a:t>
            </a:r>
          </a:p>
          <a:p>
            <a:pPr eaLnBrk="1" hangingPunct="1">
              <a:defRPr/>
            </a:pPr>
            <a:r>
              <a:rPr lang="en-US" sz="3200" dirty="0" smtClean="0"/>
              <a:t>5-Funding agencies  and organization. </a:t>
            </a:r>
            <a:endParaRPr lang="en-US" sz="3200" dirty="0"/>
          </a:p>
        </p:txBody>
      </p:sp>
      <p:sp>
        <p:nvSpPr>
          <p:cNvPr id="3" name="Title 2"/>
          <p:cNvSpPr>
            <a:spLocks noGrp="1"/>
          </p:cNvSpPr>
          <p:nvPr>
            <p:ph type="title"/>
          </p:nvPr>
        </p:nvSpPr>
        <p:spPr>
          <a:xfrm>
            <a:off x="457200" y="228600"/>
            <a:ext cx="8156575" cy="777875"/>
          </a:xfrm>
        </p:spPr>
        <p:txBody>
          <a:bodyPr/>
          <a:lstStyle/>
          <a:p>
            <a:pPr eaLnBrk="1" hangingPunct="1">
              <a:defRPr/>
            </a:pPr>
            <a:r>
              <a:rPr lang="en-US" sz="2800" dirty="0" smtClean="0">
                <a:solidFill>
                  <a:schemeClr val="bg2"/>
                </a:solidFill>
              </a:rPr>
              <a:t>RESPONSIBILITY FOR ETHICS IN HEALTH RESEARCH</a:t>
            </a:r>
            <a:endParaRPr lang="en-US" sz="2800" dirty="0">
              <a:solidFill>
                <a:schemeClr val="bg2"/>
              </a:solidFill>
            </a:endParaRPr>
          </a:p>
        </p:txBody>
      </p:sp>
      <p:sp>
        <p:nvSpPr>
          <p:cNvPr id="16388" name="Slide Number Placeholder 3"/>
          <p:cNvSpPr>
            <a:spLocks noGrp="1"/>
          </p:cNvSpPr>
          <p:nvPr>
            <p:ph type="sldNum" sz="quarter" idx="12"/>
          </p:nvPr>
        </p:nvSpPr>
        <p:spPr bwMode="auto">
          <a:noFill/>
          <a:ln>
            <a:miter lim="800000"/>
            <a:headEnd/>
            <a:tailEnd/>
          </a:ln>
        </p:spPr>
        <p:txBody>
          <a:bodyPr/>
          <a:lstStyle/>
          <a:p>
            <a:fld id="{5AD7B300-2A2F-4C1C-AD1B-4AB432004D17}" type="slidenum">
              <a:rPr lang="en-US" smtClean="0"/>
              <a:pPr/>
              <a:t>14</a:t>
            </a:fld>
            <a:endParaRPr lang="en-US"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Placeholder 2"/>
          <p:cNvSpPr>
            <a:spLocks noGrp="1"/>
          </p:cNvSpPr>
          <p:nvPr>
            <p:ph type="body" idx="1"/>
          </p:nvPr>
        </p:nvSpPr>
        <p:spPr>
          <a:xfrm>
            <a:off x="533400" y="1447800"/>
            <a:ext cx="8156575" cy="3733800"/>
          </a:xfrm>
        </p:spPr>
        <p:txBody>
          <a:bodyPr/>
          <a:lstStyle/>
          <a:p>
            <a:pPr eaLnBrk="1" hangingPunct="1">
              <a:buFont typeface="Arial" charset="0"/>
              <a:buChar char="•"/>
            </a:pPr>
            <a:r>
              <a:rPr lang="en-US" sz="3200" b="1" smtClean="0">
                <a:solidFill>
                  <a:srgbClr val="FFFFFF"/>
                </a:solidFill>
              </a:rPr>
              <a:t>Balance between potential risk of harm </a:t>
            </a:r>
          </a:p>
          <a:p>
            <a:pPr eaLnBrk="1" hangingPunct="1"/>
            <a:r>
              <a:rPr lang="en-US" sz="3200" b="1" smtClean="0">
                <a:solidFill>
                  <a:srgbClr val="FFFFFF"/>
                </a:solidFill>
              </a:rPr>
              <a:t> to individuals and the possible benefits </a:t>
            </a:r>
          </a:p>
          <a:p>
            <a:pPr eaLnBrk="1" hangingPunct="1"/>
            <a:r>
              <a:rPr lang="en-US" sz="3200" b="1" smtClean="0">
                <a:solidFill>
                  <a:srgbClr val="FFFFFF"/>
                </a:solidFill>
              </a:rPr>
              <a:t> to society at large.</a:t>
            </a:r>
          </a:p>
          <a:p>
            <a:pPr eaLnBrk="1" hangingPunct="1"/>
            <a:endParaRPr lang="en-US" sz="3200" b="1" smtClean="0">
              <a:solidFill>
                <a:srgbClr val="FFFFFF"/>
              </a:solidFill>
            </a:endParaRPr>
          </a:p>
          <a:p>
            <a:pPr eaLnBrk="1" hangingPunct="1">
              <a:buFont typeface="Arial" charset="0"/>
              <a:buChar char="•"/>
            </a:pPr>
            <a:r>
              <a:rPr lang="en-US" sz="3200" b="1" smtClean="0">
                <a:solidFill>
                  <a:srgbClr val="FFFFFF"/>
                </a:solidFill>
              </a:rPr>
              <a:t>During research implementation reviews the ethics at least annually.  </a:t>
            </a:r>
          </a:p>
        </p:txBody>
      </p:sp>
      <p:sp>
        <p:nvSpPr>
          <p:cNvPr id="17411" name="Title 1"/>
          <p:cNvSpPr>
            <a:spLocks noGrp="1"/>
          </p:cNvSpPr>
          <p:nvPr>
            <p:ph type="title"/>
          </p:nvPr>
        </p:nvSpPr>
        <p:spPr>
          <a:xfrm>
            <a:off x="457200" y="228600"/>
            <a:ext cx="8385175" cy="762000"/>
          </a:xfrm>
        </p:spPr>
        <p:txBody>
          <a:bodyPr/>
          <a:lstStyle/>
          <a:p>
            <a:pPr eaLnBrk="1" hangingPunct="1"/>
            <a:r>
              <a:rPr lang="en-US" sz="2800" cap="none" smtClean="0">
                <a:solidFill>
                  <a:schemeClr val="bg2"/>
                </a:solidFill>
              </a:rPr>
              <a:t>RESEARCH INVOLVING HUMANS OR HUMAN MATERIALS</a:t>
            </a:r>
          </a:p>
        </p:txBody>
      </p:sp>
      <p:sp>
        <p:nvSpPr>
          <p:cNvPr id="17412" name="Slide Number Placeholder 3"/>
          <p:cNvSpPr>
            <a:spLocks noGrp="1"/>
          </p:cNvSpPr>
          <p:nvPr>
            <p:ph type="sldNum" sz="quarter" idx="12"/>
          </p:nvPr>
        </p:nvSpPr>
        <p:spPr bwMode="auto">
          <a:noFill/>
          <a:ln>
            <a:miter lim="800000"/>
            <a:headEnd/>
            <a:tailEnd/>
          </a:ln>
        </p:spPr>
        <p:txBody>
          <a:bodyPr/>
          <a:lstStyle/>
          <a:p>
            <a:fld id="{E83D5BF0-C34A-46F9-BDB2-6892F0F127D7}" type="slidenum">
              <a:rPr lang="en-US" smtClean="0"/>
              <a:pPr/>
              <a:t>15</a:t>
            </a:fld>
            <a:endParaRPr lang="en-US"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Placeholder 2"/>
          <p:cNvSpPr>
            <a:spLocks noGrp="1"/>
          </p:cNvSpPr>
          <p:nvPr>
            <p:ph type="body" idx="1"/>
          </p:nvPr>
        </p:nvSpPr>
        <p:spPr>
          <a:xfrm>
            <a:off x="530225" y="1219200"/>
            <a:ext cx="8613775" cy="4876800"/>
          </a:xfrm>
        </p:spPr>
        <p:txBody>
          <a:bodyPr/>
          <a:lstStyle/>
          <a:p>
            <a:pPr eaLnBrk="1" hangingPunct="1">
              <a:lnSpc>
                <a:spcPct val="80000"/>
              </a:lnSpc>
            </a:pPr>
            <a:endParaRPr lang="en-US" sz="2700" b="1" smtClean="0">
              <a:solidFill>
                <a:srgbClr val="FFFF00"/>
              </a:solidFill>
            </a:endParaRPr>
          </a:p>
          <a:p>
            <a:pPr eaLnBrk="1" hangingPunct="1">
              <a:lnSpc>
                <a:spcPct val="80000"/>
              </a:lnSpc>
            </a:pPr>
            <a:r>
              <a:rPr lang="en-US" sz="2700" b="1" smtClean="0">
                <a:solidFill>
                  <a:srgbClr val="FFFF00"/>
                </a:solidFill>
              </a:rPr>
              <a:t>Written informed consent </a:t>
            </a:r>
            <a:r>
              <a:rPr lang="en-US" sz="2700" b="1" smtClean="0">
                <a:solidFill>
                  <a:srgbClr val="FFFFFF"/>
                </a:solidFill>
              </a:rPr>
              <a:t>is required and </a:t>
            </a:r>
          </a:p>
          <a:p>
            <a:pPr eaLnBrk="1" hangingPunct="1">
              <a:lnSpc>
                <a:spcPct val="80000"/>
              </a:lnSpc>
            </a:pPr>
            <a:r>
              <a:rPr lang="en-US" sz="2700" b="1" smtClean="0">
                <a:solidFill>
                  <a:srgbClr val="FFFFFF"/>
                </a:solidFill>
              </a:rPr>
              <a:t> should include at least the following </a:t>
            </a:r>
            <a:r>
              <a:rPr lang="en-US" sz="2700" b="1" smtClean="0">
                <a:solidFill>
                  <a:srgbClr val="FFFF00"/>
                </a:solidFill>
              </a:rPr>
              <a:t>elements</a:t>
            </a:r>
            <a:r>
              <a:rPr lang="en-US" sz="2700" b="1" smtClean="0">
                <a:solidFill>
                  <a:srgbClr val="FFFFFF"/>
                </a:solidFill>
              </a:rPr>
              <a:t>:</a:t>
            </a:r>
          </a:p>
          <a:p>
            <a:pPr eaLnBrk="1" hangingPunct="1">
              <a:lnSpc>
                <a:spcPct val="80000"/>
              </a:lnSpc>
            </a:pPr>
            <a:endParaRPr lang="en-US" sz="2700" b="1" smtClean="0">
              <a:solidFill>
                <a:srgbClr val="FFFFFF"/>
              </a:solidFill>
            </a:endParaRPr>
          </a:p>
          <a:p>
            <a:pPr eaLnBrk="1" hangingPunct="1">
              <a:lnSpc>
                <a:spcPct val="80000"/>
              </a:lnSpc>
              <a:buFont typeface="Arial" charset="0"/>
              <a:buChar char="•"/>
            </a:pPr>
            <a:r>
              <a:rPr lang="en-US" sz="2700" b="1" smtClean="0">
                <a:solidFill>
                  <a:srgbClr val="FFFFFF"/>
                </a:solidFill>
              </a:rPr>
              <a:t>The participant’s legal competence and ability to understand.</a:t>
            </a:r>
          </a:p>
          <a:p>
            <a:pPr eaLnBrk="1" hangingPunct="1">
              <a:lnSpc>
                <a:spcPct val="80000"/>
              </a:lnSpc>
              <a:buFont typeface="Arial" charset="0"/>
              <a:buChar char="•"/>
            </a:pPr>
            <a:endParaRPr lang="en-US" sz="2700" b="1" smtClean="0">
              <a:solidFill>
                <a:srgbClr val="FFFFFF"/>
              </a:solidFill>
            </a:endParaRPr>
          </a:p>
          <a:p>
            <a:pPr eaLnBrk="1" hangingPunct="1">
              <a:lnSpc>
                <a:spcPct val="80000"/>
              </a:lnSpc>
              <a:buFont typeface="Arial" charset="0"/>
              <a:buChar char="•"/>
            </a:pPr>
            <a:r>
              <a:rPr lang="en-US" sz="2700" b="1" smtClean="0">
                <a:solidFill>
                  <a:srgbClr val="FFFFFF"/>
                </a:solidFill>
              </a:rPr>
              <a:t>Comprehensive information about the proposed research.</a:t>
            </a:r>
          </a:p>
          <a:p>
            <a:pPr eaLnBrk="1" hangingPunct="1">
              <a:lnSpc>
                <a:spcPct val="80000"/>
              </a:lnSpc>
              <a:buFont typeface="Arial" charset="0"/>
              <a:buChar char="•"/>
            </a:pPr>
            <a:endParaRPr lang="en-US" sz="2700" b="1" smtClean="0">
              <a:solidFill>
                <a:srgbClr val="FFFFFF"/>
              </a:solidFill>
            </a:endParaRPr>
          </a:p>
          <a:p>
            <a:pPr eaLnBrk="1" hangingPunct="1">
              <a:lnSpc>
                <a:spcPct val="80000"/>
              </a:lnSpc>
              <a:buFont typeface="Arial" charset="0"/>
              <a:buChar char="•"/>
            </a:pPr>
            <a:r>
              <a:rPr lang="en-US" sz="2700" b="1" smtClean="0">
                <a:solidFill>
                  <a:srgbClr val="FFFFFF"/>
                </a:solidFill>
              </a:rPr>
              <a:t>The consent must be voluntary not involved by financial reward, duress/pressure in any manner, nor dependent or vulnerable groups.</a:t>
            </a:r>
          </a:p>
          <a:p>
            <a:pPr eaLnBrk="1" hangingPunct="1">
              <a:lnSpc>
                <a:spcPct val="80000"/>
              </a:lnSpc>
            </a:pPr>
            <a:endParaRPr lang="en-US" sz="1700" smtClean="0">
              <a:solidFill>
                <a:srgbClr val="FFFFFF"/>
              </a:solidFill>
            </a:endParaRPr>
          </a:p>
        </p:txBody>
      </p:sp>
      <p:sp>
        <p:nvSpPr>
          <p:cNvPr id="18435" name="Title 1"/>
          <p:cNvSpPr>
            <a:spLocks noGrp="1"/>
          </p:cNvSpPr>
          <p:nvPr>
            <p:ph type="title"/>
          </p:nvPr>
        </p:nvSpPr>
        <p:spPr>
          <a:xfrm>
            <a:off x="609600" y="533400"/>
            <a:ext cx="7772400" cy="533400"/>
          </a:xfrm>
        </p:spPr>
        <p:txBody>
          <a:bodyPr/>
          <a:lstStyle/>
          <a:p>
            <a:pPr eaLnBrk="1" hangingPunct="1"/>
            <a:r>
              <a:rPr lang="en-US" sz="2800" cap="none" smtClean="0">
                <a:solidFill>
                  <a:schemeClr val="bg2"/>
                </a:solidFill>
              </a:rPr>
              <a:t>INFORMED CONSENT</a:t>
            </a:r>
            <a:br>
              <a:rPr lang="en-US" sz="2800" cap="none" smtClean="0">
                <a:solidFill>
                  <a:schemeClr val="bg2"/>
                </a:solidFill>
              </a:rPr>
            </a:br>
            <a:endParaRPr lang="en-US" sz="2800" cap="none" smtClean="0">
              <a:solidFill>
                <a:schemeClr val="bg2"/>
              </a:solidFill>
            </a:endParaRPr>
          </a:p>
        </p:txBody>
      </p:sp>
      <p:sp>
        <p:nvSpPr>
          <p:cNvPr id="18436" name="Slide Number Placeholder 3"/>
          <p:cNvSpPr>
            <a:spLocks noGrp="1"/>
          </p:cNvSpPr>
          <p:nvPr>
            <p:ph type="sldNum" sz="quarter" idx="12"/>
          </p:nvPr>
        </p:nvSpPr>
        <p:spPr bwMode="auto">
          <a:noFill/>
          <a:ln>
            <a:miter lim="800000"/>
            <a:headEnd/>
            <a:tailEnd/>
          </a:ln>
        </p:spPr>
        <p:txBody>
          <a:bodyPr/>
          <a:lstStyle/>
          <a:p>
            <a:fld id="{4DA2CD63-341D-40CB-9910-C76EC7282DCE}" type="slidenum">
              <a:rPr lang="en-US" smtClean="0"/>
              <a:pPr/>
              <a:t>16</a:t>
            </a:fld>
            <a:endParaRPr lang="en-US"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Placeholder 2"/>
          <p:cNvSpPr>
            <a:spLocks noGrp="1"/>
          </p:cNvSpPr>
          <p:nvPr>
            <p:ph type="body" idx="1"/>
          </p:nvPr>
        </p:nvSpPr>
        <p:spPr>
          <a:xfrm>
            <a:off x="530225" y="1219200"/>
            <a:ext cx="7772400" cy="5181600"/>
          </a:xfrm>
        </p:spPr>
        <p:txBody>
          <a:bodyPr/>
          <a:lstStyle/>
          <a:p>
            <a:pPr eaLnBrk="1" hangingPunct="1">
              <a:lnSpc>
                <a:spcPct val="90000"/>
              </a:lnSpc>
              <a:buFont typeface="Arial" charset="0"/>
              <a:buChar char="•"/>
            </a:pPr>
            <a:r>
              <a:rPr lang="en-US" sz="3000" b="1" smtClean="0">
                <a:solidFill>
                  <a:srgbClr val="FFFFFF"/>
                </a:solidFill>
              </a:rPr>
              <a:t>Free to withdraw at any time.</a:t>
            </a:r>
          </a:p>
          <a:p>
            <a:pPr eaLnBrk="1" hangingPunct="1">
              <a:lnSpc>
                <a:spcPct val="90000"/>
              </a:lnSpc>
              <a:buFont typeface="Arial" charset="0"/>
              <a:buChar char="•"/>
            </a:pPr>
            <a:endParaRPr lang="en-US" sz="3000" b="1" smtClean="0">
              <a:solidFill>
                <a:srgbClr val="FFFFFF"/>
              </a:solidFill>
            </a:endParaRPr>
          </a:p>
          <a:p>
            <a:pPr eaLnBrk="1" hangingPunct="1">
              <a:lnSpc>
                <a:spcPct val="90000"/>
              </a:lnSpc>
              <a:buFont typeface="Arial" charset="0"/>
              <a:buChar char="•"/>
            </a:pPr>
            <a:r>
              <a:rPr lang="en-US" sz="3000" b="1" smtClean="0">
                <a:solidFill>
                  <a:srgbClr val="FFFFFF"/>
                </a:solidFill>
              </a:rPr>
              <a:t>Those unable to give their own consent proxy  consent should be sought from a person with appropriate legal authority.</a:t>
            </a:r>
          </a:p>
          <a:p>
            <a:pPr eaLnBrk="1" hangingPunct="1">
              <a:lnSpc>
                <a:spcPct val="90000"/>
              </a:lnSpc>
            </a:pPr>
            <a:endParaRPr lang="en-US" sz="3000" b="1" smtClean="0">
              <a:solidFill>
                <a:srgbClr val="FFFFFF"/>
              </a:solidFill>
            </a:endParaRPr>
          </a:p>
          <a:p>
            <a:pPr eaLnBrk="1" hangingPunct="1">
              <a:lnSpc>
                <a:spcPct val="90000"/>
              </a:lnSpc>
              <a:buFont typeface="Arial" charset="0"/>
              <a:buChar char="•"/>
            </a:pPr>
            <a:r>
              <a:rPr lang="en-US" sz="3000" b="1" smtClean="0">
                <a:solidFill>
                  <a:srgbClr val="FFFFFF"/>
                </a:solidFill>
              </a:rPr>
              <a:t>For children, parent or guardian signature</a:t>
            </a:r>
          </a:p>
          <a:p>
            <a:pPr eaLnBrk="1" hangingPunct="1">
              <a:lnSpc>
                <a:spcPct val="90000"/>
              </a:lnSpc>
            </a:pPr>
            <a:r>
              <a:rPr lang="en-US" sz="3000" b="1" smtClean="0">
                <a:solidFill>
                  <a:srgbClr val="FFFFFF"/>
                </a:solidFill>
              </a:rPr>
              <a:t>  should be obtained + child’s assent. </a:t>
            </a:r>
          </a:p>
          <a:p>
            <a:pPr eaLnBrk="1" hangingPunct="1">
              <a:lnSpc>
                <a:spcPct val="90000"/>
              </a:lnSpc>
            </a:pPr>
            <a:endParaRPr lang="en-US" sz="3000" smtClean="0">
              <a:solidFill>
                <a:srgbClr val="FFFFFF"/>
              </a:solidFill>
            </a:endParaRPr>
          </a:p>
          <a:p>
            <a:pPr eaLnBrk="1" hangingPunct="1">
              <a:lnSpc>
                <a:spcPct val="90000"/>
              </a:lnSpc>
            </a:pPr>
            <a:r>
              <a:rPr lang="en-US" sz="3000" smtClean="0">
                <a:solidFill>
                  <a:srgbClr val="FFFFFF"/>
                </a:solidFill>
              </a:rPr>
              <a:t>WHO developed consent forms .</a:t>
            </a:r>
          </a:p>
          <a:p>
            <a:pPr eaLnBrk="1" hangingPunct="1">
              <a:lnSpc>
                <a:spcPct val="90000"/>
              </a:lnSpc>
            </a:pPr>
            <a:endParaRPr lang="en-US" sz="1900" b="1" smtClean="0">
              <a:solidFill>
                <a:srgbClr val="FFFFFF"/>
              </a:solidFill>
            </a:endParaRPr>
          </a:p>
        </p:txBody>
      </p:sp>
      <p:sp>
        <p:nvSpPr>
          <p:cNvPr id="19459" name="Slide Number Placeholder 3"/>
          <p:cNvSpPr>
            <a:spLocks noGrp="1"/>
          </p:cNvSpPr>
          <p:nvPr>
            <p:ph type="sldNum" sz="quarter" idx="12"/>
          </p:nvPr>
        </p:nvSpPr>
        <p:spPr bwMode="auto">
          <a:noFill/>
          <a:ln>
            <a:miter lim="800000"/>
            <a:headEnd/>
            <a:tailEnd/>
          </a:ln>
        </p:spPr>
        <p:txBody>
          <a:bodyPr/>
          <a:lstStyle/>
          <a:p>
            <a:fld id="{B9FEBD49-9978-4330-9551-CBC1144577A7}" type="slidenum">
              <a:rPr lang="en-US" smtClean="0"/>
              <a:pPr/>
              <a:t>17</a:t>
            </a:fld>
            <a:endParaRPr lang="en-US"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533400" y="152400"/>
            <a:ext cx="6629400" cy="838200"/>
          </a:xfrm>
        </p:spPr>
        <p:txBody>
          <a:bodyPr/>
          <a:lstStyle/>
          <a:p>
            <a:pPr eaLnBrk="1" hangingPunct="1"/>
            <a:r>
              <a:rPr lang="en-US" sz="2400" b="1" smtClean="0">
                <a:solidFill>
                  <a:schemeClr val="bg2"/>
                </a:solidFill>
              </a:rPr>
              <a:t>Rights of a study participant: to be addressed when taking informed consent</a:t>
            </a:r>
          </a:p>
        </p:txBody>
      </p:sp>
      <p:pic>
        <p:nvPicPr>
          <p:cNvPr id="20483" name="Picture 2"/>
          <p:cNvPicPr>
            <a:picLocks noGrp="1" noChangeAspect="1" noChangeArrowheads="1"/>
          </p:cNvPicPr>
          <p:nvPr>
            <p:ph idx="1"/>
          </p:nvPr>
        </p:nvPicPr>
        <p:blipFill>
          <a:blip r:embed="rId2"/>
          <a:srcRect/>
          <a:stretch>
            <a:fillRect/>
          </a:stretch>
        </p:blipFill>
        <p:spPr>
          <a:xfrm>
            <a:off x="304800" y="1479550"/>
            <a:ext cx="7696200" cy="4845050"/>
          </a:xfrm>
        </p:spPr>
      </p:pic>
      <p:sp>
        <p:nvSpPr>
          <p:cNvPr id="20484" name="Slide Number Placeholder 3"/>
          <p:cNvSpPr>
            <a:spLocks noGrp="1"/>
          </p:cNvSpPr>
          <p:nvPr>
            <p:ph type="sldNum" sz="quarter" idx="12"/>
          </p:nvPr>
        </p:nvSpPr>
        <p:spPr bwMode="auto">
          <a:noFill/>
          <a:ln>
            <a:miter lim="800000"/>
            <a:headEnd/>
            <a:tailEnd/>
          </a:ln>
        </p:spPr>
        <p:txBody>
          <a:bodyPr/>
          <a:lstStyle/>
          <a:p>
            <a:fld id="{DCC73B8B-A586-499E-944A-63BA53BC5350}" type="slidenum">
              <a:rPr lang="en-US" smtClean="0"/>
              <a:pPr/>
              <a:t>18</a:t>
            </a:fld>
            <a:endParaRPr lang="en-US"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Placeholder 2"/>
          <p:cNvSpPr>
            <a:spLocks noGrp="1"/>
          </p:cNvSpPr>
          <p:nvPr>
            <p:ph type="body" idx="1"/>
          </p:nvPr>
        </p:nvSpPr>
        <p:spPr>
          <a:xfrm>
            <a:off x="457200" y="1295400"/>
            <a:ext cx="8458200" cy="4724400"/>
          </a:xfrm>
        </p:spPr>
        <p:txBody>
          <a:bodyPr/>
          <a:lstStyle/>
          <a:p>
            <a:pPr eaLnBrk="1" hangingPunct="1">
              <a:lnSpc>
                <a:spcPct val="80000"/>
              </a:lnSpc>
            </a:pPr>
            <a:r>
              <a:rPr lang="en-US" sz="2700" b="1" smtClean="0">
                <a:solidFill>
                  <a:srgbClr val="FFFFFF"/>
                </a:solidFill>
              </a:rPr>
              <a:t>Any payment, gift of money, goods or services to participants or body or organization assisting in recruitment of participants is unacceptable.</a:t>
            </a:r>
          </a:p>
          <a:p>
            <a:pPr eaLnBrk="1" hangingPunct="1">
              <a:lnSpc>
                <a:spcPct val="80000"/>
              </a:lnSpc>
            </a:pPr>
            <a:endParaRPr lang="en-US" sz="2700" b="1" smtClean="0">
              <a:solidFill>
                <a:srgbClr val="FFFFFF"/>
              </a:solidFill>
            </a:endParaRPr>
          </a:p>
          <a:p>
            <a:pPr eaLnBrk="1" hangingPunct="1">
              <a:lnSpc>
                <a:spcPct val="80000"/>
              </a:lnSpc>
            </a:pPr>
            <a:r>
              <a:rPr lang="en-US" sz="2700" b="1" smtClean="0">
                <a:solidFill>
                  <a:srgbClr val="FFFFFF"/>
                </a:solidFill>
              </a:rPr>
              <a:t>Examples:</a:t>
            </a:r>
          </a:p>
          <a:p>
            <a:pPr eaLnBrk="1" hangingPunct="1">
              <a:lnSpc>
                <a:spcPct val="80000"/>
              </a:lnSpc>
            </a:pPr>
            <a:r>
              <a:rPr lang="en-US" sz="2700" b="1" smtClean="0">
                <a:solidFill>
                  <a:srgbClr val="FFFFFF"/>
                </a:solidFill>
              </a:rPr>
              <a:t>        </a:t>
            </a:r>
            <a:r>
              <a:rPr lang="en-US" sz="2200" b="1" smtClean="0">
                <a:solidFill>
                  <a:srgbClr val="FFFFFF"/>
                </a:solidFill>
              </a:rPr>
              <a:t>Marks for participating students.</a:t>
            </a:r>
          </a:p>
          <a:p>
            <a:pPr eaLnBrk="1" hangingPunct="1">
              <a:lnSpc>
                <a:spcPct val="80000"/>
              </a:lnSpc>
            </a:pPr>
            <a:r>
              <a:rPr lang="en-US" sz="2200" b="1" smtClean="0">
                <a:solidFill>
                  <a:srgbClr val="FFFFFF"/>
                </a:solidFill>
              </a:rPr>
              <a:t>          Money for instructors allowing data collection in classroom.</a:t>
            </a:r>
          </a:p>
          <a:p>
            <a:pPr eaLnBrk="1" hangingPunct="1">
              <a:lnSpc>
                <a:spcPct val="80000"/>
              </a:lnSpc>
            </a:pPr>
            <a:r>
              <a:rPr lang="en-US" sz="2200" b="1" smtClean="0">
                <a:solidFill>
                  <a:srgbClr val="FFFFFF"/>
                </a:solidFill>
              </a:rPr>
              <a:t>          Access to Specific health care services.</a:t>
            </a:r>
          </a:p>
          <a:p>
            <a:pPr eaLnBrk="1" hangingPunct="1">
              <a:lnSpc>
                <a:spcPct val="80000"/>
              </a:lnSpc>
            </a:pPr>
            <a:endParaRPr lang="en-US" sz="2700" b="1" smtClean="0">
              <a:solidFill>
                <a:srgbClr val="FFFFFF"/>
              </a:solidFill>
            </a:endParaRPr>
          </a:p>
          <a:p>
            <a:pPr eaLnBrk="1" hangingPunct="1">
              <a:lnSpc>
                <a:spcPct val="80000"/>
              </a:lnSpc>
              <a:buFont typeface="Arial" charset="0"/>
              <a:buChar char="•"/>
            </a:pPr>
            <a:r>
              <a:rPr lang="en-US" sz="2700" b="1" smtClean="0">
                <a:solidFill>
                  <a:srgbClr val="FFFFFF"/>
                </a:solidFill>
              </a:rPr>
              <a:t>Reimbursement or participants’ out-of-expenses</a:t>
            </a:r>
          </a:p>
          <a:p>
            <a:pPr eaLnBrk="1" hangingPunct="1">
              <a:lnSpc>
                <a:spcPct val="80000"/>
              </a:lnSpc>
            </a:pPr>
            <a:r>
              <a:rPr lang="en-US" sz="2700" b="1" smtClean="0">
                <a:solidFill>
                  <a:srgbClr val="FFFFFF"/>
                </a:solidFill>
              </a:rPr>
              <a:t>  is allowed (e.g. transportation).</a:t>
            </a:r>
          </a:p>
          <a:p>
            <a:pPr eaLnBrk="1" hangingPunct="1">
              <a:lnSpc>
                <a:spcPct val="80000"/>
              </a:lnSpc>
            </a:pPr>
            <a:endParaRPr lang="en-US" sz="1700" smtClean="0">
              <a:solidFill>
                <a:srgbClr val="FFFFFF"/>
              </a:solidFill>
            </a:endParaRPr>
          </a:p>
        </p:txBody>
      </p:sp>
      <p:sp>
        <p:nvSpPr>
          <p:cNvPr id="21507" name="Title 1"/>
          <p:cNvSpPr>
            <a:spLocks noGrp="1"/>
          </p:cNvSpPr>
          <p:nvPr>
            <p:ph type="title"/>
          </p:nvPr>
        </p:nvSpPr>
        <p:spPr>
          <a:xfrm>
            <a:off x="381000" y="457200"/>
            <a:ext cx="8534400" cy="838200"/>
          </a:xfrm>
        </p:spPr>
        <p:txBody>
          <a:bodyPr/>
          <a:lstStyle/>
          <a:p>
            <a:pPr eaLnBrk="1" hangingPunct="1"/>
            <a:r>
              <a:rPr lang="en-US" sz="2400" cap="none" smtClean="0">
                <a:solidFill>
                  <a:schemeClr val="bg2"/>
                </a:solidFill>
              </a:rPr>
              <a:t>PAYMENTS FOR PARTICIPATION IN RESEARCH</a:t>
            </a:r>
            <a:r>
              <a:rPr lang="en-US" cap="none" smtClean="0">
                <a:solidFill>
                  <a:schemeClr val="bg2"/>
                </a:solidFill>
              </a:rPr>
              <a:t/>
            </a:r>
            <a:br>
              <a:rPr lang="en-US" cap="none" smtClean="0">
                <a:solidFill>
                  <a:schemeClr val="bg2"/>
                </a:solidFill>
              </a:rPr>
            </a:br>
            <a:endParaRPr lang="en-US" cap="none" smtClean="0">
              <a:solidFill>
                <a:schemeClr val="bg2"/>
              </a:solidFill>
            </a:endParaRPr>
          </a:p>
        </p:txBody>
      </p:sp>
      <p:sp>
        <p:nvSpPr>
          <p:cNvPr id="21508" name="Slide Number Placeholder 3"/>
          <p:cNvSpPr>
            <a:spLocks noGrp="1"/>
          </p:cNvSpPr>
          <p:nvPr>
            <p:ph type="sldNum" sz="quarter" idx="12"/>
          </p:nvPr>
        </p:nvSpPr>
        <p:spPr bwMode="auto">
          <a:noFill/>
          <a:ln>
            <a:miter lim="800000"/>
            <a:headEnd/>
            <a:tailEnd/>
          </a:ln>
        </p:spPr>
        <p:txBody>
          <a:bodyPr/>
          <a:lstStyle/>
          <a:p>
            <a:fld id="{8C23B080-2E2B-4AE2-BFAE-45EBAEAA3DDF}" type="slidenum">
              <a:rPr lang="en-US" smtClean="0"/>
              <a:pPr/>
              <a:t>19</a:t>
            </a:fld>
            <a:endParaRPr lang="en-US"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457200" y="152400"/>
            <a:ext cx="6629400" cy="990600"/>
          </a:xfrm>
        </p:spPr>
        <p:txBody>
          <a:bodyPr/>
          <a:lstStyle/>
          <a:p>
            <a:pPr eaLnBrk="1" hangingPunct="1"/>
            <a:r>
              <a:rPr lang="en-US" b="1" smtClean="0">
                <a:solidFill>
                  <a:schemeClr val="bg2"/>
                </a:solidFill>
                <a:latin typeface="Footlight MT Light" pitchFamily="18" charset="0"/>
              </a:rPr>
              <a:t>OBJECTIVES OF THE LECTURE</a:t>
            </a:r>
          </a:p>
        </p:txBody>
      </p:sp>
      <p:sp>
        <p:nvSpPr>
          <p:cNvPr id="4099" name="Content Placeholder 2"/>
          <p:cNvSpPr>
            <a:spLocks noGrp="1"/>
          </p:cNvSpPr>
          <p:nvPr>
            <p:ph idx="1"/>
          </p:nvPr>
        </p:nvSpPr>
        <p:spPr>
          <a:xfrm>
            <a:off x="457200" y="1905000"/>
            <a:ext cx="8229600" cy="4191000"/>
          </a:xfrm>
        </p:spPr>
        <p:txBody>
          <a:bodyPr/>
          <a:lstStyle/>
          <a:p>
            <a:pPr eaLnBrk="1" hangingPunct="1"/>
            <a:endParaRPr lang="en-US" smtClean="0"/>
          </a:p>
          <a:p>
            <a:pPr eaLnBrk="1" hangingPunct="1">
              <a:buFont typeface="Arial" charset="0"/>
              <a:buNone/>
            </a:pPr>
            <a:endParaRPr lang="en-US" smtClean="0"/>
          </a:p>
        </p:txBody>
      </p:sp>
      <p:pic>
        <p:nvPicPr>
          <p:cNvPr id="4" name="Picture 3"/>
          <p:cNvPicPr/>
          <p:nvPr/>
        </p:nvPicPr>
        <p:blipFill>
          <a:blip r:embed="rId2" cstate="print"/>
          <a:srcRect/>
          <a:stretch>
            <a:fillRect/>
          </a:stretch>
        </p:blipFill>
        <p:spPr bwMode="auto">
          <a:xfrm>
            <a:off x="228600" y="5410200"/>
            <a:ext cx="838200" cy="1143000"/>
          </a:xfrm>
          <a:prstGeom prst="roundRect">
            <a:avLst>
              <a:gd name="adj" fmla="val 8594"/>
            </a:avLst>
          </a:prstGeom>
          <a:solidFill>
            <a:srgbClr val="FFFFFF">
              <a:shade val="85000"/>
            </a:srgbClr>
          </a:solidFill>
          <a:ln>
            <a:noFill/>
          </a:ln>
          <a:effectLst>
            <a:outerShdw blurRad="190500" dist="228600" dir="2700000" algn="ctr">
              <a:srgbClr val="000000">
                <a:alpha val="30000"/>
              </a:srgbClr>
            </a:outerShdw>
            <a:reflection blurRad="12700" stA="38000" endPos="28000" dist="5000" dir="5400000" sy="-100000" algn="bl" rotWithShape="0"/>
          </a:effectLst>
          <a:scene3d>
            <a:camera prst="orthographicFront">
              <a:rot lat="0" lon="0" rev="0"/>
            </a:camera>
            <a:lightRig rig="glow" dir="t">
              <a:rot lat="0" lon="0" rev="4800000"/>
            </a:lightRig>
          </a:scene3d>
          <a:sp3d prstMaterial="matte">
            <a:bevelT w="127000" h="63500"/>
          </a:sp3d>
        </p:spPr>
      </p:pic>
      <p:sp>
        <p:nvSpPr>
          <p:cNvPr id="4101" name="Rectangle 4"/>
          <p:cNvSpPr>
            <a:spLocks noChangeArrowheads="1"/>
          </p:cNvSpPr>
          <p:nvPr/>
        </p:nvSpPr>
        <p:spPr bwMode="auto">
          <a:xfrm>
            <a:off x="457200" y="1260475"/>
            <a:ext cx="8458200" cy="3540125"/>
          </a:xfrm>
          <a:prstGeom prst="rect">
            <a:avLst/>
          </a:prstGeom>
          <a:noFill/>
          <a:ln w="9525">
            <a:noFill/>
            <a:miter lim="800000"/>
            <a:headEnd/>
            <a:tailEnd/>
          </a:ln>
        </p:spPr>
        <p:txBody>
          <a:bodyPr>
            <a:spAutoFit/>
          </a:bodyPr>
          <a:lstStyle/>
          <a:p>
            <a:r>
              <a:rPr lang="en-US" sz="2800" b="1">
                <a:solidFill>
                  <a:srgbClr val="FFC000"/>
                </a:solidFill>
              </a:rPr>
              <a:t>At the end of the lecture students should:</a:t>
            </a:r>
          </a:p>
          <a:p>
            <a:endParaRPr lang="en-US" sz="2800"/>
          </a:p>
          <a:p>
            <a:r>
              <a:rPr lang="en-US" sz="2800"/>
              <a:t>1-Define ethics in health research.</a:t>
            </a:r>
          </a:p>
          <a:p>
            <a:r>
              <a:rPr lang="en-US" sz="2800"/>
              <a:t>2-Recognize the need for ethics in health</a:t>
            </a:r>
          </a:p>
          <a:p>
            <a:r>
              <a:rPr lang="en-US" sz="2800"/>
              <a:t>   research.</a:t>
            </a:r>
          </a:p>
          <a:p>
            <a:r>
              <a:rPr lang="en-US" sz="2800"/>
              <a:t>3-Understand the general ethical principles.</a:t>
            </a:r>
          </a:p>
          <a:p>
            <a:r>
              <a:rPr lang="en-US" sz="2800"/>
              <a:t>4- Understand the role of ethical committee in </a:t>
            </a:r>
          </a:p>
          <a:p>
            <a:r>
              <a:rPr lang="en-US" sz="2800"/>
              <a:t>    health research.</a:t>
            </a:r>
          </a:p>
        </p:txBody>
      </p:sp>
      <p:sp>
        <p:nvSpPr>
          <p:cNvPr id="4102" name="Slide Number Placeholder 5"/>
          <p:cNvSpPr>
            <a:spLocks noGrp="1"/>
          </p:cNvSpPr>
          <p:nvPr>
            <p:ph type="sldNum" sz="quarter" idx="12"/>
          </p:nvPr>
        </p:nvSpPr>
        <p:spPr bwMode="auto">
          <a:noFill/>
          <a:ln>
            <a:miter lim="800000"/>
            <a:headEnd/>
            <a:tailEnd/>
          </a:ln>
        </p:spPr>
        <p:txBody>
          <a:bodyPr/>
          <a:lstStyle/>
          <a:p>
            <a:fld id="{B1B7E3B7-2AC7-499D-AF8D-5D061F3A0D2F}" type="slidenum">
              <a:rPr lang="en-US" smtClean="0"/>
              <a:pPr/>
              <a:t>2</a:t>
            </a:fld>
            <a:endParaRPr lang="en-US"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Placeholder 2"/>
          <p:cNvSpPr>
            <a:spLocks noGrp="1"/>
          </p:cNvSpPr>
          <p:nvPr>
            <p:ph type="body" idx="1"/>
          </p:nvPr>
        </p:nvSpPr>
        <p:spPr>
          <a:xfrm>
            <a:off x="457200" y="1295400"/>
            <a:ext cx="8156575" cy="4572000"/>
          </a:xfrm>
        </p:spPr>
        <p:txBody>
          <a:bodyPr/>
          <a:lstStyle/>
          <a:p>
            <a:pPr eaLnBrk="1" hangingPunct="1">
              <a:buFont typeface="Arial" charset="0"/>
              <a:buChar char="•"/>
            </a:pPr>
            <a:r>
              <a:rPr lang="en-US" sz="3200" b="1" smtClean="0">
                <a:solidFill>
                  <a:srgbClr val="FFFFFF"/>
                </a:solidFill>
              </a:rPr>
              <a:t>Local health authority approval</a:t>
            </a:r>
          </a:p>
          <a:p>
            <a:pPr eaLnBrk="1" hangingPunct="1">
              <a:buFont typeface="Arial" charset="0"/>
              <a:buChar char="•"/>
            </a:pPr>
            <a:r>
              <a:rPr lang="en-US" sz="3200" b="1" smtClean="0">
                <a:solidFill>
                  <a:srgbClr val="FFFFFF"/>
                </a:solidFill>
              </a:rPr>
              <a:t>Inform local  health practitioners about</a:t>
            </a:r>
          </a:p>
          <a:p>
            <a:pPr eaLnBrk="1" hangingPunct="1"/>
            <a:r>
              <a:rPr lang="en-US" sz="3200" b="1" smtClean="0">
                <a:solidFill>
                  <a:srgbClr val="FFFFFF"/>
                </a:solidFill>
              </a:rPr>
              <a:t> the study.</a:t>
            </a:r>
          </a:p>
          <a:p>
            <a:pPr eaLnBrk="1" hangingPunct="1">
              <a:buFont typeface="Arial" charset="0"/>
              <a:buChar char="•"/>
            </a:pPr>
            <a:r>
              <a:rPr lang="en-US" sz="3200" b="1" smtClean="0">
                <a:solidFill>
                  <a:srgbClr val="FFFFFF"/>
                </a:solidFill>
              </a:rPr>
              <a:t>Informed individual consent in physical</a:t>
            </a:r>
          </a:p>
          <a:p>
            <a:pPr eaLnBrk="1" hangingPunct="1"/>
            <a:r>
              <a:rPr lang="en-US" sz="3200" b="1" smtClean="0">
                <a:solidFill>
                  <a:srgbClr val="FFFFFF"/>
                </a:solidFill>
              </a:rPr>
              <a:t>  or lab investigations. (e.g. IDA)</a:t>
            </a:r>
          </a:p>
          <a:p>
            <a:pPr eaLnBrk="1" hangingPunct="1">
              <a:buFont typeface="Arial" charset="0"/>
              <a:buChar char="•"/>
            </a:pPr>
            <a:r>
              <a:rPr lang="en-US" sz="3200" b="1" smtClean="0">
                <a:solidFill>
                  <a:srgbClr val="FFFFFF"/>
                </a:solidFill>
              </a:rPr>
              <a:t>Inform about any consequences.</a:t>
            </a:r>
          </a:p>
          <a:p>
            <a:pPr eaLnBrk="1" hangingPunct="1">
              <a:buFont typeface="Arial" charset="0"/>
              <a:buChar char="•"/>
            </a:pPr>
            <a:r>
              <a:rPr lang="en-US" sz="3200" b="1" smtClean="0">
                <a:solidFill>
                  <a:srgbClr val="FFFFFF"/>
                </a:solidFill>
              </a:rPr>
              <a:t>Right to withdraw.</a:t>
            </a:r>
          </a:p>
          <a:p>
            <a:pPr eaLnBrk="1" hangingPunct="1"/>
            <a:endParaRPr lang="en-US" smtClean="0">
              <a:solidFill>
                <a:srgbClr val="FFFFFF"/>
              </a:solidFill>
            </a:endParaRPr>
          </a:p>
        </p:txBody>
      </p:sp>
      <p:sp>
        <p:nvSpPr>
          <p:cNvPr id="22531" name="Title 1"/>
          <p:cNvSpPr>
            <a:spLocks noGrp="1"/>
          </p:cNvSpPr>
          <p:nvPr>
            <p:ph type="title"/>
          </p:nvPr>
        </p:nvSpPr>
        <p:spPr>
          <a:xfrm>
            <a:off x="609600" y="381000"/>
            <a:ext cx="8534400" cy="685800"/>
          </a:xfrm>
        </p:spPr>
        <p:txBody>
          <a:bodyPr/>
          <a:lstStyle/>
          <a:p>
            <a:pPr eaLnBrk="1" hangingPunct="1"/>
            <a:r>
              <a:rPr lang="en-US" sz="2800" cap="none" smtClean="0">
                <a:solidFill>
                  <a:schemeClr val="bg2"/>
                </a:solidFill>
              </a:rPr>
              <a:t>SURVEYS OF THE GENERAL POPULATION</a:t>
            </a:r>
            <a:r>
              <a:rPr lang="en-US" cap="none" smtClean="0">
                <a:solidFill>
                  <a:schemeClr val="bg2"/>
                </a:solidFill>
              </a:rPr>
              <a:t/>
            </a:r>
            <a:br>
              <a:rPr lang="en-US" cap="none" smtClean="0">
                <a:solidFill>
                  <a:schemeClr val="bg2"/>
                </a:solidFill>
              </a:rPr>
            </a:br>
            <a:endParaRPr lang="en-US" cap="none" smtClean="0">
              <a:solidFill>
                <a:schemeClr val="bg2"/>
              </a:solidFill>
            </a:endParaRPr>
          </a:p>
        </p:txBody>
      </p:sp>
      <p:sp>
        <p:nvSpPr>
          <p:cNvPr id="22532" name="Slide Number Placeholder 3"/>
          <p:cNvSpPr>
            <a:spLocks noGrp="1"/>
          </p:cNvSpPr>
          <p:nvPr>
            <p:ph type="sldNum" sz="quarter" idx="12"/>
          </p:nvPr>
        </p:nvSpPr>
        <p:spPr bwMode="auto">
          <a:noFill/>
          <a:ln>
            <a:miter lim="800000"/>
            <a:headEnd/>
            <a:tailEnd/>
          </a:ln>
        </p:spPr>
        <p:txBody>
          <a:bodyPr/>
          <a:lstStyle/>
          <a:p>
            <a:fld id="{54CF49F9-00DE-424A-8B5D-BA7703E9AD82}" type="slidenum">
              <a:rPr lang="en-US" smtClean="0"/>
              <a:pPr/>
              <a:t>20</a:t>
            </a:fld>
            <a:endParaRPr lang="en-US"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Placeholder 1"/>
          <p:cNvSpPr>
            <a:spLocks noGrp="1"/>
          </p:cNvSpPr>
          <p:nvPr>
            <p:ph type="body" idx="1"/>
          </p:nvPr>
        </p:nvSpPr>
        <p:spPr>
          <a:xfrm>
            <a:off x="706438" y="1350963"/>
            <a:ext cx="8056562" cy="4135437"/>
          </a:xfrm>
        </p:spPr>
        <p:txBody>
          <a:bodyPr/>
          <a:lstStyle/>
          <a:p>
            <a:pPr eaLnBrk="1" hangingPunct="1"/>
            <a:r>
              <a:rPr lang="en-US" sz="2800" smtClean="0">
                <a:solidFill>
                  <a:srgbClr val="FFFFFF"/>
                </a:solidFill>
              </a:rPr>
              <a:t>-RCT is the gold standard in the chain of evidence in medical practice.</a:t>
            </a:r>
          </a:p>
          <a:p>
            <a:pPr eaLnBrk="1" hangingPunct="1"/>
            <a:endParaRPr lang="en-US" sz="2800" smtClean="0">
              <a:solidFill>
                <a:srgbClr val="FFFFFF"/>
              </a:solidFill>
            </a:endParaRPr>
          </a:p>
          <a:p>
            <a:pPr eaLnBrk="1" hangingPunct="1"/>
            <a:r>
              <a:rPr lang="en-US" sz="2800" smtClean="0">
                <a:solidFill>
                  <a:srgbClr val="FFFFFF"/>
                </a:solidFill>
              </a:rPr>
              <a:t>-Investment in clinical trials is estimated to be around 30 billion $.  and  is growing 12% annually.</a:t>
            </a:r>
          </a:p>
          <a:p>
            <a:pPr eaLnBrk="1" hangingPunct="1"/>
            <a:endParaRPr lang="en-US" sz="2800" smtClean="0">
              <a:solidFill>
                <a:srgbClr val="FFFFFF"/>
              </a:solidFill>
            </a:endParaRPr>
          </a:p>
          <a:p>
            <a:pPr eaLnBrk="1" hangingPunct="1"/>
            <a:r>
              <a:rPr lang="en-US" sz="2800" smtClean="0">
                <a:solidFill>
                  <a:srgbClr val="FFFFFF"/>
                </a:solidFill>
              </a:rPr>
              <a:t>-A quarter of clinical trials is conducted in developing countries and did not undergo strict ethical review</a:t>
            </a:r>
            <a:r>
              <a:rPr lang="en-US" smtClean="0">
                <a:solidFill>
                  <a:srgbClr val="FFFFFF"/>
                </a:solidFill>
              </a:rPr>
              <a:t>.   </a:t>
            </a:r>
          </a:p>
        </p:txBody>
      </p:sp>
      <p:sp>
        <p:nvSpPr>
          <p:cNvPr id="3" name="Title 2"/>
          <p:cNvSpPr>
            <a:spLocks noGrp="1"/>
          </p:cNvSpPr>
          <p:nvPr>
            <p:ph type="title"/>
          </p:nvPr>
        </p:nvSpPr>
        <p:spPr>
          <a:xfrm>
            <a:off x="457200" y="381000"/>
            <a:ext cx="7772400" cy="685800"/>
          </a:xfrm>
        </p:spPr>
        <p:txBody>
          <a:bodyPr/>
          <a:lstStyle/>
          <a:p>
            <a:pPr eaLnBrk="1" hangingPunct="1">
              <a:defRPr/>
            </a:pPr>
            <a:r>
              <a:rPr lang="en-US" sz="2800" dirty="0" smtClean="0">
                <a:solidFill>
                  <a:schemeClr val="bg2"/>
                </a:solidFill>
              </a:rPr>
              <a:t>Ethics in Clinical Trials</a:t>
            </a:r>
            <a:endParaRPr lang="en-US" sz="2800" dirty="0">
              <a:solidFill>
                <a:schemeClr val="bg2"/>
              </a:solidFill>
            </a:endParaRPr>
          </a:p>
        </p:txBody>
      </p:sp>
      <p:sp>
        <p:nvSpPr>
          <p:cNvPr id="23556" name="Slide Number Placeholder 3"/>
          <p:cNvSpPr>
            <a:spLocks noGrp="1"/>
          </p:cNvSpPr>
          <p:nvPr>
            <p:ph type="sldNum" sz="quarter" idx="12"/>
          </p:nvPr>
        </p:nvSpPr>
        <p:spPr bwMode="auto">
          <a:noFill/>
          <a:ln>
            <a:miter lim="800000"/>
            <a:headEnd/>
            <a:tailEnd/>
          </a:ln>
        </p:spPr>
        <p:txBody>
          <a:bodyPr/>
          <a:lstStyle/>
          <a:p>
            <a:fld id="{1BE14C80-FF88-4D59-9256-B5A73523F837}" type="slidenum">
              <a:rPr lang="en-US" smtClean="0"/>
              <a:pPr/>
              <a:t>21</a:t>
            </a:fld>
            <a:endParaRPr lang="en-US"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3"/>
          <p:cNvSpPr>
            <a:spLocks noGrp="1"/>
          </p:cNvSpPr>
          <p:nvPr>
            <p:ph type="title"/>
          </p:nvPr>
        </p:nvSpPr>
        <p:spPr>
          <a:xfrm>
            <a:off x="457200" y="228600"/>
            <a:ext cx="6629400" cy="762000"/>
          </a:xfrm>
        </p:spPr>
        <p:txBody>
          <a:bodyPr/>
          <a:lstStyle/>
          <a:p>
            <a:pPr algn="l" eaLnBrk="1" hangingPunct="1"/>
            <a:r>
              <a:rPr lang="en-US" sz="2400" b="1" smtClean="0">
                <a:solidFill>
                  <a:schemeClr val="bg2"/>
                </a:solidFill>
              </a:rPr>
              <a:t>Tuskegee syphilis experiment  (1932-72)</a:t>
            </a:r>
            <a:endParaRPr lang="en-US" sz="3600" smtClean="0">
              <a:solidFill>
                <a:schemeClr val="bg2"/>
              </a:solidFill>
            </a:endParaRPr>
          </a:p>
        </p:txBody>
      </p:sp>
      <p:sp>
        <p:nvSpPr>
          <p:cNvPr id="24579" name="Content Placeholder 4"/>
          <p:cNvSpPr>
            <a:spLocks noGrp="1"/>
          </p:cNvSpPr>
          <p:nvPr>
            <p:ph idx="1"/>
          </p:nvPr>
        </p:nvSpPr>
        <p:spPr>
          <a:xfrm>
            <a:off x="457200" y="1219200"/>
            <a:ext cx="8229600" cy="5257800"/>
          </a:xfrm>
        </p:spPr>
        <p:txBody>
          <a:bodyPr/>
          <a:lstStyle/>
          <a:p>
            <a:pPr eaLnBrk="1" hangingPunct="1">
              <a:lnSpc>
                <a:spcPct val="80000"/>
              </a:lnSpc>
              <a:buFont typeface="Arial" charset="0"/>
              <a:buNone/>
            </a:pPr>
            <a:r>
              <a:rPr lang="en-US" sz="1600" smtClean="0"/>
              <a:t>      </a:t>
            </a:r>
            <a:r>
              <a:rPr lang="en-US" b="1" smtClean="0"/>
              <a:t>A research project conducted by the U.S. Public Health Service. </a:t>
            </a:r>
          </a:p>
          <a:p>
            <a:pPr eaLnBrk="1" hangingPunct="1">
              <a:lnSpc>
                <a:spcPct val="80000"/>
              </a:lnSpc>
              <a:buFont typeface="Arial" charset="0"/>
              <a:buNone/>
            </a:pPr>
            <a:r>
              <a:rPr lang="en-US" b="1" smtClean="0"/>
              <a:t>      Six hundred low-income African-American males, 400 of whom were infected with syphilis, were monitored for 40 years. </a:t>
            </a:r>
          </a:p>
          <a:p>
            <a:pPr eaLnBrk="1" hangingPunct="1">
              <a:lnSpc>
                <a:spcPct val="80000"/>
              </a:lnSpc>
              <a:buFont typeface="Arial" charset="0"/>
              <a:buNone/>
            </a:pPr>
            <a:endParaRPr lang="en-US" b="1" smtClean="0"/>
          </a:p>
          <a:p>
            <a:pPr eaLnBrk="1" hangingPunct="1">
              <a:lnSpc>
                <a:spcPct val="80000"/>
              </a:lnSpc>
              <a:buFont typeface="Arial" charset="0"/>
              <a:buNone/>
            </a:pPr>
            <a:r>
              <a:rPr lang="en-US" b="1" smtClean="0"/>
              <a:t>     Free medical examinations were given; however, subjects were not told about their disease. Even though a proven cure (penicillin) became available in the 1950s, the study continued until 1972 with participants being denied treatment. </a:t>
            </a:r>
          </a:p>
          <a:p>
            <a:pPr eaLnBrk="1" hangingPunct="1">
              <a:lnSpc>
                <a:spcPct val="80000"/>
              </a:lnSpc>
              <a:buFont typeface="Arial" charset="0"/>
              <a:buNone/>
            </a:pPr>
            <a:r>
              <a:rPr lang="en-US" b="1" smtClean="0"/>
              <a:t>      </a:t>
            </a:r>
          </a:p>
          <a:p>
            <a:pPr eaLnBrk="1" hangingPunct="1">
              <a:lnSpc>
                <a:spcPct val="80000"/>
              </a:lnSpc>
              <a:buFont typeface="Arial" charset="0"/>
              <a:buNone/>
            </a:pPr>
            <a:r>
              <a:rPr lang="en-US" b="1" smtClean="0"/>
              <a:t>      In some cases, when subjects were diagnosed as having syphilis by other physicians, researchers intervened to prevent treatment. Many subjects died of syphilis during the study. </a:t>
            </a:r>
          </a:p>
          <a:p>
            <a:pPr eaLnBrk="1" hangingPunct="1">
              <a:lnSpc>
                <a:spcPct val="80000"/>
              </a:lnSpc>
              <a:buFont typeface="Arial" charset="0"/>
              <a:buNone/>
            </a:pPr>
            <a:endParaRPr lang="en-US" b="1" smtClean="0"/>
          </a:p>
          <a:p>
            <a:pPr eaLnBrk="1" hangingPunct="1">
              <a:lnSpc>
                <a:spcPct val="80000"/>
              </a:lnSpc>
              <a:buFont typeface="Arial" charset="0"/>
              <a:buNone/>
            </a:pPr>
            <a:r>
              <a:rPr lang="en-US" b="1" smtClean="0"/>
              <a:t>      The study was stopped in 1973 by the U.S. Department of Health, Education, and Welfare only after its existence was publicized and it became a political embarrassment. In 1997, under mounting pressure, President Clinton apologized to the study subjects and their families. </a:t>
            </a:r>
          </a:p>
        </p:txBody>
      </p:sp>
      <p:sp>
        <p:nvSpPr>
          <p:cNvPr id="24580" name="Slide Number Placeholder 5"/>
          <p:cNvSpPr>
            <a:spLocks noGrp="1"/>
          </p:cNvSpPr>
          <p:nvPr>
            <p:ph type="sldNum" sz="quarter" idx="12"/>
          </p:nvPr>
        </p:nvSpPr>
        <p:spPr bwMode="auto">
          <a:noFill/>
          <a:ln>
            <a:miter lim="800000"/>
            <a:headEnd/>
            <a:tailEnd/>
          </a:ln>
        </p:spPr>
        <p:txBody>
          <a:bodyPr/>
          <a:lstStyle/>
          <a:p>
            <a:fld id="{356971EA-0BF4-486F-9ED8-F205DDEF0918}" type="slidenum">
              <a:rPr lang="en-US" smtClean="0"/>
              <a:pPr/>
              <a:t>22</a:t>
            </a:fld>
            <a:endParaRPr lang="en-US"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706438" y="1350963"/>
            <a:ext cx="8208962" cy="2916237"/>
          </a:xfrm>
        </p:spPr>
        <p:txBody>
          <a:bodyPr>
            <a:normAutofit/>
          </a:bodyPr>
          <a:lstStyle/>
          <a:p>
            <a:pPr eaLnBrk="1" hangingPunct="1">
              <a:defRPr/>
            </a:pPr>
            <a:r>
              <a:rPr lang="en-US" sz="3200" dirty="0" smtClean="0"/>
              <a:t>1996:   100 Nigerian children received Trovan (</a:t>
            </a:r>
            <a:r>
              <a:rPr lang="en-US" sz="3200" dirty="0" smtClean="0">
                <a:solidFill>
                  <a:schemeClr val="tx1"/>
                </a:solidFill>
                <a:hlinkClick r:id="rId2"/>
              </a:rPr>
              <a:t>trovafloxacin mesylate</a:t>
            </a:r>
            <a:r>
              <a:rPr lang="en-US" sz="3200" dirty="0" smtClean="0"/>
              <a:t>) as a part of efforts to determine the effectiveness of that drug.  11 children died and others suffered brain damage and were paralyzed or became deaf.</a:t>
            </a:r>
            <a:endParaRPr lang="en-US" sz="3200" dirty="0"/>
          </a:p>
        </p:txBody>
      </p:sp>
      <p:sp>
        <p:nvSpPr>
          <p:cNvPr id="3" name="Title 2"/>
          <p:cNvSpPr>
            <a:spLocks noGrp="1"/>
          </p:cNvSpPr>
          <p:nvPr>
            <p:ph type="title"/>
          </p:nvPr>
        </p:nvSpPr>
        <p:spPr>
          <a:xfrm>
            <a:off x="609600" y="152400"/>
            <a:ext cx="7772400" cy="1362075"/>
          </a:xfrm>
        </p:spPr>
        <p:txBody>
          <a:bodyPr/>
          <a:lstStyle/>
          <a:p>
            <a:pPr eaLnBrk="1" hangingPunct="1">
              <a:defRPr/>
            </a:pPr>
            <a:r>
              <a:rPr lang="en-US" dirty="0" smtClean="0">
                <a:solidFill>
                  <a:schemeClr val="bg2"/>
                </a:solidFill>
              </a:rPr>
              <a:t>example</a:t>
            </a:r>
            <a:endParaRPr lang="en-US" dirty="0">
              <a:solidFill>
                <a:schemeClr val="bg2"/>
              </a:solidFill>
            </a:endParaRPr>
          </a:p>
        </p:txBody>
      </p:sp>
      <p:sp>
        <p:nvSpPr>
          <p:cNvPr id="25604" name="Slide Number Placeholder 3"/>
          <p:cNvSpPr>
            <a:spLocks noGrp="1"/>
          </p:cNvSpPr>
          <p:nvPr>
            <p:ph type="sldNum" sz="quarter" idx="12"/>
          </p:nvPr>
        </p:nvSpPr>
        <p:spPr bwMode="auto">
          <a:noFill/>
          <a:ln>
            <a:miter lim="800000"/>
            <a:headEnd/>
            <a:tailEnd/>
          </a:ln>
        </p:spPr>
        <p:txBody>
          <a:bodyPr/>
          <a:lstStyle/>
          <a:p>
            <a:fld id="{3CFCBE5C-7308-4138-A051-C96FA3EF507C}" type="slidenum">
              <a:rPr lang="en-US" smtClean="0"/>
              <a:pPr/>
              <a:t>23</a:t>
            </a:fld>
            <a:endParaRPr lang="en-US"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457200" y="457200"/>
            <a:ext cx="6629400" cy="838200"/>
          </a:xfrm>
        </p:spPr>
        <p:txBody>
          <a:bodyPr/>
          <a:lstStyle/>
          <a:p>
            <a:pPr eaLnBrk="1" hangingPunct="1"/>
            <a:r>
              <a:rPr lang="en-US" sz="2400" b="1" smtClean="0">
                <a:solidFill>
                  <a:schemeClr val="bg2"/>
                </a:solidFill>
              </a:rPr>
              <a:t>Cincinnati radiation experiments</a:t>
            </a:r>
            <a:br>
              <a:rPr lang="en-US" sz="2400" b="1" smtClean="0">
                <a:solidFill>
                  <a:schemeClr val="bg2"/>
                </a:solidFill>
              </a:rPr>
            </a:br>
            <a:endParaRPr lang="en-US" sz="2400" smtClean="0">
              <a:solidFill>
                <a:schemeClr val="bg2"/>
              </a:solidFill>
            </a:endParaRPr>
          </a:p>
        </p:txBody>
      </p:sp>
      <p:sp>
        <p:nvSpPr>
          <p:cNvPr id="26627" name="Content Placeholder 2"/>
          <p:cNvSpPr>
            <a:spLocks noGrp="1"/>
          </p:cNvSpPr>
          <p:nvPr>
            <p:ph idx="1"/>
          </p:nvPr>
        </p:nvSpPr>
        <p:spPr>
          <a:xfrm>
            <a:off x="457200" y="1447800"/>
            <a:ext cx="8229600" cy="5029200"/>
          </a:xfrm>
        </p:spPr>
        <p:txBody>
          <a:bodyPr/>
          <a:lstStyle/>
          <a:p>
            <a:pPr eaLnBrk="1" hangingPunct="1"/>
            <a:r>
              <a:rPr lang="en-US" sz="2400" smtClean="0"/>
              <a:t>Cancer patients (mostly Negroes of below-average intelligence who were charity patients) during 1960-72 in Cincinnati were exposed to large doses of whole body radiation as part of an experiment sponsored by the U.S. military. </a:t>
            </a:r>
          </a:p>
          <a:p>
            <a:pPr eaLnBrk="1" hangingPunct="1"/>
            <a:r>
              <a:rPr lang="en-US" sz="2400" i="1" smtClean="0"/>
              <a:t>None</a:t>
            </a:r>
            <a:r>
              <a:rPr lang="en-US" sz="2400" smtClean="0"/>
              <a:t> of the subjects gave informed consent, they thought they were receiving treatment for their cancer. Subjects experienced nausea and vomiting from acute radiation sickness, pain from burns on their bodies, and some died prematurely as result of radiation exposure.</a:t>
            </a:r>
            <a:br>
              <a:rPr lang="en-US" sz="2400" smtClean="0"/>
            </a:br>
            <a:endParaRPr lang="en-US" sz="2400" smtClean="0"/>
          </a:p>
          <a:p>
            <a:pPr eaLnBrk="1" hangingPunct="1"/>
            <a:endParaRPr lang="en-US" smtClean="0"/>
          </a:p>
        </p:txBody>
      </p:sp>
      <p:sp>
        <p:nvSpPr>
          <p:cNvPr id="26628" name="Slide Number Placeholder 3"/>
          <p:cNvSpPr>
            <a:spLocks noGrp="1"/>
          </p:cNvSpPr>
          <p:nvPr>
            <p:ph type="sldNum" sz="quarter" idx="12"/>
          </p:nvPr>
        </p:nvSpPr>
        <p:spPr bwMode="auto">
          <a:noFill/>
          <a:ln>
            <a:miter lim="800000"/>
            <a:headEnd/>
            <a:tailEnd/>
          </a:ln>
        </p:spPr>
        <p:txBody>
          <a:bodyPr/>
          <a:lstStyle/>
          <a:p>
            <a:fld id="{4C0B1EC6-BFA0-4729-8988-4EE48583347A}" type="slidenum">
              <a:rPr lang="en-US" smtClean="0"/>
              <a:pPr/>
              <a:t>24</a:t>
            </a:fld>
            <a:endParaRPr lang="en-US"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457200" y="152400"/>
            <a:ext cx="7467600" cy="838200"/>
          </a:xfrm>
        </p:spPr>
        <p:txBody>
          <a:bodyPr/>
          <a:lstStyle/>
          <a:p>
            <a:pPr eaLnBrk="1" hangingPunct="1"/>
            <a:r>
              <a:rPr lang="en-US" sz="3600" b="1" smtClean="0">
                <a:solidFill>
                  <a:schemeClr val="bg2"/>
                </a:solidFill>
              </a:rPr>
              <a:t/>
            </a:r>
            <a:br>
              <a:rPr lang="en-US" sz="3600" b="1" smtClean="0">
                <a:solidFill>
                  <a:schemeClr val="bg2"/>
                </a:solidFill>
              </a:rPr>
            </a:br>
            <a:r>
              <a:rPr lang="en-US" sz="3600" b="1" smtClean="0">
                <a:solidFill>
                  <a:schemeClr val="bg2"/>
                </a:solidFill>
              </a:rPr>
              <a:t>Hepatitis in retarded children</a:t>
            </a:r>
            <a:br>
              <a:rPr lang="en-US" sz="3600" b="1" smtClean="0">
                <a:solidFill>
                  <a:schemeClr val="bg2"/>
                </a:solidFill>
              </a:rPr>
            </a:br>
            <a:endParaRPr lang="en-US" sz="3600" smtClean="0">
              <a:solidFill>
                <a:schemeClr val="bg2"/>
              </a:solidFill>
            </a:endParaRPr>
          </a:p>
        </p:txBody>
      </p:sp>
      <p:sp>
        <p:nvSpPr>
          <p:cNvPr id="27651" name="Content Placeholder 2"/>
          <p:cNvSpPr>
            <a:spLocks noGrp="1"/>
          </p:cNvSpPr>
          <p:nvPr>
            <p:ph idx="1"/>
          </p:nvPr>
        </p:nvSpPr>
        <p:spPr>
          <a:xfrm>
            <a:off x="457200" y="1143000"/>
            <a:ext cx="8229600" cy="5181600"/>
          </a:xfrm>
        </p:spPr>
        <p:txBody>
          <a:bodyPr/>
          <a:lstStyle/>
          <a:p>
            <a:pPr eaLnBrk="1" hangingPunct="1"/>
            <a:r>
              <a:rPr lang="en-US" sz="2400" smtClean="0"/>
              <a:t>Severely retarded children at the Willowbrook State Hospital in New York injected with hepatitis virus.  Physician made excuse: fecally-borne viral hepatitis was so prevalent at the Hospital that children routinely became infected 6 to 12 months after admission (because approximately 70% of children had IQ below 20 and were not toilet trained). </a:t>
            </a:r>
          </a:p>
          <a:p>
            <a:pPr eaLnBrk="1" hangingPunct="1">
              <a:buFont typeface="Arial" charset="0"/>
              <a:buNone/>
            </a:pPr>
            <a:endParaRPr lang="en-US" sz="2400" smtClean="0"/>
          </a:p>
          <a:p>
            <a:pPr eaLnBrk="1" hangingPunct="1"/>
            <a:r>
              <a:rPr lang="en-US" sz="2400" smtClean="0"/>
              <a:t>This Hospital did not admit new patients after 1964, unless their parents "consented" to the experiment. </a:t>
            </a:r>
          </a:p>
          <a:p>
            <a:pPr eaLnBrk="1" hangingPunct="1"/>
            <a:endParaRPr lang="en-US" sz="2400" smtClean="0"/>
          </a:p>
          <a:p>
            <a:pPr eaLnBrk="1" hangingPunct="1"/>
            <a:r>
              <a:rPr lang="en-US" sz="2400" smtClean="0"/>
              <a:t>Consent forms implied that children were to receive a vaccine against hepatitis, when the protection was actually from a hopefully "subclinical" infection. </a:t>
            </a:r>
          </a:p>
          <a:p>
            <a:pPr eaLnBrk="1" hangingPunct="1"/>
            <a:endParaRPr lang="en-US" sz="2400" smtClean="0"/>
          </a:p>
          <a:p>
            <a:pPr eaLnBrk="1" hangingPunct="1">
              <a:buFont typeface="Arial" charset="0"/>
              <a:buNone/>
            </a:pPr>
            <a:endParaRPr lang="en-US" sz="2400" smtClean="0"/>
          </a:p>
          <a:p>
            <a:pPr eaLnBrk="1" hangingPunct="1">
              <a:buFont typeface="Arial" charset="0"/>
              <a:buNone/>
            </a:pPr>
            <a:r>
              <a:rPr lang="en-US" sz="2400" smtClean="0"/>
              <a:t/>
            </a:r>
            <a:br>
              <a:rPr lang="en-US" sz="2400" smtClean="0"/>
            </a:br>
            <a:endParaRPr lang="en-US" sz="2400" smtClean="0"/>
          </a:p>
          <a:p>
            <a:pPr eaLnBrk="1" hangingPunct="1"/>
            <a:endParaRPr lang="en-US" sz="2400" smtClean="0"/>
          </a:p>
        </p:txBody>
      </p:sp>
      <p:sp>
        <p:nvSpPr>
          <p:cNvPr id="27652" name="Slide Number Placeholder 3"/>
          <p:cNvSpPr>
            <a:spLocks noGrp="1"/>
          </p:cNvSpPr>
          <p:nvPr>
            <p:ph type="sldNum" sz="quarter" idx="12"/>
          </p:nvPr>
        </p:nvSpPr>
        <p:spPr bwMode="auto">
          <a:noFill/>
          <a:ln>
            <a:miter lim="800000"/>
            <a:headEnd/>
            <a:tailEnd/>
          </a:ln>
        </p:spPr>
        <p:txBody>
          <a:bodyPr/>
          <a:lstStyle/>
          <a:p>
            <a:fld id="{072B0A96-422D-4343-A103-96D48A32B97A}" type="slidenum">
              <a:rPr lang="en-US" smtClean="0"/>
              <a:pPr/>
              <a:t>25</a:t>
            </a:fld>
            <a:endParaRPr lang="en-US" smtClean="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ext Placeholder 2"/>
          <p:cNvSpPr>
            <a:spLocks noGrp="1"/>
          </p:cNvSpPr>
          <p:nvPr>
            <p:ph type="body" idx="1"/>
          </p:nvPr>
        </p:nvSpPr>
        <p:spPr>
          <a:xfrm>
            <a:off x="304800" y="1295400"/>
            <a:ext cx="8686800" cy="4953000"/>
          </a:xfrm>
        </p:spPr>
        <p:txBody>
          <a:bodyPr/>
          <a:lstStyle/>
          <a:p>
            <a:pPr eaLnBrk="1" hangingPunct="1">
              <a:lnSpc>
                <a:spcPct val="80000"/>
              </a:lnSpc>
              <a:buFont typeface="Arial" charset="0"/>
              <a:buChar char="•"/>
            </a:pPr>
            <a:r>
              <a:rPr lang="en-US" sz="2600" smtClean="0">
                <a:solidFill>
                  <a:srgbClr val="FFFFFF"/>
                </a:solidFill>
              </a:rPr>
              <a:t>Nuremberg Code (1947)</a:t>
            </a:r>
          </a:p>
          <a:p>
            <a:pPr eaLnBrk="1" hangingPunct="1">
              <a:lnSpc>
                <a:spcPct val="80000"/>
              </a:lnSpc>
              <a:buFont typeface="Arial" charset="0"/>
              <a:buChar char="•"/>
            </a:pPr>
            <a:endParaRPr lang="en-US" sz="2600" smtClean="0">
              <a:solidFill>
                <a:srgbClr val="FFFFFF"/>
              </a:solidFill>
            </a:endParaRPr>
          </a:p>
          <a:p>
            <a:pPr eaLnBrk="1" hangingPunct="1">
              <a:lnSpc>
                <a:spcPct val="80000"/>
              </a:lnSpc>
              <a:buFont typeface="Arial" charset="0"/>
              <a:buChar char="•"/>
            </a:pPr>
            <a:r>
              <a:rPr lang="en-US" sz="2600" smtClean="0">
                <a:solidFill>
                  <a:srgbClr val="FFFFFF"/>
                </a:solidFill>
              </a:rPr>
              <a:t>Declaration of Helsinki (1964) &amp; revised 1975, 1983, 1989,1996,2000 &amp; 2008.</a:t>
            </a:r>
          </a:p>
          <a:p>
            <a:pPr eaLnBrk="1" hangingPunct="1">
              <a:lnSpc>
                <a:spcPct val="80000"/>
              </a:lnSpc>
              <a:buFont typeface="Arial" charset="0"/>
              <a:buChar char="•"/>
            </a:pPr>
            <a:endParaRPr lang="en-US" sz="2600" smtClean="0">
              <a:solidFill>
                <a:srgbClr val="FFFFFF"/>
              </a:solidFill>
            </a:endParaRPr>
          </a:p>
          <a:p>
            <a:pPr eaLnBrk="1" hangingPunct="1">
              <a:lnSpc>
                <a:spcPct val="80000"/>
              </a:lnSpc>
              <a:buFont typeface="Arial" charset="0"/>
              <a:buChar char="•"/>
            </a:pPr>
            <a:r>
              <a:rPr lang="en-US" sz="2600" smtClean="0">
                <a:solidFill>
                  <a:srgbClr val="FFFFFF"/>
                </a:solidFill>
              </a:rPr>
              <a:t>Belmont Report (1979).</a:t>
            </a:r>
          </a:p>
          <a:p>
            <a:pPr eaLnBrk="1" hangingPunct="1">
              <a:lnSpc>
                <a:spcPct val="80000"/>
              </a:lnSpc>
              <a:buFont typeface="Arial" charset="0"/>
              <a:buChar char="•"/>
            </a:pPr>
            <a:endParaRPr lang="en-US" sz="2600" smtClean="0">
              <a:solidFill>
                <a:srgbClr val="FFFFFF"/>
              </a:solidFill>
            </a:endParaRPr>
          </a:p>
          <a:p>
            <a:pPr eaLnBrk="1" hangingPunct="1">
              <a:lnSpc>
                <a:spcPct val="80000"/>
              </a:lnSpc>
              <a:buFont typeface="Arial" charset="0"/>
              <a:buChar char="•"/>
            </a:pPr>
            <a:r>
              <a:rPr lang="en-US" sz="2600" smtClean="0">
                <a:solidFill>
                  <a:srgbClr val="FFFFFF"/>
                </a:solidFill>
              </a:rPr>
              <a:t>Universal Declaration on the human Genome and Human Rights, UNESCO 1997.</a:t>
            </a:r>
          </a:p>
          <a:p>
            <a:pPr eaLnBrk="1" hangingPunct="1">
              <a:lnSpc>
                <a:spcPct val="80000"/>
              </a:lnSpc>
            </a:pPr>
            <a:endParaRPr lang="en-US" sz="2600" smtClean="0">
              <a:solidFill>
                <a:srgbClr val="FFFFFF"/>
              </a:solidFill>
            </a:endParaRPr>
          </a:p>
          <a:p>
            <a:pPr eaLnBrk="1" hangingPunct="1">
              <a:lnSpc>
                <a:spcPct val="80000"/>
              </a:lnSpc>
              <a:buFont typeface="Arial" charset="0"/>
              <a:buChar char="•"/>
            </a:pPr>
            <a:r>
              <a:rPr lang="en-US" sz="2600" smtClean="0">
                <a:solidFill>
                  <a:srgbClr val="FFFFFF"/>
                </a:solidFill>
              </a:rPr>
              <a:t>Operational guideline s for ethics committees   that review Biomedical research , World   health organization 2000.  </a:t>
            </a:r>
          </a:p>
          <a:p>
            <a:pPr eaLnBrk="1" hangingPunct="1">
              <a:lnSpc>
                <a:spcPct val="80000"/>
              </a:lnSpc>
            </a:pPr>
            <a:endParaRPr lang="en-US" sz="3000" smtClean="0">
              <a:solidFill>
                <a:srgbClr val="FFFFFF"/>
              </a:solidFill>
            </a:endParaRPr>
          </a:p>
        </p:txBody>
      </p:sp>
      <p:sp>
        <p:nvSpPr>
          <p:cNvPr id="28675" name="Title 1"/>
          <p:cNvSpPr>
            <a:spLocks noGrp="1"/>
          </p:cNvSpPr>
          <p:nvPr>
            <p:ph type="title"/>
          </p:nvPr>
        </p:nvSpPr>
        <p:spPr>
          <a:xfrm>
            <a:off x="530225" y="533400"/>
            <a:ext cx="7772400" cy="685800"/>
          </a:xfrm>
        </p:spPr>
        <p:txBody>
          <a:bodyPr/>
          <a:lstStyle/>
          <a:p>
            <a:pPr eaLnBrk="1" hangingPunct="1"/>
            <a:r>
              <a:rPr lang="en-US" sz="2400" cap="none" smtClean="0">
                <a:solidFill>
                  <a:schemeClr val="bg2"/>
                </a:solidFill>
              </a:rPr>
              <a:t>HISTORY OF GUIDELINES</a:t>
            </a:r>
          </a:p>
        </p:txBody>
      </p:sp>
      <p:sp>
        <p:nvSpPr>
          <p:cNvPr id="28676" name="Slide Number Placeholder 3"/>
          <p:cNvSpPr>
            <a:spLocks noGrp="1"/>
          </p:cNvSpPr>
          <p:nvPr>
            <p:ph type="sldNum" sz="quarter" idx="12"/>
          </p:nvPr>
        </p:nvSpPr>
        <p:spPr bwMode="auto">
          <a:noFill/>
          <a:ln>
            <a:miter lim="800000"/>
            <a:headEnd/>
            <a:tailEnd/>
          </a:ln>
        </p:spPr>
        <p:txBody>
          <a:bodyPr/>
          <a:lstStyle/>
          <a:p>
            <a:fld id="{8947FD3A-AD86-4734-AC65-4857F8A293C5}" type="slidenum">
              <a:rPr lang="en-US" smtClean="0"/>
              <a:pPr/>
              <a:t>26</a:t>
            </a:fld>
            <a:endParaRPr lang="en-US"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 Placeholder 2"/>
          <p:cNvSpPr>
            <a:spLocks noGrp="1"/>
          </p:cNvSpPr>
          <p:nvPr>
            <p:ph type="body" idx="1"/>
          </p:nvPr>
        </p:nvSpPr>
        <p:spPr>
          <a:xfrm>
            <a:off x="457200" y="1524000"/>
            <a:ext cx="7772400" cy="3224213"/>
          </a:xfrm>
        </p:spPr>
        <p:txBody>
          <a:bodyPr/>
          <a:lstStyle/>
          <a:p>
            <a:pPr eaLnBrk="1" hangingPunct="1">
              <a:lnSpc>
                <a:spcPct val="80000"/>
              </a:lnSpc>
            </a:pPr>
            <a:r>
              <a:rPr lang="en-US" sz="2700" smtClean="0">
                <a:solidFill>
                  <a:srgbClr val="FFFFFF"/>
                </a:solidFill>
              </a:rPr>
              <a:t>Ethical and policy issues in International Research: Clinical trials in developing countries 2001.</a:t>
            </a:r>
          </a:p>
          <a:p>
            <a:pPr eaLnBrk="1" hangingPunct="1">
              <a:lnSpc>
                <a:spcPct val="80000"/>
              </a:lnSpc>
            </a:pPr>
            <a:endParaRPr lang="en-US" sz="2700" smtClean="0">
              <a:solidFill>
                <a:srgbClr val="FFFFFF"/>
              </a:solidFill>
            </a:endParaRPr>
          </a:p>
          <a:p>
            <a:pPr eaLnBrk="1" hangingPunct="1">
              <a:lnSpc>
                <a:spcPct val="80000"/>
              </a:lnSpc>
            </a:pPr>
            <a:r>
              <a:rPr lang="en-US" sz="2700" smtClean="0">
                <a:solidFill>
                  <a:srgbClr val="FFFFFF"/>
                </a:solidFill>
              </a:rPr>
              <a:t>Universal Declaration on Bioethics &amp; Human Rights, UNESCO (2005)</a:t>
            </a:r>
          </a:p>
          <a:p>
            <a:pPr eaLnBrk="1" hangingPunct="1">
              <a:lnSpc>
                <a:spcPct val="80000"/>
              </a:lnSpc>
            </a:pPr>
            <a:endParaRPr lang="en-US" sz="2700" smtClean="0">
              <a:solidFill>
                <a:srgbClr val="FFFFFF"/>
              </a:solidFill>
            </a:endParaRPr>
          </a:p>
          <a:p>
            <a:pPr eaLnBrk="1" hangingPunct="1">
              <a:lnSpc>
                <a:spcPct val="80000"/>
              </a:lnSpc>
            </a:pPr>
            <a:r>
              <a:rPr lang="en-US" sz="2700" smtClean="0">
                <a:solidFill>
                  <a:srgbClr val="FFFFFF"/>
                </a:solidFill>
              </a:rPr>
              <a:t>Ethics  of research related to health care in developing countries: a follow up discussion </a:t>
            </a:r>
            <a:r>
              <a:rPr lang="en-US" sz="3000" smtClean="0">
                <a:solidFill>
                  <a:srgbClr val="FFFFFF"/>
                </a:solidFill>
              </a:rPr>
              <a:t>Report 2005.</a:t>
            </a:r>
          </a:p>
          <a:p>
            <a:pPr eaLnBrk="1" hangingPunct="1">
              <a:lnSpc>
                <a:spcPct val="80000"/>
              </a:lnSpc>
            </a:pPr>
            <a:endParaRPr lang="en-US" sz="1700" smtClean="0">
              <a:solidFill>
                <a:srgbClr val="FFFFFF"/>
              </a:solidFill>
            </a:endParaRPr>
          </a:p>
        </p:txBody>
      </p:sp>
      <p:sp>
        <p:nvSpPr>
          <p:cNvPr id="29699" name="Slide Number Placeholder 3"/>
          <p:cNvSpPr>
            <a:spLocks noGrp="1"/>
          </p:cNvSpPr>
          <p:nvPr>
            <p:ph type="sldNum" sz="quarter" idx="12"/>
          </p:nvPr>
        </p:nvSpPr>
        <p:spPr bwMode="auto">
          <a:noFill/>
          <a:ln>
            <a:miter lim="800000"/>
            <a:headEnd/>
            <a:tailEnd/>
          </a:ln>
        </p:spPr>
        <p:txBody>
          <a:bodyPr/>
          <a:lstStyle/>
          <a:p>
            <a:fld id="{990C5B3C-C17C-495E-B37F-8F8340DB962F}" type="slidenum">
              <a:rPr lang="en-US" smtClean="0"/>
              <a:pPr/>
              <a:t>27</a:t>
            </a:fld>
            <a:endParaRPr lang="en-US" smtClean="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ext Placeholder 2"/>
          <p:cNvSpPr>
            <a:spLocks noGrp="1"/>
          </p:cNvSpPr>
          <p:nvPr>
            <p:ph type="body" idx="1"/>
          </p:nvPr>
        </p:nvSpPr>
        <p:spPr>
          <a:xfrm>
            <a:off x="609600" y="1219200"/>
            <a:ext cx="7772400" cy="4876800"/>
          </a:xfrm>
        </p:spPr>
        <p:txBody>
          <a:bodyPr/>
          <a:lstStyle/>
          <a:p>
            <a:pPr eaLnBrk="1" hangingPunct="1">
              <a:buFont typeface="Arial" charset="0"/>
              <a:buChar char="•"/>
            </a:pPr>
            <a:r>
              <a:rPr lang="en-US" sz="2800" smtClean="0">
                <a:solidFill>
                  <a:srgbClr val="FFFFFF"/>
                </a:solidFill>
              </a:rPr>
              <a:t>Does this research have a rationale?</a:t>
            </a:r>
          </a:p>
          <a:p>
            <a:pPr eaLnBrk="1" hangingPunct="1">
              <a:buFont typeface="Arial" charset="0"/>
              <a:buChar char="•"/>
            </a:pPr>
            <a:r>
              <a:rPr lang="en-US" sz="2800" smtClean="0">
                <a:solidFill>
                  <a:srgbClr val="FFFFFF"/>
                </a:solidFill>
              </a:rPr>
              <a:t>Have risks to the participants been minimized?</a:t>
            </a:r>
          </a:p>
          <a:p>
            <a:pPr eaLnBrk="1" hangingPunct="1">
              <a:buFont typeface="Arial" charset="0"/>
              <a:buChar char="•"/>
            </a:pPr>
            <a:r>
              <a:rPr lang="en-US" sz="2800" smtClean="0">
                <a:solidFill>
                  <a:srgbClr val="FFFFFF"/>
                </a:solidFill>
              </a:rPr>
              <a:t>Have benefits been maximized?</a:t>
            </a:r>
          </a:p>
          <a:p>
            <a:pPr eaLnBrk="1" hangingPunct="1">
              <a:buFont typeface="Arial" charset="0"/>
              <a:buChar char="•"/>
            </a:pPr>
            <a:r>
              <a:rPr lang="en-US" sz="2800" smtClean="0">
                <a:solidFill>
                  <a:srgbClr val="FFFFFF"/>
                </a:solidFill>
              </a:rPr>
              <a:t>Has the process of informed consent been optimized?</a:t>
            </a:r>
          </a:p>
          <a:p>
            <a:pPr eaLnBrk="1" hangingPunct="1">
              <a:buFont typeface="Arial" charset="0"/>
              <a:buChar char="•"/>
            </a:pPr>
            <a:r>
              <a:rPr lang="en-US" sz="2800" smtClean="0">
                <a:solidFill>
                  <a:srgbClr val="FFFFFF"/>
                </a:solidFill>
              </a:rPr>
              <a:t>Would I allow my mother, my child, myself to participate in this research       protocol as it has been written? </a:t>
            </a:r>
          </a:p>
          <a:p>
            <a:pPr lvl="1" eaLnBrk="1" hangingPunct="1"/>
            <a:endParaRPr lang="en-US" sz="1000" smtClean="0">
              <a:solidFill>
                <a:srgbClr val="FFFFFF"/>
              </a:solidFill>
            </a:endParaRPr>
          </a:p>
          <a:p>
            <a:pPr eaLnBrk="1" hangingPunct="1"/>
            <a:endParaRPr lang="en-US" smtClean="0">
              <a:solidFill>
                <a:srgbClr val="FFFFFF"/>
              </a:solidFill>
            </a:endParaRPr>
          </a:p>
          <a:p>
            <a:pPr eaLnBrk="1" hangingPunct="1"/>
            <a:endParaRPr lang="en-US" smtClean="0">
              <a:solidFill>
                <a:srgbClr val="FFFFFF"/>
              </a:solidFill>
            </a:endParaRPr>
          </a:p>
        </p:txBody>
      </p:sp>
      <p:sp>
        <p:nvSpPr>
          <p:cNvPr id="30723" name="Slide Number Placeholder 3"/>
          <p:cNvSpPr>
            <a:spLocks noGrp="1"/>
          </p:cNvSpPr>
          <p:nvPr>
            <p:ph type="sldNum" sz="quarter" idx="12"/>
          </p:nvPr>
        </p:nvSpPr>
        <p:spPr bwMode="auto">
          <a:noFill/>
          <a:ln>
            <a:miter lim="800000"/>
            <a:headEnd/>
            <a:tailEnd/>
          </a:ln>
        </p:spPr>
        <p:txBody>
          <a:bodyPr/>
          <a:lstStyle/>
          <a:p>
            <a:fld id="{281601B3-E0B4-4A55-A594-91C5EE797B55}" type="slidenum">
              <a:rPr lang="en-US" smtClean="0"/>
              <a:pPr/>
              <a:t>28</a:t>
            </a:fld>
            <a:endParaRPr lang="en-US" smtClean="0"/>
          </a:p>
        </p:txBody>
      </p:sp>
      <p:sp>
        <p:nvSpPr>
          <p:cNvPr id="30724" name="Rectangle 3"/>
          <p:cNvSpPr>
            <a:spLocks noChangeArrowheads="1"/>
          </p:cNvSpPr>
          <p:nvPr/>
        </p:nvSpPr>
        <p:spPr bwMode="auto">
          <a:xfrm>
            <a:off x="228600" y="457200"/>
            <a:ext cx="7456488" cy="523875"/>
          </a:xfrm>
          <a:prstGeom prst="rect">
            <a:avLst/>
          </a:prstGeom>
          <a:noFill/>
          <a:ln w="9525">
            <a:noFill/>
            <a:miter lim="800000"/>
            <a:headEnd/>
            <a:tailEnd/>
          </a:ln>
        </p:spPr>
        <p:txBody>
          <a:bodyPr wrap="none">
            <a:spAutoFit/>
          </a:bodyPr>
          <a:lstStyle/>
          <a:p>
            <a:r>
              <a:rPr lang="en-US" sz="2800" b="1">
                <a:solidFill>
                  <a:schemeClr val="bg2"/>
                </a:solidFill>
              </a:rPr>
              <a:t>Role of Research Ethics Committee (REC).</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 Placeholder 2"/>
          <p:cNvSpPr>
            <a:spLocks noGrp="1"/>
          </p:cNvSpPr>
          <p:nvPr>
            <p:ph type="body" idx="1"/>
          </p:nvPr>
        </p:nvSpPr>
        <p:spPr>
          <a:xfrm>
            <a:off x="381000" y="1066800"/>
            <a:ext cx="7772400" cy="5562600"/>
          </a:xfrm>
        </p:spPr>
        <p:txBody>
          <a:bodyPr/>
          <a:lstStyle/>
          <a:p>
            <a:pPr eaLnBrk="1" hangingPunct="1"/>
            <a:r>
              <a:rPr lang="en-US" b="1" smtClean="0">
                <a:solidFill>
                  <a:schemeClr val="tx1"/>
                </a:solidFill>
              </a:rPr>
              <a:t>Human Rights Council                     13% (2/15)</a:t>
            </a:r>
          </a:p>
          <a:p>
            <a:pPr eaLnBrk="1" hangingPunct="1"/>
            <a:r>
              <a:rPr lang="en-US" b="1" smtClean="0">
                <a:solidFill>
                  <a:schemeClr val="tx1"/>
                </a:solidFill>
              </a:rPr>
              <a:t>Bioethicist                                             </a:t>
            </a:r>
            <a:r>
              <a:rPr lang="en-US" b="1" smtClean="0">
                <a:solidFill>
                  <a:srgbClr val="FFFFFF"/>
                </a:solidFill>
              </a:rPr>
              <a:t>13% (2/15)</a:t>
            </a:r>
          </a:p>
          <a:p>
            <a:pPr eaLnBrk="1" hangingPunct="1"/>
            <a:r>
              <a:rPr lang="en-US" b="1" smtClean="0">
                <a:solidFill>
                  <a:srgbClr val="FFFFFF"/>
                </a:solidFill>
              </a:rPr>
              <a:t>Journalist                                               13% (2/15)</a:t>
            </a:r>
          </a:p>
          <a:p>
            <a:pPr eaLnBrk="1" hangingPunct="1"/>
            <a:r>
              <a:rPr lang="en-US" b="1" smtClean="0">
                <a:solidFill>
                  <a:srgbClr val="FFFFFF"/>
                </a:solidFill>
              </a:rPr>
              <a:t>Community Member                        13% (2/15)</a:t>
            </a:r>
          </a:p>
          <a:p>
            <a:pPr eaLnBrk="1" hangingPunct="1"/>
            <a:r>
              <a:rPr lang="en-US" b="1" smtClean="0">
                <a:solidFill>
                  <a:srgbClr val="FFFFFF"/>
                </a:solidFill>
              </a:rPr>
              <a:t>Religious                                                33% (5/15)</a:t>
            </a:r>
          </a:p>
          <a:p>
            <a:pPr eaLnBrk="1" hangingPunct="1"/>
            <a:r>
              <a:rPr lang="en-US" b="1" smtClean="0">
                <a:solidFill>
                  <a:srgbClr val="FFFFFF"/>
                </a:solidFill>
              </a:rPr>
              <a:t>Legal Expert                                         60% (9/15)</a:t>
            </a:r>
          </a:p>
          <a:p>
            <a:pPr eaLnBrk="1" hangingPunct="1"/>
            <a:r>
              <a:rPr lang="en-US" b="1" smtClean="0">
                <a:solidFill>
                  <a:srgbClr val="FFFFFF"/>
                </a:solidFill>
              </a:rPr>
              <a:t>Pharmacy                                              13% (2/15)</a:t>
            </a:r>
          </a:p>
          <a:p>
            <a:pPr eaLnBrk="1" hangingPunct="1"/>
            <a:r>
              <a:rPr lang="en-US" b="1" smtClean="0">
                <a:solidFill>
                  <a:srgbClr val="FFFFFF"/>
                </a:solidFill>
              </a:rPr>
              <a:t>Nurse                                                      20% (3/15)</a:t>
            </a:r>
          </a:p>
          <a:p>
            <a:pPr eaLnBrk="1" hangingPunct="1"/>
            <a:r>
              <a:rPr lang="en-US" b="1" smtClean="0">
                <a:solidFill>
                  <a:srgbClr val="FFFFFF"/>
                </a:solidFill>
              </a:rPr>
              <a:t>Epidemiologist                                   13% (2/15)</a:t>
            </a:r>
          </a:p>
          <a:p>
            <a:pPr eaLnBrk="1" hangingPunct="1"/>
            <a:r>
              <a:rPr lang="en-US" b="1" smtClean="0">
                <a:solidFill>
                  <a:srgbClr val="FFFFFF"/>
                </a:solidFill>
              </a:rPr>
              <a:t>Public Health                                       13% (2/15)</a:t>
            </a:r>
          </a:p>
          <a:p>
            <a:pPr eaLnBrk="1" hangingPunct="1"/>
            <a:r>
              <a:rPr lang="en-US" b="1" smtClean="0">
                <a:solidFill>
                  <a:srgbClr val="FFFFFF"/>
                </a:solidFill>
              </a:rPr>
              <a:t>Social Scientist                                   27% (4/15)</a:t>
            </a:r>
          </a:p>
          <a:p>
            <a:pPr eaLnBrk="1" hangingPunct="1"/>
            <a:r>
              <a:rPr lang="en-US" b="1" smtClean="0">
                <a:solidFill>
                  <a:srgbClr val="FFFFFF"/>
                </a:solidFill>
              </a:rPr>
              <a:t>Scientist                                                 33% (5/15)</a:t>
            </a:r>
          </a:p>
          <a:p>
            <a:pPr eaLnBrk="1" hangingPunct="1"/>
            <a:r>
              <a:rPr lang="en-US" b="1" smtClean="0">
                <a:solidFill>
                  <a:srgbClr val="FFFFFF"/>
                </a:solidFill>
              </a:rPr>
              <a:t>Medical Doctor                                 100% (15/15)</a:t>
            </a:r>
          </a:p>
          <a:p>
            <a:pPr eaLnBrk="1" hangingPunct="1"/>
            <a:r>
              <a:rPr lang="en-US" b="1" smtClean="0">
                <a:solidFill>
                  <a:srgbClr val="FFFFFF"/>
                </a:solidFill>
              </a:rPr>
              <a:t>National Ministry                              40% (6/15)</a:t>
            </a:r>
          </a:p>
          <a:p>
            <a:pPr eaLnBrk="1" hangingPunct="1"/>
            <a:endParaRPr lang="en-US" b="1" smtClean="0">
              <a:solidFill>
                <a:srgbClr val="FFFFFF"/>
              </a:solidFill>
            </a:endParaRPr>
          </a:p>
        </p:txBody>
      </p:sp>
      <p:sp>
        <p:nvSpPr>
          <p:cNvPr id="31747" name="Slide Number Placeholder 3"/>
          <p:cNvSpPr>
            <a:spLocks noGrp="1"/>
          </p:cNvSpPr>
          <p:nvPr>
            <p:ph type="sldNum" sz="quarter" idx="12"/>
          </p:nvPr>
        </p:nvSpPr>
        <p:spPr bwMode="auto">
          <a:noFill/>
          <a:ln>
            <a:miter lim="800000"/>
            <a:headEnd/>
            <a:tailEnd/>
          </a:ln>
        </p:spPr>
        <p:txBody>
          <a:bodyPr/>
          <a:lstStyle/>
          <a:p>
            <a:fld id="{149BF506-50BB-4F72-BC29-0C7BA1EB3D42}" type="slidenum">
              <a:rPr lang="en-US" smtClean="0"/>
              <a:pPr/>
              <a:t>29</a:t>
            </a:fld>
            <a:endParaRPr lang="en-US" smtClean="0"/>
          </a:p>
        </p:txBody>
      </p:sp>
      <p:sp>
        <p:nvSpPr>
          <p:cNvPr id="31748" name="Rectangle 3"/>
          <p:cNvSpPr>
            <a:spLocks noChangeArrowheads="1"/>
          </p:cNvSpPr>
          <p:nvPr/>
        </p:nvSpPr>
        <p:spPr bwMode="auto">
          <a:xfrm>
            <a:off x="152400" y="376238"/>
            <a:ext cx="8305800" cy="461962"/>
          </a:xfrm>
          <a:prstGeom prst="rect">
            <a:avLst/>
          </a:prstGeom>
          <a:noFill/>
          <a:ln w="9525">
            <a:noFill/>
            <a:miter lim="800000"/>
            <a:headEnd/>
            <a:tailEnd/>
          </a:ln>
        </p:spPr>
        <p:txBody>
          <a:bodyPr>
            <a:spAutoFit/>
          </a:bodyPr>
          <a:lstStyle/>
          <a:p>
            <a:r>
              <a:rPr lang="en-US" sz="2400" b="1">
                <a:solidFill>
                  <a:schemeClr val="bg2"/>
                </a:solidFill>
              </a:rPr>
              <a:t>Composition of national ethics committees in EMRO*</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Placeholder 2"/>
          <p:cNvSpPr>
            <a:spLocks noGrp="1"/>
          </p:cNvSpPr>
          <p:nvPr>
            <p:ph type="body" idx="1"/>
          </p:nvPr>
        </p:nvSpPr>
        <p:spPr>
          <a:xfrm>
            <a:off x="609600" y="1447800"/>
            <a:ext cx="8229600" cy="3352800"/>
          </a:xfrm>
        </p:spPr>
        <p:txBody>
          <a:bodyPr/>
          <a:lstStyle/>
          <a:p>
            <a:pPr eaLnBrk="1" hangingPunct="1">
              <a:lnSpc>
                <a:spcPct val="90000"/>
              </a:lnSpc>
            </a:pPr>
            <a:r>
              <a:rPr lang="en-US" sz="3200" smtClean="0">
                <a:solidFill>
                  <a:srgbClr val="FFFFFF"/>
                </a:solidFill>
              </a:rPr>
              <a:t>Ethics are the rules or standards ( moral principles) governing the conduct of a person or the members of a profession in respect to a particular class of human actions or a particular group, culture e.g. medical ethics</a:t>
            </a:r>
          </a:p>
          <a:p>
            <a:pPr eaLnBrk="1" hangingPunct="1">
              <a:lnSpc>
                <a:spcPct val="90000"/>
              </a:lnSpc>
            </a:pPr>
            <a:endParaRPr lang="en-US" sz="3200" smtClean="0">
              <a:solidFill>
                <a:srgbClr val="FFFFFF"/>
              </a:solidFill>
            </a:endParaRPr>
          </a:p>
        </p:txBody>
      </p:sp>
      <p:sp>
        <p:nvSpPr>
          <p:cNvPr id="5123" name="Title 1"/>
          <p:cNvSpPr>
            <a:spLocks noGrp="1"/>
          </p:cNvSpPr>
          <p:nvPr>
            <p:ph type="title"/>
          </p:nvPr>
        </p:nvSpPr>
        <p:spPr>
          <a:xfrm>
            <a:off x="609600" y="288925"/>
            <a:ext cx="8156575" cy="777875"/>
          </a:xfrm>
        </p:spPr>
        <p:txBody>
          <a:bodyPr/>
          <a:lstStyle/>
          <a:p>
            <a:pPr eaLnBrk="1" hangingPunct="1"/>
            <a:r>
              <a:rPr lang="en-US" cap="none" smtClean="0">
                <a:solidFill>
                  <a:schemeClr val="bg2"/>
                </a:solidFill>
              </a:rPr>
              <a:t>Definition</a:t>
            </a:r>
          </a:p>
        </p:txBody>
      </p:sp>
      <p:sp>
        <p:nvSpPr>
          <p:cNvPr id="5124" name="Slide Number Placeholder 3"/>
          <p:cNvSpPr>
            <a:spLocks noGrp="1"/>
          </p:cNvSpPr>
          <p:nvPr>
            <p:ph type="sldNum" sz="quarter" idx="12"/>
          </p:nvPr>
        </p:nvSpPr>
        <p:spPr bwMode="auto">
          <a:noFill/>
          <a:ln>
            <a:miter lim="800000"/>
            <a:headEnd/>
            <a:tailEnd/>
          </a:ln>
        </p:spPr>
        <p:txBody>
          <a:bodyPr/>
          <a:lstStyle/>
          <a:p>
            <a:fld id="{5CED1C08-4D33-48C0-8569-A1F54777DDAA}" type="slidenum">
              <a:rPr lang="en-US" smtClean="0"/>
              <a:pPr/>
              <a:t>3</a:t>
            </a:fld>
            <a:endParaRPr lang="en-US"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0" name="Picture 5" descr="monster copy"/>
          <p:cNvPicPr>
            <a:picLocks noChangeAspect="1" noChangeArrowheads="1"/>
          </p:cNvPicPr>
          <p:nvPr/>
        </p:nvPicPr>
        <p:blipFill>
          <a:blip r:embed="rId2"/>
          <a:srcRect/>
          <a:stretch>
            <a:fillRect/>
          </a:stretch>
        </p:blipFill>
        <p:spPr bwMode="auto">
          <a:xfrm>
            <a:off x="0" y="0"/>
            <a:ext cx="9144000" cy="7010400"/>
          </a:xfrm>
          <a:prstGeom prst="rect">
            <a:avLst/>
          </a:prstGeom>
          <a:noFill/>
          <a:ln w="9525">
            <a:noFill/>
            <a:miter lim="800000"/>
            <a:headEnd/>
            <a:tailEnd/>
          </a:ln>
        </p:spPr>
      </p:pic>
      <p:sp>
        <p:nvSpPr>
          <p:cNvPr id="32771" name="Slide Number Placeholder 2"/>
          <p:cNvSpPr>
            <a:spLocks noGrp="1"/>
          </p:cNvSpPr>
          <p:nvPr>
            <p:ph type="sldNum" sz="quarter" idx="12"/>
          </p:nvPr>
        </p:nvSpPr>
        <p:spPr bwMode="auto">
          <a:noFill/>
          <a:ln>
            <a:miter lim="800000"/>
            <a:headEnd/>
            <a:tailEnd/>
          </a:ln>
        </p:spPr>
        <p:txBody>
          <a:bodyPr/>
          <a:lstStyle/>
          <a:p>
            <a:fld id="{4E436023-B80F-497B-944D-424221A2A8A5}" type="slidenum">
              <a:rPr lang="en-US" smtClean="0"/>
              <a:pPr/>
              <a:t>30</a:t>
            </a:fld>
            <a:endParaRPr lang="en-US" smtClean="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3794" name="Title 1"/>
          <p:cNvSpPr>
            <a:spLocks noGrp="1"/>
          </p:cNvSpPr>
          <p:nvPr>
            <p:ph type="title"/>
          </p:nvPr>
        </p:nvSpPr>
        <p:spPr>
          <a:xfrm>
            <a:off x="1828800" y="381000"/>
            <a:ext cx="7086600" cy="1371600"/>
          </a:xfrm>
        </p:spPr>
        <p:txBody>
          <a:bodyPr/>
          <a:lstStyle/>
          <a:p>
            <a:pPr eaLnBrk="1" hangingPunct="1"/>
            <a:r>
              <a:rPr lang="en-US" b="1" smtClean="0">
                <a:solidFill>
                  <a:schemeClr val="bg2"/>
                </a:solidFill>
                <a:latin typeface="Footlight MT Light" pitchFamily="18" charset="0"/>
              </a:rPr>
              <a:t>Reference book &amp; page number for the lecture resource</a:t>
            </a:r>
          </a:p>
        </p:txBody>
      </p:sp>
      <p:sp>
        <p:nvSpPr>
          <p:cNvPr id="33795" name="Content Placeholder 2"/>
          <p:cNvSpPr>
            <a:spLocks noGrp="1"/>
          </p:cNvSpPr>
          <p:nvPr>
            <p:ph idx="1"/>
          </p:nvPr>
        </p:nvSpPr>
        <p:spPr>
          <a:xfrm>
            <a:off x="1828800" y="1828800"/>
            <a:ext cx="7086600" cy="4648200"/>
          </a:xfrm>
        </p:spPr>
        <p:txBody>
          <a:bodyPr/>
          <a:lstStyle/>
          <a:p>
            <a:pPr eaLnBrk="1" hangingPunct="1">
              <a:buFont typeface="Arial" charset="0"/>
              <a:buNone/>
            </a:pPr>
            <a:endParaRPr lang="en-US" smtClean="0">
              <a:solidFill>
                <a:srgbClr val="000000"/>
              </a:solidFill>
            </a:endParaRPr>
          </a:p>
          <a:p>
            <a:pPr eaLnBrk="1" hangingPunct="1"/>
            <a:endParaRPr lang="en-US" smtClean="0">
              <a:solidFill>
                <a:srgbClr val="000000"/>
              </a:solidFill>
            </a:endParaRPr>
          </a:p>
        </p:txBody>
      </p:sp>
      <p:pic>
        <p:nvPicPr>
          <p:cNvPr id="4" name="Picture 3"/>
          <p:cNvPicPr/>
          <p:nvPr/>
        </p:nvPicPr>
        <p:blipFill>
          <a:blip r:embed="rId3" cstate="print"/>
          <a:srcRect/>
          <a:stretch>
            <a:fillRect/>
          </a:stretch>
        </p:blipFill>
        <p:spPr bwMode="auto">
          <a:xfrm>
            <a:off x="304800" y="5410200"/>
            <a:ext cx="990600" cy="1143000"/>
          </a:xfrm>
          <a:prstGeom prst="roundRect">
            <a:avLst>
              <a:gd name="adj" fmla="val 8594"/>
            </a:avLst>
          </a:prstGeom>
          <a:solidFill>
            <a:srgbClr val="FFFFFF">
              <a:shade val="85000"/>
            </a:srgbClr>
          </a:solidFill>
          <a:ln>
            <a:noFill/>
          </a:ln>
          <a:effectLst>
            <a:outerShdw blurRad="190500" dist="228600" dir="2700000" algn="ctr">
              <a:srgbClr val="000000">
                <a:alpha val="30000"/>
              </a:srgbClr>
            </a:outerShdw>
            <a:reflection blurRad="12700" stA="38000" endPos="28000" dist="5000" dir="5400000" sy="-100000" algn="bl" rotWithShape="0"/>
          </a:effectLst>
          <a:scene3d>
            <a:camera prst="orthographicFront">
              <a:rot lat="0" lon="0" rev="0"/>
            </a:camera>
            <a:lightRig rig="glow" dir="t">
              <a:rot lat="0" lon="0" rev="4800000"/>
            </a:lightRig>
          </a:scene3d>
          <a:sp3d prstMaterial="matte">
            <a:bevelT w="127000" h="63500"/>
          </a:sp3d>
        </p:spPr>
      </p:pic>
      <p:sp>
        <p:nvSpPr>
          <p:cNvPr id="5" name="Rectangle 4"/>
          <p:cNvSpPr/>
          <p:nvPr/>
        </p:nvSpPr>
        <p:spPr>
          <a:xfrm>
            <a:off x="1600200" y="1905000"/>
            <a:ext cx="7543800" cy="523875"/>
          </a:xfrm>
          <a:prstGeom prst="rect">
            <a:avLst/>
          </a:prstGeom>
        </p:spPr>
        <p:txBody>
          <a:bodyPr>
            <a:spAutoFit/>
          </a:bodyPr>
          <a:lstStyle/>
          <a:p>
            <a:pPr>
              <a:defRPr/>
            </a:pPr>
            <a:r>
              <a:rPr lang="en-US" b="1" dirty="0">
                <a:solidFill>
                  <a:schemeClr val="bg2">
                    <a:lumMod val="75000"/>
                  </a:schemeClr>
                </a:solidFill>
                <a:cs typeface="+mn-cs"/>
              </a:rPr>
              <a:t>WWW.WHO.INT∕RPC∕RESEARCH_ETHICS</a:t>
            </a:r>
            <a:r>
              <a:rPr lang="en-US" sz="2800" b="1" dirty="0">
                <a:solidFill>
                  <a:schemeClr val="bg2">
                    <a:lumMod val="75000"/>
                  </a:schemeClr>
                </a:solidFill>
                <a:cs typeface="+mn-cs"/>
              </a:rPr>
              <a:t> </a:t>
            </a:r>
          </a:p>
        </p:txBody>
      </p:sp>
      <p:sp>
        <p:nvSpPr>
          <p:cNvPr id="33798" name="Rectangle 5"/>
          <p:cNvSpPr>
            <a:spLocks noChangeArrowheads="1"/>
          </p:cNvSpPr>
          <p:nvPr/>
        </p:nvSpPr>
        <p:spPr bwMode="auto">
          <a:xfrm>
            <a:off x="1676400" y="2438400"/>
            <a:ext cx="7315200" cy="3140075"/>
          </a:xfrm>
          <a:prstGeom prst="rect">
            <a:avLst/>
          </a:prstGeom>
          <a:noFill/>
          <a:ln w="9525">
            <a:noFill/>
            <a:miter lim="800000"/>
            <a:headEnd/>
            <a:tailEnd/>
          </a:ln>
        </p:spPr>
        <p:txBody>
          <a:bodyPr>
            <a:spAutoFit/>
          </a:bodyPr>
          <a:lstStyle/>
          <a:p>
            <a:endParaRPr lang="en-US" b="1">
              <a:solidFill>
                <a:srgbClr val="092A91"/>
              </a:solidFill>
            </a:endParaRPr>
          </a:p>
          <a:p>
            <a:r>
              <a:rPr lang="en-US" b="1">
                <a:solidFill>
                  <a:srgbClr val="092A91"/>
                </a:solidFill>
              </a:rPr>
              <a:t>Abou-Zaid A ,Afzal M , Silverman HJ.  Capacity mapping of national ethics committees in EMR.  BMC Medical Ethics 2009;10:8</a:t>
            </a:r>
          </a:p>
          <a:p>
            <a:endParaRPr lang="en-US" b="1">
              <a:solidFill>
                <a:srgbClr val="092A91"/>
              </a:solidFill>
            </a:endParaRPr>
          </a:p>
          <a:p>
            <a:r>
              <a:rPr lang="en-US" b="1">
                <a:solidFill>
                  <a:srgbClr val="092A91"/>
                </a:solidFill>
              </a:rPr>
              <a:t>Creswell JW.  Research Design. Quantitative , Qualitative, and Mixed Methods. 3</a:t>
            </a:r>
            <a:r>
              <a:rPr lang="en-US" b="1" baseline="30000">
                <a:solidFill>
                  <a:srgbClr val="092A91"/>
                </a:solidFill>
              </a:rPr>
              <a:t>rd</a:t>
            </a:r>
            <a:r>
              <a:rPr lang="en-US" b="1">
                <a:solidFill>
                  <a:srgbClr val="092A91"/>
                </a:solidFill>
              </a:rPr>
              <a:t> edition. Chapter 3. Writing Strategies and Ethical Considerations. Pages 64-65.  Sage Publishers 2003 </a:t>
            </a:r>
          </a:p>
          <a:p>
            <a:endParaRPr lang="en-US" b="1">
              <a:solidFill>
                <a:srgbClr val="092A91"/>
              </a:solidFill>
            </a:endParaRPr>
          </a:p>
          <a:p>
            <a:endParaRPr lang="en-US" b="1">
              <a:solidFill>
                <a:srgbClr val="092A91"/>
              </a:solidFill>
            </a:endParaRPr>
          </a:p>
          <a:p>
            <a:endParaRPr lang="en-US" b="1">
              <a:solidFill>
                <a:srgbClr val="092A91"/>
              </a:solidFill>
            </a:endParaRPr>
          </a:p>
        </p:txBody>
      </p:sp>
      <p:sp>
        <p:nvSpPr>
          <p:cNvPr id="33799" name="Slide Number Placeholder 6"/>
          <p:cNvSpPr>
            <a:spLocks noGrp="1"/>
          </p:cNvSpPr>
          <p:nvPr>
            <p:ph type="sldNum" sz="quarter" idx="12"/>
          </p:nvPr>
        </p:nvSpPr>
        <p:spPr bwMode="auto">
          <a:noFill/>
          <a:ln>
            <a:miter lim="800000"/>
            <a:headEnd/>
            <a:tailEnd/>
          </a:ln>
        </p:spPr>
        <p:txBody>
          <a:bodyPr/>
          <a:lstStyle/>
          <a:p>
            <a:fld id="{0FFEBFF4-EB97-4CDF-BB02-58F4572281AB}" type="slidenum">
              <a:rPr lang="en-US" smtClean="0"/>
              <a:pPr/>
              <a:t>31</a:t>
            </a:fld>
            <a:endParaRPr lang="en-US" smtClean="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838200" y="2667000"/>
            <a:ext cx="7772400" cy="914400"/>
          </a:xfrm>
        </p:spPr>
        <p:txBody>
          <a:bodyPr/>
          <a:lstStyle/>
          <a:p>
            <a:pPr eaLnBrk="1" hangingPunct="1"/>
            <a:r>
              <a:rPr lang="en-US" b="1" smtClean="0">
                <a:solidFill>
                  <a:srgbClr val="FFFF00"/>
                </a:solidFill>
              </a:rPr>
              <a:t>Thank You </a:t>
            </a:r>
          </a:p>
        </p:txBody>
      </p:sp>
      <p:sp>
        <p:nvSpPr>
          <p:cNvPr id="34819" name="Slide Number Placeholder 2"/>
          <p:cNvSpPr>
            <a:spLocks noGrp="1"/>
          </p:cNvSpPr>
          <p:nvPr>
            <p:ph type="sldNum" sz="quarter" idx="12"/>
          </p:nvPr>
        </p:nvSpPr>
        <p:spPr bwMode="auto">
          <a:noFill/>
          <a:ln>
            <a:miter lim="800000"/>
            <a:headEnd/>
            <a:tailEnd/>
          </a:ln>
        </p:spPr>
        <p:txBody>
          <a:bodyPr/>
          <a:lstStyle/>
          <a:p>
            <a:fld id="{9DEA839F-D209-4ED5-9DB8-EDBAA3E88F47}" type="slidenum">
              <a:rPr lang="en-US" smtClean="0"/>
              <a:pPr/>
              <a:t>32</a:t>
            </a:fld>
            <a:endParaRPr lang="en-US"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Placeholder 1"/>
          <p:cNvSpPr>
            <a:spLocks noGrp="1"/>
          </p:cNvSpPr>
          <p:nvPr>
            <p:ph type="body" idx="1"/>
          </p:nvPr>
        </p:nvSpPr>
        <p:spPr>
          <a:xfrm>
            <a:off x="706438" y="1524000"/>
            <a:ext cx="7751762" cy="3200400"/>
          </a:xfrm>
        </p:spPr>
        <p:txBody>
          <a:bodyPr/>
          <a:lstStyle/>
          <a:p>
            <a:pPr eaLnBrk="1" hangingPunct="1"/>
            <a:r>
              <a:rPr lang="en-US" sz="3200" b="1" smtClean="0">
                <a:solidFill>
                  <a:srgbClr val="FFFFFF"/>
                </a:solidFill>
              </a:rPr>
              <a:t>The rules or standards ( moral principles) governing the conduct of researchers during planning, implementation, analysis, interpretation and publication of health research</a:t>
            </a:r>
            <a:r>
              <a:rPr lang="en-US" sz="3200" smtClean="0">
                <a:solidFill>
                  <a:srgbClr val="FFFFFF"/>
                </a:solidFill>
              </a:rPr>
              <a:t>.</a:t>
            </a:r>
          </a:p>
          <a:p>
            <a:pPr eaLnBrk="1" hangingPunct="1"/>
            <a:endParaRPr lang="en-US" smtClean="0">
              <a:solidFill>
                <a:srgbClr val="FFFFFF"/>
              </a:solidFill>
            </a:endParaRPr>
          </a:p>
        </p:txBody>
      </p:sp>
      <p:sp>
        <p:nvSpPr>
          <p:cNvPr id="3" name="Title 2"/>
          <p:cNvSpPr>
            <a:spLocks noGrp="1"/>
          </p:cNvSpPr>
          <p:nvPr>
            <p:ph type="title"/>
          </p:nvPr>
        </p:nvSpPr>
        <p:spPr>
          <a:xfrm>
            <a:off x="685800" y="152400"/>
            <a:ext cx="8156575" cy="777875"/>
          </a:xfrm>
        </p:spPr>
        <p:txBody>
          <a:bodyPr/>
          <a:lstStyle/>
          <a:p>
            <a:pPr eaLnBrk="1" hangingPunct="1">
              <a:defRPr/>
            </a:pPr>
            <a:r>
              <a:rPr lang="en-US" dirty="0" smtClean="0">
                <a:solidFill>
                  <a:schemeClr val="bg2"/>
                </a:solidFill>
              </a:rPr>
              <a:t>Health Research Ethics</a:t>
            </a:r>
            <a:endParaRPr lang="en-US" dirty="0">
              <a:solidFill>
                <a:schemeClr val="bg2"/>
              </a:solidFill>
            </a:endParaRPr>
          </a:p>
        </p:txBody>
      </p:sp>
      <p:sp>
        <p:nvSpPr>
          <p:cNvPr id="6148" name="Slide Number Placeholder 3"/>
          <p:cNvSpPr>
            <a:spLocks noGrp="1"/>
          </p:cNvSpPr>
          <p:nvPr>
            <p:ph type="sldNum" sz="quarter" idx="12"/>
          </p:nvPr>
        </p:nvSpPr>
        <p:spPr bwMode="auto">
          <a:noFill/>
          <a:ln>
            <a:miter lim="800000"/>
            <a:headEnd/>
            <a:tailEnd/>
          </a:ln>
        </p:spPr>
        <p:txBody>
          <a:bodyPr/>
          <a:lstStyle/>
          <a:p>
            <a:fld id="{253FFC7E-9736-4ABF-84B8-B90BA2AACDDA}" type="slidenum">
              <a:rPr lang="en-US" smtClean="0"/>
              <a:pPr/>
              <a:t>4</a:t>
            </a:fld>
            <a:endParaRPr lang="en-US"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http://www.cartoonstock.com/newscartoons/cartoonists/ksm/lowres/ksmn1904l.jpg"/>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7171" name="Slide Number Placeholder 2"/>
          <p:cNvSpPr>
            <a:spLocks noGrp="1"/>
          </p:cNvSpPr>
          <p:nvPr>
            <p:ph type="sldNum" sz="quarter" idx="12"/>
          </p:nvPr>
        </p:nvSpPr>
        <p:spPr bwMode="auto">
          <a:noFill/>
          <a:ln>
            <a:miter lim="800000"/>
            <a:headEnd/>
            <a:tailEnd/>
          </a:ln>
        </p:spPr>
        <p:txBody>
          <a:bodyPr/>
          <a:lstStyle/>
          <a:p>
            <a:fld id="{F6274D90-B5A9-4306-8D68-C812A2281D27}" type="slidenum">
              <a:rPr lang="en-US" smtClean="0"/>
              <a:pPr/>
              <a:t>5</a:t>
            </a:fld>
            <a:endParaRPr lang="en-US"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30225" y="1600200"/>
            <a:ext cx="8308975" cy="4419600"/>
          </a:xfrm>
        </p:spPr>
        <p:txBody>
          <a:bodyPr>
            <a:noAutofit/>
          </a:bodyPr>
          <a:lstStyle/>
          <a:p>
            <a:pPr eaLnBrk="1" hangingPunct="1">
              <a:buFont typeface="Wingdings" pitchFamily="2" charset="2"/>
              <a:buChar char="Ø"/>
              <a:defRPr/>
            </a:pPr>
            <a:r>
              <a:rPr lang="en-US" sz="2800" dirty="0" smtClean="0"/>
              <a:t>Major expansion of health research.</a:t>
            </a:r>
          </a:p>
          <a:p>
            <a:pPr eaLnBrk="1" hangingPunct="1">
              <a:buFont typeface="Wingdings" pitchFamily="2" charset="2"/>
              <a:buChar char="Ø"/>
              <a:defRPr/>
            </a:pPr>
            <a:r>
              <a:rPr lang="en-US" sz="2800" dirty="0" smtClean="0"/>
              <a:t>Significant public &amp; private investment in research.</a:t>
            </a:r>
          </a:p>
          <a:p>
            <a:pPr eaLnBrk="1" hangingPunct="1">
              <a:buFont typeface="Wingdings" pitchFamily="2" charset="2"/>
              <a:buChar char="Ø"/>
              <a:defRPr/>
            </a:pPr>
            <a:r>
              <a:rPr lang="en-US" sz="2800" dirty="0" smtClean="0"/>
              <a:t>Increasing need for experimentation on human </a:t>
            </a:r>
          </a:p>
          <a:p>
            <a:pPr eaLnBrk="1" hangingPunct="1">
              <a:defRPr/>
            </a:pPr>
            <a:r>
              <a:rPr lang="en-US" sz="2800" dirty="0" smtClean="0"/>
              <a:t>    subjects.</a:t>
            </a:r>
          </a:p>
          <a:p>
            <a:pPr eaLnBrk="1" hangingPunct="1">
              <a:buFont typeface="Wingdings" pitchFamily="2" charset="2"/>
              <a:buChar char="Ø"/>
              <a:defRPr/>
            </a:pPr>
            <a:r>
              <a:rPr lang="en-US" sz="2800" dirty="0" smtClean="0"/>
              <a:t>Increasing acceptance and appreciation of </a:t>
            </a:r>
          </a:p>
          <a:p>
            <a:pPr eaLnBrk="1" hangingPunct="1">
              <a:defRPr/>
            </a:pPr>
            <a:r>
              <a:rPr lang="en-US" sz="2800" dirty="0" smtClean="0"/>
              <a:t>    human  rights.</a:t>
            </a:r>
          </a:p>
          <a:p>
            <a:pPr eaLnBrk="1" hangingPunct="1">
              <a:buFont typeface="Wingdings" pitchFamily="2" charset="2"/>
              <a:buChar char="Ø"/>
              <a:defRPr/>
            </a:pPr>
            <a:r>
              <a:rPr lang="en-US" sz="2800" dirty="0" smtClean="0"/>
              <a:t>New areas: organ transplantation, assisted</a:t>
            </a:r>
          </a:p>
          <a:p>
            <a:pPr eaLnBrk="1" hangingPunct="1">
              <a:defRPr/>
            </a:pPr>
            <a:r>
              <a:rPr lang="en-US" sz="2800" dirty="0" smtClean="0"/>
              <a:t>    pregnancy, genomics……etc.</a:t>
            </a:r>
          </a:p>
          <a:p>
            <a:pPr eaLnBrk="1" hangingPunct="1">
              <a:defRPr/>
            </a:pPr>
            <a:r>
              <a:rPr lang="en-US" sz="2800" dirty="0" smtClean="0"/>
              <a:t> </a:t>
            </a:r>
            <a:endParaRPr lang="en-US" sz="2800" dirty="0"/>
          </a:p>
        </p:txBody>
      </p:sp>
      <p:sp>
        <p:nvSpPr>
          <p:cNvPr id="8195" name="Title 1"/>
          <p:cNvSpPr>
            <a:spLocks noGrp="1"/>
          </p:cNvSpPr>
          <p:nvPr>
            <p:ph type="title"/>
          </p:nvPr>
        </p:nvSpPr>
        <p:spPr>
          <a:xfrm>
            <a:off x="609600" y="381000"/>
            <a:ext cx="7772400" cy="588963"/>
          </a:xfrm>
        </p:spPr>
        <p:txBody>
          <a:bodyPr/>
          <a:lstStyle/>
          <a:p>
            <a:pPr algn="ctr" eaLnBrk="1" hangingPunct="1"/>
            <a:r>
              <a:rPr lang="en-US" sz="2800" cap="none" smtClean="0">
                <a:solidFill>
                  <a:schemeClr val="bg2"/>
                </a:solidFill>
              </a:rPr>
              <a:t>WHY RESEARCH ETHICS IS A CONCERN?</a:t>
            </a:r>
          </a:p>
        </p:txBody>
      </p:sp>
      <p:sp>
        <p:nvSpPr>
          <p:cNvPr id="8196" name="Slide Number Placeholder 3"/>
          <p:cNvSpPr>
            <a:spLocks noGrp="1"/>
          </p:cNvSpPr>
          <p:nvPr>
            <p:ph type="sldNum" sz="quarter" idx="12"/>
          </p:nvPr>
        </p:nvSpPr>
        <p:spPr bwMode="auto">
          <a:noFill/>
          <a:ln>
            <a:miter lim="800000"/>
            <a:headEnd/>
            <a:tailEnd/>
          </a:ln>
        </p:spPr>
        <p:txBody>
          <a:bodyPr/>
          <a:lstStyle/>
          <a:p>
            <a:fld id="{3C509B63-B69E-4716-8F23-997858428F23}" type="slidenum">
              <a:rPr lang="en-US" smtClean="0"/>
              <a:pPr/>
              <a:t>6</a:t>
            </a:fld>
            <a:endParaRPr lang="en-US"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algn="l" eaLnBrk="1" hangingPunct="1"/>
            <a:r>
              <a:rPr lang="en-US" sz="3200" b="1" smtClean="0">
                <a:solidFill>
                  <a:schemeClr val="bg2"/>
                </a:solidFill>
              </a:rPr>
              <a:t>Globalization of ethics</a:t>
            </a:r>
          </a:p>
        </p:txBody>
      </p:sp>
      <p:sp>
        <p:nvSpPr>
          <p:cNvPr id="9219" name="Subtitle 2"/>
          <p:cNvSpPr>
            <a:spLocks noGrp="1"/>
          </p:cNvSpPr>
          <p:nvPr>
            <p:ph idx="1"/>
          </p:nvPr>
        </p:nvSpPr>
        <p:spPr/>
        <p:txBody>
          <a:bodyPr/>
          <a:lstStyle/>
          <a:p>
            <a:pPr eaLnBrk="1" hangingPunct="1">
              <a:buFont typeface="Wingdings" pitchFamily="2" charset="2"/>
              <a:buChar char="Ø"/>
              <a:defRPr/>
            </a:pPr>
            <a:r>
              <a:rPr lang="en-NZ" b="1" dirty="0" smtClean="0">
                <a:latin typeface="+mj-lt"/>
                <a:cs typeface="Arial" charset="0"/>
              </a:rPr>
              <a:t>Growing collaboration between researchers in developed  and developing countries.</a:t>
            </a:r>
          </a:p>
          <a:p>
            <a:pPr eaLnBrk="1" hangingPunct="1">
              <a:defRPr/>
            </a:pPr>
            <a:endParaRPr lang="en-US" b="1" dirty="0" smtClean="0">
              <a:latin typeface="+mj-lt"/>
              <a:cs typeface="Arial" charset="0"/>
            </a:endParaRPr>
          </a:p>
          <a:p>
            <a:pPr eaLnBrk="1" hangingPunct="1">
              <a:buFont typeface="Wingdings" pitchFamily="2" charset="2"/>
              <a:buChar char="Ø"/>
              <a:defRPr/>
            </a:pPr>
            <a:r>
              <a:rPr lang="en-NZ" b="1" dirty="0" smtClean="0">
                <a:latin typeface="+mj-lt"/>
                <a:cs typeface="Arial" charset="0"/>
              </a:rPr>
              <a:t>Multi-centre trials</a:t>
            </a:r>
            <a:r>
              <a:rPr lang="en-US" b="1" dirty="0" smtClean="0">
                <a:latin typeface="+mj-lt"/>
                <a:cs typeface="Arial" charset="0"/>
              </a:rPr>
              <a:t> specially funded by drug companies.</a:t>
            </a:r>
          </a:p>
          <a:p>
            <a:pPr eaLnBrk="1" hangingPunct="1">
              <a:buFont typeface="Wingdings" pitchFamily="2" charset="2"/>
              <a:buChar char="Ø"/>
              <a:defRPr/>
            </a:pPr>
            <a:endParaRPr lang="en-US" b="1" dirty="0" smtClean="0">
              <a:latin typeface="+mj-lt"/>
              <a:cs typeface="Arial" charset="0"/>
            </a:endParaRPr>
          </a:p>
          <a:p>
            <a:pPr eaLnBrk="1" hangingPunct="1">
              <a:buFont typeface="Wingdings" pitchFamily="2" charset="2"/>
              <a:buChar char="Ø"/>
              <a:defRPr/>
            </a:pPr>
            <a:r>
              <a:rPr lang="en-NZ" b="1" dirty="0" smtClean="0">
                <a:latin typeface="+mj-lt"/>
                <a:cs typeface="Arial" charset="0"/>
              </a:rPr>
              <a:t>Tissue and information moves across borders.</a:t>
            </a:r>
          </a:p>
          <a:p>
            <a:pPr eaLnBrk="1" hangingPunct="1">
              <a:buFont typeface="Wingdings" pitchFamily="2" charset="2"/>
              <a:buChar char="Ø"/>
              <a:defRPr/>
            </a:pPr>
            <a:endParaRPr lang="en-US" b="1" dirty="0" smtClean="0">
              <a:latin typeface="+mj-lt"/>
              <a:cs typeface="Arial" charset="0"/>
            </a:endParaRPr>
          </a:p>
          <a:p>
            <a:pPr eaLnBrk="1" hangingPunct="1">
              <a:buFont typeface="Wingdings" pitchFamily="2" charset="2"/>
              <a:buChar char="Ø"/>
              <a:defRPr/>
            </a:pPr>
            <a:r>
              <a:rPr lang="en-NZ" b="1" dirty="0" smtClean="0">
                <a:latin typeface="+mj-lt"/>
                <a:cs typeface="Arial" charset="0"/>
              </a:rPr>
              <a:t>International networks. </a:t>
            </a:r>
          </a:p>
          <a:p>
            <a:pPr eaLnBrk="1" hangingPunct="1">
              <a:buFont typeface="Arial" charset="0"/>
              <a:buNone/>
              <a:defRPr/>
            </a:pPr>
            <a:endParaRPr lang="en-NZ" b="1" dirty="0" smtClean="0">
              <a:latin typeface="+mj-lt"/>
              <a:cs typeface="Arial" charset="0"/>
            </a:endParaRPr>
          </a:p>
          <a:p>
            <a:pPr eaLnBrk="1" hangingPunct="1">
              <a:defRPr/>
            </a:pPr>
            <a:r>
              <a:rPr lang="en-US" sz="2400" b="1" dirty="0" smtClean="0">
                <a:solidFill>
                  <a:srgbClr val="FFFF00"/>
                </a:solidFill>
                <a:latin typeface="+mj-lt"/>
              </a:rPr>
              <a:t>Risks </a:t>
            </a:r>
            <a:r>
              <a:rPr lang="en-US" b="1" dirty="0" smtClean="0">
                <a:solidFill>
                  <a:srgbClr val="FFFFFF"/>
                </a:solidFill>
                <a:latin typeface="+mj-lt"/>
              </a:rPr>
              <a:t> may be taken to countries that  do not have or do not enforce high ethical standards. </a:t>
            </a:r>
            <a:r>
              <a:rPr lang="en-US" b="1" dirty="0" smtClean="0">
                <a:solidFill>
                  <a:srgbClr val="FFFF00"/>
                </a:solidFill>
                <a:latin typeface="+mj-lt"/>
              </a:rPr>
              <a:t>Benefits</a:t>
            </a:r>
            <a:r>
              <a:rPr lang="en-US" b="1" dirty="0" smtClean="0">
                <a:solidFill>
                  <a:srgbClr val="FFFFFF"/>
                </a:solidFill>
                <a:latin typeface="+mj-lt"/>
              </a:rPr>
              <a:t> go other population. </a:t>
            </a:r>
          </a:p>
          <a:p>
            <a:pPr eaLnBrk="1" hangingPunct="1">
              <a:defRPr/>
            </a:pPr>
            <a:endParaRPr lang="en-US" b="1" dirty="0" smtClean="0">
              <a:solidFill>
                <a:srgbClr val="FFFFFF"/>
              </a:solidFill>
              <a:latin typeface="+mj-lt"/>
            </a:endParaRPr>
          </a:p>
          <a:p>
            <a:pPr eaLnBrk="1" hangingPunct="1">
              <a:defRPr/>
            </a:pPr>
            <a:r>
              <a:rPr lang="en-US" b="1" dirty="0" smtClean="0">
                <a:solidFill>
                  <a:srgbClr val="FFFFFF"/>
                </a:solidFill>
                <a:latin typeface="+mj-lt"/>
              </a:rPr>
              <a:t>HR as an engine to economic  development may push research beyond ethical standards. </a:t>
            </a:r>
          </a:p>
        </p:txBody>
      </p:sp>
      <p:sp>
        <p:nvSpPr>
          <p:cNvPr id="9220" name="Slide Number Placeholder 3"/>
          <p:cNvSpPr>
            <a:spLocks noGrp="1"/>
          </p:cNvSpPr>
          <p:nvPr>
            <p:ph type="sldNum" sz="quarter" idx="12"/>
          </p:nvPr>
        </p:nvSpPr>
        <p:spPr bwMode="auto">
          <a:noFill/>
          <a:ln>
            <a:miter lim="800000"/>
            <a:headEnd/>
            <a:tailEnd/>
          </a:ln>
        </p:spPr>
        <p:txBody>
          <a:bodyPr/>
          <a:lstStyle/>
          <a:p>
            <a:fld id="{50CA3D8F-139F-4F23-A615-B47B25BEA270}" type="slidenum">
              <a:rPr lang="en-US" smtClean="0"/>
              <a:pPr/>
              <a:t>7</a:t>
            </a:fld>
            <a:endParaRPr lang="en-US"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Placeholder 1"/>
          <p:cNvSpPr>
            <a:spLocks noGrp="1"/>
          </p:cNvSpPr>
          <p:nvPr>
            <p:ph type="body" idx="1"/>
          </p:nvPr>
        </p:nvSpPr>
        <p:spPr>
          <a:xfrm>
            <a:off x="706438" y="1350963"/>
            <a:ext cx="8208962" cy="4135437"/>
          </a:xfrm>
        </p:spPr>
        <p:txBody>
          <a:bodyPr/>
          <a:lstStyle/>
          <a:p>
            <a:pPr eaLnBrk="1" hangingPunct="1"/>
            <a:r>
              <a:rPr lang="en-US" sz="2800" smtClean="0">
                <a:solidFill>
                  <a:srgbClr val="FFFFFF"/>
                </a:solidFill>
              </a:rPr>
              <a:t>2001:  Clinical trial of nordihydroguairetic acid ; a chemical with anti-cancer properties was tested in the Indian Kerala for  a US-based researcher in 26 cancer patients. Two  died and a third one turned critical.</a:t>
            </a:r>
          </a:p>
          <a:p>
            <a:pPr eaLnBrk="1" hangingPunct="1"/>
            <a:endParaRPr lang="en-US" sz="2800" smtClean="0">
              <a:solidFill>
                <a:srgbClr val="FFFFFF"/>
              </a:solidFill>
            </a:endParaRPr>
          </a:p>
          <a:p>
            <a:pPr eaLnBrk="1" hangingPunct="1"/>
            <a:r>
              <a:rPr lang="en-US" sz="2800" smtClean="0">
                <a:solidFill>
                  <a:srgbClr val="FFFFFF"/>
                </a:solidFill>
              </a:rPr>
              <a:t>2003: more than 400 women who had been trying to conceive were enrolled without  their knowledge or consent to take part in clinical trial to see if a drug called letrozole induced ovulation.   </a:t>
            </a:r>
          </a:p>
        </p:txBody>
      </p:sp>
      <p:sp>
        <p:nvSpPr>
          <p:cNvPr id="3" name="Title 2"/>
          <p:cNvSpPr>
            <a:spLocks noGrp="1"/>
          </p:cNvSpPr>
          <p:nvPr>
            <p:ph type="title"/>
          </p:nvPr>
        </p:nvSpPr>
        <p:spPr>
          <a:xfrm>
            <a:off x="457200" y="304800"/>
            <a:ext cx="7772400" cy="838200"/>
          </a:xfrm>
        </p:spPr>
        <p:txBody>
          <a:bodyPr/>
          <a:lstStyle/>
          <a:p>
            <a:pPr eaLnBrk="1" hangingPunct="1">
              <a:defRPr/>
            </a:pPr>
            <a:r>
              <a:rPr lang="en-US" dirty="0" smtClean="0">
                <a:solidFill>
                  <a:schemeClr val="bg2"/>
                </a:solidFill>
              </a:rPr>
              <a:t>examples</a:t>
            </a:r>
            <a:endParaRPr lang="en-US" dirty="0">
              <a:solidFill>
                <a:schemeClr val="bg2"/>
              </a:solidFill>
            </a:endParaRPr>
          </a:p>
        </p:txBody>
      </p:sp>
      <p:sp>
        <p:nvSpPr>
          <p:cNvPr id="10244" name="Slide Number Placeholder 3"/>
          <p:cNvSpPr>
            <a:spLocks noGrp="1"/>
          </p:cNvSpPr>
          <p:nvPr>
            <p:ph type="sldNum" sz="quarter" idx="12"/>
          </p:nvPr>
        </p:nvSpPr>
        <p:spPr bwMode="auto">
          <a:noFill/>
          <a:ln>
            <a:miter lim="800000"/>
            <a:headEnd/>
            <a:tailEnd/>
          </a:ln>
        </p:spPr>
        <p:txBody>
          <a:bodyPr/>
          <a:lstStyle/>
          <a:p>
            <a:fld id="{DAB9869C-C81E-41F2-BA05-BE07F904BA02}" type="slidenum">
              <a:rPr lang="en-US" smtClean="0"/>
              <a:pPr/>
              <a:t>8</a:t>
            </a:fld>
            <a:endParaRPr lang="en-US"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Placeholder 2"/>
          <p:cNvSpPr>
            <a:spLocks noGrp="1"/>
          </p:cNvSpPr>
          <p:nvPr>
            <p:ph type="body" idx="1"/>
          </p:nvPr>
        </p:nvSpPr>
        <p:spPr>
          <a:xfrm>
            <a:off x="457200" y="1143000"/>
            <a:ext cx="8232775" cy="4572000"/>
          </a:xfrm>
        </p:spPr>
        <p:txBody>
          <a:bodyPr/>
          <a:lstStyle/>
          <a:p>
            <a:pPr eaLnBrk="1" hangingPunct="1">
              <a:lnSpc>
                <a:spcPct val="90000"/>
              </a:lnSpc>
            </a:pPr>
            <a:r>
              <a:rPr lang="en-US" sz="3600" b="1" smtClean="0">
                <a:solidFill>
                  <a:srgbClr val="FFC000"/>
                </a:solidFill>
              </a:rPr>
              <a:t>1-Respect for persons</a:t>
            </a:r>
          </a:p>
          <a:p>
            <a:pPr eaLnBrk="1" hangingPunct="1">
              <a:lnSpc>
                <a:spcPct val="90000"/>
              </a:lnSpc>
              <a:buFont typeface="Arial" charset="0"/>
              <a:buChar char="•"/>
            </a:pPr>
            <a:r>
              <a:rPr lang="en-US" sz="3200" u="sng" smtClean="0">
                <a:solidFill>
                  <a:srgbClr val="FFFFFF"/>
                </a:solidFill>
              </a:rPr>
              <a:t>Respect for </a:t>
            </a:r>
            <a:r>
              <a:rPr lang="en-US" sz="3200" b="1" u="sng" smtClean="0">
                <a:solidFill>
                  <a:srgbClr val="FFFF00"/>
                </a:solidFill>
              </a:rPr>
              <a:t>autonomy</a:t>
            </a:r>
            <a:r>
              <a:rPr lang="en-US" sz="3200" u="sng" smtClean="0">
                <a:solidFill>
                  <a:srgbClr val="FFFFFF"/>
                </a:solidFill>
              </a:rPr>
              <a:t> (</a:t>
            </a:r>
            <a:r>
              <a:rPr lang="ar-SA" sz="3200" u="sng" smtClean="0">
                <a:solidFill>
                  <a:srgbClr val="FFFFFF"/>
                </a:solidFill>
              </a:rPr>
              <a:t>(الاستقلال </a:t>
            </a:r>
            <a:endParaRPr lang="en-US" sz="3200" u="sng" smtClean="0">
              <a:solidFill>
                <a:srgbClr val="FFFFFF"/>
              </a:solidFill>
            </a:endParaRPr>
          </a:p>
          <a:p>
            <a:pPr algn="just" eaLnBrk="1" hangingPunct="1">
              <a:lnSpc>
                <a:spcPct val="90000"/>
              </a:lnSpc>
            </a:pPr>
            <a:r>
              <a:rPr lang="en-US" sz="3000" smtClean="0">
                <a:solidFill>
                  <a:srgbClr val="FFFFFF"/>
                </a:solidFill>
              </a:rPr>
              <a:t>People capable of deliberation about their personal choices should  be treated  with respect for their capacity for self determination.</a:t>
            </a:r>
          </a:p>
          <a:p>
            <a:pPr eaLnBrk="1" hangingPunct="1">
              <a:lnSpc>
                <a:spcPct val="90000"/>
              </a:lnSpc>
            </a:pPr>
            <a:endParaRPr lang="en-US" sz="3000" smtClean="0">
              <a:solidFill>
                <a:srgbClr val="FFFFFF"/>
              </a:solidFill>
            </a:endParaRPr>
          </a:p>
          <a:p>
            <a:pPr algn="just" eaLnBrk="1" hangingPunct="1">
              <a:lnSpc>
                <a:spcPct val="90000"/>
              </a:lnSpc>
              <a:buFont typeface="Arial" charset="0"/>
              <a:buChar char="•"/>
            </a:pPr>
            <a:r>
              <a:rPr lang="en-US" sz="3000" smtClean="0">
                <a:solidFill>
                  <a:srgbClr val="FFFFFF"/>
                </a:solidFill>
              </a:rPr>
              <a:t>Protection  of persons with </a:t>
            </a:r>
            <a:r>
              <a:rPr lang="en-US" sz="3000" b="1" u="sng" smtClean="0">
                <a:solidFill>
                  <a:srgbClr val="FFFF00"/>
                </a:solidFill>
              </a:rPr>
              <a:t>impaired or diminished autonomy</a:t>
            </a:r>
            <a:r>
              <a:rPr lang="en-US" sz="3000" u="sng" smtClean="0">
                <a:solidFill>
                  <a:srgbClr val="FFFFFF"/>
                </a:solidFill>
              </a:rPr>
              <a:t> </a:t>
            </a:r>
            <a:r>
              <a:rPr lang="en-US" sz="3000" smtClean="0">
                <a:solidFill>
                  <a:srgbClr val="FFFFFF"/>
                </a:solidFill>
              </a:rPr>
              <a:t>to give them security against harm or abuse.</a:t>
            </a:r>
          </a:p>
        </p:txBody>
      </p:sp>
      <p:sp>
        <p:nvSpPr>
          <p:cNvPr id="11267" name="Title 1"/>
          <p:cNvSpPr>
            <a:spLocks noGrp="1"/>
          </p:cNvSpPr>
          <p:nvPr>
            <p:ph type="title"/>
          </p:nvPr>
        </p:nvSpPr>
        <p:spPr>
          <a:xfrm>
            <a:off x="530225" y="152400"/>
            <a:ext cx="7772400" cy="1143000"/>
          </a:xfrm>
        </p:spPr>
        <p:txBody>
          <a:bodyPr/>
          <a:lstStyle/>
          <a:p>
            <a:pPr eaLnBrk="1" hangingPunct="1"/>
            <a:r>
              <a:rPr lang="en-US" sz="3200" cap="none" smtClean="0">
                <a:solidFill>
                  <a:schemeClr val="bg2"/>
                </a:solidFill>
              </a:rPr>
              <a:t>GENERAL ETHICAL PRINCIPLES</a:t>
            </a:r>
          </a:p>
        </p:txBody>
      </p:sp>
      <p:sp>
        <p:nvSpPr>
          <p:cNvPr id="11268" name="Slide Number Placeholder 3"/>
          <p:cNvSpPr>
            <a:spLocks noGrp="1"/>
          </p:cNvSpPr>
          <p:nvPr>
            <p:ph type="sldNum" sz="quarter" idx="12"/>
          </p:nvPr>
        </p:nvSpPr>
        <p:spPr bwMode="auto">
          <a:noFill/>
          <a:ln>
            <a:miter lim="800000"/>
            <a:headEnd/>
            <a:tailEnd/>
          </a:ln>
        </p:spPr>
        <p:txBody>
          <a:bodyPr/>
          <a:lstStyle/>
          <a:p>
            <a:fld id="{A7E1C97E-A1E2-47C6-BA4E-0127EF270D4D}" type="slidenum">
              <a:rPr lang="en-US" smtClean="0"/>
              <a:pPr/>
              <a:t>9</a:t>
            </a:fld>
            <a:endParaRPr lang="en-US"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P101967919_template">
  <a:themeElements>
    <a:clrScheme name="Custom 1">
      <a:dk1>
        <a:srgbClr val="FFFFFF"/>
      </a:dk1>
      <a:lt1>
        <a:srgbClr val="FFFFFF"/>
      </a:lt1>
      <a:dk2>
        <a:srgbClr val="1F497D"/>
      </a:dk2>
      <a:lt2>
        <a:srgbClr val="0C38C2"/>
      </a:lt2>
      <a:accent1>
        <a:srgbClr val="4167D4"/>
      </a:accent1>
      <a:accent2>
        <a:srgbClr val="82788C"/>
      </a:accent2>
      <a:accent3>
        <a:srgbClr val="000000"/>
      </a:accent3>
      <a:accent4>
        <a:srgbClr val="8064A2"/>
      </a:accent4>
      <a:accent5>
        <a:srgbClr val="4BACC6"/>
      </a:accent5>
      <a:accent6>
        <a:srgbClr val="F79646"/>
      </a:accent6>
      <a:hlink>
        <a:srgbClr val="B5A6E2"/>
      </a:hlink>
      <a:folHlink>
        <a:srgbClr val="7F7F7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363900D7-24D1-4512-9B80-8E174AC88C7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TP101967919_template</Template>
  <TotalTime>250</TotalTime>
  <Words>1608</Words>
  <Application>Microsoft Office PowerPoint</Application>
  <PresentationFormat>عرض على الشاشة (3:4)‏</PresentationFormat>
  <Paragraphs>223</Paragraphs>
  <Slides>32</Slides>
  <Notes>0</Notes>
  <HiddenSlides>0</HiddenSlides>
  <MMClips>0</MMClips>
  <ScaleCrop>false</ScaleCrop>
  <HeadingPairs>
    <vt:vector size="6" baseType="variant">
      <vt:variant>
        <vt:lpstr>الخطوط المستخدمة</vt:lpstr>
      </vt:variant>
      <vt:variant>
        <vt:i4>5</vt:i4>
      </vt:variant>
      <vt:variant>
        <vt:lpstr>سمة</vt:lpstr>
      </vt:variant>
      <vt:variant>
        <vt:i4>1</vt:i4>
      </vt:variant>
      <vt:variant>
        <vt:lpstr>عناوين الشرائح</vt:lpstr>
      </vt:variant>
      <vt:variant>
        <vt:i4>32</vt:i4>
      </vt:variant>
    </vt:vector>
  </HeadingPairs>
  <TitlesOfParts>
    <vt:vector size="38" baseType="lpstr">
      <vt:lpstr>Arial</vt:lpstr>
      <vt:lpstr>Tahoma</vt:lpstr>
      <vt:lpstr>Calibri</vt:lpstr>
      <vt:lpstr>Footlight MT Light</vt:lpstr>
      <vt:lpstr>Wingdings</vt:lpstr>
      <vt:lpstr>TP101967919_template</vt:lpstr>
      <vt:lpstr>Ethics in Health Research</vt:lpstr>
      <vt:lpstr>OBJECTIVES OF THE LECTURE</vt:lpstr>
      <vt:lpstr>Definition</vt:lpstr>
      <vt:lpstr>Health Research Ethics</vt:lpstr>
      <vt:lpstr>الشريحة 5</vt:lpstr>
      <vt:lpstr>WHY RESEARCH ETHICS IS A CONCERN?</vt:lpstr>
      <vt:lpstr>Globalization of ethics</vt:lpstr>
      <vt:lpstr>examples</vt:lpstr>
      <vt:lpstr>GENERAL ETHICAL PRINCIPLES</vt:lpstr>
      <vt:lpstr>الشريحة 10</vt:lpstr>
      <vt:lpstr>2-BENEFICENCE ) (الاحسان</vt:lpstr>
      <vt:lpstr>3-Justice (العدل )</vt:lpstr>
      <vt:lpstr>Research project should leave low –resources countries or communities better than previously</vt:lpstr>
      <vt:lpstr>RESPONSIBILITY FOR ETHICS IN HEALTH RESEARCH</vt:lpstr>
      <vt:lpstr>RESEARCH INVOLVING HUMANS OR HUMAN MATERIALS</vt:lpstr>
      <vt:lpstr>INFORMED CONSENT </vt:lpstr>
      <vt:lpstr>الشريحة 17</vt:lpstr>
      <vt:lpstr>Rights of a study participant: to be addressed when taking informed consent</vt:lpstr>
      <vt:lpstr>PAYMENTS FOR PARTICIPATION IN RESEARCH </vt:lpstr>
      <vt:lpstr>SURVEYS OF THE GENERAL POPULATION </vt:lpstr>
      <vt:lpstr>Ethics in Clinical Trials</vt:lpstr>
      <vt:lpstr>Tuskegee syphilis experiment  (1932-72)</vt:lpstr>
      <vt:lpstr>example</vt:lpstr>
      <vt:lpstr>Cincinnati radiation experiments </vt:lpstr>
      <vt:lpstr> Hepatitis in retarded children </vt:lpstr>
      <vt:lpstr>HISTORY OF GUIDELINES</vt:lpstr>
      <vt:lpstr>الشريحة 27</vt:lpstr>
      <vt:lpstr>الشريحة 28</vt:lpstr>
      <vt:lpstr>الشريحة 29</vt:lpstr>
      <vt:lpstr>الشريحة 30</vt:lpstr>
      <vt:lpstr>Reference book &amp; page number for the lecture resource</vt:lpstr>
      <vt:lpstr>Thank You </vt:lpstr>
    </vt:vector>
  </TitlesOfParts>
  <Company>KKUH</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TOPIC OF LECTURE</dc:title>
  <dc:creator>Anne</dc:creator>
  <cp:lastModifiedBy>AA</cp:lastModifiedBy>
  <cp:revision>38</cp:revision>
  <dcterms:created xsi:type="dcterms:W3CDTF">2011-06-06T04:56:19Z</dcterms:created>
  <dcterms:modified xsi:type="dcterms:W3CDTF">2013-09-09T16:40:46Z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TC019679209991</vt:lpwstr>
  </property>
</Properties>
</file>