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2"/>
  </p:sldMasterIdLst>
  <p:notesMasterIdLst>
    <p:notesMasterId r:id="rId44"/>
  </p:notesMasterIdLst>
  <p:sldIdLst>
    <p:sldId id="256" r:id="rId3"/>
    <p:sldId id="259" r:id="rId4"/>
    <p:sldId id="261" r:id="rId5"/>
    <p:sldId id="262" r:id="rId6"/>
    <p:sldId id="296" r:id="rId7"/>
    <p:sldId id="295" r:id="rId8"/>
    <p:sldId id="336" r:id="rId9"/>
    <p:sldId id="328" r:id="rId10"/>
    <p:sldId id="264" r:id="rId11"/>
    <p:sldId id="339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317" r:id="rId21"/>
    <p:sldId id="273" r:id="rId22"/>
    <p:sldId id="332" r:id="rId23"/>
    <p:sldId id="340" r:id="rId24"/>
    <p:sldId id="274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342" r:id="rId36"/>
    <p:sldId id="343" r:id="rId37"/>
    <p:sldId id="341" r:id="rId38"/>
    <p:sldId id="344" r:id="rId39"/>
    <p:sldId id="345" r:id="rId40"/>
    <p:sldId id="346" r:id="rId41"/>
    <p:sldId id="347" r:id="rId42"/>
    <p:sldId id="294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92A53"/>
    <a:srgbClr val="A2ABD4"/>
    <a:srgbClr val="868593"/>
    <a:srgbClr val="C6D7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54" autoAdjust="0"/>
    <p:restoredTop sz="94660"/>
  </p:normalViewPr>
  <p:slideViewPr>
    <p:cSldViewPr>
      <p:cViewPr varScale="1">
        <p:scale>
          <a:sx n="68" d="100"/>
          <a:sy n="68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CEC838F-187D-4968-B8B1-AC46FB519469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736727-31EC-4F81-8989-3B2753F3C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745D51-A62A-4D82-81EA-A82782A53B25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8D8E68-221D-485A-810E-EB86B6315AA0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80/1000 = 8%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9B2F8F-227F-4783-AAAC-2D14802D53C1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753013-54DB-4AD7-A393-EE478B7B9F5F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This diagram shows factors that alternatively can increase or decrease the magnitude of the observed prevalence of a disease. </a:t>
            </a:r>
          </a:p>
          <a:p>
            <a:pPr eaLnBrk="1" hangingPunct="1"/>
            <a:r>
              <a:rPr lang="en-US" smtClean="0"/>
              <a:t>This diagram is a modified version of one published in the teachers’ guide to </a:t>
            </a:r>
            <a:r>
              <a:rPr lang="en-US" i="1" smtClean="0"/>
              <a:t>Basic Epidemiology</a:t>
            </a:r>
            <a:r>
              <a:rPr lang="en-US" smtClean="0"/>
              <a:t>, a textbook published under the sponsorship of the World Health Organization.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2DB418-B9AB-40E7-9B05-20C5C61AFFCA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69310-60E6-4C53-AF7B-E06AA56F31CA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31B3-0699-4361-964F-F142DFBC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B46D6-FC84-4A82-8BAF-E654B638CA44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41C5-06A8-40E3-8C7A-B331628F0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F2F5-D526-47D1-90FA-E3D7A4C33CE3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C3497-231A-476E-861F-5A63BE59A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1C534-9105-4EC6-A1FD-60F810833352}" type="datetime1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372E-270D-4E3E-8B7E-A5FFC3A8DA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ACE3-492A-4F5A-A404-FCBE21FADA5B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A4F5-A459-4A5E-BEB2-412D5D704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3C71-1D1F-408E-881E-B3917CA9A973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CA86-34DC-4A24-A35B-10777F261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4D21-9885-49AA-9F1E-F28D967F6E81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1B87-4B4B-46D8-993D-339AE00B5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3CBC6-D676-4821-BBD5-292E2A2CE7B7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B7EE-ED0E-4284-8789-A94C93954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71B37-17B4-4814-85C9-CBBB205B197F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F024-4727-4978-9388-004C898C4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8780-3519-45AF-A6F9-6DB059BE5D7B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43CE-5D55-4BDA-843A-AAB7DDCB1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4DC9-C6CD-4D6F-9AB0-9FB19CF9BFF3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ECF4-43FE-4ECA-AF87-642219338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275D0-93F1-479B-8AC0-2376D12DCC6B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0539-694D-43A6-A9F5-1E545F208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1AEA48-E82E-4595-9A37-37B017975727}" type="datetimeFigureOut">
              <a:rPr lang="en-US"/>
              <a:pPr>
                <a:defRPr/>
              </a:pPr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04ECC8-2B8E-4887-BE5F-C07346E4E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6934200" cy="1371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Measures of Disease Frequency, Effect and Impact  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676400" y="3200400"/>
            <a:ext cx="6934200" cy="198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Lecture by: </a:t>
            </a:r>
          </a:p>
          <a:p>
            <a:pPr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Dr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Amna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Rehana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Siddiqui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Associate Professor </a:t>
            </a:r>
          </a:p>
          <a:p>
            <a:pPr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Department of Family &amp; Community Medicine </a:t>
            </a:r>
          </a:p>
          <a:p>
            <a:pPr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  <a:cs typeface="Arial" pitchFamily="34" charset="0"/>
              </a:rPr>
              <a:t>September 2013</a:t>
            </a:r>
          </a:p>
          <a:p>
            <a:pPr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endParaRPr lang="en-US" sz="1600" dirty="0" smtClean="0">
              <a:solidFill>
                <a:srgbClr val="898989"/>
              </a:solidFill>
              <a:latin typeface="Footlight MT Light" pitchFamily="18" charset="0"/>
              <a:cs typeface="Arial" pitchFamily="34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en-US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en-US" sz="400" dirty="0" smtClean="0">
                <a:solidFill>
                  <a:srgbClr val="898989"/>
                </a:solidFill>
                <a:latin typeface="Footlight MT Light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mtClean="0"/>
              <a:t>Example: Incidence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i="1" smtClean="0">
                <a:solidFill>
                  <a:srgbClr val="7030A0"/>
                </a:solidFill>
              </a:rPr>
              <a:t>   </a:t>
            </a:r>
            <a:r>
              <a:rPr lang="en-US" sz="2800" b="1" i="1" smtClean="0">
                <a:solidFill>
                  <a:srgbClr val="7030A0"/>
                </a:solidFill>
              </a:rPr>
              <a:t>There were 50 cases of Cancer of breast that developed during January to December in 2010 among the 10,000 women above 40 years of age living in city X </a:t>
            </a:r>
          </a:p>
          <a:p>
            <a:pPr>
              <a:buFont typeface="Arial" pitchFamily="34" charset="0"/>
              <a:buNone/>
            </a:pPr>
            <a:endParaRPr lang="en-US" sz="1100" b="1" i="1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sz="2800" b="1" i="1" smtClean="0">
                <a:solidFill>
                  <a:srgbClr val="7030A0"/>
                </a:solidFill>
              </a:rPr>
              <a:t>~ 50/10,000 is the incidence rate of Ca breast in women above 40 years of age from January 1,  2010 to December 31, 2010 living in City X</a:t>
            </a:r>
          </a:p>
          <a:p>
            <a:pPr>
              <a:buFont typeface="Arial" pitchFamily="34" charset="0"/>
              <a:buNone/>
            </a:pPr>
            <a:r>
              <a:rPr lang="en-US" sz="2800" b="1" i="1" smtClean="0">
                <a:solidFill>
                  <a:srgbClr val="7030A0"/>
                </a:solidFill>
              </a:rPr>
              <a:t>   </a:t>
            </a:r>
          </a:p>
          <a:p>
            <a:pPr>
              <a:buFont typeface="Arial" pitchFamily="34" charset="0"/>
              <a:buNone/>
            </a:pPr>
            <a:r>
              <a:rPr lang="en-US" sz="2800" b="1" i="1" smtClean="0">
                <a:solidFill>
                  <a:srgbClr val="7030A0"/>
                </a:solidFill>
              </a:rPr>
              <a:t>    Incidence of Ca Breast was 5/1000 women above the age of 40 yrs in 2010 in City X</a:t>
            </a:r>
          </a:p>
          <a:p>
            <a:endParaRPr lang="en-US" b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567738" cy="5086350"/>
          </a:xfrm>
        </p:spPr>
        <p:txBody>
          <a:bodyPr/>
          <a:lstStyle/>
          <a:p>
            <a:pPr marL="469900" indent="-469900" eaLnBrk="1" hangingPunct="1">
              <a:lnSpc>
                <a:spcPct val="150000"/>
              </a:lnSpc>
            </a:pPr>
            <a:r>
              <a:rPr lang="en-US" sz="2800" smtClean="0">
                <a:latin typeface="Arial" pitchFamily="34" charset="0"/>
              </a:rPr>
              <a:t>The </a:t>
            </a:r>
            <a:r>
              <a:rPr lang="en-US" sz="2800" b="1" smtClean="0">
                <a:solidFill>
                  <a:srgbClr val="953735"/>
                </a:solidFill>
                <a:latin typeface="Arial" pitchFamily="34" charset="0"/>
              </a:rPr>
              <a:t>denominator</a:t>
            </a:r>
            <a:r>
              <a:rPr lang="en-US" sz="2800" smtClean="0">
                <a:latin typeface="Arial" pitchFamily="34" charset="0"/>
              </a:rPr>
              <a:t> should include persons at risk to develop the disease that is being described during the time period covered.</a:t>
            </a:r>
          </a:p>
          <a:p>
            <a:pPr marL="469900" indent="-469900" eaLnBrk="1" hangingPunct="1">
              <a:lnSpc>
                <a:spcPct val="150000"/>
              </a:lnSpc>
              <a:buClr>
                <a:schemeClr val="folHlink"/>
              </a:buClr>
            </a:pPr>
            <a:r>
              <a:rPr lang="en-US" sz="2800" smtClean="0">
                <a:latin typeface="Arial" pitchFamily="34" charset="0"/>
              </a:rPr>
              <a:t>The denominator may change over time as people develop disease</a:t>
            </a:r>
          </a:p>
          <a:p>
            <a:pPr marL="469900" indent="-469900" eaLnBrk="1" hangingPunct="1">
              <a:lnSpc>
                <a:spcPct val="150000"/>
              </a:lnSpc>
              <a:buClr>
                <a:schemeClr val="folHlink"/>
              </a:buClr>
              <a:buFont typeface="Arial" pitchFamily="34" charset="0"/>
              <a:buNone/>
            </a:pPr>
            <a:endParaRPr lang="en-US" sz="2400" smtClean="0">
              <a:latin typeface="Arial" pitchFamily="34" charset="0"/>
            </a:endParaRPr>
          </a:p>
          <a:p>
            <a:pPr marL="469900" indent="-469900" eaLnBrk="1" hangingPunct="1">
              <a:spcBef>
                <a:spcPct val="0"/>
              </a:spcBef>
              <a:buClr>
                <a:schemeClr val="folHlink"/>
              </a:buClr>
            </a:pPr>
            <a:r>
              <a:rPr lang="en-US" sz="2000" b="1" i="1" smtClean="0">
                <a:solidFill>
                  <a:srgbClr val="7030A0"/>
                </a:solidFill>
                <a:latin typeface="Arial" pitchFamily="34" charset="0"/>
              </a:rPr>
              <a:t>E.g. if ca breast needs to be studied in 2011 ; all those women who developed Ca breast in 2010 will be excluded from the denominator during 2011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B2A1A2-1936-4782-99B4-3540E2646BA7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457200" y="381000"/>
            <a:ext cx="2262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Incidence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A0F7A5-D55A-4281-8BEB-00A75E8E7765}" type="slidenum">
              <a:rPr lang="ar-SA" smtClean="0"/>
              <a:pPr/>
              <a:t>12</a:t>
            </a:fld>
            <a:endParaRPr lang="en-US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25538"/>
            <a:ext cx="8077200" cy="573246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</p:pic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6496050" cy="10668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What is the incidence rate from</a:t>
            </a:r>
          </a:p>
          <a:p>
            <a:pPr eaLnBrk="0" hangingPunct="0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October 1, 1990 to Sep 30, 1991?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813662-FAED-48E9-BFB7-FBDFA96535B0}" type="slidenum">
              <a:rPr lang="ar-SA" smtClean="0"/>
              <a:pPr/>
              <a:t>13</a:t>
            </a:fld>
            <a:endParaRPr lang="en-US" smtClean="0"/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6315075" cy="44815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</p:pic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28600" y="76200"/>
            <a:ext cx="6496050" cy="10668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What is the incidence rate from</a:t>
            </a:r>
          </a:p>
          <a:p>
            <a:pPr eaLnBrk="0" hangingPunct="0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October 1, 1990 to Sep 30, 1991?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V="1">
            <a:off x="5410200" y="2895600"/>
            <a:ext cx="2438400" cy="7620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 flipV="1">
            <a:off x="3581400" y="2895600"/>
            <a:ext cx="4191000" cy="14478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 flipV="1">
            <a:off x="3276600" y="2895600"/>
            <a:ext cx="4495800" cy="17526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 flipV="1">
            <a:off x="3200400" y="2895600"/>
            <a:ext cx="4572000" cy="25146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7908925" y="2457450"/>
            <a:ext cx="38735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7680325" y="3676650"/>
            <a:ext cx="1109663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4 / 14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38200" y="32004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8200" y="3429000"/>
            <a:ext cx="1143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914400" y="3810000"/>
            <a:ext cx="114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762000" y="3733800"/>
            <a:ext cx="1066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914400" y="3810000"/>
            <a:ext cx="838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838200" y="3733800"/>
            <a:ext cx="10668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TextBox 38"/>
          <p:cNvSpPr txBox="1">
            <a:spLocks noChangeArrowheads="1"/>
          </p:cNvSpPr>
          <p:nvPr/>
        </p:nvSpPr>
        <p:spPr bwMode="auto">
          <a:xfrm>
            <a:off x="0" y="2971800"/>
            <a:ext cx="1143000" cy="1570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As they have </a:t>
            </a:r>
          </a:p>
          <a:p>
            <a:r>
              <a:rPr lang="en-US" sz="1200"/>
              <a:t>disease; </a:t>
            </a:r>
          </a:p>
          <a:p>
            <a:r>
              <a:rPr lang="en-US" sz="1200"/>
              <a:t>exclude </a:t>
            </a:r>
          </a:p>
          <a:p>
            <a:r>
              <a:rPr lang="en-US" sz="1200"/>
              <a:t>from </a:t>
            </a:r>
          </a:p>
          <a:p>
            <a:r>
              <a:rPr lang="en-US" sz="1200"/>
              <a:t>denominator;</a:t>
            </a:r>
          </a:p>
          <a:p>
            <a:r>
              <a:rPr lang="en-US" sz="1200"/>
              <a:t>not at risk of </a:t>
            </a:r>
          </a:p>
          <a:p>
            <a:r>
              <a:rPr lang="en-US" sz="1200"/>
              <a:t>developing </a:t>
            </a:r>
          </a:p>
          <a:p>
            <a:r>
              <a:rPr lang="en-US" sz="1200"/>
              <a:t>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111624" grpId="0"/>
      <p:bldP spid="1116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chemeClr val="tx2">
                    <a:satMod val="130000"/>
                  </a:schemeClr>
                </a:solidFill>
              </a:rPr>
              <a:t>Factors affecting incidence rate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0" y="1141413"/>
            <a:ext cx="9144000" cy="51831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b="1" smtClean="0">
                <a:latin typeface="Arial" pitchFamily="34" charset="0"/>
              </a:rPr>
              <a:t>New risk factor</a:t>
            </a:r>
            <a:r>
              <a:rPr lang="en-US" sz="2800" smtClean="0">
                <a:latin typeface="Arial" pitchFamily="34" charset="0"/>
              </a:rPr>
              <a:t> </a:t>
            </a:r>
          </a:p>
          <a:p>
            <a:pPr marL="762000" lvl="1" indent="-304800" eaLnBrk="1" hangingPunct="1">
              <a:lnSpc>
                <a:spcPct val="120000"/>
              </a:lnSpc>
            </a:pPr>
            <a:r>
              <a:rPr lang="en-US" sz="2600" smtClean="0">
                <a:latin typeface="Arial" pitchFamily="34" charset="0"/>
              </a:rPr>
              <a:t>oral contraceptives as exposure and increase in thrombo-embolism in women; </a:t>
            </a:r>
          </a:p>
          <a:p>
            <a:pPr marL="762000" lvl="1" indent="-304800" eaLnBrk="1" hangingPunct="1">
              <a:lnSpc>
                <a:spcPct val="120000"/>
              </a:lnSpc>
            </a:pPr>
            <a:r>
              <a:rPr lang="en-US" sz="2600" smtClean="0">
                <a:latin typeface="Arial" pitchFamily="34" charset="0"/>
              </a:rPr>
              <a:t>food additives and cancer</a:t>
            </a:r>
          </a:p>
          <a:p>
            <a:pPr marL="762000" lvl="1" indent="-304800" eaLnBrk="1" hangingPunct="1">
              <a:lnSpc>
                <a:spcPct val="120000"/>
              </a:lnSpc>
            </a:pPr>
            <a:r>
              <a:rPr lang="en-US" sz="2600" smtClean="0">
                <a:latin typeface="Arial" pitchFamily="34" charset="0"/>
              </a:rPr>
              <a:t>New virus (HIV and AIDS)</a:t>
            </a:r>
          </a:p>
          <a:p>
            <a:pPr eaLnBrk="1" hangingPunct="1">
              <a:lnSpc>
                <a:spcPct val="120000"/>
              </a:lnSpc>
            </a:pPr>
            <a:r>
              <a:rPr lang="en-US" b="1" smtClean="0">
                <a:latin typeface="Arial" pitchFamily="34" charset="0"/>
              </a:rPr>
              <a:t>Changing habits</a:t>
            </a:r>
            <a:r>
              <a:rPr lang="en-US" sz="2800" smtClean="0">
                <a:latin typeface="Arial" pitchFamily="34" charset="0"/>
              </a:rPr>
              <a:t> </a:t>
            </a:r>
          </a:p>
          <a:p>
            <a:pPr marL="762000" lvl="1" indent="-304800" eaLnBrk="1" hangingPunct="1">
              <a:lnSpc>
                <a:spcPct val="120000"/>
              </a:lnSpc>
            </a:pPr>
            <a:r>
              <a:rPr lang="en-US" sz="2600" smtClean="0">
                <a:latin typeface="Arial" pitchFamily="34" charset="0"/>
              </a:rPr>
              <a:t>increased smoking and development of lung cancer</a:t>
            </a:r>
          </a:p>
          <a:p>
            <a:pPr marL="762000" lvl="1" indent="-304800" eaLnBrk="1" hangingPunct="1">
              <a:lnSpc>
                <a:spcPct val="120000"/>
              </a:lnSpc>
            </a:pPr>
            <a:r>
              <a:rPr lang="en-US" sz="2600" smtClean="0">
                <a:latin typeface="Arial" pitchFamily="34" charset="0"/>
              </a:rPr>
              <a:t>fluoridated water and decrease in dental caries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B58852-7A09-4EF0-BF8D-CF3FF15926C4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tx2">
                    <a:satMod val="130000"/>
                  </a:schemeClr>
                </a:solidFill>
              </a:rPr>
              <a:t>Factors affecting incidence rate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9144000" cy="5183188"/>
          </a:xfrm>
        </p:spPr>
        <p:txBody>
          <a:bodyPr/>
          <a:lstStyle/>
          <a:p>
            <a:pPr marL="365125" indent="-282575" eaLnBrk="1" hangingPunct="1">
              <a:buFont typeface="Wingdings 2" pitchFamily="18" charset="2"/>
              <a:buChar char=""/>
            </a:pPr>
            <a:r>
              <a:rPr lang="en-US" sz="2600" b="1" smtClean="0">
                <a:latin typeface="Arial" pitchFamily="34" charset="0"/>
              </a:rPr>
              <a:t>Changes in virulence of causative organisms </a:t>
            </a:r>
          </a:p>
          <a:p>
            <a:pPr marL="762000" lvl="1" indent="-304800" eaLnBrk="1" hangingPunct="1">
              <a:buFontTx/>
              <a:buChar char="-"/>
            </a:pPr>
            <a:r>
              <a:rPr lang="en-US" sz="2600" smtClean="0">
                <a:latin typeface="Arial" pitchFamily="34" charset="0"/>
              </a:rPr>
              <a:t>drug-resistant bacteria (TB)</a:t>
            </a:r>
          </a:p>
          <a:p>
            <a:pPr marL="762000" lvl="1" indent="-304800" eaLnBrk="1" hangingPunct="1">
              <a:buFontTx/>
              <a:buChar char="-"/>
            </a:pPr>
            <a:r>
              <a:rPr lang="en-US" sz="2600" smtClean="0">
                <a:latin typeface="Arial" pitchFamily="34" charset="0"/>
              </a:rPr>
              <a:t>Influenza virus mutation  Increase influenza (H1N1)</a:t>
            </a:r>
          </a:p>
          <a:p>
            <a:pPr marL="762000" lvl="1" indent="-304800" eaLnBrk="1" hangingPunct="1">
              <a:buFontTx/>
              <a:buChar char="-"/>
            </a:pPr>
            <a:r>
              <a:rPr lang="en-US" sz="2600" smtClean="0">
                <a:latin typeface="Arial" pitchFamily="34" charset="0"/>
              </a:rPr>
              <a:t>drug resistance to malaria prophylaxis and increase in malaria</a:t>
            </a:r>
          </a:p>
          <a:p>
            <a:pPr marL="365125" indent="-282575" eaLnBrk="1" hangingPunct="1">
              <a:buFont typeface="Wingdings" pitchFamily="2" charset="2"/>
              <a:buChar char="q"/>
            </a:pPr>
            <a:r>
              <a:rPr lang="en-US" sz="2600" b="1" smtClean="0">
                <a:latin typeface="Arial" pitchFamily="34" charset="0"/>
              </a:rPr>
              <a:t>Changes from intervention programs</a:t>
            </a:r>
          </a:p>
          <a:p>
            <a:pPr marL="762000" lvl="1" indent="-304800" eaLnBrk="1" hangingPunct="1">
              <a:buFont typeface="Verdana" pitchFamily="34" charset="0"/>
              <a:buChar char="◦"/>
            </a:pPr>
            <a:r>
              <a:rPr lang="en-US" sz="2600" smtClean="0">
                <a:latin typeface="Arial" pitchFamily="34" charset="0"/>
              </a:rPr>
              <a:t>vaccination against measles      incidence of measles</a:t>
            </a:r>
          </a:p>
          <a:p>
            <a:pPr marL="762000" lvl="1" indent="-304800" eaLnBrk="1" hangingPunct="1">
              <a:buFont typeface="Arial" pitchFamily="34" charset="0"/>
              <a:buNone/>
            </a:pPr>
            <a:endParaRPr lang="en-US" sz="1200" smtClean="0">
              <a:latin typeface="Arial" pitchFamily="34" charset="0"/>
            </a:endParaRPr>
          </a:p>
          <a:p>
            <a:pPr marL="762000" lvl="1" indent="-304800" eaLnBrk="1" hangingPunct="1">
              <a:buFont typeface="Verdana" pitchFamily="34" charset="0"/>
              <a:buChar char="◦"/>
            </a:pPr>
            <a:r>
              <a:rPr lang="en-US" sz="2600" smtClean="0">
                <a:latin typeface="Arial" pitchFamily="34" charset="0"/>
              </a:rPr>
              <a:t>Polio eradication campaigns    incidence of polio</a:t>
            </a:r>
          </a:p>
          <a:p>
            <a:pPr marL="762000" lvl="1" indent="-304800" eaLnBrk="1" hangingPunct="1">
              <a:buFont typeface="Arial" pitchFamily="34" charset="0"/>
              <a:buNone/>
            </a:pPr>
            <a:endParaRPr lang="en-US" sz="1200" smtClean="0">
              <a:latin typeface="Arial" pitchFamily="34" charset="0"/>
            </a:endParaRPr>
          </a:p>
          <a:p>
            <a:pPr marL="762000" lvl="1" indent="-304800" eaLnBrk="1" hangingPunct="1">
              <a:buFont typeface="Verdana" pitchFamily="34" charset="0"/>
              <a:buChar char="◦"/>
            </a:pPr>
            <a:r>
              <a:rPr lang="en-US" sz="2600" smtClean="0">
                <a:latin typeface="Arial" pitchFamily="34" charset="0"/>
              </a:rPr>
              <a:t>Chemoprophylaxis   meningitis, Rheumatic diseases    </a:t>
            </a:r>
          </a:p>
          <a:p>
            <a:pPr marL="762000" lvl="1" indent="-304800" eaLnBrk="1" hangingPunct="1">
              <a:buFont typeface="Arial" pitchFamily="34" charset="0"/>
              <a:buNone/>
            </a:pPr>
            <a:endParaRPr lang="en-US" sz="2600" smtClean="0">
              <a:latin typeface="Arial" pitchFamily="34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2300BE-0B05-4C75-A747-1CC95C4D8DD4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5257800" y="42672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181600" y="50292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AutoShape 6"/>
          <p:cNvSpPr>
            <a:spLocks noChangeArrowheads="1"/>
          </p:cNvSpPr>
          <p:nvPr/>
        </p:nvSpPr>
        <p:spPr bwMode="auto">
          <a:xfrm>
            <a:off x="3733800" y="56388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867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800" b="1" smtClean="0">
                <a:latin typeface="Arial" pitchFamily="34" charset="0"/>
              </a:rPr>
              <a:t>Selective migration</a:t>
            </a:r>
            <a:r>
              <a:rPr lang="en-US" sz="2800" smtClean="0">
                <a:latin typeface="Arial" pitchFamily="34" charset="0"/>
              </a:rPr>
              <a:t> of susceptible persons to an endemic area	   incidence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800" b="1" smtClean="0">
                <a:latin typeface="Arial" pitchFamily="34" charset="0"/>
              </a:rPr>
              <a:t>Population pattern</a:t>
            </a:r>
            <a:r>
              <a:rPr lang="en-US" sz="2800" smtClean="0">
                <a:latin typeface="Arial" pitchFamily="34" charset="0"/>
              </a:rPr>
              <a:t> </a:t>
            </a:r>
          </a:p>
          <a:p>
            <a:pPr lvl="1" eaLnBrk="1" hangingPunct="1">
              <a:lnSpc>
                <a:spcPct val="110000"/>
              </a:lnSpc>
              <a:buFontTx/>
              <a:buChar char="-"/>
            </a:pPr>
            <a:r>
              <a:rPr lang="en-US" smtClean="0">
                <a:latin typeface="Arial" pitchFamily="34" charset="0"/>
              </a:rPr>
              <a:t>Aging       incidence of Degenerative diseases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800" b="1" i="1" smtClean="0">
                <a:latin typeface="Arial" pitchFamily="34" charset="0"/>
              </a:rPr>
              <a:t>Reporting</a:t>
            </a:r>
          </a:p>
          <a:p>
            <a:pPr lvl="1" eaLnBrk="1" hangingPunct="1">
              <a:lnSpc>
                <a:spcPct val="110000"/>
              </a:lnSpc>
              <a:buFontTx/>
              <a:buChar char="-"/>
            </a:pPr>
            <a:r>
              <a:rPr lang="en-US" smtClean="0">
                <a:latin typeface="Arial" pitchFamily="34" charset="0"/>
              </a:rPr>
              <a:t>Increased reporting 	incidence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800" b="1" i="1" smtClean="0">
                <a:latin typeface="Arial" pitchFamily="34" charset="0"/>
              </a:rPr>
              <a:t>Screening</a:t>
            </a:r>
          </a:p>
          <a:p>
            <a:pPr lvl="1" eaLnBrk="1" hangingPunct="1">
              <a:lnSpc>
                <a:spcPct val="110000"/>
              </a:lnSpc>
              <a:buFontTx/>
              <a:buChar char="-"/>
            </a:pPr>
            <a:r>
              <a:rPr lang="en-US" smtClean="0">
                <a:latin typeface="Arial" pitchFamily="34" charset="0"/>
              </a:rPr>
              <a:t>Early detection of cases       incidence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800" b="1" i="1" smtClean="0">
                <a:latin typeface="Arial" pitchFamily="34" charset="0"/>
              </a:rPr>
              <a:t>New</a:t>
            </a:r>
            <a:r>
              <a:rPr lang="en-US" sz="2800" b="1" i="1" smtClean="0">
                <a:solidFill>
                  <a:srgbClr val="FFCC00"/>
                </a:solidFill>
                <a:latin typeface="Arial" pitchFamily="34" charset="0"/>
              </a:rPr>
              <a:t> </a:t>
            </a:r>
            <a:r>
              <a:rPr lang="en-US" sz="2800" b="1" i="1" smtClean="0">
                <a:latin typeface="Arial" pitchFamily="34" charset="0"/>
              </a:rPr>
              <a:t>diagnostic</a:t>
            </a:r>
            <a:r>
              <a:rPr lang="en-US" sz="2800" b="1" i="1" smtClean="0">
                <a:solidFill>
                  <a:srgbClr val="FFCC00"/>
                </a:solidFill>
                <a:latin typeface="Arial" pitchFamily="34" charset="0"/>
              </a:rPr>
              <a:t> </a:t>
            </a:r>
            <a:r>
              <a:rPr lang="en-US" sz="2800" b="1" i="1" smtClean="0">
                <a:latin typeface="Arial" pitchFamily="34" charset="0"/>
              </a:rPr>
              <a:t>tools</a:t>
            </a:r>
          </a:p>
          <a:p>
            <a:pPr lvl="1" eaLnBrk="1" hangingPunct="1">
              <a:lnSpc>
                <a:spcPct val="110000"/>
              </a:lnSpc>
              <a:buFontTx/>
              <a:buChar char="-"/>
            </a:pPr>
            <a:r>
              <a:rPr lang="en-US" smtClean="0">
                <a:latin typeface="Arial" pitchFamily="34" charset="0"/>
              </a:rPr>
              <a:t>New diagnostic tools      detection of cases</a:t>
            </a:r>
          </a:p>
          <a:p>
            <a:pPr eaLnBrk="1" hangingPunct="1">
              <a:lnSpc>
                <a:spcPct val="110000"/>
              </a:lnSpc>
            </a:pPr>
            <a:endParaRPr lang="en-US" sz="2800" smtClean="0">
              <a:latin typeface="Arial" pitchFamily="34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C9158E-6FA5-4BE9-B138-520E976D8E3A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609600" y="457200"/>
            <a:ext cx="6351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Factors affecting incidence rate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20485" name="AutoShape 6"/>
          <p:cNvSpPr>
            <a:spLocks noChangeArrowheads="1"/>
          </p:cNvSpPr>
          <p:nvPr/>
        </p:nvSpPr>
        <p:spPr bwMode="auto">
          <a:xfrm flipV="1">
            <a:off x="2667000" y="1752600"/>
            <a:ext cx="381000" cy="381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 flipV="1">
            <a:off x="1828800" y="2895600"/>
            <a:ext cx="381000" cy="381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 flipV="1">
            <a:off x="4038600" y="3962400"/>
            <a:ext cx="381000" cy="381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6"/>
          <p:cNvSpPr>
            <a:spLocks noChangeArrowheads="1"/>
          </p:cNvSpPr>
          <p:nvPr/>
        </p:nvSpPr>
        <p:spPr bwMode="auto">
          <a:xfrm flipV="1">
            <a:off x="4800600" y="5029200"/>
            <a:ext cx="381000" cy="381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6"/>
          <p:cNvSpPr>
            <a:spLocks noChangeArrowheads="1"/>
          </p:cNvSpPr>
          <p:nvPr/>
        </p:nvSpPr>
        <p:spPr bwMode="auto">
          <a:xfrm flipV="1">
            <a:off x="4191000" y="6172200"/>
            <a:ext cx="381000" cy="3810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001000" cy="827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Attack Rate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3455988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</a:rPr>
              <a:t>An attack rate is a variant of an incidence rate, applied to a narrowly defined population observed for a limited time, such as during an epidemic.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</a:rPr>
              <a:t>The attack rate is usually expressed as %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percent.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156271-61DF-4D72-9243-143735078B1C}" type="slidenum">
              <a:rPr lang="ar-SA" smtClean="0"/>
              <a:pPr/>
              <a:t>17</a:t>
            </a:fld>
            <a:endParaRPr lang="en-US" smtClean="0"/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114800"/>
            <a:ext cx="87630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377A20-820D-4DBE-9CB3-507BA4B53C9D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23850" y="2133600"/>
            <a:ext cx="8280400" cy="3381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2400"/>
          </a:p>
          <a:p>
            <a:pPr eaLnBrk="0" hangingPunct="0">
              <a:spcBef>
                <a:spcPct val="50000"/>
              </a:spcBef>
            </a:pPr>
            <a:r>
              <a:rPr lang="en-US" altLang="ar-SA" sz="3200" b="1"/>
              <a:t>Attendees   = 76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ar-SA" sz="3200" b="1"/>
              <a:t>ILL               = 46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ar-SA" sz="3200" b="1"/>
              <a:t>Attack rate  = (46 ÷ 76) X 100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ar-SA" sz="3200" b="1"/>
              <a:t>                     = 61%</a:t>
            </a:r>
          </a:p>
        </p:txBody>
      </p:sp>
      <p:graphicFrame>
        <p:nvGraphicFramePr>
          <p:cNvPr id="77827" name="Object 3">
            <a:hlinkClick r:id="" action="ppaction://ole?verb=1"/>
          </p:cNvPr>
          <p:cNvGraphicFramePr>
            <a:graphicFrameLocks/>
          </p:cNvGraphicFramePr>
          <p:nvPr/>
        </p:nvGraphicFramePr>
        <p:xfrm>
          <a:off x="8678863" y="6392863"/>
          <a:ext cx="317500" cy="317500"/>
        </p:xfrm>
        <a:graphic>
          <a:graphicData uri="http://schemas.openxmlformats.org/presentationml/2006/ole">
            <p:oleObj spid="_x0000_s1026" name="Media Clip" r:id="rId4" imgW="315720" imgH="315720" progId="MPlayer">
              <p:embed/>
            </p:oleObj>
          </a:graphicData>
        </a:graphic>
      </p:graphicFrame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8624888" y="6367463"/>
            <a:ext cx="447675" cy="376237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95250" y="142875"/>
            <a:ext cx="8820150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sz="2400" b="1" i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Example</a:t>
            </a:r>
          </a:p>
          <a:p>
            <a:pPr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Of 76 persons who attended a picnic, 46 subsequently developed gastroenteritis. </a:t>
            </a:r>
          </a:p>
          <a:p>
            <a:pPr>
              <a:defRPr/>
            </a:pPr>
            <a:endParaRPr lang="en-US" sz="2400" b="1" dirty="0">
              <a:solidFill>
                <a:schemeClr val="bg2">
                  <a:lumMod val="25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Calculate the attack rate of gastroenteritis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1">
                                      <p:cBhvr>
                                        <p:cTn id="6" dur="1" fill="hold"/>
                                        <p:tgtEl>
                                          <p:spTgt spid="77827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>
                                        <p:cTn presetID="0" presetClass="entr" presetSubtype="0" dur="1" fill="hold"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Prevalence Rate</a:t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4000" b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Divided into two types: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   Point prevalence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   Period prevalence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154A06-CC50-471D-BE2C-EE3F064B00AE}" type="slidenum">
              <a:rPr lang="ar-SA" smtClean="0"/>
              <a:pPr/>
              <a:t>2</a:t>
            </a:fld>
            <a:endParaRPr lang="en-US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43125"/>
            <a:ext cx="5943600" cy="1971675"/>
          </a:xfrm>
          <a:prstGeom prst="rect">
            <a:avLst/>
          </a:prstGeom>
          <a:solidFill>
            <a:srgbClr val="000066"/>
          </a:solidFill>
          <a:ln w="9525">
            <a:solidFill>
              <a:srgbClr val="CC33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001000" cy="1216025"/>
          </a:xfrm>
        </p:spPr>
        <p:txBody>
          <a:bodyPr/>
          <a:lstStyle/>
          <a:p>
            <a:pPr eaLnBrk="1" hangingPunct="1"/>
            <a:r>
              <a:rPr lang="en-US" sz="4200" b="1" smtClean="0">
                <a:solidFill>
                  <a:srgbClr val="C00000"/>
                </a:solidFill>
              </a:rPr>
              <a:t>Prevalence Rate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1438"/>
            <a:ext cx="9144000" cy="3167062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en-US" sz="2800" b="1" smtClean="0"/>
              <a:t>    It is the number of old and new cases occurring over a specific period of time divided by the mid year population</a:t>
            </a:r>
            <a:endParaRPr lang="ar-EG" sz="2800" b="1" smtClean="0">
              <a:ea typeface="Majalla UI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US" sz="2800" b="1" smtClean="0">
              <a:latin typeface="Arial" pitchFamily="34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US" sz="2800" b="1" smtClean="0">
              <a:latin typeface="Arial" pitchFamily="34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US" sz="2800" b="1" smtClean="0">
              <a:latin typeface="Arial" pitchFamily="34" charset="0"/>
            </a:endParaRPr>
          </a:p>
        </p:txBody>
      </p:sp>
      <p:sp>
        <p:nvSpPr>
          <p:cNvPr id="2355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4C1C62-B59F-416B-89A3-12A76E283E17}" type="slidenum">
              <a:rPr lang="ar-SA" smtClean="0"/>
              <a:pPr/>
              <a:t>20</a:t>
            </a:fld>
            <a:endParaRPr lang="en-US" smtClean="0"/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3200400"/>
            <a:ext cx="9036050" cy="992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28600" y="5486400"/>
            <a:ext cx="891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(when the type of prevalence rate is not specified it is usually point prevalence)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107950" y="762000"/>
            <a:ext cx="9036050" cy="54006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800" smtClean="0">
                <a:latin typeface="Arial" pitchFamily="34" charset="0"/>
              </a:rPr>
              <a:t>The </a:t>
            </a:r>
            <a:r>
              <a:rPr lang="en-US" sz="2800" b="1" smtClean="0">
                <a:solidFill>
                  <a:srgbClr val="7030A0"/>
                </a:solidFill>
                <a:latin typeface="Arial" pitchFamily="34" charset="0"/>
              </a:rPr>
              <a:t>numerato</a:t>
            </a:r>
            <a:r>
              <a:rPr lang="en-US" sz="2800" smtClean="0">
                <a:solidFill>
                  <a:srgbClr val="7030A0"/>
                </a:solidFill>
                <a:latin typeface="Arial" pitchFamily="34" charset="0"/>
              </a:rPr>
              <a:t>r</a:t>
            </a:r>
            <a:r>
              <a:rPr lang="en-US" sz="2800" smtClean="0">
                <a:latin typeface="Arial" pitchFamily="34" charset="0"/>
              </a:rPr>
              <a:t> for prevalence includes: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b="1" smtClean="0">
                <a:latin typeface="Arial" pitchFamily="34" charset="0"/>
              </a:rPr>
              <a:t>all </a:t>
            </a:r>
            <a:r>
              <a:rPr lang="en-US" sz="2400" smtClean="0">
                <a:latin typeface="Arial" pitchFamily="34" charset="0"/>
              </a:rPr>
              <a:t>persons ill from a specified cause during a specified time interval (or at a specified point in time)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b="1" smtClean="0">
                <a:latin typeface="Arial" pitchFamily="34" charset="0"/>
              </a:rPr>
              <a:t>regardless of when the illness began</a:t>
            </a:r>
            <a:r>
              <a:rPr lang="en-US" sz="2400" smtClean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140000"/>
              </a:lnSpc>
            </a:pPr>
            <a:r>
              <a:rPr lang="en-US" sz="2800" smtClean="0">
                <a:latin typeface="Arial" pitchFamily="34" charset="0"/>
              </a:rPr>
              <a:t>The </a:t>
            </a:r>
            <a:r>
              <a:rPr lang="en-US" sz="2800" b="1" smtClean="0">
                <a:solidFill>
                  <a:srgbClr val="7030A0"/>
                </a:solidFill>
                <a:latin typeface="Arial" pitchFamily="34" charset="0"/>
              </a:rPr>
              <a:t>denominator</a:t>
            </a:r>
            <a:r>
              <a:rPr lang="en-US" sz="2800" smtClean="0">
                <a:solidFill>
                  <a:srgbClr val="7030A0"/>
                </a:solidFill>
                <a:latin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</a:rPr>
              <a:t>for prevalence includes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smtClean="0">
                <a:latin typeface="Arial" pitchFamily="34" charset="0"/>
              </a:rPr>
              <a:t>total population in the same place during a specified time interval (or at a specified point in time)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smtClean="0">
                <a:latin typeface="Arial" pitchFamily="34" charset="0"/>
              </a:rPr>
              <a:t>mid year population is used in very large populations </a:t>
            </a:r>
          </a:p>
          <a:p>
            <a:pPr eaLnBrk="1" hangingPunct="1">
              <a:lnSpc>
                <a:spcPct val="140000"/>
              </a:lnSpc>
            </a:pPr>
            <a:endParaRPr lang="en-US" sz="2800" smtClean="0">
              <a:latin typeface="Arial" pitchFamily="34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322E96-44FA-4510-B362-301555619C0D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mtClean="0">
                <a:solidFill>
                  <a:srgbClr val="7030A0"/>
                </a:solidFill>
                <a:latin typeface="Arial" pitchFamily="34" charset="0"/>
              </a:rPr>
              <a:t>Question asked: </a:t>
            </a:r>
          </a:p>
          <a:p>
            <a:pPr eaLnBrk="1" hangingPunct="1">
              <a:lnSpc>
                <a:spcPct val="14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7030A0"/>
                </a:solidFill>
                <a:latin typeface="Arial" pitchFamily="34" charset="0"/>
              </a:rPr>
              <a:t>   Does your child has diarrhea today? Yes/No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>
                <a:solidFill>
                  <a:srgbClr val="7030A0"/>
                </a:solidFill>
                <a:latin typeface="Arial" pitchFamily="34" charset="0"/>
              </a:rPr>
              <a:t>e.g. 80 mothers said yes and 1000 were questioned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>
                <a:solidFill>
                  <a:srgbClr val="7030A0"/>
                </a:solidFill>
                <a:latin typeface="Arial" pitchFamily="34" charset="0"/>
              </a:rPr>
              <a:t>What is the point prevalence of diarrhea in children?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7B325E-5DFD-4815-B7EB-AD494FBC051F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304800" y="685800"/>
            <a:ext cx="35004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Period Prevalence </a:t>
            </a:r>
          </a:p>
        </p:txBody>
      </p:sp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228600" y="1295400"/>
            <a:ext cx="912336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Proportion of  individuals in a specified population  </a:t>
            </a:r>
          </a:p>
          <a:p>
            <a:r>
              <a:rPr lang="en-US" sz="2800"/>
              <a:t>who have the disease of interest over a specified period</a:t>
            </a:r>
          </a:p>
          <a:p>
            <a:r>
              <a:rPr lang="en-US" sz="2800"/>
              <a:t>of time. </a:t>
            </a:r>
            <a:r>
              <a:rPr lang="en-US" sz="2800" i="1"/>
              <a:t>e.g. annual prevalence, lifetime prevalence rate.</a:t>
            </a:r>
          </a:p>
          <a:p>
            <a:endParaRPr lang="en-US" sz="2800" i="1"/>
          </a:p>
          <a:p>
            <a:r>
              <a:rPr lang="en-US" sz="2800" b="1" i="1">
                <a:solidFill>
                  <a:srgbClr val="7030A0"/>
                </a:solidFill>
              </a:rPr>
              <a:t>Question asked: </a:t>
            </a:r>
            <a:endParaRPr lang="en-US" sz="2400" b="1" i="1">
              <a:solidFill>
                <a:srgbClr val="7030A0"/>
              </a:solidFill>
            </a:endParaRPr>
          </a:p>
          <a:p>
            <a:r>
              <a:rPr lang="en-US" sz="2400" b="1" i="1"/>
              <a:t>‘</a:t>
            </a:r>
            <a:r>
              <a:rPr lang="en-US" sz="2400"/>
              <a:t>Had you ever had asthma?’</a:t>
            </a:r>
            <a:r>
              <a:rPr lang="en-US" sz="2800"/>
              <a:t> </a:t>
            </a:r>
            <a:r>
              <a:rPr lang="en-US" sz="2400"/>
              <a:t>Response was either Yes /No</a:t>
            </a:r>
            <a:endParaRPr lang="en-US" sz="2800"/>
          </a:p>
          <a:p>
            <a:endParaRPr lang="en-US" sz="2000" b="1" i="1"/>
          </a:p>
          <a:p>
            <a:r>
              <a:rPr lang="en-US" sz="2000" b="1" i="1"/>
              <a:t>Those who said yes (~100) / All from whom question was asked (~1000)</a:t>
            </a:r>
          </a:p>
          <a:p>
            <a:r>
              <a:rPr lang="en-US" sz="2000" b="1" i="1"/>
              <a:t>= 10% </a:t>
            </a:r>
          </a:p>
          <a:p>
            <a:endParaRPr lang="en-US" sz="2800"/>
          </a:p>
          <a:p>
            <a:r>
              <a:rPr lang="en-US" sz="2800"/>
              <a:t>This is an example of a lifetime prevalence rate, </a:t>
            </a:r>
          </a:p>
          <a:p>
            <a:r>
              <a:rPr lang="en-US" sz="2800"/>
              <a:t>a period prevalence rate in this population</a:t>
            </a:r>
          </a:p>
          <a:p>
            <a:endParaRPr lang="en-US" sz="2800" i="1"/>
          </a:p>
          <a:p>
            <a:endParaRPr lang="en-US" sz="2800" i="1"/>
          </a:p>
          <a:p>
            <a:endParaRPr 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7CAC8B-9868-4801-BD95-DEE86757990B}" type="slidenum">
              <a:rPr lang="ar-SA" smtClean="0"/>
              <a:pPr/>
              <a:t>24</a:t>
            </a:fld>
            <a:endParaRPr lang="en-US" smtClean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8686800" cy="616426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</p:pic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52400" y="-31750"/>
            <a:ext cx="9113838" cy="584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the point prevalence on April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 1991?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C73361-3A12-4A13-B6E6-0D16B1E109F9}" type="slidenum">
              <a:rPr lang="ar-SA" smtClean="0"/>
              <a:pPr/>
              <a:t>25</a:t>
            </a:fld>
            <a:endParaRPr lang="en-US" smtClean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066800"/>
            <a:ext cx="6315075" cy="44815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</p:pic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76200" y="227013"/>
            <a:ext cx="8896350" cy="6413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the point prevalence on April 1?</a:t>
            </a:r>
            <a:endParaRPr lang="en-US" sz="24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4648200" y="5334000"/>
            <a:ext cx="152400" cy="381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4800600" y="2438400"/>
            <a:ext cx="3733800" cy="3810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 flipV="1">
            <a:off x="4724400" y="2819400"/>
            <a:ext cx="3810000" cy="3048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 flipV="1">
            <a:off x="4724400" y="2819400"/>
            <a:ext cx="3810000" cy="6096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 flipV="1">
            <a:off x="4724400" y="2819400"/>
            <a:ext cx="3810000" cy="8382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9"/>
          <p:cNvSpPr>
            <a:spLocks noChangeShapeType="1"/>
          </p:cNvSpPr>
          <p:nvPr/>
        </p:nvSpPr>
        <p:spPr bwMode="auto">
          <a:xfrm flipV="1">
            <a:off x="4724400" y="2819400"/>
            <a:ext cx="3733800" cy="10668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 flipV="1">
            <a:off x="4724400" y="2819400"/>
            <a:ext cx="3733800" cy="16002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 flipV="1">
            <a:off x="4724400" y="2819400"/>
            <a:ext cx="3733800" cy="1828800"/>
          </a:xfrm>
          <a:prstGeom prst="lin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8518525" y="2381250"/>
            <a:ext cx="38735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latin typeface="Times New Roman" pitchFamily="18" charset="0"/>
              </a:rPr>
              <a:t>7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4191000" y="5715000"/>
            <a:ext cx="1109663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0070C0"/>
                </a:solidFill>
                <a:latin typeface="Times New Roman" pitchFamily="18" charset="0"/>
              </a:rPr>
              <a:t>7 / 18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219200" y="2743200"/>
            <a:ext cx="2438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219200" y="2971800"/>
            <a:ext cx="28956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9" name="TextBox 18"/>
          <p:cNvSpPr txBox="1">
            <a:spLocks noChangeArrowheads="1"/>
          </p:cNvSpPr>
          <p:nvPr/>
        </p:nvSpPr>
        <p:spPr bwMode="auto">
          <a:xfrm>
            <a:off x="304800" y="2514600"/>
            <a:ext cx="971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 deaths</a:t>
            </a:r>
          </a:p>
          <a:p>
            <a:r>
              <a:rPr lang="en-US" sz="1400"/>
              <a:t>Pop~18</a:t>
            </a:r>
          </a:p>
          <a:p>
            <a:r>
              <a:rPr lang="en-US" sz="1400"/>
              <a:t>On April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09580" grpId="0"/>
      <p:bldP spid="1095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0F655D-A3F5-4660-87D0-6C51F65A946A}" type="slidenum">
              <a:rPr lang="ar-SA" smtClean="0"/>
              <a:pPr/>
              <a:t>26</a:t>
            </a:fld>
            <a:endParaRPr lang="en-US" smtClean="0"/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65225"/>
            <a:ext cx="679450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457200" y="242888"/>
            <a:ext cx="845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92A5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Relation between incidence and prevalence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B6CC83-EAA7-4C8C-BE14-B861439326EF}" type="slidenum">
              <a:rPr lang="ar-SA" smtClean="0"/>
              <a:pPr/>
              <a:t>27</a:t>
            </a:fld>
            <a:endParaRPr lang="en-US" smtClean="0"/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875" y="966788"/>
            <a:ext cx="7586663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457200" y="242888"/>
            <a:ext cx="845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Relation between incidence and prevalence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037C28-0F07-4D0D-9EB8-A89C2CD0ABDF}" type="slidenum">
              <a:rPr lang="ar-SA" smtClean="0"/>
              <a:pPr/>
              <a:t>28</a:t>
            </a:fld>
            <a:endParaRPr lang="en-US" smtClean="0"/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388" y="304800"/>
            <a:ext cx="7767637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457200" y="242888"/>
            <a:ext cx="845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92A5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Relation between incidence and prevalence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392A53"/>
                </a:solidFill>
              </a:rPr>
              <a:t>Relation between incidence and prevalence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382000" cy="51816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b="1" smtClean="0">
                <a:latin typeface="Arial" pitchFamily="34" charset="0"/>
              </a:rPr>
              <a:t>Prevalence ~ incidence x duration of disease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None/>
            </a:pPr>
            <a:endParaRPr lang="en-US" b="1" smtClean="0">
              <a:latin typeface="Arial" pitchFamily="34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latin typeface="Arial" pitchFamily="34" charset="0"/>
              </a:rPr>
              <a:t>	− Higher incidence results in higher prevalence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600" smtClean="0">
                <a:latin typeface="Arial" pitchFamily="34" charset="0"/>
              </a:rPr>
              <a:t>		(with short duration of illness &amp; recovery prevalence may or may not change)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smtClean="0">
              <a:latin typeface="Arial" pitchFamily="34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latin typeface="Arial" pitchFamily="34" charset="0"/>
              </a:rPr>
              <a:t>	− Longer disease duration leads to higher  prevalence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C7D335-C357-42FB-B54D-86B7E40F8DF6}" type="slidenum">
              <a:rPr lang="ar-SA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6400800" cy="1139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Learning objectives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534400" cy="45307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smtClean="0">
                <a:latin typeface="Arial" pitchFamily="34" charset="0"/>
              </a:rPr>
              <a:t>Define &amp; calculate Incidence &amp; Prevalence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800" smtClean="0">
                <a:latin typeface="Arial" pitchFamily="34" charset="0"/>
              </a:rPr>
              <a:t>   </a:t>
            </a:r>
            <a:r>
              <a:rPr lang="en-US" sz="2400" i="1" smtClean="0">
                <a:latin typeface="Arial" pitchFamily="34" charset="0"/>
              </a:rPr>
              <a:t>(measures of disease frequency) </a:t>
            </a:r>
            <a:endParaRPr lang="en-US" sz="2800" i="1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2800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smtClean="0">
                <a:latin typeface="Arial" pitchFamily="34" charset="0"/>
              </a:rPr>
              <a:t>Interpret  the relation between incidence and prevalence rates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2800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smtClean="0">
                <a:latin typeface="Arial" pitchFamily="34" charset="0"/>
              </a:rPr>
              <a:t>List the measures of effect &amp; impact showing 	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800" smtClean="0">
                <a:latin typeface="Arial" pitchFamily="34" charset="0"/>
              </a:rPr>
              <a:t>   	</a:t>
            </a:r>
            <a:r>
              <a:rPr lang="en-US" sz="2400" smtClean="0">
                <a:latin typeface="Arial" pitchFamily="34" charset="0"/>
              </a:rPr>
              <a:t>	- relative difference in risks &amp;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>
                <a:latin typeface="Arial" pitchFamily="34" charset="0"/>
              </a:rPr>
              <a:t>		-absolute risk difference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>
                <a:latin typeface="Arial" pitchFamily="34" charset="0"/>
              </a:rPr>
              <a:t>   in ref to those exposed &amp; not exposed to risk factor   </a:t>
            </a:r>
          </a:p>
          <a:p>
            <a:pPr eaLnBrk="1" hangingPunct="1">
              <a:lnSpc>
                <a:spcPct val="150000"/>
              </a:lnSpc>
            </a:pPr>
            <a:endParaRPr lang="en-US" sz="2800" smtClean="0">
              <a:latin typeface="Arial" pitchFamily="34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BB3967-EAB8-4AE7-8742-CD879D7E3542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11488B"/>
                </a:solidFill>
              </a:rPr>
              <a:t>Several factors may affect</a:t>
            </a:r>
            <a:r>
              <a:rPr lang="en-US" sz="3200" smtClean="0">
                <a:solidFill>
                  <a:srgbClr val="11488B"/>
                </a:solidFill>
              </a:rPr>
              <a:t> </a:t>
            </a:r>
            <a:r>
              <a:rPr lang="en-US" sz="3200" b="1" smtClean="0">
                <a:solidFill>
                  <a:srgbClr val="11488B"/>
                </a:solidFill>
              </a:rPr>
              <a:t>prevalence rate</a:t>
            </a:r>
            <a:endParaRPr lang="en-US" sz="3200" smtClean="0">
              <a:solidFill>
                <a:srgbClr val="11488B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7534275" cy="27686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</a:rPr>
              <a:t>Incidence</a:t>
            </a:r>
          </a:p>
          <a:p>
            <a:pPr eaLnBrk="1" hangingPunct="1"/>
            <a:r>
              <a:rPr lang="en-US" sz="3600" smtClean="0">
                <a:latin typeface="Arial" pitchFamily="34" charset="0"/>
              </a:rPr>
              <a:t>Duration of disease</a:t>
            </a:r>
          </a:p>
          <a:p>
            <a:pPr eaLnBrk="1" hangingPunct="1"/>
            <a:r>
              <a:rPr lang="en-US" sz="3600" smtClean="0">
                <a:latin typeface="Arial" pitchFamily="34" charset="0"/>
              </a:rPr>
              <a:t>Selective Migration</a:t>
            </a:r>
          </a:p>
          <a:p>
            <a:pPr eaLnBrk="1" hangingPunct="1"/>
            <a:r>
              <a:rPr lang="en-US" sz="3600" smtClean="0">
                <a:latin typeface="Arial" pitchFamily="34" charset="0"/>
              </a:rPr>
              <a:t>Disease treatments &amp; outcome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23DE88-5F51-42FF-A42D-DA917F54D9AC}" type="slidenum">
              <a:rPr lang="ar-SA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5064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b="1" smtClean="0">
                <a:solidFill>
                  <a:srgbClr val="392A53"/>
                </a:solidFill>
              </a:rPr>
              <a:t>Factors affecting Prevalence: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372600" cy="57324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400" b="1" dirty="0" smtClean="0">
                <a:latin typeface="Arial" pitchFamily="34" charset="0"/>
              </a:rPr>
              <a:t>Changes in incidence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latin typeface="Arial" pitchFamily="34" charset="0"/>
              </a:rPr>
              <a:t>Prevalence rate= Incidence rate x average duration of disease.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latin typeface="Arial" pitchFamily="34" charset="0"/>
              </a:rPr>
              <a:t>	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High incidence produces high prevalence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FFCC00"/>
              </a:solidFill>
              <a:latin typeface="Arial" pitchFamily="34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b="1" dirty="0" smtClean="0">
                <a:latin typeface="Arial" pitchFamily="34" charset="0"/>
              </a:rPr>
              <a:t>Changes in disease duration and </a:t>
            </a:r>
            <a:r>
              <a:rPr lang="en-US" sz="2400" b="1" dirty="0" err="1" smtClean="0">
                <a:latin typeface="Arial" pitchFamily="34" charset="0"/>
              </a:rPr>
              <a:t>chronicity</a:t>
            </a:r>
            <a:r>
              <a:rPr lang="en-US" sz="2400" b="1" dirty="0" smtClean="0">
                <a:latin typeface="Arial" pitchFamily="34" charset="0"/>
              </a:rPr>
              <a:t>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Longer duration of disease, higher the prevalence  rate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400" b="1" dirty="0" smtClean="0">
                <a:latin typeface="Arial" pitchFamily="34" charset="0"/>
              </a:rPr>
              <a:t>Chronic diseases are accumulating so increase the prevalence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400" b="1" dirty="0" smtClean="0">
                <a:latin typeface="Arial" pitchFamily="34" charset="0"/>
              </a:rPr>
              <a:t>Acute diseases of a high recovery rate or high case fatality rate decrease prevalence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1F335F-A947-44E9-8C71-7A958F41C492}" type="slidenum">
              <a:rPr lang="ar-SA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5064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b="1" smtClean="0">
                <a:solidFill>
                  <a:srgbClr val="392A53"/>
                </a:solidFill>
              </a:rPr>
              <a:t>Factors affecting Prevalence: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1049338"/>
            <a:ext cx="9144000" cy="5732462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Arial" pitchFamily="34" charset="0"/>
              </a:rPr>
              <a:t>Intervention programs</a:t>
            </a:r>
          </a:p>
          <a:p>
            <a:pPr lvl="1" eaLnBrk="1" hangingPunct="1"/>
            <a:r>
              <a:rPr lang="en-US" sz="2400" b="1" smtClean="0">
                <a:latin typeface="Arial" pitchFamily="34" charset="0"/>
              </a:rPr>
              <a:t>Better treatment with high cure rate decrease prevalence</a:t>
            </a:r>
          </a:p>
          <a:p>
            <a:pPr lvl="1" eaLnBrk="1" hangingPunct="1"/>
            <a:r>
              <a:rPr lang="en-US" sz="2400" b="1" smtClean="0">
                <a:latin typeface="Arial" pitchFamily="34" charset="0"/>
              </a:rPr>
              <a:t>If treatment only increase survival without cure,  increase prevalence</a:t>
            </a:r>
          </a:p>
          <a:p>
            <a:pPr eaLnBrk="1" hangingPunct="1"/>
            <a:r>
              <a:rPr lang="en-US" sz="2400" b="1" smtClean="0">
                <a:latin typeface="Arial" pitchFamily="34" charset="0"/>
              </a:rPr>
              <a:t>Selective attrition</a:t>
            </a:r>
          </a:p>
          <a:p>
            <a:pPr lvl="1" eaLnBrk="1" hangingPunct="1"/>
            <a:r>
              <a:rPr lang="en-US" sz="2400" b="1" smtClean="0">
                <a:latin typeface="Arial" pitchFamily="34" charset="0"/>
              </a:rPr>
              <a:t>selective migration of cases, or susceptible or immune persons</a:t>
            </a:r>
          </a:p>
          <a:p>
            <a:pPr eaLnBrk="1" hangingPunct="1"/>
            <a:r>
              <a:rPr lang="en-US" sz="2400" b="1" i="1" smtClean="0">
                <a:latin typeface="Arial" pitchFamily="34" charset="0"/>
              </a:rPr>
              <a:t>Changing classifications</a:t>
            </a:r>
            <a:r>
              <a:rPr lang="en-US" sz="2400" b="1" smtClean="0">
                <a:latin typeface="Arial" pitchFamily="34" charset="0"/>
              </a:rPr>
              <a:t>:</a:t>
            </a:r>
          </a:p>
          <a:p>
            <a:pPr lvl="1" eaLnBrk="1" hangingPunct="1"/>
            <a:r>
              <a:rPr lang="en-US" sz="2400" b="1" smtClean="0">
                <a:latin typeface="Arial" pitchFamily="34" charset="0"/>
              </a:rPr>
              <a:t>the data coding according to various disease categories often changes, and variations in prevalence may be reported due to misclassification).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EB0554-814D-4315-98DB-8699F969A88A}" type="slidenum">
              <a:rPr lang="ar-SA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209800" cy="2209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FFFFCC"/>
                </a:solidFill>
              </a:rPr>
              <a:t>Factors Influencing Observed Disease Prevalence</a:t>
            </a:r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4614E1-7CCD-4556-85DC-2F912F2017FF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352800" y="0"/>
            <a:ext cx="441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Longer duration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 of the disease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2209800" y="1905000"/>
            <a:ext cx="382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Increase in new cases (increased incidence)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066800" y="2971800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In-migration of cases</a:t>
            </a: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609600" y="35052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Out-migration of noncases</a:t>
            </a:r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0" y="4419600"/>
            <a:ext cx="396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In-migration of     susceptible people</a:t>
            </a:r>
          </a:p>
        </p:txBody>
      </p:sp>
      <p:sp>
        <p:nvSpPr>
          <p:cNvPr id="2058" name="Text Box 8"/>
          <p:cNvSpPr txBox="1">
            <a:spLocks noChangeArrowheads="1"/>
          </p:cNvSpPr>
          <p:nvPr/>
        </p:nvSpPr>
        <p:spPr bwMode="auto">
          <a:xfrm>
            <a:off x="6400800" y="29718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Higher case-fatality rate of disease</a:t>
            </a:r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5715000" y="38100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Decrease in new cases (decreased incidence)</a:t>
            </a:r>
          </a:p>
        </p:txBody>
      </p:sp>
      <p:sp>
        <p:nvSpPr>
          <p:cNvPr id="2060" name="Text Box 10"/>
          <p:cNvSpPr txBox="1">
            <a:spLocks noChangeArrowheads="1"/>
          </p:cNvSpPr>
          <p:nvPr/>
        </p:nvSpPr>
        <p:spPr bwMode="auto">
          <a:xfrm>
            <a:off x="5105400" y="46482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In-migration of noncases</a:t>
            </a:r>
          </a:p>
        </p:txBody>
      </p:sp>
      <p:sp>
        <p:nvSpPr>
          <p:cNvPr id="2061" name="Text Box 11"/>
          <p:cNvSpPr txBox="1">
            <a:spLocks noChangeArrowheads="1"/>
          </p:cNvSpPr>
          <p:nvPr/>
        </p:nvSpPr>
        <p:spPr bwMode="auto">
          <a:xfrm>
            <a:off x="4572000" y="5181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Out-migration of cases</a:t>
            </a:r>
          </a:p>
        </p:txBody>
      </p:sp>
      <p:sp>
        <p:nvSpPr>
          <p:cNvPr id="2062" name="Text Box 12"/>
          <p:cNvSpPr txBox="1">
            <a:spLocks noChangeArrowheads="1"/>
          </p:cNvSpPr>
          <p:nvPr/>
        </p:nvSpPr>
        <p:spPr bwMode="auto">
          <a:xfrm>
            <a:off x="37338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Improved cure rate of cases</a:t>
            </a:r>
            <a:endParaRPr lang="en-US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63" name="AutoShape 13"/>
          <p:cNvSpPr>
            <a:spLocks noChangeArrowheads="1"/>
          </p:cNvSpPr>
          <p:nvPr/>
        </p:nvSpPr>
        <p:spPr bwMode="auto">
          <a:xfrm rot="-2945996">
            <a:off x="1143000" y="2971800"/>
            <a:ext cx="8077200" cy="762000"/>
          </a:xfrm>
          <a:prstGeom prst="rightArrow">
            <a:avLst>
              <a:gd name="adj1" fmla="val 50000"/>
              <a:gd name="adj2" fmla="val 265000"/>
            </a:avLst>
          </a:prstGeom>
          <a:gradFill rotWithShape="0">
            <a:gsLst>
              <a:gs pos="0">
                <a:srgbClr val="CC0099"/>
              </a:gs>
              <a:gs pos="100000">
                <a:srgbClr val="44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4"/>
          <p:cNvSpPr>
            <a:spLocks noChangeArrowheads="1"/>
          </p:cNvSpPr>
          <p:nvPr/>
        </p:nvSpPr>
        <p:spPr bwMode="auto">
          <a:xfrm rot="7862238">
            <a:off x="1600200" y="3352800"/>
            <a:ext cx="8077200" cy="762000"/>
          </a:xfrm>
          <a:prstGeom prst="rightArrow">
            <a:avLst>
              <a:gd name="adj1" fmla="val 50000"/>
              <a:gd name="adj2" fmla="val 265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Text Box 15"/>
          <p:cNvSpPr txBox="1">
            <a:spLocks noChangeArrowheads="1"/>
          </p:cNvSpPr>
          <p:nvPr/>
        </p:nvSpPr>
        <p:spPr bwMode="auto">
          <a:xfrm>
            <a:off x="0" y="5334000"/>
            <a:ext cx="2819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Improved diagnostic facilities (better reporting)</a:t>
            </a:r>
          </a:p>
        </p:txBody>
      </p:sp>
      <p:sp>
        <p:nvSpPr>
          <p:cNvPr id="2066" name="Text Box 16"/>
          <p:cNvSpPr txBox="1">
            <a:spLocks noChangeArrowheads="1"/>
          </p:cNvSpPr>
          <p:nvPr/>
        </p:nvSpPr>
        <p:spPr bwMode="auto">
          <a:xfrm>
            <a:off x="2209800" y="914400"/>
            <a:ext cx="487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Prolongation of life of patients without care</a:t>
            </a:r>
          </a:p>
        </p:txBody>
      </p:sp>
      <p:sp>
        <p:nvSpPr>
          <p:cNvPr id="2067" name="Text Box 17"/>
          <p:cNvSpPr txBox="1">
            <a:spLocks noChangeArrowheads="1"/>
          </p:cNvSpPr>
          <p:nvPr/>
        </p:nvSpPr>
        <p:spPr bwMode="auto">
          <a:xfrm>
            <a:off x="7696200" y="1524000"/>
            <a:ext cx="1828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Shorter duration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of the disease</a:t>
            </a:r>
            <a:endParaRPr lang="en-US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68" name="Text Box 18"/>
          <p:cNvSpPr txBox="1">
            <a:spLocks noChangeArrowheads="1"/>
          </p:cNvSpPr>
          <p:nvPr/>
        </p:nvSpPr>
        <p:spPr bwMode="auto">
          <a:xfrm>
            <a:off x="4267200" y="57150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Out-migration of susceptible people</a:t>
            </a:r>
          </a:p>
        </p:txBody>
      </p:sp>
      <p:graphicFrame>
        <p:nvGraphicFramePr>
          <p:cNvPr id="115731" name="Object 19"/>
          <p:cNvGraphicFramePr>
            <a:graphicFrameLocks noChangeAspect="1"/>
          </p:cNvGraphicFramePr>
          <p:nvPr/>
        </p:nvGraphicFramePr>
        <p:xfrm>
          <a:off x="4763" y="4763"/>
          <a:ext cx="9136062" cy="6850062"/>
        </p:xfrm>
        <a:graphic>
          <a:graphicData uri="http://schemas.openxmlformats.org/presentationml/2006/ole">
            <p:oleObj spid="_x0000_s2050" name="Photo Editor Photo" r:id="rId4" imgW="9135750" imgH="6849431" progId="MSPhotoEd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smtClean="0">
                <a:solidFill>
                  <a:srgbClr val="7030A0"/>
                </a:solidFill>
              </a:rPr>
              <a:t>Measures of Impact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54563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</a:rPr>
              <a:t>Measure of potential impact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   </a:t>
            </a:r>
            <a:r>
              <a:rPr lang="en-US" sz="2800" dirty="0" smtClean="0"/>
              <a:t>Quantifies the potential impact of removing a hazardous exposure as to how much disease development is prevented if the risk factor is removed from population </a:t>
            </a:r>
          </a:p>
          <a:p>
            <a:pPr>
              <a:buFont typeface="Arial" pitchFamily="34" charset="0"/>
              <a:buNone/>
              <a:defRPr/>
            </a:pPr>
            <a:endParaRPr lang="en-US" sz="1050" dirty="0" smtClean="0"/>
          </a:p>
          <a:p>
            <a:pPr>
              <a:buFont typeface="Arial" pitchFamily="34" charset="0"/>
              <a:buNone/>
              <a:defRPr/>
            </a:pPr>
            <a:r>
              <a:rPr lang="en-US" sz="2800" dirty="0" smtClean="0"/>
              <a:t>	Assumption of causality need to be satisfied meaning that cause effect elation ship must exist between risk factor and disease outcome </a:t>
            </a:r>
          </a:p>
          <a:p>
            <a:pPr>
              <a:buFont typeface="Arial" pitchFamily="34" charset="0"/>
              <a:buNone/>
              <a:defRPr/>
            </a:pPr>
            <a:endParaRPr lang="en-US" sz="1400" dirty="0" smtClean="0"/>
          </a:p>
          <a:p>
            <a:pPr>
              <a:buFont typeface="Arial" pitchFamily="34" charset="0"/>
              <a:buNone/>
              <a:defRPr/>
            </a:pPr>
            <a:r>
              <a:rPr lang="en-US" sz="2000" b="1" dirty="0" smtClean="0"/>
              <a:t>    Attributable Risk: Incidence in exposed – Incidence in exposed </a:t>
            </a:r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7030A0"/>
                </a:solidFill>
              </a:rPr>
              <a:t>Measure of Impact: Attributable risk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Absolute comparison is derived by subtraction </a:t>
            </a:r>
          </a:p>
          <a:p>
            <a:endParaRPr lang="en-US" sz="2800" smtClean="0"/>
          </a:p>
          <a:p>
            <a:r>
              <a:rPr lang="en-US" sz="2800" smtClean="0"/>
              <a:t>Incidence of lung cancer among smokers =20%</a:t>
            </a:r>
          </a:p>
          <a:p>
            <a:r>
              <a:rPr lang="en-US" sz="2800" smtClean="0"/>
              <a:t>Incidence of lung cancer among non smokers is 3% </a:t>
            </a:r>
          </a:p>
          <a:p>
            <a:endParaRPr lang="en-US" sz="2800" smtClean="0"/>
          </a:p>
          <a:p>
            <a:r>
              <a:rPr lang="en-US" sz="2800" smtClean="0"/>
              <a:t>17% of lung cancer cases can be prevented if smoking is removed from the population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Measures of Effect 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accent2"/>
                </a:solidFill>
              </a:rPr>
              <a:t>Measures of association: </a:t>
            </a:r>
            <a:r>
              <a:rPr lang="en-US" b="1" smtClean="0"/>
              <a:t>   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b="1" smtClean="0"/>
              <a:t>    Relative comparison derived by division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b="1" smtClean="0"/>
              <a:t>   Q</a:t>
            </a:r>
            <a:r>
              <a:rPr lang="en-US" smtClean="0"/>
              <a:t>uantifies the relative relationship between an exposure and a disease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/>
              <a:t>   (risk factor &amp; disease development) </a:t>
            </a:r>
          </a:p>
          <a:p>
            <a:r>
              <a:rPr lang="en-US" smtClean="0"/>
              <a:t>Two types mainly</a:t>
            </a:r>
          </a:p>
          <a:p>
            <a:pPr lvl="1"/>
            <a:r>
              <a:rPr lang="en-US" smtClean="0"/>
              <a:t>Relative Risk (RR) </a:t>
            </a:r>
          </a:p>
          <a:p>
            <a:pPr lvl="1"/>
            <a:r>
              <a:rPr lang="en-US" smtClean="0"/>
              <a:t>Odds Ratio (OR) 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1143000" y="6324600"/>
            <a:ext cx="680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70C0"/>
                </a:solidFill>
              </a:rPr>
              <a:t>These will be addressed in detail later  with study designs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</a:rPr>
              <a:t>Measure of Effect: Relative Risk </a:t>
            </a:r>
            <a:endParaRPr lang="en-US" sz="3600" smtClean="0">
              <a:solidFill>
                <a:srgbClr val="FF0000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4525963"/>
          </a:xfrm>
        </p:spPr>
        <p:txBody>
          <a:bodyPr/>
          <a:lstStyle/>
          <a:p>
            <a:r>
              <a:rPr lang="en-US" smtClean="0"/>
              <a:t>Risk in the exposed / Risk in the unexposed </a:t>
            </a:r>
          </a:p>
          <a:p>
            <a:r>
              <a:rPr lang="en-US" smtClean="0"/>
              <a:t>Incidence in exposed/incidence in unexposed</a:t>
            </a:r>
          </a:p>
          <a:p>
            <a:endParaRPr lang="en-US" smtClean="0"/>
          </a:p>
          <a:p>
            <a:r>
              <a:rPr lang="en-US" smtClean="0"/>
              <a:t>Risk is studied after following up population over a time period</a:t>
            </a:r>
          </a:p>
          <a:p>
            <a:r>
              <a:rPr lang="en-US" smtClean="0"/>
              <a:t>Usually two groups of population are followed</a:t>
            </a:r>
          </a:p>
          <a:p>
            <a:r>
              <a:rPr lang="en-US" smtClean="0"/>
              <a:t>One group exposed to risk factor </a:t>
            </a:r>
            <a:r>
              <a:rPr lang="en-US" sz="1600" smtClean="0"/>
              <a:t>(e.g. smokers)</a:t>
            </a:r>
            <a:r>
              <a:rPr lang="en-US" sz="1800" smtClean="0"/>
              <a:t>  </a:t>
            </a:r>
            <a:r>
              <a:rPr lang="en-US" smtClean="0"/>
              <a:t>and another not exposed to risk factor </a:t>
            </a:r>
            <a:r>
              <a:rPr lang="en-US" sz="1600" smtClean="0"/>
              <a:t>(e.g. non smokers) 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</a:rPr>
              <a:t>Measure of Effect: Relative Risk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mtClean="0"/>
              <a:t>Is the risk of developing lung cancer twice  more in those exposed to smoking compared to those who do not smoke ?</a:t>
            </a:r>
          </a:p>
          <a:p>
            <a:endParaRPr lang="en-US" smtClean="0"/>
          </a:p>
          <a:p>
            <a:r>
              <a:rPr lang="en-US" smtClean="0"/>
              <a:t>If yes then Relative risk is 2 calculated from </a:t>
            </a:r>
          </a:p>
          <a:p>
            <a:r>
              <a:rPr lang="en-US" smtClean="0"/>
              <a:t>= incidence in exposed/incidence in unexposed 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 b="1" smtClean="0">
                <a:solidFill>
                  <a:srgbClr val="FF0000"/>
                </a:solidFill>
              </a:rPr>
              <a:t>Measure of Effect: Odds Ratio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800" smtClean="0"/>
              <a:t>If it is not possible to follow up in time; disease cases can be inquired about the exposures they had in past; and compared to healthy people (controls) exposures in past </a:t>
            </a:r>
          </a:p>
          <a:p>
            <a:endParaRPr lang="en-US" sz="1200" smtClean="0"/>
          </a:p>
          <a:p>
            <a:r>
              <a:rPr lang="en-US" sz="2800" smtClean="0"/>
              <a:t>Diseased cases of coronary heart disease (CHD)  were interviewed as to how many were smokers and similarly healthy persons were interviewed for smoking prevalence in past.  </a:t>
            </a:r>
          </a:p>
          <a:p>
            <a:endParaRPr lang="en-US" sz="1200" smtClean="0"/>
          </a:p>
          <a:p>
            <a:r>
              <a:rPr lang="en-US" sz="2800" smtClean="0"/>
              <a:t>If smoking is associated with CHD then a higher prevalence would be found in CHD cases compared to non cases.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Measures of Disease Frequency 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48355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pitchFamily="34" charset="0"/>
              </a:rPr>
              <a:t>Morbidity rates are indicators of health</a:t>
            </a:r>
          </a:p>
          <a:p>
            <a:pPr eaLnBrk="1" hangingPunct="1">
              <a:lnSpc>
                <a:spcPct val="120000"/>
              </a:lnSpc>
            </a:pPr>
            <a:endParaRPr lang="en-US" sz="2800" smtClean="0">
              <a:latin typeface="Arial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pitchFamily="34" charset="0"/>
              </a:rPr>
              <a:t>The main measures of disease frequency are: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latin typeface="Arial" pitchFamily="34" charset="0"/>
              </a:rPr>
              <a:t>Incidence Rate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latin typeface="Arial" pitchFamily="34" charset="0"/>
              </a:rPr>
              <a:t>Attack Rate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latin typeface="Arial" pitchFamily="34" charset="0"/>
              </a:rPr>
              <a:t>Prevalence Rate</a:t>
            </a:r>
            <a:endParaRPr lang="en-US" sz="2400" smtClean="0">
              <a:latin typeface="Arial" pitchFamily="34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22609D-AE1C-4528-99E3-80A93C505FAA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3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</a:rPr>
              <a:t>Measure of Effect: Odds Ratio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Relative comparison would be between two odds </a:t>
            </a:r>
          </a:p>
          <a:p>
            <a:r>
              <a:rPr lang="en-US" smtClean="0"/>
              <a:t>Odds of exposure in cases / odds of exposure in non cases</a:t>
            </a:r>
          </a:p>
          <a:p>
            <a:r>
              <a:rPr lang="en-US" smtClean="0"/>
              <a:t>An Odds ratio of 2 would be explained as </a:t>
            </a:r>
          </a:p>
          <a:p>
            <a:r>
              <a:rPr lang="en-US" smtClean="0"/>
              <a:t>Odds of exposure to cigarette smoking were twice more in CHD cases compared to non cases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216F82-4CDE-43B7-B27E-D3E6F2639017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2819400"/>
            <a:ext cx="9144000" cy="533400"/>
          </a:xfrm>
          <a:prstGeom prst="rect">
            <a:avLst/>
          </a:prstGeom>
          <a:gradFill rotWithShape="1">
            <a:gsLst>
              <a:gs pos="0">
                <a:srgbClr val="990000">
                  <a:alpha val="98000"/>
                </a:srgbClr>
              </a:gs>
              <a:gs pos="50000">
                <a:srgbClr val="990000">
                  <a:gamma/>
                  <a:shade val="16078"/>
                  <a:invGamma/>
                </a:srgbClr>
              </a:gs>
              <a:gs pos="100000">
                <a:srgbClr val="990000">
                  <a:alpha val="98000"/>
                </a:srgbClr>
              </a:gs>
            </a:gsLst>
            <a:lin ang="5400000" scaled="1"/>
          </a:gradFill>
          <a:ln w="222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981200" y="1143000"/>
            <a:ext cx="4343400" cy="9144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Thank You</a:t>
            </a:r>
          </a:p>
        </p:txBody>
      </p:sp>
      <p:pic>
        <p:nvPicPr>
          <p:cNvPr id="30725" name="Picture 5" descr="dozen_red_roses_expand_vase_md_wht"/>
          <p:cNvPicPr>
            <a:picLocks noChangeAspect="1" noChangeArrowheads="1" noCrop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6400800" y="762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TextBox 5"/>
          <p:cNvSpPr txBox="1">
            <a:spLocks noChangeArrowheads="1"/>
          </p:cNvSpPr>
          <p:nvPr/>
        </p:nvSpPr>
        <p:spPr bwMode="auto">
          <a:xfrm>
            <a:off x="119063" y="3581400"/>
            <a:ext cx="9024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Reference: </a:t>
            </a:r>
          </a:p>
          <a:p>
            <a:r>
              <a:rPr lang="en-US"/>
              <a:t>Epidemiology by Leon Gordis. 3</a:t>
            </a:r>
            <a:r>
              <a:rPr lang="en-US" baseline="30000"/>
              <a:t>rd</a:t>
            </a:r>
            <a:r>
              <a:rPr lang="en-US"/>
              <a:t> Edition. Elselvier &amp; Saunders 2004</a:t>
            </a:r>
          </a:p>
          <a:p>
            <a:r>
              <a:rPr lang="en-US"/>
              <a:t>  -Chapter 3 Measuring the occurrence of Disease I. Morbidity: pages 32-42.</a:t>
            </a:r>
          </a:p>
          <a:p>
            <a:r>
              <a:rPr lang="en-US"/>
              <a:t>  - Chapter 6 Natural History of Disease : Ways of Expressing Prognosis :pages 96-97 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7924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	 Proportions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		    Percentages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				 Ratios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					  Rates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152400"/>
            <a:ext cx="690403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Types of Fractions Used in </a:t>
            </a:r>
          </a:p>
          <a:p>
            <a:pPr>
              <a:defRPr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Describing Disease 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52400" y="1524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Important terms to understand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914400" y="1066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</a:pPr>
            <a:r>
              <a:rPr lang="en-US" sz="2800"/>
              <a:t>Proportion: unit less, % or fraction of a population with an illness or other characteristic [prevalence]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</a:pPr>
            <a:r>
              <a:rPr lang="en-US" sz="2800"/>
              <a:t>Rate: How fast the disease is occurring in population with time specification [incidence]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</a:pPr>
            <a:r>
              <a:rPr lang="en-US" sz="2800"/>
              <a:t>Ratio:  dividing one quantity by another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    e.g. male female, waist hip, MMR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9935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Important terms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to understand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458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Exposure (E)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endParaRPr lang="en-US" sz="2800" smtClean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smtClean="0">
                <a:solidFill>
                  <a:srgbClr val="FF0000"/>
                </a:solidFill>
                <a:sym typeface="Symbol" pitchFamily="18" charset="2"/>
              </a:rPr>
              <a:t>		</a:t>
            </a:r>
            <a:r>
              <a:rPr lang="en-US" sz="2800" smtClean="0">
                <a:sym typeface="Symbol" pitchFamily="18" charset="2"/>
              </a:rPr>
              <a:t>risk factor,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smtClean="0">
                <a:sym typeface="Symbol" pitchFamily="18" charset="2"/>
              </a:rPr>
              <a:t>		</a:t>
            </a:r>
            <a:r>
              <a:rPr lang="en-US" sz="2800" smtClean="0"/>
              <a:t>potential health determinant;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smtClean="0"/>
              <a:t>		the independent variable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smtClean="0"/>
              <a:t>                  </a:t>
            </a:r>
            <a:r>
              <a:rPr lang="en-US" sz="1800" smtClean="0"/>
              <a:t>e.g. Smoking </a:t>
            </a:r>
            <a:endParaRPr lang="en-US" sz="1400" smtClean="0"/>
          </a:p>
          <a:p>
            <a:pPr eaLnBrk="1" hangingPunct="1">
              <a:lnSpc>
                <a:spcPct val="80000"/>
              </a:lnSpc>
            </a:pPr>
            <a:endParaRPr lang="en-US" sz="1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Disease (D)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b="1" smtClean="0">
                <a:solidFill>
                  <a:srgbClr val="FF0000"/>
                </a:solidFill>
              </a:rPr>
              <a:t>		</a:t>
            </a:r>
            <a:r>
              <a:rPr lang="en-US" sz="2800" u="sng" smtClean="0"/>
              <a:t>outcome </a:t>
            </a:r>
            <a:r>
              <a:rPr lang="en-US" sz="2800" smtClean="0"/>
              <a:t>after exposure to the risk factor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smtClean="0"/>
              <a:t>		development of disease </a:t>
            </a:r>
            <a:r>
              <a:rPr lang="en-US" sz="2400" smtClean="0"/>
              <a:t>(death, or disability included)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smtClean="0"/>
              <a:t>		the dependent variable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smtClean="0"/>
              <a:t>		</a:t>
            </a:r>
            <a:r>
              <a:rPr lang="en-US" sz="1800" smtClean="0"/>
              <a:t>e.g. Lung cancer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smtClean="0"/>
              <a:t>		      </a:t>
            </a:r>
            <a:endParaRPr lang="en-US" sz="100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smtClean="0"/>
              <a:t> </a:t>
            </a:r>
            <a:endParaRPr lang="en-US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4A452A"/>
                </a:solidFill>
              </a:rPr>
              <a:t>Incidence rate</a:t>
            </a:r>
            <a:br>
              <a:rPr lang="en-US" sz="3600" b="1" smtClean="0">
                <a:solidFill>
                  <a:srgbClr val="4A452A"/>
                </a:solidFill>
              </a:rPr>
            </a:br>
            <a:endParaRPr lang="en-US" sz="3600" b="1" smtClean="0">
              <a:solidFill>
                <a:srgbClr val="4A452A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143000"/>
            <a:ext cx="749935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Cumulative incidence rate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1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rial" pitchFamily="34" charset="0"/>
              </a:rPr>
              <a:t>  </a:t>
            </a:r>
            <a:r>
              <a:rPr lang="en-US" sz="2800" b="1" smtClean="0">
                <a:latin typeface="Arial" pitchFamily="34" charset="0"/>
              </a:rPr>
              <a:t> </a:t>
            </a:r>
            <a:r>
              <a:rPr lang="en-US" smtClean="0">
                <a:latin typeface="Arial" pitchFamily="34" charset="0"/>
              </a:rPr>
              <a:t>measures the number of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new </a:t>
            </a:r>
            <a:r>
              <a:rPr lang="en-US" smtClean="0">
                <a:latin typeface="Arial" pitchFamily="34" charset="0"/>
              </a:rPr>
              <a:t>cases of a disease that occur in a specified time period in a population at risk</a:t>
            </a:r>
            <a:endParaRPr lang="en-US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43400"/>
            <a:ext cx="8458200" cy="11398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3FAAFF-0025-4A73-BD42-8AC0946E9A43}" type="slidenum">
              <a:rPr lang="ar-SA" smtClean="0"/>
              <a:pPr/>
              <a:t>9</a:t>
            </a:fld>
            <a:endParaRPr lang="en-US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86200" y="381000"/>
            <a:ext cx="4191000" cy="1651000"/>
            <a:chOff x="1488" y="1415"/>
            <a:chExt cx="2784" cy="1406"/>
          </a:xfrm>
        </p:grpSpPr>
        <p:sp>
          <p:nvSpPr>
            <p:cNvPr id="17414" name="Rectangle 4"/>
            <p:cNvSpPr>
              <a:spLocks noChangeArrowheads="1"/>
            </p:cNvSpPr>
            <p:nvPr/>
          </p:nvSpPr>
          <p:spPr bwMode="auto">
            <a:xfrm>
              <a:off x="1792" y="1415"/>
              <a:ext cx="1989" cy="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</a:rPr>
                <a:t>numerator</a:t>
              </a:r>
            </a:p>
          </p:txBody>
        </p:sp>
        <p:sp>
          <p:nvSpPr>
            <p:cNvPr id="17415" name="Rectangle 5"/>
            <p:cNvSpPr>
              <a:spLocks noChangeArrowheads="1"/>
            </p:cNvSpPr>
            <p:nvPr/>
          </p:nvSpPr>
          <p:spPr bwMode="auto">
            <a:xfrm>
              <a:off x="1707" y="2119"/>
              <a:ext cx="2351" cy="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</a:rPr>
                <a:t>denominator</a:t>
              </a:r>
            </a:p>
          </p:txBody>
        </p:sp>
        <p:sp>
          <p:nvSpPr>
            <p:cNvPr id="13320" name="Line 6"/>
            <p:cNvSpPr>
              <a:spLocks noChangeShapeType="1"/>
            </p:cNvSpPr>
            <p:nvPr/>
          </p:nvSpPr>
          <p:spPr bwMode="auto">
            <a:xfrm>
              <a:off x="1488" y="2112"/>
              <a:ext cx="2784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152400" y="2362200"/>
            <a:ext cx="89916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/>
              <a:t>The</a:t>
            </a:r>
            <a:r>
              <a:rPr lang="en-US" sz="2800" b="1"/>
              <a:t> </a:t>
            </a:r>
            <a:r>
              <a:rPr lang="en-US" sz="2800" b="1">
                <a:solidFill>
                  <a:srgbClr val="953735"/>
                </a:solidFill>
              </a:rPr>
              <a:t>numerator </a:t>
            </a:r>
            <a:r>
              <a:rPr lang="en-US" sz="2800"/>
              <a:t>should: </a:t>
            </a:r>
          </a:p>
          <a:p>
            <a:pPr>
              <a:lnSpc>
                <a:spcPct val="150000"/>
              </a:lnSpc>
            </a:pPr>
            <a:r>
              <a:rPr lang="en-US" sz="2400"/>
              <a:t>-reflect new cases of a disease occurring in a given time period</a:t>
            </a:r>
          </a:p>
          <a:p>
            <a:pPr>
              <a:lnSpc>
                <a:spcPct val="150000"/>
              </a:lnSpc>
            </a:pPr>
            <a:r>
              <a:rPr lang="en-US" sz="2400"/>
              <a:t>- not include cases which occurred earlier than the given time.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/>
              <a:t>come from the population at risk for developing disease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/>
              <a:t> be a part of the denominator </a:t>
            </a:r>
            <a:endParaRPr lang="en-US" sz="2400">
              <a:solidFill>
                <a:srgbClr val="FFCC00"/>
              </a:solidFill>
            </a:endParaRP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228600" y="838200"/>
            <a:ext cx="3444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Incidence rate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3" grpId="0"/>
      <p:bldP spid="1034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63900D7-24D1-4512-9B80-8E174AC88C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</TotalTime>
  <Words>1603</Words>
  <Application>Microsoft Office PowerPoint</Application>
  <PresentationFormat>عرض على الشاشة (3:4)‏</PresentationFormat>
  <Paragraphs>308</Paragraphs>
  <Slides>41</Slides>
  <Notes>5</Notes>
  <HiddenSlides>2</HiddenSlides>
  <MMClips>0</MMClips>
  <ScaleCrop>false</ScaleCrop>
  <HeadingPairs>
    <vt:vector size="8" baseType="variant">
      <vt:variant>
        <vt:lpstr>الخطوط المستخدمة</vt:lpstr>
      </vt:variant>
      <vt:variant>
        <vt:i4>11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41</vt:i4>
      </vt:variant>
    </vt:vector>
  </HeadingPairs>
  <TitlesOfParts>
    <vt:vector size="55" baseType="lpstr">
      <vt:lpstr>Arial</vt:lpstr>
      <vt:lpstr>Calibri</vt:lpstr>
      <vt:lpstr>Footlight MT Light</vt:lpstr>
      <vt:lpstr>Sylfaen</vt:lpstr>
      <vt:lpstr>Wingdings 2</vt:lpstr>
      <vt:lpstr>Tahoma</vt:lpstr>
      <vt:lpstr>Wingdings</vt:lpstr>
      <vt:lpstr>Symbol</vt:lpstr>
      <vt:lpstr>Times New Roman</vt:lpstr>
      <vt:lpstr>Verdana</vt:lpstr>
      <vt:lpstr>Majalla UI</vt:lpstr>
      <vt:lpstr>Office Theme</vt:lpstr>
      <vt:lpstr>Media Clip</vt:lpstr>
      <vt:lpstr>Microsoft Photo Editor 3.0 Photo</vt:lpstr>
      <vt:lpstr>Measures of Disease Frequency, Effect and Impact  </vt:lpstr>
      <vt:lpstr>الشريحة 2</vt:lpstr>
      <vt:lpstr>Learning objectives</vt:lpstr>
      <vt:lpstr>Measures of Disease Frequency </vt:lpstr>
      <vt:lpstr>الشريحة 5</vt:lpstr>
      <vt:lpstr>الشريحة 6</vt:lpstr>
      <vt:lpstr>Important terms to understand  </vt:lpstr>
      <vt:lpstr>Incidence rate </vt:lpstr>
      <vt:lpstr>الشريحة 9</vt:lpstr>
      <vt:lpstr>Example: Incidence </vt:lpstr>
      <vt:lpstr>الشريحة 11</vt:lpstr>
      <vt:lpstr>الشريحة 12</vt:lpstr>
      <vt:lpstr>الشريحة 13</vt:lpstr>
      <vt:lpstr>Factors affecting incidence rate</vt:lpstr>
      <vt:lpstr>Factors affecting incidence rate</vt:lpstr>
      <vt:lpstr>الشريحة 16</vt:lpstr>
      <vt:lpstr>Attack Rate</vt:lpstr>
      <vt:lpstr>الشريحة 18</vt:lpstr>
      <vt:lpstr>Prevalence Rate </vt:lpstr>
      <vt:lpstr>Prevalence Rate</vt:lpstr>
      <vt:lpstr>الشريحة 21</vt:lpstr>
      <vt:lpstr>Example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Relation between incidence and prevalence</vt:lpstr>
      <vt:lpstr>Several factors may affect prevalence rate</vt:lpstr>
      <vt:lpstr>Factors affecting Prevalence:</vt:lpstr>
      <vt:lpstr>Factors affecting Prevalence:</vt:lpstr>
      <vt:lpstr>Factors Influencing Observed Disease Prevalence</vt:lpstr>
      <vt:lpstr>Measures of Impact </vt:lpstr>
      <vt:lpstr>Measure of Impact: Attributable risk </vt:lpstr>
      <vt:lpstr>Measures of Effect  </vt:lpstr>
      <vt:lpstr>Measure of Effect: Relative Risk </vt:lpstr>
      <vt:lpstr>Measure of Effect: Relative Risk </vt:lpstr>
      <vt:lpstr>Measure of Effect: Odds Ratio</vt:lpstr>
      <vt:lpstr>Measure of Effect: Odds Ratio</vt:lpstr>
      <vt:lpstr>الشريحة 41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OF LECTURE</dc:title>
  <dc:creator>Anne</dc:creator>
  <cp:lastModifiedBy>AA</cp:lastModifiedBy>
  <cp:revision>129</cp:revision>
  <dcterms:created xsi:type="dcterms:W3CDTF">2011-06-06T04:56:19Z</dcterms:created>
  <dcterms:modified xsi:type="dcterms:W3CDTF">2013-09-19T21:33:00Z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TC019679209991</vt:lpwstr>
  </property>
</Properties>
</file>