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27" r:id="rId4"/>
    <p:sldId id="316" r:id="rId5"/>
    <p:sldId id="317" r:id="rId6"/>
    <p:sldId id="326" r:id="rId7"/>
    <p:sldId id="328" r:id="rId8"/>
    <p:sldId id="329" r:id="rId9"/>
    <p:sldId id="331" r:id="rId10"/>
    <p:sldId id="318" r:id="rId11"/>
    <p:sldId id="319" r:id="rId12"/>
    <p:sldId id="321" r:id="rId13"/>
    <p:sldId id="322" r:id="rId14"/>
    <p:sldId id="323" r:id="rId15"/>
    <p:sldId id="320" r:id="rId16"/>
    <p:sldId id="31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00"/>
    <a:srgbClr val="000000"/>
    <a:srgbClr val="A2ABD4"/>
    <a:srgbClr val="868593"/>
    <a:srgbClr val="392A53"/>
    <a:srgbClr val="C6D7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87485" autoAdjust="0"/>
  </p:normalViewPr>
  <p:slideViewPr>
    <p:cSldViewPr>
      <p:cViewPr varScale="1">
        <p:scale>
          <a:sx n="63" d="100"/>
          <a:sy n="63" d="100"/>
        </p:scale>
        <p:origin x="-16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F4171D6-E3B1-43E9-8556-ED082243808B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4C9CF7-5C23-4A28-8F29-4E734601CE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59C5EEA-7308-4D62-83AF-862E610517ED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8B1D55B-43A6-411B-8782-6057246B73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Chapter 8: Association &amp; Impact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C5AB34-9757-4F7E-953F-0906220D9904}" type="datetime1">
              <a:rPr lang="en-US" smtClean="0">
                <a:cs typeface="Arial" charset="0"/>
              </a:rPr>
              <a:pPr/>
              <a:t>9/20/2013</a:t>
            </a:fld>
            <a:endParaRPr lang="en-US" smtClean="0">
              <a:cs typeface="Arial" charset="0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Epi Kept Simple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06C0C2-7D3A-47A8-B510-EAB38DF2744B}" type="slidenum">
              <a:rPr lang="en-US"/>
              <a:pPr/>
              <a:t>3</a:t>
            </a:fld>
            <a:endParaRPr lang="en-US"/>
          </a:p>
        </p:txBody>
      </p:sp>
      <p:sp>
        <p:nvSpPr>
          <p:cNvPr id="819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In epidemiology it is common to use the term exposure to denote any explanatory variable </a:t>
            </a:r>
          </a:p>
          <a:p>
            <a:pPr eaLnBrk="1" hangingPunct="1"/>
            <a:r>
              <a:rPr lang="en-US" smtClean="0"/>
              <a:t>i.E we may speak of smoking as an exposure that causes lung cancer or advanced maternal age at pregnancy as an exposure that causes Down Syndrome</a:t>
            </a:r>
          </a:p>
          <a:p>
            <a:pPr eaLnBrk="1" hangingPunct="1"/>
            <a:r>
              <a:rPr lang="en-US" smtClean="0"/>
              <a:t> (Prof. G. could you please help me understand the inactive lifestyle E+??)){We arbitrary define the risk factor as “exposure” to an inactive lifestyle. Then we compare the mortality rate in the exposed (inactive lifestyle) and nonexposed (active lifestyle) groups. I’ve added a third bullet to this effect.}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Emphasis use of mid year population in large populations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434E2F-DAE7-40C2-A6A5-7B5E1D950EB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Chapter 8: Association &amp; Impact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AB1AB-8722-4EB5-90AF-A703C18A427B}" type="datetime1">
              <a:rPr lang="en-US" smtClean="0">
                <a:cs typeface="Arial" charset="0"/>
              </a:rPr>
              <a:pPr/>
              <a:t>9/20/2013</a:t>
            </a:fld>
            <a:endParaRPr lang="en-US" smtClean="0">
              <a:cs typeface="Arial" charset="0"/>
            </a:endParaRP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Epi Kept Simple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5067F2-25C6-4FDC-9DED-DA0EA592A502}" type="slidenum">
              <a:rPr lang="en-US"/>
              <a:pPr/>
              <a:t>7</a:t>
            </a:fld>
            <a:endParaRPr lang="en-US"/>
          </a:p>
        </p:txBody>
      </p:sp>
      <p:sp>
        <p:nvSpPr>
          <p:cNvPr id="1434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We compare the weight of a man of 100 kg to the weight of a woman of 50 kg. </a:t>
            </a:r>
          </a:p>
          <a:p>
            <a:pPr eaLnBrk="1" hangingPunct="1"/>
            <a:r>
              <a:rPr lang="en-US" smtClean="0"/>
              <a:t>-Absolute comparisons are derived by subtraction and using  (original units of measure kg)</a:t>
            </a:r>
          </a:p>
          <a:p>
            <a:pPr eaLnBrk="1" hangingPunct="1"/>
            <a:r>
              <a:rPr lang="en-US" smtClean="0"/>
              <a:t>-{Relative comparisons are derived by division (the division cancels out units, making a unit-free comparison}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Chapter 8: Association &amp; Impact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657A3B-9AF4-4950-BE0B-5E052896B9F3}" type="datetime1">
              <a:rPr lang="en-US" smtClean="0">
                <a:cs typeface="Arial" charset="0"/>
              </a:rPr>
              <a:pPr/>
              <a:t>9/20/2013</a:t>
            </a:fld>
            <a:endParaRPr lang="en-US" smtClean="0">
              <a:cs typeface="Arial" charset="0"/>
            </a:endParaRP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Epi Kept Simple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1D0D42-A26E-4397-A61D-9AC3CA8E4C80}" type="slidenum">
              <a:rPr lang="en-US"/>
              <a:pPr/>
              <a:t>8</a:t>
            </a:fld>
            <a:endParaRPr lang="en-US"/>
          </a:p>
        </p:txBody>
      </p:sp>
      <p:sp>
        <p:nvSpPr>
          <p:cNvPr id="163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We compare the weight of a man of 100 kg to the weight of a woman of 50 kg. </a:t>
            </a:r>
          </a:p>
          <a:p>
            <a:pPr eaLnBrk="1" hangingPunct="1"/>
            <a:r>
              <a:rPr lang="en-US" smtClean="0"/>
              <a:t>-Absolute comparisons are derived by subtraction and using  (original units of measure kg)</a:t>
            </a:r>
          </a:p>
          <a:p>
            <a:pPr eaLnBrk="1" hangingPunct="1"/>
            <a:r>
              <a:rPr lang="en-US" smtClean="0"/>
              <a:t>-{Relative comparisons are derived by division (the division cancels out units, making a unit-free comparison}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Chapter 8: Association &amp; Impact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FB33D3-C2B9-41C8-B29F-4BFFA273B4D2}" type="datetime1">
              <a:rPr lang="en-US" smtClean="0">
                <a:cs typeface="Arial" charset="0"/>
              </a:rPr>
              <a:pPr/>
              <a:t>9/20/2013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Epi Kept Simple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B4E504-91E6-4287-8BF5-9427802DCB6E}" type="slidenum">
              <a:rPr lang="en-US"/>
              <a:pPr/>
              <a:t>9</a:t>
            </a:fld>
            <a:endParaRPr lang="en-US"/>
          </a:p>
        </p:txBody>
      </p:sp>
      <p:sp>
        <p:nvSpPr>
          <p:cNvPr id="1843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Let’s apply arithmetic to risks. These are the formulas. {The formulas are simple: RD is a subtraction and RR is a division. The key is to understand how we interpret the RR and the RD. They both quantify the relation between E and D, but they tell you something different about the association. Going through lots of examples in the book will help understand subtleties.}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This is a key slide; u can use any way you like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45B1C8-A543-44BD-8253-968FA0D137F7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Key: 1)  Exposure: consumption of red meat daily; 2) Outcome is Coronary Heart Disease ; 3) Incidence in exposed = 182/1631=11.15%</a:t>
            </a:r>
          </a:p>
          <a:p>
            <a:r>
              <a:rPr lang="en-US" smtClean="0"/>
              <a:t>4) Incidence in unexposed = 23/802 = 2.87%</a:t>
            </a:r>
          </a:p>
          <a:p>
            <a:r>
              <a:rPr lang="en-US" smtClean="0"/>
              <a:t>5) RR= 11.15/2.87 = 3.89;  AR= Incidence in exposed – incidence in unexposed= 11.15 – 2.87 = 8.6/100</a:t>
            </a:r>
          </a:p>
          <a:p>
            <a:r>
              <a:rPr lang="en-US" smtClean="0"/>
              <a:t>Interpret AR: 8.6% of  CHD cases could be prevented  by avoiding daily consumption of red meat. 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346CEC-477D-446E-8CCE-781B64AEF9C1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257800"/>
            <a:ext cx="5943600" cy="53657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867400"/>
            <a:ext cx="4572000" cy="6858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0530F-6676-40F4-B09A-25BCEE9DDA8B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274E1-9CD8-47A7-B65A-F5C81FD13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4229C-5348-46B3-9330-64F0896A946F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DEAE5-2527-430F-94EB-70FC6B3E9B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69E42-2F47-448A-87EF-2DF48725A78B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8F60C-FE2D-49D3-AC38-7D0B7A2542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6E70C-7560-45D2-98C6-D8D90EE62AD6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3B5A8-BDE8-41B9-AADD-F5CBE41A75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03C47-B735-42D7-9913-AAA83A5F1C98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85E5D-9A08-4EB2-9B0D-7F47F1639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86F02-A7CE-4E6E-A32A-6A505FAA1CE2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08551-D3F6-4350-8377-69F982F48C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E6EC-9BC0-41C2-9B92-46DB35E639D7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46DC0-BD17-44EC-96B9-A1A5A68DD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3860B-FAA6-4982-B889-59B6156F2E50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C0A5D-9665-4CE5-89C4-CDEEDA96C2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96143-DEF8-41AB-A556-9B92A40E01BB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C844E-AC7C-42DC-BD3C-D5D6815FF8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64230-F77B-4CA2-B276-7BCCE6F1BF94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CB2F5-5A05-422E-848C-AB20A4DDDF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0A12B-E734-41D9-B150-5DA033A861C3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CF787-70BE-438F-B15A-39B20682DB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92C0621-931C-4D51-BF91-2A5121B60934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EF9D2FBB-DC3A-4211-8AA8-A5ED1E739D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0000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58674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Measures of Disease Frequency, Effect and Impact </a:t>
            </a:r>
            <a:endParaRPr lang="en-US" sz="2900" dirty="0" smtClean="0">
              <a:solidFill>
                <a:srgbClr val="C00000"/>
              </a:solidFill>
              <a:latin typeface="Footlight MT Light" pitchFamily="18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438400" y="4953000"/>
            <a:ext cx="4876800" cy="12954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Footlight MT Light" pitchFamily="18" charset="0"/>
                <a:cs typeface="Arial" charset="0"/>
              </a:rPr>
              <a:t>Tutorial CMED 305</a:t>
            </a:r>
          </a:p>
          <a:p>
            <a:pPr eaLnBrk="1" hangingPunct="1"/>
            <a:r>
              <a:rPr lang="en-US" sz="2800" smtClean="0">
                <a:latin typeface="Footlight MT Light" pitchFamily="18" charset="0"/>
                <a:cs typeface="Arial" charset="0"/>
              </a:rPr>
              <a:t>September, 2013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002060"/>
                </a:solidFill>
              </a:rPr>
              <a:t>Measures of Effect /</a:t>
            </a:r>
            <a:br>
              <a:rPr lang="en-US" sz="2800" smtClean="0">
                <a:solidFill>
                  <a:srgbClr val="002060"/>
                </a:solidFill>
              </a:rPr>
            </a:br>
            <a:r>
              <a:rPr lang="en-US" sz="2800" smtClean="0">
                <a:solidFill>
                  <a:srgbClr val="002060"/>
                </a:solidFill>
              </a:rPr>
              <a:t>Measure of Association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smtClean="0"/>
              <a:t>	Men and women between 30-35 years of age in a city were followed up in program to determine  the occurrence of  Migraine headaches.  The  </a:t>
            </a:r>
            <a:r>
              <a:rPr lang="en-US" smtClean="0"/>
              <a:t>migraine headaches were found in 10 of 1000 women aged 30 to 35 years and in 5 of 1000 men aged 30 to 35 years. 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     Can you name and interpret a measure of effect?</a:t>
            </a:r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r>
              <a:rPr lang="en-US" b="1" smtClean="0"/>
              <a:t>    Relative risk in women is higher than men in this age group </a:t>
            </a:r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r>
              <a:rPr lang="en-US" b="1" smtClean="0"/>
              <a:t>    Incidence in Women  /Incidence in men ~    </a:t>
            </a:r>
            <a:r>
              <a:rPr lang="en-US" b="1" u="sng" smtClean="0"/>
              <a:t>10/1000  </a:t>
            </a:r>
            <a:r>
              <a:rPr lang="en-US" b="1" smtClean="0"/>
              <a:t>  = 2</a:t>
            </a:r>
          </a:p>
          <a:p>
            <a:pPr>
              <a:buFont typeface="Arial" charset="0"/>
              <a:buNone/>
            </a:pPr>
            <a:r>
              <a:rPr lang="en-US" b="1" smtClean="0"/>
              <a:t>                                                                                      5/1000</a:t>
            </a:r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r>
              <a:rPr lang="en-US" sz="2400" b="1" smtClean="0">
                <a:solidFill>
                  <a:srgbClr val="FFFF00"/>
                </a:solidFill>
              </a:rPr>
              <a:t>Women have a two times greater risk of developing migraine headache than do men in this age group.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Inference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smtClean="0"/>
              <a:t>	</a:t>
            </a:r>
            <a:r>
              <a:rPr lang="en-US" smtClean="0"/>
              <a:t>A survey was conducted among the non-hospitalized adult population of United States during  1988 .   The results are shown below: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z="1800" smtClean="0"/>
              <a:t>Age group		Persons with hypertension (%)</a:t>
            </a:r>
          </a:p>
          <a:p>
            <a:pPr>
              <a:buFont typeface="Arial" charset="0"/>
              <a:buNone/>
            </a:pPr>
            <a:r>
              <a:rPr lang="en-US" sz="1800" smtClean="0"/>
              <a:t>	18-29				4		</a:t>
            </a:r>
          </a:p>
          <a:p>
            <a:pPr>
              <a:buFont typeface="Arial" charset="0"/>
              <a:buNone/>
            </a:pPr>
            <a:r>
              <a:rPr lang="en-US" sz="1800" smtClean="0"/>
              <a:t>	30-39				10</a:t>
            </a:r>
          </a:p>
          <a:p>
            <a:pPr>
              <a:buFont typeface="Arial" charset="0"/>
              <a:buNone/>
            </a:pPr>
            <a:r>
              <a:rPr lang="en-US" sz="1800" smtClean="0"/>
              <a:t>	40-49				22</a:t>
            </a:r>
          </a:p>
          <a:p>
            <a:pPr>
              <a:buFont typeface="Arial" charset="0"/>
              <a:buNone/>
            </a:pPr>
            <a:r>
              <a:rPr lang="en-US" sz="1800" smtClean="0"/>
              <a:t>	50-59				43</a:t>
            </a:r>
          </a:p>
          <a:p>
            <a:pPr>
              <a:buFont typeface="Arial" charset="0"/>
              <a:buNone/>
            </a:pPr>
            <a:r>
              <a:rPr lang="en-US" sz="1800" smtClean="0"/>
              <a:t>	60-69				54</a:t>
            </a:r>
          </a:p>
          <a:p>
            <a:pPr>
              <a:buFont typeface="Arial" charset="0"/>
              <a:buNone/>
            </a:pPr>
            <a:r>
              <a:rPr lang="en-US" sz="1800" smtClean="0"/>
              <a:t>	70 and older			64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What is the prevalence of  hypertension in the age group of &gt;=70 yrs of age?  </a:t>
            </a:r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FFFF00"/>
                </a:solidFill>
              </a:rPr>
              <a:t>64% of persons  of 70 and more years  had hypertension in 1988.  </a:t>
            </a:r>
            <a:r>
              <a:rPr lang="en-US" b="1" smtClean="0"/>
              <a:t>	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Attack Rate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	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What is the sore throat attack rate in persons who ate both egg salad and tuna: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AutoNum type="alphaLcPeriod"/>
            </a:pPr>
            <a:r>
              <a:rPr lang="en-US" smtClean="0"/>
              <a:t>60/75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70/200 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60/135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60/275</a:t>
            </a:r>
          </a:p>
        </p:txBody>
      </p:sp>
      <p:sp>
        <p:nvSpPr>
          <p:cNvPr id="4" name="Oval 3"/>
          <p:cNvSpPr/>
          <p:nvPr/>
        </p:nvSpPr>
        <p:spPr>
          <a:xfrm>
            <a:off x="276225" y="4981575"/>
            <a:ext cx="381000" cy="381000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397000"/>
          <a:ext cx="57912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371600"/>
                <a:gridCol w="1828800"/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Ate</a:t>
                      </a:r>
                      <a:r>
                        <a:rPr lang="en-US" sz="1800" baseline="0" dirty="0" smtClean="0"/>
                        <a:t> Tuna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Did Not</a:t>
                      </a:r>
                      <a:r>
                        <a:rPr lang="en-US" sz="1800" baseline="0" dirty="0" smtClean="0"/>
                        <a:t> Eat Tuna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Ate Egg Salad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Did not eat Egg Sla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2743200"/>
          <a:ext cx="57912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371600"/>
                <a:gridCol w="1828800"/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With Acute Sore Throat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Ate</a:t>
                      </a:r>
                      <a:r>
                        <a:rPr lang="en-US" sz="1800" baseline="0" dirty="0" smtClean="0"/>
                        <a:t> Tuna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Did Not</a:t>
                      </a:r>
                      <a:r>
                        <a:rPr lang="en-US" sz="1800" baseline="0" dirty="0" smtClean="0"/>
                        <a:t> Eat Tuna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Ate Egg Salad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Did not eat Egg Sla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Attack Rate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	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What is the sore throat attack rate in persons who ate only egg salad: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AutoNum type="alphaLcPeriod"/>
            </a:pPr>
            <a:r>
              <a:rPr lang="en-US" smtClean="0"/>
              <a:t>60/75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70/200 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75/100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75/275</a:t>
            </a:r>
          </a:p>
        </p:txBody>
      </p:sp>
      <p:sp>
        <p:nvSpPr>
          <p:cNvPr id="4" name="Oval 3"/>
          <p:cNvSpPr/>
          <p:nvPr/>
        </p:nvSpPr>
        <p:spPr>
          <a:xfrm>
            <a:off x="304800" y="5715000"/>
            <a:ext cx="381000" cy="381000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397000"/>
          <a:ext cx="57912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371600"/>
                <a:gridCol w="1828800"/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Ate</a:t>
                      </a:r>
                      <a:r>
                        <a:rPr lang="en-US" sz="1800" baseline="0" dirty="0" smtClean="0"/>
                        <a:t> Tuna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Did Not</a:t>
                      </a:r>
                      <a:r>
                        <a:rPr lang="en-US" sz="1800" baseline="0" dirty="0" smtClean="0"/>
                        <a:t> Eat Tuna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Ate Egg Salad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Did not eat Egg Sla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2743200"/>
          <a:ext cx="57912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371600"/>
                <a:gridCol w="1828800"/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With Acute Sore Throat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Ate</a:t>
                      </a:r>
                      <a:r>
                        <a:rPr lang="en-US" sz="1800" baseline="0" dirty="0" smtClean="0"/>
                        <a:t> Tuna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Did Not</a:t>
                      </a:r>
                      <a:r>
                        <a:rPr lang="en-US" sz="1800" baseline="0" dirty="0" smtClean="0"/>
                        <a:t> Eat Tuna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Ate Egg Salad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Did not eat Egg Sla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Inference from attack rates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smtClean="0"/>
              <a:t>	</a:t>
            </a: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What is the inference?</a:t>
            </a:r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r>
              <a:rPr lang="en-US" b="1" smtClean="0"/>
              <a:t>	</a:t>
            </a:r>
            <a:r>
              <a:rPr lang="en-US" sz="2400" b="1" smtClean="0">
                <a:solidFill>
                  <a:srgbClr val="FFFF00"/>
                </a:solidFill>
              </a:rPr>
              <a:t>Persons who ate both egg salad and tuna have greater risk of developing sore throat than do persons who ate only egg salad.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391400" cy="838200"/>
          </a:xfrm>
        </p:spPr>
        <p:txBody>
          <a:bodyPr/>
          <a:lstStyle/>
          <a:p>
            <a:r>
              <a:rPr lang="en-US" smtClean="0"/>
              <a:t>Measures of Effect and Impact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     </a:t>
            </a:r>
            <a:r>
              <a:rPr lang="en-US" b="1" smtClean="0"/>
              <a:t>Following table describes the data from a study when two groups  based on meat consumption were followed up in time  for occurrence of  Coronary heart disease (CHD) over one year.</a:t>
            </a:r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AutoNum type="arabicPeriod"/>
            </a:pPr>
            <a:r>
              <a:rPr lang="en-US" b="1" smtClean="0"/>
              <a:t>What is an exposure here?     3. What is the incidence in exposed?</a:t>
            </a:r>
          </a:p>
          <a:p>
            <a:pPr>
              <a:buFont typeface="Arial" charset="0"/>
              <a:buAutoNum type="arabicPeriod"/>
            </a:pPr>
            <a:r>
              <a:rPr lang="en-US" b="1" smtClean="0"/>
              <a:t>What is an outcome here?       4. What is the incidence in unexposed ?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5.     Calculate Relative Risk  and Attributable Risk  (optional) </a:t>
            </a:r>
          </a:p>
          <a:p>
            <a:pPr>
              <a:buFont typeface="Arial" charset="0"/>
              <a:buAutoNum type="arabicPeriod"/>
            </a:pPr>
            <a:endParaRPr lang="en-US" b="1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                             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133600"/>
          <a:ext cx="6096000" cy="2992438"/>
        </p:xfrm>
        <a:graphic>
          <a:graphicData uri="http://schemas.openxmlformats.org/drawingml/2006/table">
            <a:tbl>
              <a:tblPr/>
              <a:tblGrid>
                <a:gridCol w="1600200"/>
                <a:gridCol w="1447800"/>
                <a:gridCol w="1524000"/>
                <a:gridCol w="1524000"/>
              </a:tblGrid>
              <a:tr h="639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Cases  of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CHD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 Cases of CHD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Total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842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Eat Red Meat Daily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182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1449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1631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869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Eat Red Meat once/week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779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802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639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2328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2433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smtClean="0"/>
          </a:p>
          <a:p>
            <a:pPr marL="0" indent="0" algn="ctr">
              <a:buFont typeface="Arial" charset="0"/>
              <a:buNone/>
            </a:pPr>
            <a:endParaRPr lang="en-US" smtClean="0"/>
          </a:p>
          <a:p>
            <a:pPr marL="0" indent="0" algn="ctr">
              <a:buFont typeface="Arial" charset="0"/>
              <a:buNone/>
            </a:pPr>
            <a:r>
              <a:rPr lang="en-US" sz="4800" smtClean="0"/>
              <a:t>Thank you</a:t>
            </a:r>
          </a:p>
          <a:p>
            <a:pPr marL="0" indent="0" algn="ctr"/>
            <a:endParaRPr lang="en-US" sz="4800" smtClean="0"/>
          </a:p>
          <a:p>
            <a:pPr marL="0" indent="0" algn="ctr">
              <a:buFont typeface="Arial" charset="0"/>
              <a:buNone/>
            </a:pPr>
            <a:r>
              <a:rPr lang="en-US" sz="480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6294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  <a:latin typeface="Footlight MT Light" pitchFamily="18" charset="0"/>
              </a:rPr>
              <a:t>OBJECTIVES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8382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124" name="Content Placeholder 4"/>
          <p:cNvSpPr>
            <a:spLocks noGrp="1"/>
          </p:cNvSpPr>
          <p:nvPr>
            <p:ph idx="1"/>
          </p:nvPr>
        </p:nvSpPr>
        <p:spPr>
          <a:xfrm>
            <a:off x="1066800" y="1641475"/>
            <a:ext cx="7620000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smtClean="0"/>
              <a:t>Incidence Rate</a:t>
            </a:r>
          </a:p>
          <a:p>
            <a:pPr>
              <a:lnSpc>
                <a:spcPct val="150000"/>
              </a:lnSpc>
            </a:pPr>
            <a:r>
              <a:rPr lang="en-US" sz="3200" smtClean="0"/>
              <a:t>Prevalence Rate</a:t>
            </a:r>
          </a:p>
          <a:p>
            <a:pPr>
              <a:lnSpc>
                <a:spcPct val="150000"/>
              </a:lnSpc>
            </a:pPr>
            <a:r>
              <a:rPr lang="en-US" sz="3200" smtClean="0"/>
              <a:t>Attack Rate</a:t>
            </a:r>
          </a:p>
          <a:p>
            <a:pPr>
              <a:lnSpc>
                <a:spcPct val="150000"/>
              </a:lnSpc>
            </a:pPr>
            <a:r>
              <a:rPr lang="en-US" sz="3200" smtClean="0"/>
              <a:t>Risk Difference</a:t>
            </a:r>
          </a:p>
          <a:p>
            <a:pPr>
              <a:lnSpc>
                <a:spcPct val="150000"/>
              </a:lnSpc>
            </a:pPr>
            <a:r>
              <a:rPr lang="en-US" sz="3200" smtClean="0"/>
              <a:t>Measures of Association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Important Terms 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FF00"/>
                </a:solidFill>
              </a:rPr>
              <a:t>Exposure (E)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 an</a:t>
            </a:r>
            <a:r>
              <a:rPr lang="en-US" sz="2800" smtClean="0"/>
              <a:t> explanatory factor; any  potential health determinant; the independent variable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FF00"/>
                </a:solidFill>
              </a:rPr>
              <a:t>Disease (D) (Outcome) </a:t>
            </a:r>
            <a:r>
              <a:rPr lang="en-US" sz="2800" smtClean="0"/>
              <a:t>= the response; any health-related outcome; the dependent variable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FF00"/>
                </a:solidFill>
              </a:rPr>
              <a:t>Measures of disease frequency </a:t>
            </a:r>
            <a:r>
              <a:rPr lang="en-US" sz="2800" smtClean="0"/>
              <a:t>= Incidence &amp; Prevalence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FF00"/>
                </a:solidFill>
              </a:rPr>
              <a:t>Measure of association </a:t>
            </a:r>
            <a:r>
              <a:rPr lang="en-US" sz="2800" b="1" smtClean="0"/>
              <a:t>(syn. measure of effect) </a:t>
            </a:r>
            <a:r>
              <a:rPr lang="en-US" sz="2800" smtClean="0">
                <a:sym typeface="Symbol" pitchFamily="18" charset="2"/>
              </a:rPr>
              <a:t></a:t>
            </a:r>
            <a:r>
              <a:rPr lang="en-US" sz="2800" smtClean="0"/>
              <a:t> a statistic that quantifies the relationship between an exposure and a disease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FF00"/>
                </a:solidFill>
              </a:rPr>
              <a:t>Measure of potential impact</a:t>
            </a:r>
            <a:r>
              <a:rPr lang="en-US" sz="2800" smtClean="0">
                <a:solidFill>
                  <a:srgbClr val="FFFF00"/>
                </a:solidFill>
              </a:rPr>
              <a:t> </a:t>
            </a:r>
            <a:r>
              <a:rPr lang="en-US" sz="2800" smtClean="0">
                <a:sym typeface="Symbol" pitchFamily="18" charset="2"/>
              </a:rPr>
              <a:t></a:t>
            </a:r>
            <a:r>
              <a:rPr lang="en-US" sz="2800" smtClean="0"/>
              <a:t> a statistic that quantifies the potential impact of removing a hazardous exposure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Incidence Rate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smtClean="0"/>
              <a:t>Population of the city in Atlantis on March 30, 2003 = 183,000</a:t>
            </a:r>
          </a:p>
          <a:p>
            <a:pPr>
              <a:buFont typeface="Arial" charset="0"/>
              <a:buNone/>
            </a:pPr>
            <a:r>
              <a:rPr lang="en-US" b="1" smtClean="0"/>
              <a:t>No. of new active TB occurring between January 1 and June 30, 2003 = 26</a:t>
            </a:r>
          </a:p>
          <a:p>
            <a:pPr>
              <a:buFont typeface="Arial" charset="0"/>
              <a:buNone/>
            </a:pPr>
            <a:r>
              <a:rPr lang="en-US" b="1" smtClean="0"/>
              <a:t>No. of active TB cases according to the city register on June 30, 2003 = 264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	The incidence rate of active cases of TB for the 6 month period was: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AutoNum type="alphaLcPeriod"/>
            </a:pPr>
            <a:r>
              <a:rPr lang="en-US" smtClean="0"/>
              <a:t>7 per 100,000 population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14 per 100,000 population 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26 per 100,000 population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28 per 100,000 population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130 per 100,000 population</a:t>
            </a:r>
          </a:p>
        </p:txBody>
      </p:sp>
      <p:sp>
        <p:nvSpPr>
          <p:cNvPr id="4" name="Oval 3"/>
          <p:cNvSpPr/>
          <p:nvPr/>
        </p:nvSpPr>
        <p:spPr>
          <a:xfrm>
            <a:off x="439738" y="4225925"/>
            <a:ext cx="381000" cy="381000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5029200" y="4495800"/>
            <a:ext cx="297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FFFF00"/>
                </a:solidFill>
              </a:rPr>
              <a:t>Absolute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Prevalence Rate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smtClean="0"/>
              <a:t>Population of the city in Atlantis on March 30, 2003 = 183,000</a:t>
            </a:r>
          </a:p>
          <a:p>
            <a:pPr>
              <a:buFont typeface="Arial" charset="0"/>
              <a:buNone/>
            </a:pPr>
            <a:r>
              <a:rPr lang="en-US" b="1" smtClean="0"/>
              <a:t>No. of new active TB occurring between January 1 and June 30, 2003 = 26</a:t>
            </a:r>
          </a:p>
          <a:p>
            <a:pPr>
              <a:buFont typeface="Arial" charset="0"/>
              <a:buNone/>
            </a:pPr>
            <a:r>
              <a:rPr lang="en-US" b="1" smtClean="0"/>
              <a:t>No. of active TB cases according to the city register on June 30, 2003 = 264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	The prevalence rate of active cases of TB for the 6 month period was: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AutoNum type="alphaLcPeriod"/>
            </a:pPr>
            <a:r>
              <a:rPr lang="en-US" smtClean="0"/>
              <a:t>14 per 100,000 population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130 per 100,000 population 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144 per 100,000 population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264 per 100,000 population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None of the above</a:t>
            </a:r>
          </a:p>
        </p:txBody>
      </p:sp>
      <p:sp>
        <p:nvSpPr>
          <p:cNvPr id="4" name="Oval 3"/>
          <p:cNvSpPr/>
          <p:nvPr/>
        </p:nvSpPr>
        <p:spPr>
          <a:xfrm>
            <a:off x="439738" y="4600575"/>
            <a:ext cx="381000" cy="381000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Dynamics of Prevalence</a:t>
            </a:r>
            <a:br>
              <a:rPr lang="en-US" smtClean="0"/>
            </a:br>
            <a:r>
              <a:rPr lang="en-US" sz="3200" smtClean="0"/>
              <a:t>Cistern Analogy </a:t>
            </a:r>
            <a:r>
              <a:rPr lang="en-US" sz="2400" smtClean="0">
                <a:solidFill>
                  <a:schemeClr val="tx1"/>
                </a:solidFill>
              </a:rPr>
              <a:t>(p. 185)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057400"/>
            <a:ext cx="4786313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5867400" y="2362200"/>
            <a:ext cx="28956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Book Antiqua" pitchFamily="18" charset="0"/>
              </a:rPr>
              <a:t>Increase incidence </a:t>
            </a:r>
            <a:r>
              <a:rPr lang="en-US" sz="1600">
                <a:latin typeface="Book Antiqua" pitchFamily="18" charset="0"/>
                <a:sym typeface="Symbol" pitchFamily="18" charset="2"/>
              </a:rPr>
              <a:t> increase inflow</a:t>
            </a:r>
            <a:endParaRPr lang="en-US" sz="1600">
              <a:latin typeface="Book Antiqua" pitchFamily="18" charset="0"/>
            </a:endParaRP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5638800" y="4114800"/>
            <a:ext cx="33528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Book Antiqua" pitchFamily="18" charset="0"/>
              </a:rPr>
              <a:t>Increase average duration of disease </a:t>
            </a:r>
            <a:r>
              <a:rPr lang="en-US" sz="1600">
                <a:latin typeface="Book Antiqua" pitchFamily="18" charset="0"/>
                <a:sym typeface="Symbol" pitchFamily="18" charset="2"/>
              </a:rPr>
              <a:t> decreased outflow</a:t>
            </a:r>
            <a:endParaRPr lang="en-US" sz="1600">
              <a:latin typeface="Book Antiqua" pitchFamily="18" charset="0"/>
            </a:endParaRPr>
          </a:p>
        </p:txBody>
      </p:sp>
      <p:sp>
        <p:nvSpPr>
          <p:cNvPr id="213000" name="Rectangle 8"/>
          <p:cNvSpPr>
            <a:spLocks noChangeArrowheads="1"/>
          </p:cNvSpPr>
          <p:nvPr/>
        </p:nvSpPr>
        <p:spPr bwMode="auto">
          <a:xfrm>
            <a:off x="1143000" y="2438400"/>
            <a:ext cx="1066800" cy="381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13001" name="Rectangle 9"/>
          <p:cNvSpPr>
            <a:spLocks noChangeArrowheads="1"/>
          </p:cNvSpPr>
          <p:nvPr/>
        </p:nvSpPr>
        <p:spPr bwMode="auto">
          <a:xfrm>
            <a:off x="4330700" y="4132263"/>
            <a:ext cx="838200" cy="43973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cxnSp>
        <p:nvCxnSpPr>
          <p:cNvPr id="213006" name="AutoShape 14"/>
          <p:cNvCxnSpPr>
            <a:cxnSpLocks noChangeShapeType="1"/>
            <a:stCxn id="212997" idx="0"/>
            <a:endCxn id="213000" idx="0"/>
          </p:cNvCxnSpPr>
          <p:nvPr/>
        </p:nvCxnSpPr>
        <p:spPr bwMode="auto">
          <a:xfrm rot="-5400000" flipH="1" flipV="1">
            <a:off x="4457700" y="-419100"/>
            <a:ext cx="76200" cy="5638800"/>
          </a:xfrm>
          <a:prstGeom prst="bentConnector3">
            <a:avLst>
              <a:gd name="adj1" fmla="val -30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213007" name="AutoShape 15"/>
          <p:cNvCxnSpPr>
            <a:cxnSpLocks noChangeShapeType="1"/>
            <a:stCxn id="212998" idx="0"/>
            <a:endCxn id="213001" idx="0"/>
          </p:cNvCxnSpPr>
          <p:nvPr/>
        </p:nvCxnSpPr>
        <p:spPr bwMode="auto">
          <a:xfrm rot="-5400000" flipH="1" flipV="1">
            <a:off x="6023768" y="2840832"/>
            <a:ext cx="17463" cy="2565400"/>
          </a:xfrm>
          <a:prstGeom prst="bentConnector3">
            <a:avLst>
              <a:gd name="adj1" fmla="val -1309093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19469" name="Text Box 16"/>
          <p:cNvSpPr txBox="1">
            <a:spLocks noChangeArrowheads="1"/>
          </p:cNvSpPr>
          <p:nvPr/>
        </p:nvSpPr>
        <p:spPr bwMode="auto">
          <a:xfrm>
            <a:off x="5791200" y="1614488"/>
            <a:ext cx="311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Ways to increase prevalence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7" grpId="0" animBg="1" autoUpdateAnimBg="0"/>
      <p:bldP spid="212998" grpId="0" animBg="1" autoUpdateAnimBg="0"/>
      <p:bldP spid="213000" grpId="0" animBg="1"/>
      <p:bldP spid="213001" grpId="0" animBg="1"/>
      <p:bldP spid="194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Suppose, I am exposed to a risk factor and have a 2% risk of disease.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You are not exposed and you have a 1% risk of the disease.</a:t>
            </a:r>
          </a:p>
        </p:txBody>
      </p:sp>
      <p:sp>
        <p:nvSpPr>
          <p:cNvPr id="13315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5400" smtClean="0"/>
              <a:t>Risks</a:t>
            </a: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457200" y="2743200"/>
            <a:ext cx="8382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Of course we are assuming we are the same in every way except for this risk factor.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In </a:t>
            </a:r>
            <a:r>
              <a:rPr lang="en-US" sz="2400" b="1">
                <a:solidFill>
                  <a:schemeClr val="bg1"/>
                </a:solidFill>
              </a:rPr>
              <a:t>absolute terms,</a:t>
            </a:r>
            <a:r>
              <a:rPr lang="en-US" sz="2400">
                <a:solidFill>
                  <a:schemeClr val="bg1"/>
                </a:solidFill>
              </a:rPr>
              <a:t> I have 2% – 1%  = 1% greater risk of the disease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This is the </a:t>
            </a:r>
            <a:r>
              <a:rPr lang="en-US" sz="2400" b="1">
                <a:solidFill>
                  <a:schemeClr val="bg1"/>
                </a:solidFill>
              </a:rPr>
              <a:t>risk difference</a:t>
            </a:r>
            <a:endParaRPr 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5223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153400" cy="4191000"/>
          </a:xfrm>
        </p:spPr>
        <p:txBody>
          <a:bodyPr/>
          <a:lstStyle/>
          <a:p>
            <a:pPr eaLnBrk="1" hangingPunct="1"/>
            <a:r>
              <a:rPr lang="en-US" sz="3200" smtClean="0"/>
              <a:t>In </a:t>
            </a:r>
            <a:r>
              <a:rPr lang="en-US" sz="3200" b="1" smtClean="0"/>
              <a:t>relative terms</a:t>
            </a:r>
            <a:r>
              <a:rPr lang="en-US" sz="3200" smtClean="0"/>
              <a:t>  we divide </a:t>
            </a:r>
          </a:p>
          <a:p>
            <a:pPr eaLnBrk="1" hangingPunct="1"/>
            <a:r>
              <a:rPr lang="en-US" sz="3200" smtClean="0"/>
              <a:t>I have 	2% </a:t>
            </a:r>
            <a:r>
              <a:rPr lang="en-US" sz="3200" smtClean="0">
                <a:cs typeface="Arial" charset="0"/>
              </a:rPr>
              <a:t>÷</a:t>
            </a:r>
            <a:r>
              <a:rPr lang="en-US" sz="3200" smtClean="0"/>
              <a:t> 1% = 2, or twice the risk</a:t>
            </a:r>
          </a:p>
          <a:p>
            <a:pPr eaLnBrk="1" hangingPunct="1">
              <a:buFont typeface="Arial" charset="0"/>
              <a:buNone/>
            </a:pPr>
            <a:endParaRPr lang="en-US" sz="3200" smtClean="0"/>
          </a:p>
          <a:p>
            <a:pPr eaLnBrk="1" hangingPunct="1"/>
            <a:r>
              <a:rPr lang="en-US" sz="3200" smtClean="0"/>
              <a:t>This is the </a:t>
            </a:r>
            <a:r>
              <a:rPr lang="en-US" sz="3200" b="1" smtClean="0"/>
              <a:t>relative risk </a:t>
            </a:r>
            <a:r>
              <a:rPr lang="en-US" sz="3200" smtClean="0"/>
              <a:t>associated with the exposure</a:t>
            </a:r>
            <a:endParaRPr lang="en-US" sz="32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5400" smtClean="0"/>
              <a:t>Risks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1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1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1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1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1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1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1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1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1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Risk Difference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Risk Difference (RD) 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  <a:sym typeface="Symbol" pitchFamily="18" charset="2"/>
              </a:rPr>
              <a:t>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 absolute effect associated with exposure</a:t>
            </a:r>
            <a:endParaRPr lang="en-US" sz="3200">
              <a:latin typeface="Book Antiqua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36199" name="Object 7"/>
          <p:cNvGraphicFramePr>
            <a:graphicFrameLocks noChangeAspect="1"/>
          </p:cNvGraphicFramePr>
          <p:nvPr/>
        </p:nvGraphicFramePr>
        <p:xfrm>
          <a:off x="2743200" y="2819400"/>
          <a:ext cx="2873375" cy="757238"/>
        </p:xfrm>
        <a:graphic>
          <a:graphicData uri="http://schemas.openxmlformats.org/presentationml/2006/ole">
            <p:oleObj spid="_x0000_s17412" name="Equation" r:id="rId4" imgW="723586" imgH="190417" progId="Equation.3">
              <p:embed/>
            </p:oleObj>
          </a:graphicData>
        </a:graphic>
      </p:graphicFrame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609600" y="3733800"/>
            <a:ext cx="7696200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where 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R</a:t>
            </a:r>
            <a:r>
              <a:rPr lang="en-US" sz="2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1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 ≡ risk in the exposed group 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</a:b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R</a:t>
            </a:r>
            <a:r>
              <a:rPr lang="en-US" sz="2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0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≡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risk in the non-exposed group</a:t>
            </a: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457200" y="5486400"/>
            <a:ext cx="8153400" cy="5794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Interpretation: </a:t>
            </a:r>
            <a:r>
              <a:rPr lang="en-US" sz="3200" i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Excess</a:t>
            </a: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 risk in absolute 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0" grpId="0"/>
      <p:bldP spid="136202" grpId="0" animBg="1"/>
    </p:bldLst>
  </p:timing>
</p:sld>
</file>

<file path=ppt/theme/theme1.xml><?xml version="1.0" encoding="utf-8"?>
<a:theme xmlns:a="http://schemas.openxmlformats.org/drawingml/2006/main" name="TP101967919_template">
  <a:themeElements>
    <a:clrScheme name="Custom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B5A6E2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2709</TotalTime>
  <Words>989</Words>
  <Application>Microsoft Office PowerPoint</Application>
  <PresentationFormat>عرض على الشاشة (3:4)‏</PresentationFormat>
  <Paragraphs>236</Paragraphs>
  <Slides>16</Slides>
  <Notes>7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6</vt:i4>
      </vt:variant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4" baseType="lpstr">
      <vt:lpstr>Arial</vt:lpstr>
      <vt:lpstr>Tahoma</vt:lpstr>
      <vt:lpstr>Calibri</vt:lpstr>
      <vt:lpstr>Footlight MT Light</vt:lpstr>
      <vt:lpstr>Symbol</vt:lpstr>
      <vt:lpstr>Book Antiqua</vt:lpstr>
      <vt:lpstr>TP101967919_template</vt:lpstr>
      <vt:lpstr>Microsoft Equation 3.0</vt:lpstr>
      <vt:lpstr>Measures of Disease Frequency, Effect and Impact </vt:lpstr>
      <vt:lpstr>OBJECTIVES</vt:lpstr>
      <vt:lpstr>Important Terms </vt:lpstr>
      <vt:lpstr>Incidence Rate</vt:lpstr>
      <vt:lpstr>Prevalence Rate</vt:lpstr>
      <vt:lpstr>Dynamics of Prevalence Cistern Analogy (p. 185)</vt:lpstr>
      <vt:lpstr>Risks</vt:lpstr>
      <vt:lpstr>Risks</vt:lpstr>
      <vt:lpstr>Risk Difference</vt:lpstr>
      <vt:lpstr>Measures of Effect / Measure of Association</vt:lpstr>
      <vt:lpstr>Inference</vt:lpstr>
      <vt:lpstr>Attack Rate</vt:lpstr>
      <vt:lpstr>Attack Rate</vt:lpstr>
      <vt:lpstr>Inference from attack rates </vt:lpstr>
      <vt:lpstr>Measures of Effect and Impact</vt:lpstr>
      <vt:lpstr>الشريحة 16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OF LECTURE</dc:title>
  <dc:creator>Anne</dc:creator>
  <cp:lastModifiedBy>AA</cp:lastModifiedBy>
  <cp:revision>243</cp:revision>
  <dcterms:created xsi:type="dcterms:W3CDTF">2011-06-06T04:56:19Z</dcterms:created>
  <dcterms:modified xsi:type="dcterms:W3CDTF">2013-09-19T21:31:43Z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TC019679209991</vt:lpwstr>
  </property>
</Properties>
</file>