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34"/>
  </p:notesMasterIdLst>
  <p:sldIdLst>
    <p:sldId id="307" r:id="rId2"/>
    <p:sldId id="293" r:id="rId3"/>
    <p:sldId id="295" r:id="rId4"/>
    <p:sldId id="297" r:id="rId5"/>
    <p:sldId id="271" r:id="rId6"/>
    <p:sldId id="308" r:id="rId7"/>
    <p:sldId id="304" r:id="rId8"/>
    <p:sldId id="273" r:id="rId9"/>
    <p:sldId id="320" r:id="rId10"/>
    <p:sldId id="322" r:id="rId11"/>
    <p:sldId id="274" r:id="rId12"/>
    <p:sldId id="275" r:id="rId13"/>
    <p:sldId id="276" r:id="rId14"/>
    <p:sldId id="305" r:id="rId15"/>
    <p:sldId id="277" r:id="rId16"/>
    <p:sldId id="309" r:id="rId17"/>
    <p:sldId id="278" r:id="rId18"/>
    <p:sldId id="279" r:id="rId19"/>
    <p:sldId id="280" r:id="rId20"/>
    <p:sldId id="321" r:id="rId21"/>
    <p:sldId id="281" r:id="rId22"/>
    <p:sldId id="282" r:id="rId23"/>
    <p:sldId id="283" r:id="rId24"/>
    <p:sldId id="284" r:id="rId25"/>
    <p:sldId id="285" r:id="rId26"/>
    <p:sldId id="306" r:id="rId27"/>
    <p:sldId id="288" r:id="rId28"/>
    <p:sldId id="287" r:id="rId29"/>
    <p:sldId id="311" r:id="rId30"/>
    <p:sldId id="290" r:id="rId31"/>
    <p:sldId id="291" r:id="rId32"/>
    <p:sldId id="32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05" autoAdjust="0"/>
  </p:normalViewPr>
  <p:slideViewPr>
    <p:cSldViewPr>
      <p:cViewPr>
        <p:scale>
          <a:sx n="60" d="100"/>
          <a:sy n="60" d="100"/>
        </p:scale>
        <p:origin x="-163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6" y="101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C5730B7-C317-44B6-B10D-5626C6F0A358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8037B08-3DB0-4A9C-941F-593D7AC96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xfrm>
            <a:off x="901700" y="4343400"/>
            <a:ext cx="5049838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EB52B0-42CA-4C17-BB9C-BBFDAF1E8AD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65877-D095-4C87-8A9C-C7FF1B1F1890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510B6C3-D1EE-4622-9588-84561F086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8858-A7C0-4968-BE7A-A4624AA669B0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C41F-F0CD-4A5E-BFC5-D55D454D3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27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28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29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02B7F-31D8-49F2-A733-F0BCF11F0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FBAEE-AED9-4CF9-8520-FF2E7F429092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ahoma" pitchFamily="34" charset="0"/>
              </a:defRPr>
            </a:lvl1pPr>
          </a:lstStyle>
          <a:p>
            <a:pPr>
              <a:defRPr/>
            </a:pPr>
            <a:fld id="{7D0805E6-E3DC-4999-A5A7-5DA16B86FB4B}" type="datetime1">
              <a:rPr lang="ar-SA"/>
              <a:pPr>
                <a:defRPr/>
              </a:pPr>
              <a:t>22/11/34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ahoma" pitchFamily="34" charset="0"/>
              </a:defRPr>
            </a:lvl1pPr>
          </a:lstStyle>
          <a:p>
            <a:pPr>
              <a:defRPr/>
            </a:pPr>
            <a:fld id="{67C0CE52-31B0-484D-8039-9951A6160C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ar-S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cs typeface="Tahoma" pitchFamily="34" charset="0"/>
              </a:defRPr>
            </a:lvl1pPr>
          </a:lstStyle>
          <a:p>
            <a:pPr>
              <a:defRPr/>
            </a:pPr>
            <a:fld id="{1194484D-879C-4164-B041-2FFF60FB57F4}" type="datetime1">
              <a:rPr lang="ar-SA"/>
              <a:pPr>
                <a:defRPr/>
              </a:pPr>
              <a:t>22/11/34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cs typeface="Tahoma" pitchFamily="34" charset="0"/>
              </a:defRPr>
            </a:lvl1pPr>
          </a:lstStyle>
          <a:p>
            <a:pPr>
              <a:defRPr/>
            </a:pPr>
            <a:fld id="{C60C6EC5-D23B-440D-B9BF-A01D2E9ECA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3CF6-1ED9-4D14-B90F-236FFDF1C189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5AA3B-F462-4CD0-B281-EE079E5B5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29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3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31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2FD32-73AF-4E94-A00C-611DAB42C798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854528-3F11-45EE-8727-212F061A6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FE42-708C-4304-A64F-E9D0F0AE2068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1A848-2F07-4B31-B72C-D90925135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6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28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3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3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EE051-5757-4012-B9AF-CCAD001A844A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B0B7832-9764-4214-A449-41E4A933E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4EDEC-033D-4A28-8934-3CE11BBACE93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2C8D2-2EBB-4FB4-B5D2-ECAFA5E7B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5F735-8DAC-4FCA-B4B8-E3A29F6297A5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5BA676-FDA9-458F-B1C2-42B34333F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2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45BAA4F-B5C2-454F-A88C-28F0CE9D0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40A1-83AC-47B6-9E68-994510892B92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95048-30D8-4A7F-8222-EB101C715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13AD1-A6D9-44CB-94E1-0B1D2B5480C8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734719-AAE5-4071-A9FB-A42589583918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6C08463-5816-45A4-AE17-24BA6A368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               </a:t>
            </a:r>
          </a:p>
        </p:txBody>
      </p:sp>
      <p:sp>
        <p:nvSpPr>
          <p:cNvPr id="15363" name="Subtitle 2"/>
          <p:cNvSpPr>
            <a:spLocks noGrp="1"/>
          </p:cNvSpPr>
          <p:nvPr>
            <p:ph sz="quarter" idx="1"/>
          </p:nvPr>
        </p:nvSpPr>
        <p:spPr>
          <a:xfrm>
            <a:off x="609600" y="3810000"/>
            <a:ext cx="6324600" cy="16271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Dr. Hayfaa A. Wahabi,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FRCOG, FRCS, Msc Med ED, 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Msc. Assis.Reprod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Chair of EBHC &amp; KT</a:t>
            </a: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371600" cy="129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590800" y="1447800"/>
            <a:ext cx="5764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Case-Control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Recall Bias: major problem</a:t>
            </a:r>
            <a:endParaRPr lang="en-US" sz="3600" b="1" smtClean="0">
              <a:solidFill>
                <a:srgbClr val="C00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Cases tend to recall small exposures (being diseased) and controls tend to forget  their important exposures 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e.g. case control study of congenital disorders; mothers of neonates with congenital abnormality will recall minute details of exposures during pregnancy compared to mothers of healthy neonates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 of cases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B2330-DCAD-4DCA-81A8-3BD1F4B8718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Cases admitted to or discharged from a hospital, clinic or any health care facility.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Cases reported or diagnosed during a survey or surveillance system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Incident cases in a going cohort study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Death certificates with recorded cause of death.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Employment records.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Institutional records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03300" y="1182688"/>
            <a:ext cx="7467600" cy="4989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Low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It is crucial to set up control group (s) from people</a:t>
            </a:r>
          </a:p>
          <a:p>
            <a:pPr marL="609600" indent="-609600" rtl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who are certain not to have got the specified disease/condition.</a:t>
            </a:r>
          </a:p>
          <a:p>
            <a:pPr marL="609600" indent="-609600" rtl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609600" indent="-609600" rtl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aim of the control group is to compare the exposure rate among both cases and controls  (% smoking among cases and  controls)</a:t>
            </a: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987425" y="431800"/>
            <a:ext cx="63230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 algn="ctr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OF CONTROLS</a:t>
            </a:r>
            <a:endParaRPr lang="en-US" sz="3600" b="1">
              <a:solidFill>
                <a:srgbClr val="C00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 of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656B4-3E28-4DB4-8418-E3EBA941701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295400"/>
            <a:ext cx="8229600" cy="4525963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Hospital controls 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Advantages of hospital controls: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Subjects are easily accessible.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Patients usually have time to participate.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Patients are often motivated to cooperate with investigators.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 of control: cont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5A9D6-D752-42C3-8433-6089DF5677A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1-Hospital controls …..Advantages of hospital controls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Controls and cases may be drawn from similar social and geographical environment.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Differential recalls of prior exposure is likely to be minimized.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5104E-2604-4D0F-A39D-EFEDC1B6FA6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39800" y="1774825"/>
            <a:ext cx="8229600" cy="42672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Disadvantages of hospital controls:</a:t>
            </a:r>
            <a:endParaRPr lang="en-US" sz="2800" b="1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Differential hospitalization patterns may introduce selection bias.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Difficult to blind disease status from cases and controls.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711200" y="1212850"/>
            <a:ext cx="297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Hospital controls </a:t>
            </a:r>
            <a:endParaRPr lang="en-US">
              <a:latin typeface="Franklin Gothic Book" pitchFamily="34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838200" y="304800"/>
            <a:ext cx="416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 OF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B98DA-9A78-4E62-BFC1-4C5423C24B4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4825"/>
            <a:ext cx="8229600" cy="4267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An underestimate of the study effect may be obtained if control’s disease is etiologically similar to cases’ disease.</a:t>
            </a:r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719138" y="1320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1-Hospital controls …..disadvantages of hospital controls</a:t>
            </a:r>
          </a:p>
        </p:txBody>
      </p:sp>
      <p:sp>
        <p:nvSpPr>
          <p:cNvPr id="30725" name="TextBox 8"/>
          <p:cNvSpPr txBox="1">
            <a:spLocks noChangeArrowheads="1"/>
          </p:cNvSpPr>
          <p:nvPr/>
        </p:nvSpPr>
        <p:spPr bwMode="auto">
          <a:xfrm>
            <a:off x="838200" y="304800"/>
            <a:ext cx="416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 OF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 of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69277-09B5-461D-9FB5-0EB961073CC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Community control:</a:t>
            </a:r>
          </a:p>
          <a:p>
            <a:pPr marL="0" indent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 probability sample of a defined population, if cases do belong to that population or a sample of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relatives or associates of cases or neighborhood controls.</a:t>
            </a:r>
            <a:endParaRPr lang="en-US" sz="280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Advantages of community controls</a:t>
            </a:r>
          </a:p>
          <a:p>
            <a:pPr marL="0" indent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Reduction of selection bias.</a:t>
            </a:r>
          </a:p>
          <a:p>
            <a:pPr marL="0" indent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Generalization of study results is more valid.</a:t>
            </a:r>
          </a:p>
          <a:p>
            <a:pPr marL="0" indent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May provide convenient control of extraneous variables.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8F798-9995-4243-B5A0-E9BC9E64B5F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8229600" cy="25146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Time and money consuming.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May suffer low participation rate.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Cases and control may exhibit differential recall of prior exposures.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00200" y="466725"/>
            <a:ext cx="604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Disadvantages of community controls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8382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many controls per case?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8E083-82E8-4C8B-87C8-192B3ADA3CC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609600" indent="-60960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Ideal :      1 :  1</a:t>
            </a:r>
          </a:p>
          <a:p>
            <a:pPr marL="609600" indent="-60960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 case of Rare Cases (less # of cases then increase the  number  of controls to increase study power.</a:t>
            </a:r>
          </a:p>
          <a:p>
            <a:pPr marL="609600" indent="-609600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up to 1 : 4  provides maximum power</a:t>
            </a:r>
          </a:p>
          <a:p>
            <a:pPr marL="609600" indent="-609600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More than 4 controls per one case will not add much to study power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</a:rPr>
              <a:t>Case-Control Studies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524000"/>
            <a:ext cx="7620000" cy="4953000"/>
          </a:xfrm>
        </p:spPr>
        <p:txBody>
          <a:bodyPr/>
          <a:lstStyle/>
          <a:p>
            <a:pPr>
              <a:spcBef>
                <a:spcPct val="50000"/>
              </a:spcBef>
              <a:buFont typeface="Wingdings 2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Objectives: After this session, you will be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familiar with: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basic design of a case-control study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type of research questions for which the case-control study is used.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Measurement of association in case-control studies.  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advantages and limitations of case-control studies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Example of applications of case-control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914400" y="2133600"/>
            <a:ext cx="72517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Franklin Gothic Book" pitchFamily="34" charset="0"/>
              </a:rPr>
              <a:t>Then to confirm/refute  if that the risk factor has occurred more frequently in the cases than in the controls using the measurement of association.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9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 of case control study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>
                <a:solidFill>
                  <a:schemeClr val="accent1"/>
                </a:solidFill>
              </a:rPr>
              <a:t>	                                  	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Disease status</a:t>
            </a:r>
          </a:p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      Cases          Controls</a:t>
            </a:r>
          </a:p>
          <a:p>
            <a:pPr>
              <a:buFontTx/>
              <a:buNone/>
            </a:pPr>
            <a:endParaRPr lang="en-US" sz="2800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Exposure     Yes</a:t>
            </a:r>
          </a:p>
          <a:p>
            <a:pPr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NO</a:t>
            </a:r>
            <a:r>
              <a:rPr lang="en-US" sz="2400" b="1" smtClean="0">
                <a:solidFill>
                  <a:schemeClr val="accent1"/>
                </a:solidFill>
              </a:rPr>
              <a:t>		</a:t>
            </a:r>
          </a:p>
        </p:txBody>
      </p:sp>
      <p:graphicFrame>
        <p:nvGraphicFramePr>
          <p:cNvPr id="27672" name="Group 24"/>
          <p:cNvGraphicFramePr>
            <a:graphicFrameLocks noGrp="1"/>
          </p:cNvGraphicFramePr>
          <p:nvPr>
            <p:ph sz="half" idx="2"/>
          </p:nvPr>
        </p:nvGraphicFramePr>
        <p:xfrm>
          <a:off x="3657600" y="3200400"/>
          <a:ext cx="4038600" cy="2905125"/>
        </p:xfrm>
        <a:graphic>
          <a:graphicData uri="http://schemas.openxmlformats.org/drawingml/2006/table">
            <a:tbl>
              <a:tblPr rtl="1"/>
              <a:tblGrid>
                <a:gridCol w="2019300"/>
                <a:gridCol w="20193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B+D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04378-7116-4F79-932E-9E3C1068DEB9}" type="slidenum">
              <a:rPr lang="ar-SA"/>
              <a:pPr>
                <a:defRPr/>
              </a:pPr>
              <a:t>21</a:t>
            </a:fld>
            <a:endParaRPr lang="en-US"/>
          </a:p>
        </p:txBody>
      </p:sp>
      <p:sp>
        <p:nvSpPr>
          <p:cNvPr id="35859" name="AutoShape 21"/>
          <p:cNvSpPr>
            <a:spLocks/>
          </p:cNvSpPr>
          <p:nvPr/>
        </p:nvSpPr>
        <p:spPr bwMode="auto">
          <a:xfrm>
            <a:off x="5219700" y="4076700"/>
            <a:ext cx="177800" cy="1781175"/>
          </a:xfrm>
          <a:prstGeom prst="rightBracket">
            <a:avLst>
              <a:gd name="adj" fmla="val 201331"/>
            </a:avLst>
          </a:prstGeom>
          <a:noFill/>
          <a:ln w="57150">
            <a:solidFill>
              <a:srgbClr val="663300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ar-SA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35860" name="AutoShape 22"/>
          <p:cNvSpPr>
            <a:spLocks/>
          </p:cNvSpPr>
          <p:nvPr/>
        </p:nvSpPr>
        <p:spPr bwMode="auto">
          <a:xfrm>
            <a:off x="5148263" y="5084763"/>
            <a:ext cx="228600" cy="609600"/>
          </a:xfrm>
          <a:prstGeom prst="rightBracket">
            <a:avLst>
              <a:gd name="adj" fmla="val 53593"/>
            </a:avLst>
          </a:prstGeom>
          <a:noFill/>
          <a:ln w="28575">
            <a:solidFill>
              <a:srgbClr val="663300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ar-SA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35861" name="AutoShape 23"/>
          <p:cNvSpPr>
            <a:spLocks/>
          </p:cNvSpPr>
          <p:nvPr/>
        </p:nvSpPr>
        <p:spPr bwMode="auto">
          <a:xfrm>
            <a:off x="6858000" y="3933825"/>
            <a:ext cx="161925" cy="1781175"/>
          </a:xfrm>
          <a:prstGeom prst="rightBracket">
            <a:avLst>
              <a:gd name="adj" fmla="val 221069"/>
            </a:avLst>
          </a:prstGeom>
          <a:noFill/>
          <a:ln w="57150">
            <a:solidFill>
              <a:srgbClr val="663300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ar-SA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35862" name="AutoShape 25"/>
          <p:cNvSpPr>
            <a:spLocks/>
          </p:cNvSpPr>
          <p:nvPr/>
        </p:nvSpPr>
        <p:spPr bwMode="auto">
          <a:xfrm>
            <a:off x="6804025" y="5013325"/>
            <a:ext cx="228600" cy="609600"/>
          </a:xfrm>
          <a:prstGeom prst="rightBracket">
            <a:avLst>
              <a:gd name="adj" fmla="val 53593"/>
            </a:avLst>
          </a:prstGeom>
          <a:noFill/>
          <a:ln w="28575">
            <a:solidFill>
              <a:srgbClr val="663300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ar-SA">
              <a:latin typeface="Franklin Gothic Book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Measures of association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60B6D-C353-4F1E-8F25-162125446B5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Risk of Association can be estimated in case control studies by means of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odds ratio (OR)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which is the ratio of odds of exposure among diseased to the odds of exposure among controls.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Measures of association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26640-972E-4336-AC40-8FE8A63F827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39913"/>
            <a:ext cx="8534400" cy="5018087"/>
          </a:xfrm>
        </p:spPr>
        <p:txBody>
          <a:bodyPr/>
          <a:lstStyle/>
          <a:p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Calculating Odds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(number exposed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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number unexposed)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Odds (Cases) = A/C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Odds (controls) = B/D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Calculating Odds ratio or cross product ratio: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Odds Ratio = (A/C) / (B/D) = 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AD/BC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81000"/>
            <a:ext cx="82296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 of Case Control Study</a:t>
            </a:r>
          </a:p>
        </p:txBody>
      </p:sp>
      <p:sp>
        <p:nvSpPr>
          <p:cNvPr id="38915" name="Date Placeholder 1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3F3122E-AAF0-4FAE-B709-81DF054EB0C0}" type="datetime1">
              <a:rPr lang="ar-SA">
                <a:solidFill>
                  <a:schemeClr val="bg1"/>
                </a:solidFill>
                <a:cs typeface="Tahoma" pitchFamily="34" charset="0"/>
              </a:rPr>
              <a:pPr/>
              <a:t>22/11/34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8916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8C0E0D99-F03A-4C43-A764-A4018C478C3F}" type="slidenum">
              <a:rPr lang="ar-SA">
                <a:solidFill>
                  <a:schemeClr val="bg1"/>
                </a:solidFill>
                <a:cs typeface="Tahoma" pitchFamily="34" charset="0"/>
              </a:rPr>
              <a:pPr/>
              <a:t>24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Cases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Controls        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		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1143000" y="2667000"/>
            <a:ext cx="22098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Myocardial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infarction (MI) </a:t>
            </a:r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5029200" y="2590800"/>
            <a:ext cx="21336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Other illnesses/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Free of any illness</a:t>
            </a:r>
          </a:p>
        </p:txBody>
      </p:sp>
      <p:sp>
        <p:nvSpPr>
          <p:cNvPr id="38920" name="Line 6"/>
          <p:cNvSpPr>
            <a:spLocks noChangeShapeType="1"/>
          </p:cNvSpPr>
          <p:nvPr/>
        </p:nvSpPr>
        <p:spPr bwMode="auto">
          <a:xfrm flipH="1">
            <a:off x="11430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>
            <a:off x="2971800" y="3657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8"/>
          <p:cNvSpPr>
            <a:spLocks noChangeShapeType="1"/>
          </p:cNvSpPr>
          <p:nvPr/>
        </p:nvSpPr>
        <p:spPr bwMode="auto">
          <a:xfrm flipH="1">
            <a:off x="5105400" y="34290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9"/>
          <p:cNvSpPr>
            <a:spLocks noChangeShapeType="1"/>
          </p:cNvSpPr>
          <p:nvPr/>
        </p:nvSpPr>
        <p:spPr bwMode="auto">
          <a:xfrm>
            <a:off x="6553200" y="3505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3400" y="4267200"/>
            <a:ext cx="1039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alibri" pitchFamily="34" charset="0"/>
              </a:rPr>
              <a:t>EXPOSED</a:t>
            </a:r>
          </a:p>
          <a:p>
            <a:pPr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SMOKED</a:t>
            </a:r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2133600" y="4267200"/>
            <a:ext cx="185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Calibri" pitchFamily="34" charset="0"/>
              </a:rPr>
              <a:t>   </a:t>
            </a:r>
            <a:r>
              <a:rPr lang="en-US">
                <a:latin typeface="Calibri" pitchFamily="34" charset="0"/>
              </a:rPr>
              <a:t>NOT EXPOSED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  NEVER SMOKED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572000" y="4191000"/>
            <a:ext cx="1039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alibri" pitchFamily="34" charset="0"/>
              </a:rPr>
              <a:t>EXPOSED</a:t>
            </a:r>
          </a:p>
          <a:p>
            <a:pPr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SMOKED</a:t>
            </a:r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6781800" y="4191000"/>
            <a:ext cx="1698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 EXPOSED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NEVER SMOKED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914400" y="5715000"/>
            <a:ext cx="7402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Compare proportions of exposed in cases and controls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85" name="Group 21"/>
          <p:cNvGraphicFramePr>
            <a:graphicFrameLocks noGrp="1"/>
          </p:cNvGraphicFramePr>
          <p:nvPr/>
        </p:nvGraphicFramePr>
        <p:xfrm>
          <a:off x="4038600" y="2895600"/>
          <a:ext cx="3505200" cy="1295400"/>
        </p:xfrm>
        <a:graphic>
          <a:graphicData uri="http://schemas.openxmlformats.org/drawingml/2006/table">
            <a:tbl>
              <a:tblPr/>
              <a:tblGrid>
                <a:gridCol w="1905000"/>
                <a:gridCol w="1600200"/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99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b="1" smtClean="0">
                <a:solidFill>
                  <a:srgbClr val="7B9899"/>
                </a:solidFill>
                <a:latin typeface="Times New Roman" pitchFamily="18" charset="0"/>
                <a:cs typeface="Times New Roman" pitchFamily="18" charset="0"/>
              </a:rPr>
              <a:t>Example of Case Control Study</a:t>
            </a:r>
          </a:p>
        </p:txBody>
      </p:sp>
      <p:sp>
        <p:nvSpPr>
          <p:cNvPr id="17424" name="Slide Number Placeholder 1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A220C36-AF7A-4D78-9AA5-92FC27F1439A}" type="slidenum">
              <a:rPr lang="ar-SA">
                <a:cs typeface="Tahoma" pitchFamily="34" charset="0"/>
              </a:rPr>
              <a:pPr>
                <a:defRPr/>
              </a:pPr>
              <a:t>25</a:t>
            </a:fld>
            <a:endParaRPr lang="en-US"/>
          </a:p>
        </p:txBody>
      </p:sp>
      <p:sp>
        <p:nvSpPr>
          <p:cNvPr id="399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905000"/>
            <a:ext cx="8229600" cy="46482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2800" smtClean="0">
                <a:solidFill>
                  <a:schemeClr val="accent1"/>
                </a:solidFill>
              </a:rPr>
              <a:t>				</a:t>
            </a:r>
            <a:r>
              <a:rPr lang="en-US" sz="2800" smtClean="0"/>
              <a:t>        </a:t>
            </a:r>
            <a:r>
              <a:rPr lang="en-US" sz="2800" b="1" smtClean="0">
                <a:solidFill>
                  <a:srgbClr val="C00000"/>
                </a:solidFill>
              </a:rPr>
              <a:t>Cases (MI)       Controls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smtClean="0">
              <a:solidFill>
                <a:schemeClr val="accent1"/>
              </a:solidFill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en-US" sz="2800" smtClean="0">
                <a:solidFill>
                  <a:srgbClr val="C00000"/>
                </a:solidFill>
              </a:rPr>
              <a:t>Smokers</a:t>
            </a:r>
            <a:r>
              <a:rPr lang="en-US" sz="2800" smtClean="0">
                <a:solidFill>
                  <a:schemeClr val="accent1"/>
                </a:solidFill>
              </a:rPr>
              <a:t>			</a:t>
            </a:r>
            <a:r>
              <a:rPr lang="en-US" sz="2800" b="1" smtClean="0">
                <a:solidFill>
                  <a:schemeClr val="bg1"/>
                </a:solidFill>
              </a:rPr>
              <a:t>110		        150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sz="2800" smtClean="0">
                <a:solidFill>
                  <a:srgbClr val="C00000"/>
                </a:solidFill>
                <a:latin typeface="Arial" charset="0"/>
                <a:cs typeface="Arial" charset="0"/>
              </a:rPr>
              <a:t>Never</a:t>
            </a:r>
            <a:r>
              <a:rPr lang="en-US" sz="2800" smtClean="0">
                <a:solidFill>
                  <a:srgbClr val="C00000"/>
                </a:solidFill>
              </a:rPr>
              <a:t> smokers</a:t>
            </a:r>
            <a:r>
              <a:rPr lang="en-US" sz="2800" smtClean="0">
                <a:solidFill>
                  <a:schemeClr val="accent1"/>
                </a:solidFill>
              </a:rPr>
              <a:t>		  </a:t>
            </a:r>
            <a:r>
              <a:rPr lang="en-US" sz="2800" b="1" smtClean="0">
                <a:solidFill>
                  <a:schemeClr val="bg1"/>
                </a:solidFill>
              </a:rPr>
              <a:t>90</a:t>
            </a:r>
            <a:r>
              <a:rPr lang="en-US" sz="2800" smtClean="0">
                <a:solidFill>
                  <a:schemeClr val="accent1"/>
                </a:solidFill>
              </a:rPr>
              <a:t>		         </a:t>
            </a:r>
            <a:r>
              <a:rPr lang="en-US" sz="2800" b="1" smtClean="0">
                <a:solidFill>
                  <a:schemeClr val="bg1"/>
                </a:solidFill>
              </a:rPr>
              <a:t>250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smtClean="0">
              <a:solidFill>
                <a:schemeClr val="accent1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mtClean="0"/>
              <a:t>Total		</a:t>
            </a:r>
            <a:r>
              <a:rPr lang="en-US" sz="2800" smtClean="0">
                <a:solidFill>
                  <a:schemeClr val="accent1"/>
                </a:solidFill>
              </a:rPr>
              <a:t>		</a:t>
            </a:r>
            <a:r>
              <a:rPr lang="en-US" sz="2800" smtClean="0"/>
              <a:t>200			400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i="1" smtClean="0">
              <a:solidFill>
                <a:schemeClr val="accent1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% smokers		 	55%			 37.5%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disease is related to smoking then more cases than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controls would be smokers 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i="1" smtClean="0">
              <a:solidFill>
                <a:schemeClr val="accent1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sz="28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Measures of association </a:t>
            </a:r>
          </a:p>
        </p:txBody>
      </p:sp>
      <p:sp>
        <p:nvSpPr>
          <p:cNvPr id="18438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BD55C5D-1922-4D00-BCE2-E6E44BA24AAA}" type="slidenum">
              <a:rPr lang="ar-SA">
                <a:cs typeface="Tahoma" pitchFamily="34" charset="0"/>
              </a:rPr>
              <a:pPr>
                <a:defRPr/>
              </a:pPr>
              <a:t>26</a:t>
            </a:fld>
            <a:endParaRPr lang="en-US"/>
          </a:p>
        </p:txBody>
      </p:sp>
      <p:sp>
        <p:nvSpPr>
          <p:cNvPr id="409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458200" cy="45259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600" smtClean="0"/>
              <a:t>Calculate Odds ratio (cross product ratio) 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60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smtClean="0"/>
              <a:t>				Cases		Controls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smtClean="0"/>
              <a:t>Exposed 		  110		   150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60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smtClean="0"/>
              <a:t>Not exposed 	                90		   250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60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smtClean="0"/>
              <a:t>OR=  </a:t>
            </a:r>
            <a:r>
              <a:rPr lang="en-US" sz="2600" b="1" smtClean="0"/>
              <a:t>ad/bc = [(110X250)/(150X90)]  = 27500/ 13500 = 2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smtClean="0"/>
              <a:t>	</a:t>
            </a:r>
            <a:endParaRPr lang="en-US" sz="2600" b="1" smtClean="0"/>
          </a:p>
          <a:p>
            <a:pPr>
              <a:lnSpc>
                <a:spcPct val="70000"/>
              </a:lnSpc>
              <a:buFontTx/>
              <a:buNone/>
            </a:pPr>
            <a:endParaRPr lang="en-US" sz="260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smtClean="0"/>
              <a:t>Odds of exposure in cases : two times compared to controls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2819400"/>
            <a:ext cx="13716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3733800" y="2819400"/>
            <a:ext cx="14478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088156D-D5C0-41EE-AB71-B753C67BEBFD}" type="slidenum">
              <a:rPr lang="ar-SA">
                <a:cs typeface="Tahoma" pitchFamily="34" charset="0"/>
              </a:rPr>
              <a:pPr>
                <a:defRPr/>
              </a:pPr>
              <a:t>27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295400" y="2057400"/>
            <a:ext cx="6477000" cy="3429000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&gt; 1: means the exposure is a risk factor.</a:t>
            </a:r>
          </a:p>
          <a:p>
            <a:pPr marL="609600" indent="-60960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= 1: means the exposure is not associated with the disease.</a:t>
            </a:r>
          </a:p>
          <a:p>
            <a:pPr marL="609600" indent="-60960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&lt; 1: means the exposure is protective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371600" y="228600"/>
            <a:ext cx="6716713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Interpretation of (OR) odds ratio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89" name="Group 45"/>
          <p:cNvGraphicFramePr>
            <a:graphicFrameLocks noGrp="1"/>
          </p:cNvGraphicFramePr>
          <p:nvPr>
            <p:ph type="tbl" idx="1"/>
          </p:nvPr>
        </p:nvGraphicFramePr>
        <p:xfrm>
          <a:off x="228600" y="1066800"/>
          <a:ext cx="8686800" cy="5335588"/>
        </p:xfrm>
        <a:graphic>
          <a:graphicData uri="http://schemas.openxmlformats.org/drawingml/2006/table">
            <a:tbl>
              <a:tblPr rtl="1"/>
              <a:tblGrid>
                <a:gridCol w="2428875"/>
                <a:gridCol w="2085975"/>
                <a:gridCol w="2000250"/>
                <a:gridCol w="2171700"/>
              </a:tblGrid>
              <a:tr h="143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OR&gt;1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OR&lt;1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OR=1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2C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of exposure 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cases are greater than the odds of exposure for controls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of exposure for cases are less than the odds of exposure for controls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of exposure are equal among cases and controls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2C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comparison between cases and controls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Exposure increases disease risk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(Risk factor)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Exposure reduces disease risk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(Protective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factor)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Particular exposure is not a risk 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2C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Exposure as a risk factor for the disease?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33" name="Rectangle 2"/>
          <p:cNvSpPr>
            <a:spLocks noChangeArrowheads="1"/>
          </p:cNvSpPr>
          <p:nvPr/>
        </p:nvSpPr>
        <p:spPr bwMode="auto">
          <a:xfrm>
            <a:off x="1447800" y="228600"/>
            <a:ext cx="5888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 algn="ctr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3200" b="1">
                <a:latin typeface="Franklin Gothic Book" pitchFamily="34" charset="0"/>
              </a:rPr>
              <a:t>Interpretation of (OR) odds ratio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0" y="2895600"/>
            <a:ext cx="7543800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risk of Myocardial infarction (MI) is two times higher among smokers compared to non smokers.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Smoking is a risk factor for MI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93788" y="382588"/>
            <a:ext cx="72072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rtl="1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How to interpretation of (OR) odds ratio from the previous example?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b="1" smtClean="0">
                <a:solidFill>
                  <a:srgbClr val="C00000"/>
                </a:solidFill>
              </a:rPr>
              <a:t>Definition: Case Control Study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610600" cy="5562600"/>
          </a:xfrm>
        </p:spPr>
        <p:txBody>
          <a:bodyPr rtlCol="0">
            <a:no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Analytic epidemiologic research design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study population consists of groups : </a:t>
            </a: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Cases   (with the disease) </a:t>
            </a:r>
            <a:endParaRPr lang="en-US" sz="1050" b="1" dirty="0" smtClean="0">
              <a:solidFill>
                <a:srgbClr val="C00000"/>
              </a:solidFill>
            </a:endParaRP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050" b="1" dirty="0" smtClean="0">
              <a:solidFill>
                <a:srgbClr val="C00000"/>
              </a:solidFill>
            </a:endParaRP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Controls (do not have the disease under study)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investigator  measures/ inquires for exposure/s from cases and controls  using questionnaires</a:t>
            </a:r>
            <a:endParaRPr lang="en-US" sz="105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00" dirty="0" smtClean="0"/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exposure is related to disease its proportion will be higher in cases compared to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11090-19E5-4D4B-9F4D-8919C67E6E3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4667250"/>
          </a:xfrm>
        </p:spPr>
        <p:txBody>
          <a:bodyPr/>
          <a:lstStyle/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Useful in study of rare diseases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arn-CL" sz="2800" smtClean="0">
                <a:latin typeface="Times New Roman" pitchFamily="18" charset="0"/>
                <a:cs typeface="Times New Roman" pitchFamily="18" charset="0"/>
              </a:rPr>
              <a:t>Rapid evaluation of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disease with a long latency. e.g. chronic diseases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Multiple exposures (risk factors) could be studied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Useful in early stages of the development of knowledge.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Does not require large samples and r</a:t>
            </a:r>
            <a:r>
              <a:rPr lang="arn-CL" sz="2800" smtClean="0">
                <a:latin typeface="Times New Roman" pitchFamily="18" charset="0"/>
                <a:cs typeface="Times New Roman" pitchFamily="18" charset="0"/>
              </a:rPr>
              <a:t>equires less money and personnel so it is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efficient, quick and cheap.</a:t>
            </a: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533400" y="457200"/>
            <a:ext cx="6692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Advantages of case control study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3F47-E41A-4BF3-AEA2-9DA07BB25D1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practical for rare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exposures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long latency period of disease.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Historical information often can not be validated and recall could be biased 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Relevant cofactors may be difficult to control.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Selective survival may bias the comparison.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Liable to different sources of bias, selection bias, recall bias, interviewer’s bias.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533400" y="457200"/>
            <a:ext cx="7178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Disadvantages of case control study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66800"/>
            <a:ext cx="6096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304800"/>
            <a:ext cx="7772400" cy="6096000"/>
          </a:xfrm>
        </p:spPr>
        <p:txBody>
          <a:bodyPr/>
          <a:lstStyle/>
          <a:p>
            <a:pPr marL="400050" lvl="1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32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Design of Case-Control Studies</a:t>
            </a:r>
          </a:p>
          <a:p>
            <a:pPr marL="400050" lvl="1" indent="0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The investigator selects </a:t>
            </a:r>
          </a:p>
          <a:p>
            <a:pPr marL="609600" indent="-609600" algn="ctr">
              <a:lnSpc>
                <a:spcPct val="90000"/>
              </a:lnSpc>
              <a:buFont typeface="Times" pitchFamily="18" charset="0"/>
              <a:buNone/>
            </a:pP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cases with the disease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and appropriate </a:t>
            </a:r>
          </a:p>
          <a:p>
            <a:pPr marL="609600" indent="-609600" algn="ctr">
              <a:lnSpc>
                <a:spcPct val="90000"/>
              </a:lnSpc>
              <a:buFont typeface="Times" pitchFamily="18" charset="0"/>
              <a:buNone/>
            </a:pP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controls without the disease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ctr">
              <a:lnSpc>
                <a:spcPct val="90000"/>
              </a:lnSpc>
              <a:buFont typeface="Times" pitchFamily="18" charset="0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and obtains data regarding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past exposures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to possible etiologic factors in both groups.  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The investigator then compares the frequency of exposure of the two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118100" y="1981200"/>
            <a:ext cx="1600200" cy="7318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Cases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(diseased)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5283200" y="3706813"/>
            <a:ext cx="1600200" cy="7318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Controls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(no disease)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2362200" y="1524000"/>
            <a:ext cx="2252663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Risk factor present</a:t>
            </a: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2362200" y="2362200"/>
            <a:ext cx="22860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Risk factor absent </a:t>
            </a: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2362200" y="3352800"/>
            <a:ext cx="22860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Risk factor present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2366963" y="4191000"/>
            <a:ext cx="22860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r" eaLnBrk="0" hangingPunct="0"/>
            <a:r>
              <a:rPr lang="en-US" sz="2000" b="1">
                <a:latin typeface="Times New Roman" pitchFamily="18" charset="0"/>
              </a:rPr>
              <a:t>Risk factor absent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50187" name="AutoShape 11"/>
          <p:cNvSpPr>
            <a:spLocks/>
          </p:cNvSpPr>
          <p:nvPr/>
        </p:nvSpPr>
        <p:spPr bwMode="auto">
          <a:xfrm flipH="1">
            <a:off x="4800600" y="2043113"/>
            <a:ext cx="76200" cy="6096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 sz="1600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50188" name="AutoShape 12"/>
          <p:cNvSpPr>
            <a:spLocks/>
          </p:cNvSpPr>
          <p:nvPr/>
        </p:nvSpPr>
        <p:spPr bwMode="auto">
          <a:xfrm flipH="1">
            <a:off x="4838700" y="3886200"/>
            <a:ext cx="76200" cy="6096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 sz="1600">
              <a:latin typeface="Franklin Gothic Book" pitchFamily="34" charset="0"/>
              <a:cs typeface="Tahoma" pitchFamily="34" charset="0"/>
            </a:endParaRPr>
          </a:p>
        </p:txBody>
      </p:sp>
      <p:cxnSp>
        <p:nvCxnSpPr>
          <p:cNvPr id="50189" name="AutoShape 13"/>
          <p:cNvCxnSpPr>
            <a:cxnSpLocks noChangeShapeType="1"/>
          </p:cNvCxnSpPr>
          <p:nvPr/>
        </p:nvCxnSpPr>
        <p:spPr bwMode="auto">
          <a:xfrm>
            <a:off x="5334000" y="4648200"/>
            <a:ext cx="3124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</p:spPr>
      </p:cxnSp>
      <p:cxnSp>
        <p:nvCxnSpPr>
          <p:cNvPr id="50190" name="AutoShape 14"/>
          <p:cNvCxnSpPr>
            <a:cxnSpLocks noChangeShapeType="1"/>
          </p:cNvCxnSpPr>
          <p:nvPr/>
        </p:nvCxnSpPr>
        <p:spPr bwMode="auto">
          <a:xfrm>
            <a:off x="2438400" y="5410200"/>
            <a:ext cx="2209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</p:spPr>
      </p:cxn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172200" y="4876800"/>
            <a:ext cx="990600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present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2819400" y="4953000"/>
            <a:ext cx="179546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Past exposures</a:t>
            </a:r>
          </a:p>
        </p:txBody>
      </p:sp>
      <p:sp>
        <p:nvSpPr>
          <p:cNvPr id="50193" name="AutoShape 17"/>
          <p:cNvSpPr>
            <a:spLocks noChangeArrowheads="1"/>
          </p:cNvSpPr>
          <p:nvPr/>
        </p:nvSpPr>
        <p:spPr bwMode="auto">
          <a:xfrm flipH="1">
            <a:off x="4114800" y="6172200"/>
            <a:ext cx="3111500" cy="479425"/>
          </a:xfrm>
          <a:prstGeom prst="rightArrow">
            <a:avLst>
              <a:gd name="adj1" fmla="val 50000"/>
              <a:gd name="adj2" fmla="val 2596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600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 flipH="1">
            <a:off x="5486400" y="5791200"/>
            <a:ext cx="3168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Ascertaining exposure time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 flipH="1">
            <a:off x="7467600" y="4648200"/>
            <a:ext cx="1446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Study begins here</a:t>
            </a:r>
          </a:p>
        </p:txBody>
      </p:sp>
      <p:sp>
        <p:nvSpPr>
          <p:cNvPr id="30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6629400" cy="8382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Case-Control</a:t>
            </a:r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75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5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75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75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75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75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75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75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75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75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75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 animBg="1"/>
      <p:bldP spid="50183" grpId="0" animBg="1"/>
      <p:bldP spid="50184" grpId="0" animBg="1"/>
      <p:bldP spid="50185" grpId="0" animBg="1"/>
      <p:bldP spid="50187" grpId="0" animBg="1"/>
      <p:bldP spid="50188" grpId="0" animBg="1"/>
      <p:bldP spid="50191" grpId="0"/>
      <p:bldP spid="50192" grpId="0"/>
      <p:bldP spid="50193" grpId="0" animBg="1"/>
      <p:bldP spid="50196" grpId="0"/>
      <p:bldP spid="50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838200" y="457200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type of research questions  in </a:t>
            </a:r>
          </a:p>
          <a:p>
            <a:pPr algn="ctr"/>
            <a:r>
              <a:rPr lang="en-US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case-</a:t>
            </a:r>
            <a:r>
              <a:rPr lang="en-US" sz="3600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 study design 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609600" y="1905000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Franklin Gothic Medium" pitchFamily="34" charset="0"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Rare diseases, unexplained illnesses </a:t>
            </a:r>
          </a:p>
          <a:p>
            <a:pPr marL="514350" indent="-51435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>
                <a:latin typeface="Times New Roman" pitchFamily="18" charset="0"/>
                <a:cs typeface="Times New Roman" pitchFamily="18" charset="0"/>
              </a:rPr>
              <a:t>2.   When experimental trials (e.g. RCT) are not ethical or feasible, (lung cancer and smoking)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>
                <a:latin typeface="Times New Roman" pitchFamily="18" charset="0"/>
                <a:cs typeface="Times New Roman" pitchFamily="18" charset="0"/>
              </a:rPr>
              <a:t>3.   When cohort studies are expensive or non-feasible e.g. (to investigate etiology of rare disease e.g. cancer)  </a:t>
            </a:r>
          </a:p>
          <a:p>
            <a:pPr marL="514350" indent="-51435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Franklin Gothic Medium" pitchFamily="34" charset="0"/>
              <a:buAutoNum type="arabicPeriod"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 considerations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 startAt="3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When funding and time constraints are not compatible with a cohort study.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 startAt="3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 startAt="3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Case ascertainment system in place: The conduct of a case-control study may be facilitated by the availability of a case-ascertainment system e.g.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   a) Population-based cancer registry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   b) Hospital-based surveillance systems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 startAt="3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of cases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Definition of cases is the first task of the investigator in case control studies.</a:t>
            </a:r>
          </a:p>
          <a:p>
            <a:pPr>
              <a:lnSpc>
                <a:spcPct val="90000"/>
              </a:lnSpc>
            </a:pP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Case ascertainment is important through hospital records and specific investigations.</a:t>
            </a:r>
          </a:p>
          <a:p>
            <a:pPr>
              <a:lnSpc>
                <a:spcPct val="90000"/>
              </a:lnSpc>
            </a:pP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is often recommended to choose incident (</a:t>
            </a:r>
            <a:r>
              <a:rPr lang="en-US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newly diagnosed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 cases because exposure is recent and easy to recall.  </a:t>
            </a:r>
          </a:p>
          <a:p>
            <a:pPr>
              <a:lnSpc>
                <a:spcPct val="90000"/>
              </a:lnSpc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Recall could be a major problem for cases and controls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endParaRPr lang="ar-SA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2057400"/>
            <a:ext cx="8305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Recall bias for ascertaining past exposures </a:t>
            </a:r>
          </a:p>
          <a:p>
            <a:endParaRPr lang="en-US" sz="2800"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endParaRPr lang="en-US" sz="2800"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Selection bias due to selection process of cases and controls </a:t>
            </a:r>
          </a:p>
          <a:p>
            <a:endParaRPr lang="en-US" sz="2800"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endParaRPr lang="en-US" sz="2800"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Bias due to confounders 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219200" y="838200"/>
            <a:ext cx="6013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Biases in Case Control Study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604</TotalTime>
  <Words>1252</Words>
  <Application>Microsoft Office PowerPoint</Application>
  <PresentationFormat>عرض على الشاشة (3:4)‏</PresentationFormat>
  <Paragraphs>248</Paragraphs>
  <Slides>32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44" baseType="lpstr">
      <vt:lpstr>Arial</vt:lpstr>
      <vt:lpstr>Georgia</vt:lpstr>
      <vt:lpstr>Wingdings 2</vt:lpstr>
      <vt:lpstr>Wingdings</vt:lpstr>
      <vt:lpstr>Calibri</vt:lpstr>
      <vt:lpstr>Tahoma</vt:lpstr>
      <vt:lpstr>Times New Roman</vt:lpstr>
      <vt:lpstr>Times</vt:lpstr>
      <vt:lpstr>Franklin Gothic Book</vt:lpstr>
      <vt:lpstr>Franklin Gothic Medium</vt:lpstr>
      <vt:lpstr>Symbol</vt:lpstr>
      <vt:lpstr>Civic</vt:lpstr>
      <vt:lpstr>               </vt:lpstr>
      <vt:lpstr>Case-Control Studies</vt:lpstr>
      <vt:lpstr>Definition: Case Control Study</vt:lpstr>
      <vt:lpstr>الشريحة 4</vt:lpstr>
      <vt:lpstr>           Case-Control Design</vt:lpstr>
      <vt:lpstr>الشريحة 6</vt:lpstr>
      <vt:lpstr>Other considerations </vt:lpstr>
      <vt:lpstr>Selection of cases</vt:lpstr>
      <vt:lpstr>الشريحة 9</vt:lpstr>
      <vt:lpstr>Recall Bias: major problem</vt:lpstr>
      <vt:lpstr>Sources of cases</vt:lpstr>
      <vt:lpstr>الشريحة 12</vt:lpstr>
      <vt:lpstr>Sources of control</vt:lpstr>
      <vt:lpstr>Sources of control: cont</vt:lpstr>
      <vt:lpstr>الشريحة 15</vt:lpstr>
      <vt:lpstr>الشريحة 16</vt:lpstr>
      <vt:lpstr>Sources of control</vt:lpstr>
      <vt:lpstr>الشريحة 18</vt:lpstr>
      <vt:lpstr>How many controls per case?</vt:lpstr>
      <vt:lpstr>الشريحة 20</vt:lpstr>
      <vt:lpstr>Analysis of case control study</vt:lpstr>
      <vt:lpstr>Measures of association </vt:lpstr>
      <vt:lpstr>Measures of association </vt:lpstr>
      <vt:lpstr>Example of Case Control Study</vt:lpstr>
      <vt:lpstr>Example of Case Control Study</vt:lpstr>
      <vt:lpstr>Measures of association 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Ghadeer</dc:creator>
  <cp:lastModifiedBy>AA</cp:lastModifiedBy>
  <cp:revision>44</cp:revision>
  <dcterms:created xsi:type="dcterms:W3CDTF">2012-09-18T08:44:58Z</dcterms:created>
  <dcterms:modified xsi:type="dcterms:W3CDTF">2013-09-26T20:38:41Z</dcterms:modified>
</cp:coreProperties>
</file>