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2"/>
  </p:notesMasterIdLst>
  <p:sldIdLst>
    <p:sldId id="257" r:id="rId2"/>
    <p:sldId id="307" r:id="rId3"/>
    <p:sldId id="351" r:id="rId4"/>
    <p:sldId id="347" r:id="rId5"/>
    <p:sldId id="348" r:id="rId6"/>
    <p:sldId id="349" r:id="rId7"/>
    <p:sldId id="352" r:id="rId8"/>
    <p:sldId id="341" r:id="rId9"/>
    <p:sldId id="344" r:id="rId10"/>
    <p:sldId id="331" r:id="rId11"/>
    <p:sldId id="332" r:id="rId12"/>
    <p:sldId id="345" r:id="rId13"/>
    <p:sldId id="334" r:id="rId14"/>
    <p:sldId id="335" r:id="rId15"/>
    <p:sldId id="336" r:id="rId16"/>
    <p:sldId id="337" r:id="rId17"/>
    <p:sldId id="338" r:id="rId18"/>
    <p:sldId id="346" r:id="rId19"/>
    <p:sldId id="343" r:id="rId20"/>
    <p:sldId id="358" r:id="rId21"/>
    <p:sldId id="359" r:id="rId22"/>
    <p:sldId id="360" r:id="rId23"/>
    <p:sldId id="361" r:id="rId24"/>
    <p:sldId id="362" r:id="rId25"/>
    <p:sldId id="366" r:id="rId26"/>
    <p:sldId id="367" r:id="rId27"/>
    <p:sldId id="368" r:id="rId28"/>
    <p:sldId id="369" r:id="rId29"/>
    <p:sldId id="353" r:id="rId30"/>
    <p:sldId id="354" r:id="rId31"/>
    <p:sldId id="340" r:id="rId32"/>
    <p:sldId id="342" r:id="rId33"/>
    <p:sldId id="355" r:id="rId34"/>
    <p:sldId id="356" r:id="rId35"/>
    <p:sldId id="357" r:id="rId36"/>
    <p:sldId id="339" r:id="rId37"/>
    <p:sldId id="370" r:id="rId38"/>
    <p:sldId id="372" r:id="rId39"/>
    <p:sldId id="371" r:id="rId40"/>
    <p:sldId id="324" r:id="rId4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94" d="100"/>
          <a:sy n="94" d="100"/>
        </p:scale>
        <p:origin x="-6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1D411A3-3DC2-409B-8D72-5F3D821BA0E7}" type="datetimeFigureOut">
              <a:rPr lang="en-US"/>
              <a:pPr/>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3D521C7-BFA5-4083-B568-F7482D214E4A}"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body" idx="1"/>
          </p:nvPr>
        </p:nvSpPr>
        <p:spPr bwMode="auto">
          <a:xfrm>
            <a:off x="914400" y="4572000"/>
            <a:ext cx="5029200" cy="4038600"/>
          </a:xfrm>
          <a:noFill/>
        </p:spPr>
        <p:txBody>
          <a:bodyPr wrap="square" numCol="1" anchor="t" anchorCtr="0" compatLnSpc="1">
            <a:prstTxWarp prst="textNoShape">
              <a:avLst/>
            </a:prstTxWarp>
          </a:bodyPr>
          <a:lstStyle/>
          <a:p>
            <a:pPr lvl="3"/>
            <a:endParaRPr lang="en-US" smtClean="0"/>
          </a:p>
        </p:txBody>
      </p:sp>
      <p:sp>
        <p:nvSpPr>
          <p:cNvPr id="34818" name="Rectangle 3"/>
          <p:cNvSpPr>
            <a:spLocks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9635" name="Slide Number Placeholder 3"/>
          <p:cNvSpPr>
            <a:spLocks noGrp="1"/>
          </p:cNvSpPr>
          <p:nvPr>
            <p:ph type="sldNum" sz="quarter" idx="5"/>
          </p:nvPr>
        </p:nvSpPr>
        <p:spPr bwMode="auto">
          <a:noFill/>
          <a:ln>
            <a:miter lim="800000"/>
            <a:headEnd/>
            <a:tailEnd/>
          </a:ln>
        </p:spPr>
        <p:txBody>
          <a:bodyPr/>
          <a:lstStyle/>
          <a:p>
            <a:fld id="{4B8DEDA2-6912-4516-9866-00C01A385FF1}" type="slidenum">
              <a:rPr lang="en-US"/>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8"/>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C3D1D67A-0E7A-4844-A21A-BE6ED5BEDF8D}" type="datetime3">
              <a:rPr lang="en-US"/>
              <a:pPr/>
              <a:t>4 October 2013</a:t>
            </a:fld>
            <a:endParaRPr lang="en-US"/>
          </a:p>
        </p:txBody>
      </p:sp>
      <p:sp>
        <p:nvSpPr>
          <p:cNvPr id="5"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6" name="Slide Number Placeholder 5"/>
          <p:cNvSpPr>
            <a:spLocks noGrp="1"/>
          </p:cNvSpPr>
          <p:nvPr>
            <p:ph type="sldNum" sz="quarter" idx="12"/>
          </p:nvPr>
        </p:nvSpPr>
        <p:spPr/>
        <p:txBody>
          <a:bodyPr/>
          <a:lstStyle>
            <a:lvl1pPr>
              <a:defRPr/>
            </a:lvl1pPr>
          </a:lstStyle>
          <a:p>
            <a:fld id="{D0DEFC6A-3327-4116-956C-B9C3E30FAD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3E3FE1-A9ED-4B52-91EB-6EE4B4091625}" type="datetime3">
              <a:rPr lang="en-US"/>
              <a:pPr/>
              <a:t>4 October 2013</a:t>
            </a:fld>
            <a:endParaRPr lang="en-US"/>
          </a:p>
        </p:txBody>
      </p:sp>
      <p:sp>
        <p:nvSpPr>
          <p:cNvPr id="5"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6" name="Slide Number Placeholder 5"/>
          <p:cNvSpPr>
            <a:spLocks noGrp="1"/>
          </p:cNvSpPr>
          <p:nvPr>
            <p:ph type="sldNum" sz="quarter" idx="12"/>
          </p:nvPr>
        </p:nvSpPr>
        <p:spPr/>
        <p:txBody>
          <a:bodyPr/>
          <a:lstStyle>
            <a:lvl1pPr>
              <a:defRPr/>
            </a:lvl1pPr>
          </a:lstStyle>
          <a:p>
            <a:fld id="{638D994A-1D44-4638-8C08-60F2768F058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E0EDD8-3262-4578-B75B-0C3368F6C133}" type="datetime3">
              <a:rPr lang="en-US"/>
              <a:pPr/>
              <a:t>4 October 2013</a:t>
            </a:fld>
            <a:endParaRPr lang="en-US"/>
          </a:p>
        </p:txBody>
      </p:sp>
      <p:sp>
        <p:nvSpPr>
          <p:cNvPr id="5"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6" name="Slide Number Placeholder 5"/>
          <p:cNvSpPr>
            <a:spLocks noGrp="1"/>
          </p:cNvSpPr>
          <p:nvPr>
            <p:ph type="sldNum" sz="quarter" idx="12"/>
          </p:nvPr>
        </p:nvSpPr>
        <p:spPr/>
        <p:txBody>
          <a:bodyPr/>
          <a:lstStyle>
            <a:lvl1pPr>
              <a:defRPr/>
            </a:lvl1pPr>
          </a:lstStyle>
          <a:p>
            <a:fld id="{C6D733C1-1476-4549-A614-FC66ADC3DEB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6"/>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DCE44670-E557-4884-8E4E-8DEE4663AE1E}" type="datetime3">
              <a:rPr lang="en-US"/>
              <a:pPr/>
              <a:t>4 October 2013</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D8F4945-2D54-40E7-8D86-90D1D3AC0EDA}"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3FDA4B7-B024-4627-8C46-B4C61846F3A9}" type="datetime3">
              <a:rPr lang="en-US"/>
              <a:pPr/>
              <a:t>4 October 2013</a:t>
            </a:fld>
            <a:endParaRPr lang="en-US"/>
          </a:p>
        </p:txBody>
      </p:sp>
      <p:sp>
        <p:nvSpPr>
          <p:cNvPr id="5"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6" name="Slide Number Placeholder 5"/>
          <p:cNvSpPr>
            <a:spLocks noGrp="1"/>
          </p:cNvSpPr>
          <p:nvPr>
            <p:ph type="sldNum" sz="quarter" idx="12"/>
          </p:nvPr>
        </p:nvSpPr>
        <p:spPr/>
        <p:txBody>
          <a:bodyPr/>
          <a:lstStyle>
            <a:lvl1pPr>
              <a:defRPr/>
            </a:lvl1pPr>
          </a:lstStyle>
          <a:p>
            <a:fld id="{5F0732F3-7B6D-4066-91C1-E08FE7073C8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09B33E-68F7-4D39-B7F7-D35FC7B0F3B1}" type="datetime3">
              <a:rPr lang="en-US"/>
              <a:pPr/>
              <a:t>4 October 2013</a:t>
            </a:fld>
            <a:endParaRPr lang="en-US"/>
          </a:p>
        </p:txBody>
      </p:sp>
      <p:sp>
        <p:nvSpPr>
          <p:cNvPr id="5"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6" name="Slide Number Placeholder 5"/>
          <p:cNvSpPr>
            <a:spLocks noGrp="1"/>
          </p:cNvSpPr>
          <p:nvPr>
            <p:ph type="sldNum" sz="quarter" idx="12"/>
          </p:nvPr>
        </p:nvSpPr>
        <p:spPr/>
        <p:txBody>
          <a:bodyPr/>
          <a:lstStyle>
            <a:lvl1pPr>
              <a:defRPr/>
            </a:lvl1pPr>
          </a:lstStyle>
          <a:p>
            <a:fld id="{A7C33E76-8281-4AA2-A9CE-602707DD51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1C0FF2F-A458-48A9-99AA-4A2DBA49FF30}" type="datetime3">
              <a:rPr lang="en-US"/>
              <a:pPr/>
              <a:t>4 October 2013</a:t>
            </a:fld>
            <a:endParaRPr lang="en-US"/>
          </a:p>
        </p:txBody>
      </p:sp>
      <p:sp>
        <p:nvSpPr>
          <p:cNvPr id="6"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7" name="Slide Number Placeholder 5"/>
          <p:cNvSpPr>
            <a:spLocks noGrp="1"/>
          </p:cNvSpPr>
          <p:nvPr>
            <p:ph type="sldNum" sz="quarter" idx="12"/>
          </p:nvPr>
        </p:nvSpPr>
        <p:spPr/>
        <p:txBody>
          <a:bodyPr/>
          <a:lstStyle>
            <a:lvl1pPr>
              <a:defRPr/>
            </a:lvl1pPr>
          </a:lstStyle>
          <a:p>
            <a:fld id="{E9BF96DE-58CD-4E10-AD8E-CA25ED643CB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55A3083-3861-467B-8E2F-791AEA78FF64}" type="datetime3">
              <a:rPr lang="en-US"/>
              <a:pPr/>
              <a:t>4 October 2013</a:t>
            </a:fld>
            <a:endParaRPr lang="en-US"/>
          </a:p>
        </p:txBody>
      </p:sp>
      <p:sp>
        <p:nvSpPr>
          <p:cNvPr id="8"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9" name="Slide Number Placeholder 5"/>
          <p:cNvSpPr>
            <a:spLocks noGrp="1"/>
          </p:cNvSpPr>
          <p:nvPr>
            <p:ph type="sldNum" sz="quarter" idx="12"/>
          </p:nvPr>
        </p:nvSpPr>
        <p:spPr/>
        <p:txBody>
          <a:bodyPr/>
          <a:lstStyle>
            <a:lvl1pPr>
              <a:defRPr/>
            </a:lvl1pPr>
          </a:lstStyle>
          <a:p>
            <a:fld id="{1187EAED-B852-4AE8-BF5A-59F4DD8FF47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9A802E5-60F9-4F62-B949-B80DE6842FEC}" type="datetime3">
              <a:rPr lang="en-US"/>
              <a:pPr/>
              <a:t>4 October 2013</a:t>
            </a:fld>
            <a:endParaRPr lang="en-US"/>
          </a:p>
        </p:txBody>
      </p:sp>
      <p:sp>
        <p:nvSpPr>
          <p:cNvPr id="4"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5" name="Slide Number Placeholder 5"/>
          <p:cNvSpPr>
            <a:spLocks noGrp="1"/>
          </p:cNvSpPr>
          <p:nvPr>
            <p:ph type="sldNum" sz="quarter" idx="12"/>
          </p:nvPr>
        </p:nvSpPr>
        <p:spPr/>
        <p:txBody>
          <a:bodyPr/>
          <a:lstStyle>
            <a:lvl1pPr>
              <a:defRPr/>
            </a:lvl1pPr>
          </a:lstStyle>
          <a:p>
            <a:fld id="{235F9359-F2B2-42FD-A545-F23DBF152B3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70EEBE1-9B99-4011-AE25-1BBC4C3E0E56}" type="datetime3">
              <a:rPr lang="en-US"/>
              <a:pPr/>
              <a:t>4 October 2013</a:t>
            </a:fld>
            <a:endParaRPr lang="en-US"/>
          </a:p>
        </p:txBody>
      </p:sp>
      <p:sp>
        <p:nvSpPr>
          <p:cNvPr id="3"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4" name="Slide Number Placeholder 5"/>
          <p:cNvSpPr>
            <a:spLocks noGrp="1"/>
          </p:cNvSpPr>
          <p:nvPr>
            <p:ph type="sldNum" sz="quarter" idx="12"/>
          </p:nvPr>
        </p:nvSpPr>
        <p:spPr/>
        <p:txBody>
          <a:bodyPr/>
          <a:lstStyle>
            <a:lvl1pPr>
              <a:defRPr/>
            </a:lvl1pPr>
          </a:lstStyle>
          <a:p>
            <a:fld id="{817C0369-9F1C-4D75-AE8F-2761251196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CEC3F5E-D37B-4D95-8AD7-C35526802A32}" type="datetime3">
              <a:rPr lang="en-US"/>
              <a:pPr/>
              <a:t>4 October 2013</a:t>
            </a:fld>
            <a:endParaRPr lang="en-US"/>
          </a:p>
        </p:txBody>
      </p:sp>
      <p:sp>
        <p:nvSpPr>
          <p:cNvPr id="6"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7" name="Slide Number Placeholder 5"/>
          <p:cNvSpPr>
            <a:spLocks noGrp="1"/>
          </p:cNvSpPr>
          <p:nvPr>
            <p:ph type="sldNum" sz="quarter" idx="12"/>
          </p:nvPr>
        </p:nvSpPr>
        <p:spPr/>
        <p:txBody>
          <a:bodyPr/>
          <a:lstStyle>
            <a:lvl1pPr>
              <a:defRPr/>
            </a:lvl1pPr>
          </a:lstStyle>
          <a:p>
            <a:fld id="{F6D8688A-986E-4D25-BCEC-288B6E2F723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775486B-3246-46B0-96FC-79BD98CEBDF1}" type="datetime3">
              <a:rPr lang="en-US"/>
              <a:pPr/>
              <a:t>4 October 2013</a:t>
            </a:fld>
            <a:endParaRPr lang="en-US"/>
          </a:p>
        </p:txBody>
      </p:sp>
      <p:sp>
        <p:nvSpPr>
          <p:cNvPr id="6" name="Footer Placeholder 4"/>
          <p:cNvSpPr>
            <a:spLocks noGrp="1"/>
          </p:cNvSpPr>
          <p:nvPr>
            <p:ph type="ftr" sz="quarter" idx="11"/>
          </p:nvPr>
        </p:nvSpPr>
        <p:spPr/>
        <p:txBody>
          <a:bodyPr/>
          <a:lstStyle>
            <a:lvl1pPr defTabSz="457200" fontAlgn="auto">
              <a:spcBef>
                <a:spcPts val="0"/>
              </a:spcBef>
              <a:spcAft>
                <a:spcPts val="0"/>
              </a:spcAft>
              <a:defRPr>
                <a:latin typeface="Calibri" pitchFamily="34" charset="0"/>
                <a:ea typeface="+mn-ea"/>
              </a:defRPr>
            </a:lvl1pPr>
          </a:lstStyle>
          <a:p>
            <a:pPr>
              <a:defRPr/>
            </a:pPr>
            <a:r>
              <a:rPr lang="en-US"/>
              <a:t>Plagiarism</a:t>
            </a:r>
          </a:p>
        </p:txBody>
      </p:sp>
      <p:sp>
        <p:nvSpPr>
          <p:cNvPr id="7" name="Slide Number Placeholder 5"/>
          <p:cNvSpPr>
            <a:spLocks noGrp="1"/>
          </p:cNvSpPr>
          <p:nvPr>
            <p:ph type="sldNum" sz="quarter" idx="12"/>
          </p:nvPr>
        </p:nvSpPr>
        <p:spPr/>
        <p:txBody>
          <a:bodyPr/>
          <a:lstStyle>
            <a:lvl1pPr>
              <a:defRPr/>
            </a:lvl1pPr>
          </a:lstStyle>
          <a:p>
            <a:fld id="{CB083434-638D-4E4D-81B2-7FDCD3DBE00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cs typeface="Arial" pitchFamily="34" charset="0"/>
              </a:defRPr>
            </a:lvl1pPr>
          </a:lstStyle>
          <a:p>
            <a:fld id="{FC4E3B75-E1FB-4823-84A1-66AAACAB7627}" type="datetime3">
              <a:rPr lang="en-US"/>
              <a:pPr/>
              <a:t>4 October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charset="0"/>
                <a:ea typeface="ＭＳ Ｐゴシック" charset="0"/>
                <a:cs typeface="Arial" charset="0"/>
              </a:defRPr>
            </a:lvl1pPr>
          </a:lstStyle>
          <a:p>
            <a:pPr>
              <a:defRPr/>
            </a:pPr>
            <a:r>
              <a:rPr lang="en-US"/>
              <a:t>Plagiarism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cs typeface="Arial" pitchFamily="34" charset="0"/>
              </a:defRPr>
            </a:lvl1pPr>
          </a:lstStyle>
          <a:p>
            <a:fld id="{E8DA4612-8DF6-4A82-A9BE-8F72775DAB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17" r:id="rId1"/>
    <p:sldLayoutId id="2147484318" r:id="rId2"/>
    <p:sldLayoutId id="2147484319" r:id="rId3"/>
    <p:sldLayoutId id="2147484320" r:id="rId4"/>
    <p:sldLayoutId id="2147484321" r:id="rId5"/>
    <p:sldLayoutId id="2147484322" r:id="rId6"/>
    <p:sldLayoutId id="2147484323" r:id="rId7"/>
    <p:sldLayoutId id="2147484324" r:id="rId8"/>
    <p:sldLayoutId id="2147484325" r:id="rId9"/>
    <p:sldLayoutId id="2147484326" r:id="rId10"/>
    <p:sldLayoutId id="2147484327" r:id="rId11"/>
    <p:sldLayoutId id="2147484328" r:id="rId12"/>
  </p:sldLayoutIdLst>
  <p:hf hdr="0"/>
  <p:txStyles>
    <p:titleStyle>
      <a:lvl1pPr algn="ctr" rtl="0" eaLnBrk="0" fontAlgn="base" hangingPunct="0">
        <a:spcBef>
          <a:spcPct val="0"/>
        </a:spcBef>
        <a:spcAft>
          <a:spcPct val="0"/>
        </a:spcAft>
        <a:defRPr sz="4000" kern="1200">
          <a:solidFill>
            <a:srgbClr val="000000"/>
          </a:solidFill>
          <a:latin typeface="Tahoma" pitchFamily="34" charset="0"/>
          <a:ea typeface="MS PGothic" pitchFamily="34" charset="-128"/>
          <a:cs typeface="Tahoma" pitchFamily="34" charset="0"/>
        </a:defRPr>
      </a:lvl1pPr>
      <a:lvl2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epts.drew.edu/composition/Avoiding_Plagiarism.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depts.drew.edu/composition/Avoiding_Plagiarism.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d.umn.edu/~tpederse/Docs/A-Plagiarism-Case-Study.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depts.drew.edu/composition/Avoiding_Plagiarism.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plagiarism.org/learning_center/home.html" TargetMode="External"/><Relationship Id="rId2" Type="http://schemas.openxmlformats.org/officeDocument/2006/relationships/hyperlink" Target="http://owl.english.purdue.edu/owl/resource/557/01/" TargetMode="External"/><Relationship Id="rId1" Type="http://schemas.openxmlformats.org/officeDocument/2006/relationships/slideLayout" Target="../slideLayouts/slideLayout2.xml"/><Relationship Id="rId5" Type="http://schemas.openxmlformats.org/officeDocument/2006/relationships/hyperlink" Target="http://www.centralia.edu/academics/writingcenter/" TargetMode="External"/><Relationship Id="rId4" Type="http://schemas.openxmlformats.org/officeDocument/2006/relationships/hyperlink" Target="http://owl.english.purdue.edu/owl/resource/589/01/"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plagiarism.org/learning_center/what_is_citatio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752600" y="1016000"/>
            <a:ext cx="6584950" cy="822325"/>
          </a:xfrm>
          <a:solidFill>
            <a:schemeClr val="bg2"/>
          </a:solidFill>
        </p:spPr>
        <p:txBody>
          <a:bodyPr/>
          <a:lstStyle/>
          <a:p>
            <a:pPr eaLnBrk="1" hangingPunct="1"/>
            <a:r>
              <a:rPr lang="en-US" sz="3600" smtClean="0">
                <a:solidFill>
                  <a:schemeClr val="tx1"/>
                </a:solidFill>
              </a:rPr>
              <a:t>PLAGIARISM</a:t>
            </a:r>
            <a:endParaRPr lang="en-US" sz="3600" smtClean="0">
              <a:solidFill>
                <a:schemeClr val="tx1"/>
              </a:solidFill>
              <a:latin typeface="Footlight MT Light" pitchFamily="18" charset="0"/>
            </a:endParaRPr>
          </a:p>
        </p:txBody>
      </p:sp>
      <p:sp>
        <p:nvSpPr>
          <p:cNvPr id="2" name="Subtitle 2"/>
          <p:cNvSpPr>
            <a:spLocks noGrp="1"/>
          </p:cNvSpPr>
          <p:nvPr>
            <p:ph type="subTitle" idx="1"/>
          </p:nvPr>
        </p:nvSpPr>
        <p:spPr>
          <a:xfrm>
            <a:off x="944563" y="5578475"/>
            <a:ext cx="7392987" cy="792163"/>
          </a:xfrm>
        </p:spPr>
        <p:txBody>
          <a:bodyPr>
            <a:normAutofit fontScale="92500" lnSpcReduction="20000"/>
          </a:bodyPr>
          <a:lstStyle/>
          <a:p>
            <a:pPr eaLnBrk="1" hangingPunct="1">
              <a:defRPr/>
            </a:pPr>
            <a:r>
              <a:rPr lang="en-US" sz="2600" dirty="0" smtClean="0">
                <a:latin typeface="Footlight MT Light" pitchFamily="18" charset="0"/>
                <a:ea typeface="ＭＳ Ｐゴシック" charset="-128"/>
              </a:rPr>
              <a:t>KSU Community Medicine Unit</a:t>
            </a:r>
          </a:p>
          <a:p>
            <a:pPr eaLnBrk="1" hangingPunct="1">
              <a:defRPr/>
            </a:pPr>
            <a:r>
              <a:rPr lang="en-US" sz="2800" smtClean="0">
                <a:latin typeface="Footlight MT Light" pitchFamily="18" charset="0"/>
                <a:ea typeface="ＭＳ Ｐゴシック" charset="-128"/>
              </a:rPr>
              <a:t>October </a:t>
            </a:r>
            <a:r>
              <a:rPr lang="en-US" sz="2800" dirty="0" smtClean="0">
                <a:latin typeface="Footlight MT Light" pitchFamily="18" charset="0"/>
                <a:ea typeface="ＭＳ Ｐゴシック" charset="-128"/>
              </a:rPr>
              <a:t>2013</a:t>
            </a: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863600" y="152400"/>
            <a:ext cx="6562725" cy="838200"/>
          </a:xfrm>
        </p:spPr>
        <p:txBody>
          <a:bodyPr/>
          <a:lstStyle/>
          <a:p>
            <a:r>
              <a:rPr lang="en-US" smtClean="0">
                <a:solidFill>
                  <a:schemeClr val="bg2"/>
                </a:solidFill>
              </a:rPr>
              <a:t>Unintentional Plagiarism</a:t>
            </a:r>
          </a:p>
        </p:txBody>
      </p:sp>
      <p:sp>
        <p:nvSpPr>
          <p:cNvPr id="24578" name="Content Placeholder 2"/>
          <p:cNvSpPr>
            <a:spLocks noGrp="1"/>
          </p:cNvSpPr>
          <p:nvPr>
            <p:ph sz="quarter" idx="1"/>
          </p:nvPr>
        </p:nvSpPr>
        <p:spPr>
          <a:xfrm>
            <a:off x="457200" y="1412875"/>
            <a:ext cx="7467600" cy="5060950"/>
          </a:xfrm>
        </p:spPr>
        <p:txBody>
          <a:bodyPr/>
          <a:lstStyle/>
          <a:p>
            <a:r>
              <a:rPr lang="en-US" sz="2800" smtClean="0"/>
              <a:t>Paraphrasing poorly: changing a few words without changing the sentence structure of the original, or changing the sentence structure but not the words.  </a:t>
            </a:r>
          </a:p>
          <a:p>
            <a:r>
              <a:rPr lang="en-US" sz="2800" smtClean="0"/>
              <a:t>Quoting poorly:  putting quotation marks around part of a quotation but not around all of it, or putting quotation marks around a passage that is partly paraphrased and partly quoted.</a:t>
            </a:r>
          </a:p>
          <a:p>
            <a:r>
              <a:rPr lang="en-US" sz="2800" smtClean="0"/>
              <a:t>Citing poorly:  omitting an occasional citation or citing inaccurately.</a:t>
            </a:r>
          </a:p>
          <a:p>
            <a:endParaRPr lang="en-US" smtClean="0"/>
          </a:p>
          <a:p>
            <a:pPr>
              <a:buFont typeface="Wingdings" pitchFamily="2" charset="2"/>
              <a:buNone/>
            </a:pPr>
            <a:endParaRPr lang="en-US" sz="1200" smtClean="0"/>
          </a:p>
          <a:p>
            <a:pPr>
              <a:buFont typeface="Wingdings" pitchFamily="2" charset="2"/>
              <a:buNone/>
            </a:pPr>
            <a:endParaRPr lang="en-US" sz="1200" smtClean="0"/>
          </a:p>
        </p:txBody>
      </p:sp>
      <p:sp>
        <p:nvSpPr>
          <p:cNvPr id="24579" name="Slide Number Placeholder 4"/>
          <p:cNvSpPr>
            <a:spLocks noGrp="1"/>
          </p:cNvSpPr>
          <p:nvPr>
            <p:ph type="sldNum" sz="quarter" idx="12"/>
          </p:nvPr>
        </p:nvSpPr>
        <p:spPr bwMode="auto">
          <a:noFill/>
          <a:ln>
            <a:miter lim="800000"/>
            <a:headEnd/>
            <a:tailEnd/>
          </a:ln>
        </p:spPr>
        <p:txBody>
          <a:bodyPr/>
          <a:lstStyle/>
          <a:p>
            <a:fld id="{FE484947-D2EE-40D5-9595-FD8DCD2A4140}" type="slidenum">
              <a:rPr lang="en-US"/>
              <a:pPr/>
              <a:t>10</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189038" y="152400"/>
            <a:ext cx="5897562" cy="838200"/>
          </a:xfrm>
        </p:spPr>
        <p:txBody>
          <a:bodyPr/>
          <a:lstStyle/>
          <a:p>
            <a:r>
              <a:rPr lang="en-US" smtClean="0">
                <a:solidFill>
                  <a:schemeClr val="bg2"/>
                </a:solidFill>
              </a:rPr>
              <a:t>Intentional Plagiarism</a:t>
            </a:r>
          </a:p>
        </p:txBody>
      </p:sp>
      <p:sp>
        <p:nvSpPr>
          <p:cNvPr id="25602" name="Content Placeholder 2"/>
          <p:cNvSpPr>
            <a:spLocks noGrp="1"/>
          </p:cNvSpPr>
          <p:nvPr>
            <p:ph sz="quarter" idx="1"/>
          </p:nvPr>
        </p:nvSpPr>
        <p:spPr>
          <a:xfrm>
            <a:off x="457200" y="1381125"/>
            <a:ext cx="7467600" cy="5092700"/>
          </a:xfrm>
        </p:spPr>
        <p:txBody>
          <a:bodyPr/>
          <a:lstStyle/>
          <a:p>
            <a:r>
              <a:rPr lang="en-US" sz="2800" smtClean="0"/>
              <a:t>Passing off as one</a:t>
            </a:r>
            <a:r>
              <a:rPr lang="ja-JP" altLang="en-US" sz="2800" smtClean="0"/>
              <a:t>’</a:t>
            </a:r>
            <a:r>
              <a:rPr lang="en-US" altLang="ja-JP" sz="2800" smtClean="0"/>
              <a:t>s own pre-written papers from the Internet or other sources.</a:t>
            </a:r>
          </a:p>
          <a:p>
            <a:r>
              <a:rPr lang="en-US" sz="2800" smtClean="0"/>
              <a:t>Copying an essay or article from the Internet, on-line source, or electronic database without quoting or giving credit.</a:t>
            </a:r>
          </a:p>
          <a:p>
            <a:r>
              <a:rPr lang="en-US" sz="2800" smtClean="0"/>
              <a:t>Cutting and pasting from more than one source to create a paper without quoting or giving credit.</a:t>
            </a:r>
          </a:p>
          <a:p>
            <a:r>
              <a:rPr lang="en-US" sz="2800" smtClean="0"/>
              <a:t>Borrowing words or ideas from other students or sources without giving credit.</a:t>
            </a:r>
            <a:endParaRPr lang="en-US" smtClean="0"/>
          </a:p>
          <a:p>
            <a:endParaRPr lang="en-US" smtClean="0"/>
          </a:p>
        </p:txBody>
      </p:sp>
      <p:sp>
        <p:nvSpPr>
          <p:cNvPr id="25603" name="Slide Number Placeholder 4"/>
          <p:cNvSpPr>
            <a:spLocks noGrp="1"/>
          </p:cNvSpPr>
          <p:nvPr>
            <p:ph type="sldNum" sz="quarter" idx="12"/>
          </p:nvPr>
        </p:nvSpPr>
        <p:spPr bwMode="auto">
          <a:noFill/>
          <a:ln>
            <a:miter lim="800000"/>
            <a:headEnd/>
            <a:tailEnd/>
          </a:ln>
        </p:spPr>
        <p:txBody>
          <a:bodyPr/>
          <a:lstStyle/>
          <a:p>
            <a:fld id="{01132168-4E67-49B6-999A-B9F96C44ECD3}" type="slidenum">
              <a:rPr lang="en-US"/>
              <a:pPr/>
              <a:t>11</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p>
            <a:pPr>
              <a:defRPr/>
            </a:pPr>
            <a:r>
              <a:rPr lang="en-US" dirty="0" smtClean="0">
                <a:solidFill>
                  <a:schemeClr val="tx1"/>
                </a:solidFill>
              </a:rPr>
              <a:t>Second classification</a:t>
            </a:r>
            <a:endParaRPr lang="en-US" dirty="0"/>
          </a:p>
        </p:txBody>
      </p:sp>
      <p:sp>
        <p:nvSpPr>
          <p:cNvPr id="3" name="Text Placeholder 2"/>
          <p:cNvSpPr>
            <a:spLocks noGrp="1"/>
          </p:cNvSpPr>
          <p:nvPr>
            <p:ph type="body" idx="1"/>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Plagiarism</a:t>
            </a:r>
          </a:p>
        </p:txBody>
      </p:sp>
      <p:sp>
        <p:nvSpPr>
          <p:cNvPr id="26628" name="Slide Number Placeholder 5"/>
          <p:cNvSpPr>
            <a:spLocks noGrp="1"/>
          </p:cNvSpPr>
          <p:nvPr>
            <p:ph type="sldNum" sz="quarter" idx="12"/>
          </p:nvPr>
        </p:nvSpPr>
        <p:spPr bwMode="auto">
          <a:noFill/>
          <a:ln>
            <a:miter lim="800000"/>
            <a:headEnd/>
            <a:tailEnd/>
          </a:ln>
        </p:spPr>
        <p:txBody>
          <a:bodyPr/>
          <a:lstStyle/>
          <a:p>
            <a:fld id="{592857A8-336D-474A-86BE-CC4B6DD91772}"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66725" y="295275"/>
            <a:ext cx="7772400" cy="547688"/>
          </a:xfrm>
        </p:spPr>
        <p:txBody>
          <a:bodyPr/>
          <a:lstStyle/>
          <a:p>
            <a:r>
              <a:rPr lang="en-US" sz="3600" smtClean="0">
                <a:solidFill>
                  <a:schemeClr val="bg2"/>
                </a:solidFill>
              </a:rPr>
              <a:t>Plagiarism: Type (1) WORDS</a:t>
            </a:r>
            <a:r>
              <a:rPr lang="en-US" sz="3600" smtClean="0">
                <a:solidFill>
                  <a:schemeClr val="tx1"/>
                </a:solidFill>
              </a:rPr>
              <a:t> of</a:t>
            </a:r>
          </a:p>
        </p:txBody>
      </p:sp>
      <p:sp>
        <p:nvSpPr>
          <p:cNvPr id="27650" name="Content Placeholder 2"/>
          <p:cNvSpPr>
            <a:spLocks noGrp="1"/>
          </p:cNvSpPr>
          <p:nvPr>
            <p:ph sz="quarter" idx="1"/>
          </p:nvPr>
        </p:nvSpPr>
        <p:spPr>
          <a:xfrm>
            <a:off x="457200" y="1330325"/>
            <a:ext cx="7467600" cy="5143500"/>
          </a:xfrm>
        </p:spPr>
        <p:txBody>
          <a:bodyPr/>
          <a:lstStyle/>
          <a:p>
            <a:r>
              <a:rPr lang="en-US" smtClean="0">
                <a:latin typeface="Franklin Gothic Heavy" pitchFamily="34" charset="0"/>
                <a:cs typeface="Times New Roman" pitchFamily="18" charset="0"/>
              </a:rPr>
              <a:t>Definition</a:t>
            </a:r>
          </a:p>
          <a:p>
            <a:pPr lvl="1"/>
            <a:r>
              <a:rPr lang="en-US" smtClean="0"/>
              <a:t>The use of another</a:t>
            </a:r>
            <a:r>
              <a:rPr lang="ja-JP" altLang="en-US" smtClean="0"/>
              <a:t>’</a:t>
            </a:r>
            <a:r>
              <a:rPr lang="en-US" altLang="ja-JP" smtClean="0">
                <a:cs typeface="Times New Roman" pitchFamily="18" charset="0"/>
              </a:rPr>
              <a:t>s exact words without citing the author </a:t>
            </a:r>
          </a:p>
          <a:p>
            <a:pPr lvl="1"/>
            <a:endParaRPr lang="en-US" smtClean="0">
              <a:cs typeface="Times New Roman" pitchFamily="18" charset="0"/>
            </a:endParaRPr>
          </a:p>
          <a:p>
            <a:pPr lvl="1"/>
            <a:r>
              <a:rPr lang="en-US" b="1" smtClean="0">
                <a:cs typeface="Times New Roman" pitchFamily="18" charset="0"/>
              </a:rPr>
              <a:t>Incorrect</a:t>
            </a:r>
          </a:p>
          <a:p>
            <a:pPr lvl="2"/>
            <a:r>
              <a:rPr lang="en-US" smtClean="0">
                <a:cs typeface="Times New Roman" pitchFamily="18" charset="0"/>
              </a:rPr>
              <a:t>Plagiarism is the reproduction of someone else</a:t>
            </a:r>
            <a:r>
              <a:rPr lang="ja-JP" altLang="en-US" smtClean="0"/>
              <a:t>’</a:t>
            </a:r>
            <a:r>
              <a:rPr lang="en-US" altLang="ja-JP" smtClean="0">
                <a:cs typeface="Times New Roman" pitchFamily="18" charset="0"/>
              </a:rPr>
              <a:t>s words, ideas or findings and presenting them as one</a:t>
            </a:r>
            <a:r>
              <a:rPr lang="ja-JP" altLang="en-US" smtClean="0"/>
              <a:t>’</a:t>
            </a:r>
            <a:r>
              <a:rPr lang="en-US" altLang="ja-JP" smtClean="0">
                <a:cs typeface="Times New Roman" pitchFamily="18" charset="0"/>
              </a:rPr>
              <a:t>s own without proper acknowledgement.</a:t>
            </a:r>
          </a:p>
          <a:p>
            <a:pPr lvl="1"/>
            <a:r>
              <a:rPr lang="en-US" b="1" smtClean="0">
                <a:cs typeface="Times New Roman" pitchFamily="18" charset="0"/>
              </a:rPr>
              <a:t>Correct</a:t>
            </a:r>
          </a:p>
          <a:p>
            <a:pPr lvl="2"/>
            <a:r>
              <a:rPr lang="en-US" smtClean="0">
                <a:cs typeface="Times New Roman" pitchFamily="18" charset="0"/>
              </a:rPr>
              <a:t>Plagiarism is the </a:t>
            </a:r>
            <a:r>
              <a:rPr lang="ja-JP" altLang="en-US" smtClean="0"/>
              <a:t>“</a:t>
            </a:r>
            <a:r>
              <a:rPr lang="en-US" altLang="ja-JP" smtClean="0">
                <a:cs typeface="Times New Roman" pitchFamily="18" charset="0"/>
              </a:rPr>
              <a:t>reproduction of someone else</a:t>
            </a:r>
            <a:r>
              <a:rPr lang="ja-JP" altLang="en-US" smtClean="0"/>
              <a:t>’</a:t>
            </a:r>
            <a:r>
              <a:rPr lang="en-US" altLang="ja-JP" smtClean="0">
                <a:cs typeface="Times New Roman" pitchFamily="18" charset="0"/>
              </a:rPr>
              <a:t>s words, ideas or findings and presenting them as one</a:t>
            </a:r>
            <a:r>
              <a:rPr lang="ja-JP" altLang="en-US" smtClean="0"/>
              <a:t>’</a:t>
            </a:r>
            <a:r>
              <a:rPr lang="en-US" altLang="ja-JP" smtClean="0">
                <a:cs typeface="Times New Roman" pitchFamily="18" charset="0"/>
              </a:rPr>
              <a:t>s own without proper acknowledgement</a:t>
            </a:r>
            <a:r>
              <a:rPr lang="ja-JP" altLang="en-US" smtClean="0"/>
              <a:t>”</a:t>
            </a:r>
            <a:endParaRPr lang="en-US" altLang="ja-JP" smtClean="0">
              <a:cs typeface="Times New Roman" pitchFamily="18" charset="0"/>
            </a:endParaRPr>
          </a:p>
          <a:p>
            <a:pPr lvl="1"/>
            <a:endParaRPr lang="en-US" smtClean="0"/>
          </a:p>
        </p:txBody>
      </p:sp>
      <p:sp>
        <p:nvSpPr>
          <p:cNvPr id="27651" name="Slide Number Placeholder 4"/>
          <p:cNvSpPr>
            <a:spLocks noGrp="1"/>
          </p:cNvSpPr>
          <p:nvPr>
            <p:ph type="sldNum" sz="quarter" idx="12"/>
          </p:nvPr>
        </p:nvSpPr>
        <p:spPr bwMode="auto">
          <a:noFill/>
          <a:ln>
            <a:miter lim="800000"/>
            <a:headEnd/>
            <a:tailEnd/>
          </a:ln>
        </p:spPr>
        <p:txBody>
          <a:bodyPr/>
          <a:lstStyle/>
          <a:p>
            <a:fld id="{5F43C749-C386-427D-912B-4DD64F7F6D3A}" type="slidenum">
              <a:rPr lang="en-US"/>
              <a:pPr/>
              <a:t>13</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152400"/>
            <a:ext cx="7467600" cy="838200"/>
          </a:xfrm>
        </p:spPr>
        <p:txBody>
          <a:bodyPr/>
          <a:lstStyle/>
          <a:p>
            <a:r>
              <a:rPr lang="en-US" sz="3200" smtClean="0">
                <a:solidFill>
                  <a:schemeClr val="bg2"/>
                </a:solidFill>
              </a:rPr>
              <a:t>Plagiarism: Type (2) STRUCTURE</a:t>
            </a:r>
            <a:endParaRPr lang="en-US" sz="3200" smtClean="0"/>
          </a:p>
        </p:txBody>
      </p:sp>
      <p:sp>
        <p:nvSpPr>
          <p:cNvPr id="28674" name="Content Placeholder 2"/>
          <p:cNvSpPr>
            <a:spLocks noGrp="1"/>
          </p:cNvSpPr>
          <p:nvPr>
            <p:ph sz="quarter" idx="1"/>
          </p:nvPr>
        </p:nvSpPr>
        <p:spPr>
          <a:xfrm>
            <a:off x="457200" y="1279525"/>
            <a:ext cx="7467600" cy="5194300"/>
          </a:xfrm>
        </p:spPr>
        <p:txBody>
          <a:bodyPr/>
          <a:lstStyle/>
          <a:p>
            <a:pPr marL="273050" indent="-273050">
              <a:buFont typeface="Arial" pitchFamily="34" charset="0"/>
              <a:buNone/>
            </a:pPr>
            <a:r>
              <a:rPr lang="en-US" sz="2800" smtClean="0">
                <a:solidFill>
                  <a:srgbClr val="FFFFFF"/>
                </a:solidFill>
                <a:latin typeface="Franklin Gothic Heavy" pitchFamily="34" charset="0"/>
                <a:cs typeface="Times New Roman" pitchFamily="18" charset="0"/>
              </a:rPr>
              <a:t>Definition</a:t>
            </a:r>
          </a:p>
          <a:p>
            <a:pPr marL="273050" indent="-273050">
              <a:buFont typeface="Wingdings" pitchFamily="2" charset="2"/>
              <a:buChar char=""/>
            </a:pPr>
            <a:endParaRPr lang="en-US" smtClean="0">
              <a:solidFill>
                <a:srgbClr val="FFFFFF"/>
              </a:solidFill>
              <a:latin typeface="Franklin Gothic Heavy" pitchFamily="34" charset="0"/>
              <a:cs typeface="Times New Roman" pitchFamily="18" charset="0"/>
            </a:endParaRPr>
          </a:p>
          <a:p>
            <a:pPr marL="639763" lvl="1" indent="-273050">
              <a:buFont typeface="Wingdings 2" pitchFamily="18" charset="2"/>
              <a:buChar char=""/>
            </a:pPr>
            <a:r>
              <a:rPr lang="en-US" smtClean="0"/>
              <a:t>Paraphrasing another</a:t>
            </a:r>
            <a:r>
              <a:rPr lang="ja-JP" altLang="en-US" smtClean="0"/>
              <a:t>’</a:t>
            </a:r>
            <a:r>
              <a:rPr lang="en-US" altLang="ja-JP" smtClean="0">
                <a:cs typeface="Times New Roman" pitchFamily="18" charset="0"/>
              </a:rPr>
              <a:t>s words by changing sentence construction or word choice with citation</a:t>
            </a:r>
          </a:p>
          <a:p>
            <a:pPr marL="639763" lvl="1" indent="-273050">
              <a:buFont typeface="Wingdings 2" pitchFamily="18" charset="2"/>
              <a:buChar char=""/>
            </a:pPr>
            <a:endParaRPr lang="en-US" smtClean="0">
              <a:cs typeface="Times New Roman" pitchFamily="18" charset="0"/>
            </a:endParaRPr>
          </a:p>
          <a:p>
            <a:pPr marL="639763" lvl="1" indent="-273050">
              <a:buFont typeface="Wingdings 2" pitchFamily="18" charset="2"/>
              <a:buChar char=""/>
            </a:pPr>
            <a:r>
              <a:rPr lang="en-US" smtClean="0">
                <a:cs typeface="Times New Roman" pitchFamily="18" charset="0"/>
              </a:rPr>
              <a:t>Paraphrasing while maintaining original sentence construction with acknowledging the source  </a:t>
            </a:r>
          </a:p>
        </p:txBody>
      </p:sp>
      <p:sp>
        <p:nvSpPr>
          <p:cNvPr id="28675" name="Slide Number Placeholder 4"/>
          <p:cNvSpPr>
            <a:spLocks noGrp="1"/>
          </p:cNvSpPr>
          <p:nvPr>
            <p:ph type="sldNum" sz="quarter" idx="12"/>
          </p:nvPr>
        </p:nvSpPr>
        <p:spPr bwMode="auto">
          <a:noFill/>
          <a:ln>
            <a:miter lim="800000"/>
            <a:headEnd/>
            <a:tailEnd/>
          </a:ln>
        </p:spPr>
        <p:txBody>
          <a:bodyPr/>
          <a:lstStyle/>
          <a:p>
            <a:fld id="{A5DC7715-E430-434A-B7E3-9824B19CC8C3}" type="slidenum">
              <a:rPr lang="en-US"/>
              <a:pPr/>
              <a:t>14</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http://i.ehow.com/images/GlobalPhoto/Articles/2197446/Fotoliacopyright-main_Full.jpg"/>
          <p:cNvPicPr>
            <a:picLocks noChangeAspect="1" noChangeArrowheads="1"/>
          </p:cNvPicPr>
          <p:nvPr/>
        </p:nvPicPr>
        <p:blipFill>
          <a:blip r:embed="rId2"/>
          <a:srcRect/>
          <a:stretch>
            <a:fillRect/>
          </a:stretch>
        </p:blipFill>
        <p:spPr bwMode="auto">
          <a:xfrm>
            <a:off x="600075" y="1427163"/>
            <a:ext cx="4297363" cy="4132262"/>
          </a:xfrm>
          <a:prstGeom prst="rect">
            <a:avLst/>
          </a:prstGeom>
          <a:noFill/>
          <a:ln w="9525">
            <a:noFill/>
            <a:miter lim="800000"/>
            <a:headEnd/>
            <a:tailEnd/>
          </a:ln>
        </p:spPr>
      </p:pic>
      <p:sp>
        <p:nvSpPr>
          <p:cNvPr id="29698" name="Title 1"/>
          <p:cNvSpPr>
            <a:spLocks noGrp="1"/>
          </p:cNvSpPr>
          <p:nvPr>
            <p:ph type="title"/>
          </p:nvPr>
        </p:nvSpPr>
        <p:spPr>
          <a:xfrm>
            <a:off x="1435100" y="542925"/>
            <a:ext cx="6357938" cy="234950"/>
          </a:xfrm>
          <a:solidFill>
            <a:schemeClr val="bg1"/>
          </a:solidFill>
        </p:spPr>
        <p:txBody>
          <a:bodyPr/>
          <a:lstStyle/>
          <a:p>
            <a:r>
              <a:rPr lang="en-US" sz="3200" b="0" smtClean="0">
                <a:solidFill>
                  <a:schemeClr val="bg2"/>
                </a:solidFill>
              </a:rPr>
              <a:t>Plagiarism: Type (3) IDEAS</a:t>
            </a:r>
          </a:p>
        </p:txBody>
      </p:sp>
      <p:sp>
        <p:nvSpPr>
          <p:cNvPr id="29699" name="Text Placeholder 4"/>
          <p:cNvSpPr>
            <a:spLocks noGrp="1"/>
          </p:cNvSpPr>
          <p:nvPr>
            <p:ph type="body" sz="half" idx="2"/>
          </p:nvPr>
        </p:nvSpPr>
        <p:spPr>
          <a:xfrm>
            <a:off x="5486400" y="1427163"/>
            <a:ext cx="3200400" cy="5294312"/>
          </a:xfrm>
        </p:spPr>
        <p:txBody>
          <a:bodyPr/>
          <a:lstStyle/>
          <a:p>
            <a:r>
              <a:rPr lang="en-US" sz="2000" smtClean="0">
                <a:solidFill>
                  <a:schemeClr val="accent1"/>
                </a:solidFill>
                <a:latin typeface="Franklin Gothic Heavy" pitchFamily="34" charset="0"/>
                <a:cs typeface="Times New Roman" pitchFamily="18" charset="0"/>
              </a:rPr>
              <a:t>    </a:t>
            </a:r>
            <a:r>
              <a:rPr lang="en-US" sz="2000" smtClean="0">
                <a:solidFill>
                  <a:schemeClr val="tx1"/>
                </a:solidFill>
                <a:latin typeface="Franklin Gothic Heavy" pitchFamily="34" charset="0"/>
                <a:cs typeface="Times New Roman" pitchFamily="18" charset="0"/>
              </a:rPr>
              <a:t>   </a:t>
            </a:r>
            <a:r>
              <a:rPr lang="en-US" sz="2100" smtClean="0">
                <a:solidFill>
                  <a:schemeClr val="tx1"/>
                </a:solidFill>
                <a:latin typeface="Franklin Gothic Heavy" pitchFamily="34" charset="0"/>
                <a:cs typeface="Times New Roman" pitchFamily="18" charset="0"/>
              </a:rPr>
              <a:t>Definition</a:t>
            </a:r>
          </a:p>
          <a:p>
            <a:pPr lvl="1"/>
            <a:endParaRPr lang="en-US" smtClean="0">
              <a:solidFill>
                <a:schemeClr val="accent1"/>
              </a:solidFill>
              <a:latin typeface="Franklin Gothic Heavy" pitchFamily="34" charset="0"/>
            </a:endParaRPr>
          </a:p>
          <a:p>
            <a:pPr lvl="1">
              <a:buFont typeface="Wingdings 2" pitchFamily="18" charset="2"/>
              <a:buNone/>
            </a:pPr>
            <a:r>
              <a:rPr lang="en-US" sz="1800" smtClean="0">
                <a:latin typeface="Franklin Gothic Heavy" pitchFamily="34" charset="0"/>
              </a:rPr>
              <a:t>Presenting another</a:t>
            </a:r>
            <a:r>
              <a:rPr lang="ja-JP" altLang="en-US" sz="1800" smtClean="0">
                <a:latin typeface="Franklin Gothic Heavy" pitchFamily="34" charset="0"/>
              </a:rPr>
              <a:t>’</a:t>
            </a:r>
            <a:r>
              <a:rPr lang="en-US" altLang="ja-JP" sz="1800" smtClean="0">
                <a:latin typeface="Franklin Gothic Heavy" pitchFamily="34" charset="0"/>
                <a:cs typeface="Times New Roman" pitchFamily="18" charset="0"/>
              </a:rPr>
              <a:t>s</a:t>
            </a:r>
          </a:p>
          <a:p>
            <a:pPr lvl="1">
              <a:buFont typeface="Wingdings 2" pitchFamily="18" charset="2"/>
              <a:buNone/>
            </a:pPr>
            <a:r>
              <a:rPr lang="en-US" sz="1800" smtClean="0">
                <a:latin typeface="Franklin Gothic Heavy" pitchFamily="34" charset="0"/>
                <a:cs typeface="Times New Roman" pitchFamily="18" charset="0"/>
              </a:rPr>
              <a:t>ideas as your own</a:t>
            </a:r>
          </a:p>
          <a:p>
            <a:pPr lvl="1">
              <a:buFont typeface="Wingdings 2" pitchFamily="18" charset="2"/>
              <a:buNone/>
            </a:pPr>
            <a:r>
              <a:rPr lang="en-US" sz="1800" smtClean="0">
                <a:latin typeface="Franklin Gothic Heavy" pitchFamily="34" charset="0"/>
                <a:cs typeface="Times New Roman" pitchFamily="18" charset="0"/>
              </a:rPr>
              <a:t>without giving the</a:t>
            </a:r>
          </a:p>
          <a:p>
            <a:pPr lvl="1">
              <a:buFont typeface="Wingdings 2" pitchFamily="18" charset="2"/>
              <a:buNone/>
            </a:pPr>
            <a:r>
              <a:rPr lang="en-US" sz="1800" smtClean="0">
                <a:latin typeface="Franklin Gothic Heavy" pitchFamily="34" charset="0"/>
                <a:cs typeface="Times New Roman" pitchFamily="18" charset="0"/>
              </a:rPr>
              <a:t>person credit</a:t>
            </a:r>
          </a:p>
          <a:p>
            <a:pPr lvl="1"/>
            <a:endParaRPr lang="en-US" sz="1800" smtClean="0">
              <a:latin typeface="Franklin Gothic Heavy" pitchFamily="34" charset="0"/>
              <a:cs typeface="Times New Roman" pitchFamily="18" charset="0"/>
            </a:endParaRPr>
          </a:p>
          <a:p>
            <a:pPr lvl="1">
              <a:buFont typeface="Wingdings 2" pitchFamily="18" charset="2"/>
              <a:buNone/>
            </a:pPr>
            <a:r>
              <a:rPr lang="en-US" sz="1800" smtClean="0">
                <a:latin typeface="Franklin Gothic Heavy" pitchFamily="34" charset="0"/>
                <a:cs typeface="Times New Roman" pitchFamily="18" charset="0"/>
              </a:rPr>
              <a:t>Submitting a paper</a:t>
            </a:r>
          </a:p>
          <a:p>
            <a:pPr lvl="1">
              <a:buFont typeface="Wingdings 2" pitchFamily="18" charset="2"/>
              <a:buNone/>
            </a:pPr>
            <a:r>
              <a:rPr lang="en-US" sz="1800" smtClean="0">
                <a:latin typeface="Franklin Gothic Heavy" pitchFamily="34" charset="0"/>
                <a:cs typeface="Times New Roman" pitchFamily="18" charset="0"/>
              </a:rPr>
              <a:t>without citing or</a:t>
            </a:r>
          </a:p>
          <a:p>
            <a:pPr lvl="1">
              <a:buFont typeface="Wingdings 2" pitchFamily="18" charset="2"/>
              <a:buNone/>
            </a:pPr>
            <a:r>
              <a:rPr lang="en-US" sz="1800" smtClean="0">
                <a:latin typeface="Franklin Gothic Heavy" pitchFamily="34" charset="0"/>
                <a:cs typeface="Times New Roman" pitchFamily="18" charset="0"/>
              </a:rPr>
              <a:t>incorrectly citing</a:t>
            </a:r>
          </a:p>
          <a:p>
            <a:pPr lvl="1">
              <a:buFont typeface="Wingdings 2" pitchFamily="18" charset="2"/>
              <a:buNone/>
            </a:pPr>
            <a:r>
              <a:rPr lang="en-US" sz="1800" smtClean="0">
                <a:latin typeface="Franklin Gothic Heavy" pitchFamily="34" charset="0"/>
                <a:cs typeface="Times New Roman" pitchFamily="18" charset="0"/>
              </a:rPr>
              <a:t>another</a:t>
            </a:r>
            <a:r>
              <a:rPr lang="ja-JP" altLang="en-US" sz="1800" smtClean="0">
                <a:latin typeface="Franklin Gothic Heavy" pitchFamily="34" charset="0"/>
              </a:rPr>
              <a:t>’</a:t>
            </a:r>
            <a:r>
              <a:rPr lang="en-US" altLang="ja-JP" sz="1800" smtClean="0">
                <a:latin typeface="Franklin Gothic Heavy" pitchFamily="34" charset="0"/>
                <a:cs typeface="Times New Roman" pitchFamily="18" charset="0"/>
              </a:rPr>
              <a:t>s ideas</a:t>
            </a:r>
            <a:endParaRPr lang="en-US" sz="1800" smtClean="0"/>
          </a:p>
        </p:txBody>
      </p:sp>
      <p:sp>
        <p:nvSpPr>
          <p:cNvPr id="29700" name="Slide Number Placeholder 5"/>
          <p:cNvSpPr>
            <a:spLocks noGrp="1"/>
          </p:cNvSpPr>
          <p:nvPr>
            <p:ph type="sldNum" sz="quarter" idx="12"/>
          </p:nvPr>
        </p:nvSpPr>
        <p:spPr bwMode="auto">
          <a:noFill/>
          <a:ln>
            <a:miter lim="800000"/>
            <a:headEnd/>
            <a:tailEnd/>
          </a:ln>
        </p:spPr>
        <p:txBody>
          <a:bodyPr/>
          <a:lstStyle/>
          <a:p>
            <a:fld id="{EF8C9392-463B-44E8-9827-496AAC13784A}" type="slidenum">
              <a:rPr lang="en-US"/>
              <a:pPr/>
              <a:t>15</a:t>
            </a:fld>
            <a:endParaRPr lang="en-US"/>
          </a:p>
        </p:txBody>
      </p:sp>
      <p:sp>
        <p:nvSpPr>
          <p:cNvPr id="7" name="Footer Placeholder 6"/>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http://oil.otago.ac.nz/oil/centraltafe/module1/Use-information/Cite-and-reference-your-information/Plagiarism/Types-of-Plagiarism/mainParagraphs/0/image/plagiarism%20doctored.jpg"/>
          <p:cNvPicPr>
            <a:picLocks noChangeAspect="1" noChangeArrowheads="1"/>
          </p:cNvPicPr>
          <p:nvPr/>
        </p:nvPicPr>
        <p:blipFill>
          <a:blip r:embed="rId2"/>
          <a:srcRect/>
          <a:stretch>
            <a:fillRect/>
          </a:stretch>
        </p:blipFill>
        <p:spPr bwMode="auto">
          <a:xfrm>
            <a:off x="4195763" y="1441450"/>
            <a:ext cx="4491037" cy="4706938"/>
          </a:xfrm>
          <a:prstGeom prst="rect">
            <a:avLst/>
          </a:prstGeom>
          <a:noFill/>
          <a:ln w="9525">
            <a:noFill/>
            <a:miter lim="800000"/>
            <a:headEnd/>
            <a:tailEnd/>
          </a:ln>
        </p:spPr>
      </p:pic>
      <p:sp>
        <p:nvSpPr>
          <p:cNvPr id="30722" name="Title 1"/>
          <p:cNvSpPr>
            <a:spLocks noGrp="1"/>
          </p:cNvSpPr>
          <p:nvPr>
            <p:ph type="title"/>
          </p:nvPr>
        </p:nvSpPr>
        <p:spPr>
          <a:xfrm>
            <a:off x="741363" y="254000"/>
            <a:ext cx="6726237" cy="549275"/>
          </a:xfrm>
          <a:solidFill>
            <a:schemeClr val="bg1"/>
          </a:solidFill>
        </p:spPr>
        <p:txBody>
          <a:bodyPr/>
          <a:lstStyle/>
          <a:p>
            <a:r>
              <a:rPr lang="en-US" sz="3200" smtClean="0">
                <a:solidFill>
                  <a:schemeClr val="bg2"/>
                </a:solidFill>
              </a:rPr>
              <a:t>Plagiarism: Type (4) AUTHORSHIP</a:t>
            </a:r>
          </a:p>
        </p:txBody>
      </p:sp>
      <p:sp>
        <p:nvSpPr>
          <p:cNvPr id="30723" name="Content Placeholder 2"/>
          <p:cNvSpPr>
            <a:spLocks noGrp="1"/>
          </p:cNvSpPr>
          <p:nvPr>
            <p:ph sz="quarter" idx="1"/>
          </p:nvPr>
        </p:nvSpPr>
        <p:spPr>
          <a:xfrm>
            <a:off x="0" y="1600200"/>
            <a:ext cx="7467600" cy="4873625"/>
          </a:xfrm>
        </p:spPr>
        <p:txBody>
          <a:bodyPr/>
          <a:lstStyle/>
          <a:p>
            <a:pPr>
              <a:buFont typeface="Wingdings" pitchFamily="2" charset="2"/>
              <a:buNone/>
            </a:pPr>
            <a:r>
              <a:rPr lang="en-US" smtClean="0">
                <a:solidFill>
                  <a:schemeClr val="accent1"/>
                </a:solidFill>
                <a:latin typeface="Franklin Gothic Heavy" pitchFamily="34" charset="0"/>
                <a:cs typeface="Times New Roman" pitchFamily="18" charset="0"/>
              </a:rPr>
              <a:t>       </a:t>
            </a:r>
            <a:r>
              <a:rPr lang="en-US" smtClean="0">
                <a:solidFill>
                  <a:schemeClr val="tx1"/>
                </a:solidFill>
                <a:latin typeface="Franklin Gothic Heavy" pitchFamily="34" charset="0"/>
                <a:cs typeface="Times New Roman" pitchFamily="18" charset="0"/>
              </a:rPr>
              <a:t>Definition</a:t>
            </a:r>
          </a:p>
          <a:p>
            <a:endParaRPr lang="en-US" smtClean="0">
              <a:latin typeface="Franklin Gothic Heavy" pitchFamily="34" charset="0"/>
              <a:cs typeface="Times New Roman" pitchFamily="18" charset="0"/>
            </a:endParaRPr>
          </a:p>
          <a:p>
            <a:pPr lvl="1">
              <a:buFont typeface="Wingdings 2" pitchFamily="18" charset="2"/>
              <a:buNone/>
            </a:pPr>
            <a:r>
              <a:rPr lang="en-US" sz="1800" smtClean="0">
                <a:solidFill>
                  <a:schemeClr val="tx1"/>
                </a:solidFill>
                <a:latin typeface="Franklin Gothic Heavy" pitchFamily="34" charset="0"/>
              </a:rPr>
              <a:t>Turning in a</a:t>
            </a:r>
          </a:p>
          <a:p>
            <a:pPr lvl="1">
              <a:buFont typeface="Wingdings 2" pitchFamily="18" charset="2"/>
              <a:buNone/>
            </a:pPr>
            <a:r>
              <a:rPr lang="en-US" sz="1800" smtClean="0">
                <a:solidFill>
                  <a:schemeClr val="tx1"/>
                </a:solidFill>
                <a:latin typeface="Franklin Gothic Heavy" pitchFamily="34" charset="0"/>
              </a:rPr>
              <a:t>replication of</a:t>
            </a:r>
          </a:p>
          <a:p>
            <a:pPr lvl="1">
              <a:buFont typeface="Wingdings 2" pitchFamily="18" charset="2"/>
              <a:buNone/>
            </a:pPr>
            <a:r>
              <a:rPr lang="en-US" sz="1800" smtClean="0">
                <a:solidFill>
                  <a:schemeClr val="tx1"/>
                </a:solidFill>
                <a:latin typeface="Franklin Gothic Heavy" pitchFamily="34" charset="0"/>
              </a:rPr>
              <a:t>another</a:t>
            </a:r>
            <a:r>
              <a:rPr lang="ja-JP" altLang="en-US" sz="1800" smtClean="0">
                <a:solidFill>
                  <a:schemeClr val="tx1"/>
                </a:solidFill>
                <a:latin typeface="Franklin Gothic Heavy" pitchFamily="34" charset="0"/>
              </a:rPr>
              <a:t>’</a:t>
            </a:r>
            <a:r>
              <a:rPr lang="en-US" altLang="ja-JP" sz="1800" smtClean="0">
                <a:solidFill>
                  <a:schemeClr val="tx1"/>
                </a:solidFill>
                <a:latin typeface="Franklin Gothic Heavy" pitchFamily="34" charset="0"/>
                <a:cs typeface="Times New Roman" pitchFamily="18" charset="0"/>
              </a:rPr>
              <a:t>s work</a:t>
            </a:r>
          </a:p>
          <a:p>
            <a:pPr lvl="1"/>
            <a:endParaRPr lang="en-US" sz="1800" smtClean="0">
              <a:solidFill>
                <a:schemeClr val="tx1"/>
              </a:solidFill>
              <a:latin typeface="Franklin Gothic Heavy" pitchFamily="34" charset="0"/>
              <a:cs typeface="Times New Roman" pitchFamily="18" charset="0"/>
            </a:endParaRPr>
          </a:p>
          <a:p>
            <a:pPr lvl="1">
              <a:buFont typeface="Wingdings 2" pitchFamily="18" charset="2"/>
              <a:buNone/>
            </a:pPr>
            <a:r>
              <a:rPr lang="en-US" sz="1800" smtClean="0">
                <a:solidFill>
                  <a:schemeClr val="tx1"/>
                </a:solidFill>
                <a:latin typeface="Franklin Gothic Heavy" pitchFamily="34" charset="0"/>
                <a:cs typeface="Times New Roman" pitchFamily="18" charset="0"/>
              </a:rPr>
              <a:t>Submitting a paper</a:t>
            </a:r>
          </a:p>
          <a:p>
            <a:pPr lvl="1">
              <a:buFont typeface="Wingdings 2" pitchFamily="18" charset="2"/>
              <a:buNone/>
            </a:pPr>
            <a:r>
              <a:rPr lang="en-US" sz="1800" smtClean="0">
                <a:solidFill>
                  <a:schemeClr val="tx1"/>
                </a:solidFill>
                <a:latin typeface="Franklin Gothic Heavy" pitchFamily="34" charset="0"/>
                <a:cs typeface="Times New Roman" pitchFamily="18" charset="0"/>
              </a:rPr>
              <a:t>that you got off the</a:t>
            </a:r>
          </a:p>
          <a:p>
            <a:pPr lvl="1">
              <a:buFont typeface="Wingdings 2" pitchFamily="18" charset="2"/>
              <a:buNone/>
            </a:pPr>
            <a:r>
              <a:rPr lang="en-US" sz="1800" smtClean="0">
                <a:solidFill>
                  <a:schemeClr val="tx1"/>
                </a:solidFill>
                <a:latin typeface="Franklin Gothic Heavy" pitchFamily="34" charset="0"/>
                <a:cs typeface="Times New Roman" pitchFamily="18" charset="0"/>
              </a:rPr>
              <a:t>internet or from a</a:t>
            </a:r>
          </a:p>
          <a:p>
            <a:pPr lvl="1">
              <a:buFont typeface="Wingdings 2" pitchFamily="18" charset="2"/>
              <a:buNone/>
            </a:pPr>
            <a:r>
              <a:rPr lang="en-US" sz="1800" smtClean="0">
                <a:solidFill>
                  <a:schemeClr val="tx1"/>
                </a:solidFill>
                <a:latin typeface="Franklin Gothic Heavy" pitchFamily="34" charset="0"/>
                <a:cs typeface="Times New Roman" pitchFamily="18" charset="0"/>
              </a:rPr>
              <a:t>friend and presenting</a:t>
            </a:r>
          </a:p>
          <a:p>
            <a:pPr lvl="1">
              <a:buFont typeface="Wingdings 2" pitchFamily="18" charset="2"/>
              <a:buNone/>
            </a:pPr>
            <a:r>
              <a:rPr lang="en-US" sz="1800" smtClean="0">
                <a:solidFill>
                  <a:schemeClr val="tx1"/>
                </a:solidFill>
                <a:latin typeface="Franklin Gothic Heavy" pitchFamily="34" charset="0"/>
                <a:cs typeface="Times New Roman" pitchFamily="18" charset="0"/>
              </a:rPr>
              <a:t>it as your own </a:t>
            </a:r>
            <a:endParaRPr lang="en-US" sz="1800" smtClean="0">
              <a:solidFill>
                <a:schemeClr val="tx1"/>
              </a:solidFill>
            </a:endParaRPr>
          </a:p>
        </p:txBody>
      </p:sp>
      <p:sp>
        <p:nvSpPr>
          <p:cNvPr id="30724" name="Slide Number Placeholder 5"/>
          <p:cNvSpPr>
            <a:spLocks noGrp="1"/>
          </p:cNvSpPr>
          <p:nvPr>
            <p:ph type="sldNum" sz="quarter" idx="12"/>
          </p:nvPr>
        </p:nvSpPr>
        <p:spPr bwMode="auto">
          <a:noFill/>
          <a:ln>
            <a:miter lim="800000"/>
            <a:headEnd/>
            <a:tailEnd/>
          </a:ln>
        </p:spPr>
        <p:txBody>
          <a:bodyPr/>
          <a:lstStyle/>
          <a:p>
            <a:fld id="{277B58FA-BF8F-4BB7-A490-31BE2CC5BAB3}" type="slidenum">
              <a:rPr lang="en-US"/>
              <a:pPr/>
              <a:t>16</a:t>
            </a:fld>
            <a:endParaRPr lang="en-US"/>
          </a:p>
        </p:txBody>
      </p:sp>
      <p:sp>
        <p:nvSpPr>
          <p:cNvPr id="7" name="Footer Placeholder 6"/>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68475" y="228600"/>
            <a:ext cx="6400800" cy="554038"/>
          </a:xfrm>
        </p:spPr>
        <p:txBody>
          <a:bodyPr/>
          <a:lstStyle/>
          <a:p>
            <a:r>
              <a:rPr lang="en-US" sz="3200" b="0" smtClean="0">
                <a:solidFill>
                  <a:schemeClr val="bg2"/>
                </a:solidFill>
              </a:rPr>
              <a:t>Plagiarism: Type (5) SELF</a:t>
            </a:r>
          </a:p>
        </p:txBody>
      </p:sp>
      <p:sp>
        <p:nvSpPr>
          <p:cNvPr id="3" name="Content Placeholder 2"/>
          <p:cNvSpPr>
            <a:spLocks noGrp="1"/>
          </p:cNvSpPr>
          <p:nvPr>
            <p:ph type="body" idx="2"/>
          </p:nvPr>
        </p:nvSpPr>
        <p:spPr>
          <a:xfrm>
            <a:off x="457200" y="1279525"/>
            <a:ext cx="8382000" cy="5121275"/>
          </a:xfrm>
        </p:spPr>
        <p:txBody>
          <a:bodyPr>
            <a:normAutofit/>
          </a:bodyPr>
          <a:lstStyle/>
          <a:p>
            <a:pPr fontAlgn="auto">
              <a:buFont typeface="Wingdings"/>
              <a:buNone/>
              <a:defRPr/>
            </a:pPr>
            <a:r>
              <a:rPr lang="en-US" sz="1800" dirty="0" smtClean="0">
                <a:solidFill>
                  <a:schemeClr val="tx1">
                    <a:lumMod val="50000"/>
                    <a:lumOff val="50000"/>
                  </a:schemeClr>
                </a:solidFill>
                <a:latin typeface="Franklin Gothic Heavy" pitchFamily="34" charset="0"/>
                <a:cs typeface="Times New Roman" pitchFamily="18" charset="0"/>
              </a:rPr>
              <a:t>Definition</a:t>
            </a:r>
          </a:p>
          <a:p>
            <a:pPr fontAlgn="auto">
              <a:buFont typeface="Wingdings"/>
              <a:buNone/>
              <a:defRPr/>
            </a:pPr>
            <a:endParaRPr lang="en-US" sz="1800" dirty="0" smtClean="0">
              <a:solidFill>
                <a:schemeClr val="tx1">
                  <a:lumMod val="50000"/>
                  <a:lumOff val="50000"/>
                </a:schemeClr>
              </a:solidFill>
              <a:latin typeface="Franklin Gothic Heavy" pitchFamily="34" charset="0"/>
              <a:cs typeface="Times New Roman" pitchFamily="18" charset="0"/>
            </a:endParaRPr>
          </a:p>
          <a:p>
            <a:pPr marL="640080" lvl="1" indent="-274320" fontAlgn="auto">
              <a:spcAft>
                <a:spcPts val="0"/>
              </a:spcAft>
              <a:buFont typeface="Arial" pitchFamily="34" charset="0"/>
              <a:buChar char="•"/>
              <a:defRPr/>
            </a:pPr>
            <a:r>
              <a:rPr lang="en-US" sz="2800" dirty="0" smtClean="0">
                <a:solidFill>
                  <a:schemeClr val="tx1">
                    <a:lumMod val="50000"/>
                    <a:lumOff val="50000"/>
                  </a:schemeClr>
                </a:solidFill>
                <a:latin typeface="Franklin Gothic Heavy" pitchFamily="34" charset="0"/>
                <a:cs typeface="Times New Roman" pitchFamily="18" charset="0"/>
              </a:rPr>
              <a:t>The use of previous work for a separate assignment</a:t>
            </a:r>
          </a:p>
          <a:p>
            <a:pPr marL="640080" lvl="1" indent="-274320" fontAlgn="auto">
              <a:spcAft>
                <a:spcPts val="0"/>
              </a:spcAft>
              <a:buFont typeface="Wingdings 2"/>
              <a:buNone/>
              <a:defRPr/>
            </a:pPr>
            <a:endParaRPr lang="en-US" sz="2800" dirty="0" smtClean="0">
              <a:solidFill>
                <a:schemeClr val="tx1">
                  <a:lumMod val="50000"/>
                  <a:lumOff val="50000"/>
                </a:schemeClr>
              </a:solidFill>
              <a:latin typeface="Franklin Gothic Heavy" pitchFamily="34" charset="0"/>
              <a:cs typeface="Times New Roman" pitchFamily="18" charset="0"/>
            </a:endParaRPr>
          </a:p>
          <a:p>
            <a:pPr marL="640080" lvl="1" indent="-274320" fontAlgn="auto">
              <a:spcAft>
                <a:spcPts val="0"/>
              </a:spcAft>
              <a:buFont typeface="Arial" pitchFamily="34" charset="0"/>
              <a:buChar char="•"/>
              <a:defRPr/>
            </a:pPr>
            <a:r>
              <a:rPr lang="en-US" sz="2800" dirty="0" smtClean="0">
                <a:solidFill>
                  <a:schemeClr val="tx1">
                    <a:lumMod val="50000"/>
                    <a:lumOff val="50000"/>
                  </a:schemeClr>
                </a:solidFill>
                <a:latin typeface="Franklin Gothic Heavy" pitchFamily="34" charset="0"/>
                <a:cs typeface="Times New Roman" pitchFamily="18" charset="0"/>
              </a:rPr>
              <a:t> Although these were your original words and thoughts, receiving credit for a previous assignment is considered cheating</a:t>
            </a:r>
            <a:endParaRPr lang="en-US" sz="2800" dirty="0">
              <a:solidFill>
                <a:schemeClr val="tx1">
                  <a:lumMod val="50000"/>
                  <a:lumOff val="50000"/>
                </a:schemeClr>
              </a:solidFill>
            </a:endParaRPr>
          </a:p>
        </p:txBody>
      </p:sp>
      <p:sp>
        <p:nvSpPr>
          <p:cNvPr id="31747" name="Slide Number Placeholder 5"/>
          <p:cNvSpPr>
            <a:spLocks noGrp="1"/>
          </p:cNvSpPr>
          <p:nvPr>
            <p:ph type="sldNum" sz="quarter" idx="12"/>
          </p:nvPr>
        </p:nvSpPr>
        <p:spPr bwMode="auto">
          <a:noFill/>
          <a:ln>
            <a:miter lim="800000"/>
            <a:headEnd/>
            <a:tailEnd/>
          </a:ln>
        </p:spPr>
        <p:txBody>
          <a:bodyPr/>
          <a:lstStyle/>
          <a:p>
            <a:fld id="{F1255FE9-AB26-42EE-B708-DCD4044CAB30}" type="slidenum">
              <a:rPr lang="en-US"/>
              <a:pPr/>
              <a:t>17</a:t>
            </a:fld>
            <a:endParaRPr lang="en-US"/>
          </a:p>
        </p:txBody>
      </p:sp>
      <p:sp>
        <p:nvSpPr>
          <p:cNvPr id="7" name="Footer Placeholder 6"/>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p>
            <a:pPr>
              <a:defRPr/>
            </a:pPr>
            <a:r>
              <a:rPr lang="en-US" dirty="0" smtClean="0">
                <a:solidFill>
                  <a:schemeClr val="tx1"/>
                </a:solidFill>
              </a:rPr>
              <a:t>third classification</a:t>
            </a:r>
            <a:endParaRPr lang="en-US" dirty="0"/>
          </a:p>
        </p:txBody>
      </p:sp>
      <p:sp>
        <p:nvSpPr>
          <p:cNvPr id="3" name="Text Placeholder 2"/>
          <p:cNvSpPr>
            <a:spLocks noGrp="1"/>
          </p:cNvSpPr>
          <p:nvPr>
            <p:ph type="body" idx="1"/>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Plagiarism</a:t>
            </a:r>
          </a:p>
        </p:txBody>
      </p:sp>
      <p:sp>
        <p:nvSpPr>
          <p:cNvPr id="32772" name="Slide Number Placeholder 5"/>
          <p:cNvSpPr>
            <a:spLocks noGrp="1"/>
          </p:cNvSpPr>
          <p:nvPr>
            <p:ph type="sldNum" sz="quarter" idx="12"/>
          </p:nvPr>
        </p:nvSpPr>
        <p:spPr bwMode="auto">
          <a:noFill/>
          <a:ln>
            <a:miter lim="800000"/>
            <a:headEnd/>
            <a:tailEnd/>
          </a:ln>
        </p:spPr>
        <p:txBody>
          <a:bodyPr/>
          <a:lstStyle/>
          <a:p>
            <a:fld id="{95B9D003-195A-4E80-9CB0-F5B6F013571D}"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42925" y="295275"/>
            <a:ext cx="7905750" cy="476250"/>
          </a:xfrm>
        </p:spPr>
        <p:txBody>
          <a:bodyPr/>
          <a:lstStyle/>
          <a:p>
            <a:r>
              <a:rPr lang="en-US" smtClean="0">
                <a:solidFill>
                  <a:schemeClr val="bg2"/>
                </a:solidFill>
              </a:rPr>
              <a:t>Third Classification</a:t>
            </a:r>
          </a:p>
        </p:txBody>
      </p:sp>
      <p:sp>
        <p:nvSpPr>
          <p:cNvPr id="33794" name="Rectangle 3"/>
          <p:cNvSpPr>
            <a:spLocks noGrp="1" noChangeArrowheads="1"/>
          </p:cNvSpPr>
          <p:nvPr>
            <p:ph type="body" idx="1"/>
          </p:nvPr>
        </p:nvSpPr>
        <p:spPr>
          <a:xfrm>
            <a:off x="542925" y="1412875"/>
            <a:ext cx="7905750" cy="3717925"/>
          </a:xfrm>
        </p:spPr>
        <p:txBody>
          <a:bodyPr/>
          <a:lstStyle/>
          <a:p>
            <a:pPr marL="0" indent="0">
              <a:buFontTx/>
              <a:buNone/>
            </a:pPr>
            <a:r>
              <a:rPr lang="en-US" sz="2800" b="1" smtClean="0">
                <a:solidFill>
                  <a:srgbClr val="FF0000"/>
                </a:solidFill>
              </a:rPr>
              <a:t>Global</a:t>
            </a:r>
            <a:r>
              <a:rPr lang="en-US" sz="2800" b="1" smtClean="0"/>
              <a:t>: stealing a speech entirely from a single source and passing it off as one</a:t>
            </a:r>
            <a:r>
              <a:rPr lang="ja-JP" altLang="en-US" sz="2800" b="1" smtClean="0"/>
              <a:t>’</a:t>
            </a:r>
            <a:r>
              <a:rPr lang="en-US" altLang="ja-JP" sz="2800" b="1" smtClean="0"/>
              <a:t>s own</a:t>
            </a:r>
          </a:p>
          <a:p>
            <a:pPr marL="0" indent="0">
              <a:buFontTx/>
              <a:buNone/>
            </a:pPr>
            <a:endParaRPr lang="en-US" sz="2800" b="1" smtClean="0"/>
          </a:p>
          <a:p>
            <a:pPr marL="0" indent="0">
              <a:buFont typeface="Arial" pitchFamily="34" charset="0"/>
              <a:buNone/>
            </a:pPr>
            <a:r>
              <a:rPr lang="en-US" sz="2800" b="1" smtClean="0">
                <a:solidFill>
                  <a:srgbClr val="FF0000"/>
                </a:solidFill>
              </a:rPr>
              <a:t>Patchwork</a:t>
            </a:r>
            <a:r>
              <a:rPr lang="en-US" sz="2800" b="1" smtClean="0"/>
              <a:t>: stealing ideas or language from two or three sources and passing them off as one</a:t>
            </a:r>
            <a:r>
              <a:rPr lang="ja-JP" altLang="en-US" sz="2800" b="1" smtClean="0"/>
              <a:t>’</a:t>
            </a:r>
            <a:r>
              <a:rPr lang="en-US" altLang="ja-JP" sz="2800" b="1" smtClean="0"/>
              <a:t>s own</a:t>
            </a:r>
          </a:p>
          <a:p>
            <a:pPr marL="0" indent="0">
              <a:buFont typeface="Arial" pitchFamily="34" charset="0"/>
              <a:buNone/>
            </a:pPr>
            <a:endParaRPr lang="en-US" sz="2800" b="1" smtClean="0"/>
          </a:p>
          <a:p>
            <a:pPr marL="0" indent="0">
              <a:buFont typeface="Arial" pitchFamily="34" charset="0"/>
              <a:buNone/>
            </a:pPr>
            <a:r>
              <a:rPr lang="en-US" sz="2800" b="1" smtClean="0">
                <a:solidFill>
                  <a:srgbClr val="FF0000"/>
                </a:solidFill>
              </a:rPr>
              <a:t>Incremental</a:t>
            </a:r>
            <a:r>
              <a:rPr lang="en-US" sz="2800" b="1" smtClean="0"/>
              <a:t>: failing to give credit for particular parts of a speech that are borrowed from other people</a:t>
            </a:r>
          </a:p>
          <a:p>
            <a:pPr marL="0" indent="0">
              <a:buFont typeface="Arial" pitchFamily="34" charset="0"/>
              <a:buNone/>
            </a:pPr>
            <a:endParaRPr lang="en-US" b="1" smtClean="0"/>
          </a:p>
          <a:p>
            <a:pPr marL="0" indent="0">
              <a:buFontTx/>
              <a:buNone/>
            </a:pPr>
            <a:endParaRPr lang="en-US" b="1" smtClean="0"/>
          </a:p>
        </p:txBody>
      </p:sp>
      <p:sp>
        <p:nvSpPr>
          <p:cNvPr id="33795" name="Slide Number Placeholder 4"/>
          <p:cNvSpPr>
            <a:spLocks noGrp="1"/>
          </p:cNvSpPr>
          <p:nvPr>
            <p:ph type="sldNum" sz="quarter" idx="12"/>
          </p:nvPr>
        </p:nvSpPr>
        <p:spPr bwMode="auto">
          <a:noFill/>
          <a:ln>
            <a:miter lim="800000"/>
            <a:headEnd/>
            <a:tailEnd/>
          </a:ln>
        </p:spPr>
        <p:txBody>
          <a:bodyPr/>
          <a:lstStyle/>
          <a:p>
            <a:fld id="{EB83F62C-6458-4BEE-AA71-BFE3CB56535F}" type="slidenum">
              <a:rPr lang="en-US"/>
              <a:pPr/>
              <a:t>19</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Objectives</a:t>
            </a:r>
          </a:p>
        </p:txBody>
      </p:sp>
      <p:sp>
        <p:nvSpPr>
          <p:cNvPr id="3" name="Content Placeholder 2"/>
          <p:cNvSpPr>
            <a:spLocks noGrp="1"/>
          </p:cNvSpPr>
          <p:nvPr>
            <p:ph idx="1"/>
          </p:nvPr>
        </p:nvSpPr>
        <p:spPr>
          <a:xfrm>
            <a:off x="457200" y="2193925"/>
            <a:ext cx="8229600" cy="4283075"/>
          </a:xfrm>
        </p:spPr>
        <p:txBody>
          <a:bodyPr/>
          <a:lstStyle/>
          <a:p>
            <a:pPr>
              <a:buFont typeface="Arial" pitchFamily="34" charset="0"/>
              <a:buNone/>
              <a:defRPr/>
            </a:pPr>
            <a:r>
              <a:rPr lang="en-US" sz="2500" b="1" dirty="0" smtClean="0">
                <a:solidFill>
                  <a:srgbClr val="FFFFFF"/>
                </a:solidFill>
                <a:latin typeface="Times New Roman" pitchFamily="18" charset="0"/>
                <a:ea typeface="Times New Roman (Arabic)"/>
                <a:cs typeface="Times New Roman (Arabic)" charset="0"/>
              </a:rPr>
              <a:t>At the end of this lecture, the student should be able to:</a:t>
            </a:r>
          </a:p>
          <a:p>
            <a:pPr marL="457200" indent="-457200" fontAlgn="auto">
              <a:lnSpc>
                <a:spcPct val="150000"/>
              </a:lnSpc>
              <a:spcBef>
                <a:spcPts val="0"/>
              </a:spcBef>
              <a:spcAft>
                <a:spcPts val="0"/>
              </a:spcAft>
              <a:buClr>
                <a:srgbClr val="FF0000"/>
              </a:buClr>
              <a:buFont typeface="Arial"/>
              <a:buChar char="•"/>
              <a:defRPr/>
            </a:pPr>
            <a:r>
              <a:rPr lang="en-US" sz="2500" b="1" dirty="0" smtClean="0">
                <a:solidFill>
                  <a:srgbClr val="FFFFFF"/>
                </a:solidFill>
                <a:latin typeface="Times New Roman" pitchFamily="18" charset="0"/>
                <a:ea typeface="Times New Roman (Arabic)"/>
                <a:cs typeface="Times New Roman (Arabic)" charset="0"/>
              </a:rPr>
              <a:t>Describe  the basic concepts / types of plagiarism  </a:t>
            </a:r>
          </a:p>
          <a:p>
            <a:pPr marL="457200" indent="-457200" fontAlgn="auto">
              <a:lnSpc>
                <a:spcPct val="150000"/>
              </a:lnSpc>
              <a:spcBef>
                <a:spcPts val="0"/>
              </a:spcBef>
              <a:spcAft>
                <a:spcPts val="0"/>
              </a:spcAft>
              <a:buClr>
                <a:srgbClr val="FF0000"/>
              </a:buClr>
              <a:buFont typeface="Arial"/>
              <a:buChar char="•"/>
              <a:defRPr/>
            </a:pPr>
            <a:r>
              <a:rPr lang="en-US" sz="2500" b="1" dirty="0" smtClean="0">
                <a:solidFill>
                  <a:srgbClr val="FFFFFF"/>
                </a:solidFill>
                <a:latin typeface="Times New Roman" pitchFamily="18" charset="0"/>
                <a:ea typeface="Times New Roman (Arabic)"/>
                <a:cs typeface="Times New Roman (Arabic)" charset="0"/>
              </a:rPr>
              <a:t>Understand what is / is not plagiarism</a:t>
            </a:r>
          </a:p>
          <a:p>
            <a:pPr marL="457200" indent="-457200" fontAlgn="auto">
              <a:lnSpc>
                <a:spcPct val="150000"/>
              </a:lnSpc>
              <a:spcBef>
                <a:spcPts val="0"/>
              </a:spcBef>
              <a:spcAft>
                <a:spcPts val="0"/>
              </a:spcAft>
              <a:buClr>
                <a:srgbClr val="FF0000"/>
              </a:buClr>
              <a:buFont typeface="Arial"/>
              <a:buChar char="•"/>
              <a:defRPr/>
            </a:pPr>
            <a:r>
              <a:rPr lang="en-US" sz="2500" b="1" dirty="0" smtClean="0">
                <a:solidFill>
                  <a:srgbClr val="FFFFFF"/>
                </a:solidFill>
                <a:latin typeface="Times New Roman" pitchFamily="18" charset="0"/>
                <a:ea typeface="Times New Roman (Arabic)"/>
                <a:cs typeface="Times New Roman (Arabic)" charset="0"/>
              </a:rPr>
              <a:t>Discuss some examples of plagiarism</a:t>
            </a:r>
          </a:p>
          <a:p>
            <a:pPr marL="457200" indent="-457200" fontAlgn="auto">
              <a:lnSpc>
                <a:spcPct val="150000"/>
              </a:lnSpc>
              <a:spcBef>
                <a:spcPts val="0"/>
              </a:spcBef>
              <a:spcAft>
                <a:spcPts val="0"/>
              </a:spcAft>
              <a:buClr>
                <a:srgbClr val="FF0000"/>
              </a:buClr>
              <a:buFont typeface="Arial"/>
              <a:buChar char="•"/>
              <a:defRPr/>
            </a:pPr>
            <a:r>
              <a:rPr lang="en-US" sz="2500" b="1" dirty="0" smtClean="0">
                <a:solidFill>
                  <a:srgbClr val="FFFFFF"/>
                </a:solidFill>
                <a:latin typeface="Times New Roman" pitchFamily="18" charset="0"/>
                <a:ea typeface="Times New Roman (Arabic)"/>
                <a:cs typeface="Times New Roman (Arabic)" charset="0"/>
              </a:rPr>
              <a:t>Describe how to avoid plagiarism</a:t>
            </a:r>
          </a:p>
          <a:p>
            <a:pPr>
              <a:buFont typeface="Arial" pitchFamily="34" charset="0"/>
              <a:buNone/>
              <a:defRPr/>
            </a:pPr>
            <a:endParaRPr lang="en-US" dirty="0">
              <a:ea typeface="ＭＳ Ｐゴシック" charset="0"/>
              <a:cs typeface="ＭＳ Ｐゴシック" charset="0"/>
            </a:endParaRPr>
          </a:p>
        </p:txBody>
      </p:sp>
      <p:sp>
        <p:nvSpPr>
          <p:cNvPr id="16387" name="Slide Number Placeholder 4"/>
          <p:cNvSpPr>
            <a:spLocks noGrp="1"/>
          </p:cNvSpPr>
          <p:nvPr>
            <p:ph type="sldNum" sz="quarter" idx="12"/>
          </p:nvPr>
        </p:nvSpPr>
        <p:spPr bwMode="auto">
          <a:noFill/>
          <a:ln>
            <a:miter lim="800000"/>
            <a:headEnd/>
            <a:tailEnd/>
          </a:ln>
        </p:spPr>
        <p:txBody>
          <a:bodyPr/>
          <a:lstStyle/>
          <a:p>
            <a:fld id="{5E8543E6-40F7-484A-93F3-FFA268380C9D}" type="slidenum">
              <a:rPr lang="en-US"/>
              <a:pPr/>
              <a:t>2</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4"/>
          <p:cNvSpPr>
            <a:spLocks noGrp="1" noChangeArrowheads="1"/>
          </p:cNvSpPr>
          <p:nvPr>
            <p:ph type="ctrTitle"/>
          </p:nvPr>
        </p:nvSpPr>
        <p:spPr>
          <a:xfrm>
            <a:off x="2133600" y="1066800"/>
            <a:ext cx="6324600" cy="1524000"/>
          </a:xfrm>
        </p:spPr>
        <p:txBody>
          <a:bodyPr/>
          <a:lstStyle/>
          <a:p>
            <a:r>
              <a:rPr lang="en-US" sz="7200" smtClean="0">
                <a:solidFill>
                  <a:schemeClr val="bg2"/>
                </a:solidFill>
              </a:rPr>
              <a:t>Challenge…</a:t>
            </a:r>
          </a:p>
        </p:txBody>
      </p:sp>
      <p:sp>
        <p:nvSpPr>
          <p:cNvPr id="45061" name="Rectangle 5"/>
          <p:cNvSpPr>
            <a:spLocks noGrp="1" noChangeArrowheads="1"/>
          </p:cNvSpPr>
          <p:nvPr>
            <p:ph type="subTitle" idx="1"/>
          </p:nvPr>
        </p:nvSpPr>
        <p:spPr>
          <a:xfrm>
            <a:off x="731838" y="4795838"/>
            <a:ext cx="8097837" cy="1757362"/>
          </a:xfrm>
        </p:spPr>
        <p:txBody>
          <a:bodyPr/>
          <a:lstStyle/>
          <a:p>
            <a:pPr>
              <a:defRPr/>
            </a:pPr>
            <a:r>
              <a:rPr lang="en-US" sz="4400" b="1" i="1" u="sng" dirty="0" smtClean="0">
                <a:solidFill>
                  <a:schemeClr val="tx1"/>
                </a:solidFill>
              </a:rPr>
              <a:t>Plagiarized</a:t>
            </a:r>
            <a:r>
              <a:rPr lang="en-US" sz="4400" b="1" i="1" dirty="0" smtClean="0">
                <a:solidFill>
                  <a:schemeClr val="tx1"/>
                </a:solidFill>
              </a:rPr>
              <a:t> </a:t>
            </a:r>
            <a:r>
              <a:rPr lang="en-US" sz="4400" b="1" i="1" dirty="0" smtClean="0">
                <a:solidFill>
                  <a:schemeClr val="tx1"/>
                </a:solidFill>
                <a:effectLst>
                  <a:outerShdw blurRad="38100" dist="38100" dir="2700000" algn="tl">
                    <a:srgbClr val="FFFFFF"/>
                  </a:outerShdw>
                </a:effectLst>
              </a:rPr>
              <a:t>or</a:t>
            </a:r>
            <a:r>
              <a:rPr lang="en-US" sz="4400" b="1" i="1" dirty="0" smtClean="0">
                <a:solidFill>
                  <a:schemeClr val="tx1"/>
                </a:solidFill>
              </a:rPr>
              <a:t> </a:t>
            </a:r>
            <a:r>
              <a:rPr lang="en-US" sz="4400" b="1" i="1" u="sng" dirty="0" smtClean="0">
                <a:solidFill>
                  <a:schemeClr val="tx1"/>
                </a:solidFill>
              </a:rPr>
              <a:t>acceptable</a:t>
            </a:r>
            <a:r>
              <a:rPr lang="en-US" sz="4400" b="1" i="1" dirty="0" smtClean="0">
                <a:solidFill>
                  <a:schemeClr val="tx1"/>
                </a:solidFill>
              </a:rPr>
              <a:t> writing?</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39838" y="244475"/>
            <a:ext cx="8259763" cy="639763"/>
          </a:xfrm>
          <a:solidFill>
            <a:schemeClr val="tx1"/>
          </a:solidFill>
        </p:spPr>
        <p:txBody>
          <a:bodyPr/>
          <a:lstStyle/>
          <a:p>
            <a:pPr eaLnBrk="1" hangingPunct="1">
              <a:defRPr/>
            </a:pPr>
            <a:r>
              <a:rPr lang="en-US" sz="2800" b="1" dirty="0" smtClean="0">
                <a:solidFill>
                  <a:srgbClr val="FFFFFF"/>
                </a:solidFill>
              </a:rPr>
              <a:t>Original Passage:</a:t>
            </a:r>
            <a:r>
              <a:rPr lang="en-US" sz="3600" b="1" dirty="0" smtClean="0"/>
              <a:t> </a:t>
            </a:r>
            <a:r>
              <a:rPr lang="en-US" sz="3200" dirty="0" smtClean="0">
                <a:solidFill>
                  <a:schemeClr val="bg2"/>
                </a:solidFill>
              </a:rPr>
              <a:t>Original Source</a:t>
            </a:r>
            <a:endParaRPr lang="en-US" sz="3200" b="1" dirty="0" smtClean="0">
              <a:solidFill>
                <a:srgbClr val="00FF00"/>
              </a:solidFill>
              <a:effectLst>
                <a:outerShdw blurRad="38100" dist="38100" dir="2700000" algn="tl">
                  <a:srgbClr val="FFFFFF"/>
                </a:outerShdw>
              </a:effectLst>
            </a:endParaRPr>
          </a:p>
        </p:txBody>
      </p:sp>
      <p:sp>
        <p:nvSpPr>
          <p:cNvPr id="39939" name="Rectangle 3"/>
          <p:cNvSpPr>
            <a:spLocks noGrp="1" noChangeArrowheads="1"/>
          </p:cNvSpPr>
          <p:nvPr>
            <p:ph type="body" idx="1"/>
          </p:nvPr>
        </p:nvSpPr>
        <p:spPr>
          <a:xfrm>
            <a:off x="457200" y="1330325"/>
            <a:ext cx="8382000" cy="5146675"/>
          </a:xfrm>
          <a:solidFill>
            <a:schemeClr val="tx1"/>
          </a:solidFill>
        </p:spPr>
        <p:txBody>
          <a:bodyPr/>
          <a:lstStyle/>
          <a:p>
            <a:pPr eaLnBrk="1" hangingPunct="1">
              <a:lnSpc>
                <a:spcPct val="80000"/>
              </a:lnSpc>
            </a:pPr>
            <a:r>
              <a:rPr lang="en-US" sz="2400" smtClean="0">
                <a:solidFill>
                  <a:schemeClr val="bg2"/>
                </a:solidFill>
              </a:rPr>
              <a:t>The oldest and most familiar version of environmental concern might be called romantic environmentalism. Still a guiding spirit of the Sierra Club and the soul of the Wilderness Society and many regional groups, this environmentalism arises from love of beautiful landscapes: the highest mountains, deepest canyons, and most ancient forests. As a movement, it began in the late nineteenth century when America's wealthy discovered outdoor recreation and, inspired by writers like Sierra Club founder John Muir, developed a reverence for untamed places. For these American romantics, encounters with the wild promised to restore bodies and spirits worn down by civilized life. </a:t>
            </a:r>
          </a:p>
          <a:p>
            <a:pPr eaLnBrk="1" hangingPunct="1">
              <a:lnSpc>
                <a:spcPct val="80000"/>
              </a:lnSpc>
            </a:pPr>
            <a:r>
              <a:rPr lang="ja-JP" altLang="en-US" sz="2400" b="1" smtClean="0">
                <a:solidFill>
                  <a:srgbClr val="00FF00"/>
                </a:solidFill>
                <a:effectLst>
                  <a:outerShdw blurRad="38100" dist="38100" dir="2700000" algn="tl">
                    <a:srgbClr val="C0C0C0"/>
                  </a:outerShdw>
                </a:effectLst>
              </a:rPr>
              <a:t>“</a:t>
            </a:r>
            <a:r>
              <a:rPr lang="en-US" altLang="ja-JP" sz="2400" b="1" smtClean="0">
                <a:solidFill>
                  <a:srgbClr val="00FF00"/>
                </a:solidFill>
                <a:effectLst>
                  <a:outerShdw blurRad="38100" dist="38100" dir="2700000" algn="tl">
                    <a:srgbClr val="C0C0C0"/>
                  </a:outerShdw>
                </a:effectLst>
              </a:rPr>
              <a:t>Shades of Green</a:t>
            </a:r>
            <a:r>
              <a:rPr lang="ja-JP" altLang="en-US" sz="2400" b="1" smtClean="0">
                <a:solidFill>
                  <a:srgbClr val="00FF00"/>
                </a:solidFill>
                <a:effectLst>
                  <a:outerShdw blurRad="38100" dist="38100" dir="2700000" algn="tl">
                    <a:srgbClr val="C0C0C0"/>
                  </a:outerShdw>
                </a:effectLst>
              </a:rPr>
              <a:t>”</a:t>
            </a:r>
            <a:r>
              <a:rPr lang="en-US" altLang="ja-JP" sz="2400" b="1" smtClean="0">
                <a:solidFill>
                  <a:srgbClr val="00FF00"/>
                </a:solidFill>
                <a:effectLst>
                  <a:outerShdw blurRad="38100" dist="38100" dir="2700000" algn="tl">
                    <a:srgbClr val="C0C0C0"/>
                  </a:outerShdw>
                </a:effectLst>
              </a:rPr>
              <a:t> </a:t>
            </a:r>
            <a:r>
              <a:rPr lang="en-US" altLang="ja-JP" sz="2400" b="1" i="1" smtClean="0">
                <a:solidFill>
                  <a:srgbClr val="00FF00"/>
                </a:solidFill>
              </a:rPr>
              <a:t>Author:</a:t>
            </a:r>
            <a:r>
              <a:rPr lang="en-US" altLang="ja-JP" sz="2400" b="1" smtClean="0">
                <a:solidFill>
                  <a:srgbClr val="00FF00"/>
                </a:solidFill>
              </a:rPr>
              <a:t> Jedediah Purdy </a:t>
            </a:r>
            <a:endParaRPr lang="en-US" sz="2400" b="1" smtClean="0">
              <a:solidFill>
                <a:srgbClr val="00FF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0" y="0"/>
            <a:ext cx="7954963" cy="771525"/>
          </a:xfrm>
          <a:solidFill>
            <a:schemeClr val="bg1"/>
          </a:solidFill>
        </p:spPr>
        <p:txBody>
          <a:bodyPr/>
          <a:lstStyle/>
          <a:p>
            <a:r>
              <a:rPr lang="en-US" sz="2400" b="1" smtClean="0">
                <a:solidFill>
                  <a:srgbClr val="FFFFFF"/>
                </a:solidFill>
              </a:rPr>
              <a:t>Student </a:t>
            </a:r>
            <a:r>
              <a:rPr lang="en-US" sz="3200" smtClean="0">
                <a:solidFill>
                  <a:schemeClr val="bg2"/>
                </a:solidFill>
              </a:rPr>
              <a:t>Plagiarized or Acceptable?</a:t>
            </a:r>
          </a:p>
        </p:txBody>
      </p:sp>
      <p:sp>
        <p:nvSpPr>
          <p:cNvPr id="37890" name="Rectangle 3"/>
          <p:cNvSpPr>
            <a:spLocks noGrp="1" noChangeArrowheads="1"/>
          </p:cNvSpPr>
          <p:nvPr>
            <p:ph type="body" idx="1"/>
          </p:nvPr>
        </p:nvSpPr>
        <p:spPr>
          <a:xfrm>
            <a:off x="685800" y="1422400"/>
            <a:ext cx="7772400" cy="5054600"/>
          </a:xfrm>
          <a:solidFill>
            <a:schemeClr val="bg1"/>
          </a:solidFill>
        </p:spPr>
        <p:txBody>
          <a:bodyPr/>
          <a:lstStyle/>
          <a:p>
            <a:pPr>
              <a:lnSpc>
                <a:spcPct val="90000"/>
              </a:lnSpc>
            </a:pPr>
            <a:r>
              <a:rPr lang="en-US" sz="2800" b="1" smtClean="0">
                <a:solidFill>
                  <a:schemeClr val="bg2"/>
                </a:solidFill>
                <a:latin typeface="Century" pitchFamily="18" charset="0"/>
              </a:rPr>
              <a:t>The type of environmentalism that most people are familiar with is also the oldest: romantic environmentalism. This type of environmentalism leads the spirit and soul of the Sierra Club, the Wilderness Society and other groups. People who follow romantic environmentalism admire striking landscapes like tall mountains, deep canyons, and old forests (Purdy)</a:t>
            </a:r>
            <a:r>
              <a:rPr lang="en-US" sz="2800" smtClean="0">
                <a:solidFill>
                  <a:schemeClr val="bg2"/>
                </a:solidFill>
              </a:rPr>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152400"/>
            <a:ext cx="7680325" cy="838200"/>
          </a:xfrm>
        </p:spPr>
        <p:txBody>
          <a:bodyPr/>
          <a:lstStyle/>
          <a:p>
            <a:pPr eaLnBrk="1" hangingPunct="1"/>
            <a:r>
              <a:rPr lang="en-US" b="1" smtClean="0">
                <a:solidFill>
                  <a:schemeClr val="bg2"/>
                </a:solidFill>
              </a:rPr>
              <a:t>Answer</a:t>
            </a:r>
            <a:r>
              <a:rPr lang="en-US" smtClean="0">
                <a:solidFill>
                  <a:schemeClr val="bg2"/>
                </a:solidFill>
              </a:rPr>
              <a:t> </a:t>
            </a:r>
          </a:p>
        </p:txBody>
      </p:sp>
      <p:sp>
        <p:nvSpPr>
          <p:cNvPr id="3" name="Content Placeholder 2"/>
          <p:cNvSpPr>
            <a:spLocks noGrp="1"/>
          </p:cNvSpPr>
          <p:nvPr>
            <p:ph idx="1"/>
          </p:nvPr>
        </p:nvSpPr>
        <p:spPr>
          <a:xfrm>
            <a:off x="304800" y="2514600"/>
            <a:ext cx="8229600" cy="2667000"/>
          </a:xfrm>
        </p:spPr>
        <p:txBody>
          <a:bodyPr/>
          <a:lstStyle/>
          <a:p>
            <a:pPr algn="ctr" eaLnBrk="1" hangingPunct="1"/>
            <a:r>
              <a:rPr lang="en-US" sz="6600" b="1" u="sng" smtClean="0">
                <a:solidFill>
                  <a:srgbClr val="FF3300"/>
                </a:solidFill>
                <a:effectLst>
                  <a:outerShdw blurRad="38100" dist="38100" dir="2700000" algn="tl">
                    <a:srgbClr val="C0C0C0"/>
                  </a:outerShdw>
                </a:effectLst>
              </a:rPr>
              <a:t>PLAGIARIZED!</a:t>
            </a:r>
          </a:p>
          <a:p>
            <a:pPr algn="ctr" eaLnBrk="1" hangingPunct="1"/>
            <a:r>
              <a:rPr lang="en-US" b="1" i="1" smtClean="0">
                <a:solidFill>
                  <a:srgbClr val="FFFF00"/>
                </a:solidFill>
                <a:latin typeface="Times New Roman" pitchFamily="18" charset="0"/>
                <a:cs typeface="Times New Roman" pitchFamily="18" charset="0"/>
              </a:rPr>
              <a:t>See next slide for explanation… </a:t>
            </a:r>
            <a:endParaRPr lang="en-US" i="1" smtClean="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533400" y="1381125"/>
            <a:ext cx="8229600" cy="5248275"/>
          </a:xfrm>
          <a:solidFill>
            <a:srgbClr val="000000"/>
          </a:solidFill>
        </p:spPr>
        <p:txBody>
          <a:bodyPr/>
          <a:lstStyle/>
          <a:p>
            <a:pPr>
              <a:lnSpc>
                <a:spcPct val="90000"/>
              </a:lnSpc>
              <a:defRPr/>
            </a:pPr>
            <a:r>
              <a:rPr lang="en-US" sz="2400" dirty="0" smtClean="0">
                <a:solidFill>
                  <a:srgbClr val="FFFFFF"/>
                </a:solidFill>
                <a:latin typeface="Century" pitchFamily="18" charset="0"/>
              </a:rPr>
              <a:t>The type of environmentalism that most people are </a:t>
            </a:r>
            <a:r>
              <a:rPr lang="en-US" sz="2400" dirty="0" smtClean="0">
                <a:solidFill>
                  <a:srgbClr val="FFFF00"/>
                </a:solidFill>
                <a:latin typeface="Century" pitchFamily="18" charset="0"/>
              </a:rPr>
              <a:t>familiar</a:t>
            </a:r>
            <a:r>
              <a:rPr lang="en-US" sz="2400" dirty="0" smtClean="0">
                <a:solidFill>
                  <a:srgbClr val="FFFFFF"/>
                </a:solidFill>
                <a:latin typeface="Century" pitchFamily="18" charset="0"/>
              </a:rPr>
              <a:t> with is also the </a:t>
            </a:r>
            <a:r>
              <a:rPr lang="en-US" sz="2400" dirty="0" smtClean="0">
                <a:solidFill>
                  <a:srgbClr val="FFFF00"/>
                </a:solidFill>
                <a:latin typeface="Century" pitchFamily="18" charset="0"/>
              </a:rPr>
              <a:t>oldest</a:t>
            </a:r>
            <a:r>
              <a:rPr lang="en-US" sz="2400" dirty="0" smtClean="0">
                <a:solidFill>
                  <a:srgbClr val="FFFFFF"/>
                </a:solidFill>
                <a:latin typeface="Century" pitchFamily="18" charset="0"/>
              </a:rPr>
              <a:t>: romantic environmentalism. This type of environmentalism leads the </a:t>
            </a:r>
            <a:r>
              <a:rPr lang="en-US" sz="2400" dirty="0" smtClean="0">
                <a:solidFill>
                  <a:srgbClr val="FFFF00"/>
                </a:solidFill>
                <a:latin typeface="Century" pitchFamily="18" charset="0"/>
              </a:rPr>
              <a:t>spirit and soul</a:t>
            </a:r>
            <a:r>
              <a:rPr lang="en-US" sz="2400" dirty="0" smtClean="0">
                <a:solidFill>
                  <a:srgbClr val="FFFFFF"/>
                </a:solidFill>
                <a:latin typeface="Century" pitchFamily="18" charset="0"/>
              </a:rPr>
              <a:t> of the Sierra Club, the Wilderness Society and other groups. People who follow romantic environmentalism admire striking </a:t>
            </a:r>
            <a:r>
              <a:rPr lang="en-US" sz="2400" dirty="0" smtClean="0">
                <a:solidFill>
                  <a:srgbClr val="FFFF00"/>
                </a:solidFill>
                <a:latin typeface="Century" pitchFamily="18" charset="0"/>
              </a:rPr>
              <a:t>landscapes</a:t>
            </a:r>
            <a:r>
              <a:rPr lang="en-US" sz="2400" dirty="0" smtClean="0">
                <a:solidFill>
                  <a:srgbClr val="FFFFFF"/>
                </a:solidFill>
                <a:latin typeface="Century" pitchFamily="18" charset="0"/>
              </a:rPr>
              <a:t> like tall </a:t>
            </a:r>
            <a:r>
              <a:rPr lang="en-US" sz="2400" dirty="0" smtClean="0">
                <a:solidFill>
                  <a:srgbClr val="FFFF00"/>
                </a:solidFill>
                <a:latin typeface="Century" pitchFamily="18" charset="0"/>
              </a:rPr>
              <a:t>mountains</a:t>
            </a:r>
            <a:r>
              <a:rPr lang="en-US" sz="2400" dirty="0" smtClean="0">
                <a:solidFill>
                  <a:srgbClr val="FFFFFF"/>
                </a:solidFill>
                <a:latin typeface="Century" pitchFamily="18" charset="0"/>
              </a:rPr>
              <a:t>, deep </a:t>
            </a:r>
            <a:r>
              <a:rPr lang="en-US" sz="2400" dirty="0" smtClean="0">
                <a:solidFill>
                  <a:srgbClr val="FFFF00"/>
                </a:solidFill>
                <a:latin typeface="Century" pitchFamily="18" charset="0"/>
              </a:rPr>
              <a:t>canyons</a:t>
            </a:r>
            <a:r>
              <a:rPr lang="en-US" sz="2400" dirty="0" smtClean="0">
                <a:solidFill>
                  <a:srgbClr val="FFFFFF"/>
                </a:solidFill>
                <a:latin typeface="Century" pitchFamily="18" charset="0"/>
              </a:rPr>
              <a:t>, and old </a:t>
            </a:r>
            <a:r>
              <a:rPr lang="en-US" sz="2400" dirty="0" smtClean="0">
                <a:solidFill>
                  <a:srgbClr val="FFFF00"/>
                </a:solidFill>
                <a:latin typeface="Century" pitchFamily="18" charset="0"/>
              </a:rPr>
              <a:t>forests</a:t>
            </a:r>
            <a:r>
              <a:rPr lang="en-US" sz="2400" dirty="0" smtClean="0">
                <a:solidFill>
                  <a:srgbClr val="FFFFFF"/>
                </a:solidFill>
                <a:latin typeface="Century" pitchFamily="18" charset="0"/>
              </a:rPr>
              <a:t> (Purdy).</a:t>
            </a:r>
          </a:p>
          <a:p>
            <a:pPr>
              <a:lnSpc>
                <a:spcPct val="90000"/>
              </a:lnSpc>
              <a:buClr>
                <a:schemeClr val="tx1"/>
              </a:buClr>
              <a:buFont typeface="Wingdings" pitchFamily="2" charset="2"/>
              <a:buChar char="Ø"/>
              <a:defRPr/>
            </a:pPr>
            <a:endParaRPr lang="en-US" sz="2400" b="1" dirty="0" smtClean="0">
              <a:solidFill>
                <a:srgbClr val="FF3300"/>
              </a:solidFill>
              <a:latin typeface="Arial Narrow" pitchFamily="34" charset="0"/>
            </a:endParaRPr>
          </a:p>
          <a:p>
            <a:pPr>
              <a:lnSpc>
                <a:spcPct val="90000"/>
              </a:lnSpc>
              <a:buClr>
                <a:schemeClr val="tx1"/>
              </a:buClr>
              <a:buFont typeface="Wingdings" pitchFamily="2" charset="2"/>
              <a:buChar char="Ø"/>
              <a:defRPr/>
            </a:pPr>
            <a:r>
              <a:rPr lang="en-US" sz="2400" b="1" dirty="0" smtClean="0">
                <a:solidFill>
                  <a:schemeClr val="tx1"/>
                </a:solidFill>
                <a:latin typeface="Arial Narrow" pitchFamily="34" charset="0"/>
              </a:rPr>
              <a:t>This is </a:t>
            </a:r>
            <a:r>
              <a:rPr lang="en-US" sz="2400" b="1" u="sng" dirty="0" smtClean="0">
                <a:solidFill>
                  <a:schemeClr val="tx1"/>
                </a:solidFill>
                <a:effectLst>
                  <a:outerShdw blurRad="38100" dist="38100" dir="2700000" algn="tl">
                    <a:srgbClr val="FFFFFF"/>
                  </a:outerShdw>
                </a:effectLst>
                <a:latin typeface="Arial Narrow" pitchFamily="34" charset="0"/>
              </a:rPr>
              <a:t>too similar</a:t>
            </a:r>
            <a:r>
              <a:rPr lang="en-US" sz="2400" b="1" dirty="0" smtClean="0">
                <a:solidFill>
                  <a:schemeClr val="tx1"/>
                </a:solidFill>
                <a:latin typeface="Arial Narrow" pitchFamily="34" charset="0"/>
              </a:rPr>
              <a:t> to the original. The </a:t>
            </a:r>
            <a:r>
              <a:rPr lang="en-US" sz="2400" b="1" u="sng" dirty="0" smtClean="0">
                <a:solidFill>
                  <a:schemeClr val="tx1"/>
                </a:solidFill>
                <a:effectLst>
                  <a:outerShdw blurRad="38100" dist="38100" dir="2700000" algn="tl">
                    <a:srgbClr val="FFFFFF"/>
                  </a:outerShdw>
                </a:effectLst>
                <a:latin typeface="Arial Narrow" pitchFamily="34" charset="0"/>
              </a:rPr>
              <a:t>sentence structures</a:t>
            </a:r>
            <a:r>
              <a:rPr lang="en-US" sz="2400" b="1" dirty="0" smtClean="0">
                <a:solidFill>
                  <a:schemeClr val="tx1"/>
                </a:solidFill>
                <a:latin typeface="Arial Narrow" pitchFamily="34" charset="0"/>
              </a:rPr>
              <a:t> and </a:t>
            </a:r>
            <a:r>
              <a:rPr lang="en-US" sz="2400" b="1" u="sng" dirty="0" smtClean="0">
                <a:solidFill>
                  <a:schemeClr val="tx1"/>
                </a:solidFill>
                <a:effectLst>
                  <a:outerShdw blurRad="38100" dist="38100" dir="2700000" algn="tl">
                    <a:srgbClr val="FFFFFF"/>
                  </a:outerShdw>
                </a:effectLst>
                <a:latin typeface="Arial Narrow" pitchFamily="34" charset="0"/>
              </a:rPr>
              <a:t>order of ideas</a:t>
            </a:r>
            <a:r>
              <a:rPr lang="en-US" sz="2400" b="1" dirty="0" smtClean="0">
                <a:solidFill>
                  <a:schemeClr val="tx1"/>
                </a:solidFill>
                <a:latin typeface="Arial Narrow" pitchFamily="34" charset="0"/>
              </a:rPr>
              <a:t> are too similar to the original passage. </a:t>
            </a:r>
          </a:p>
          <a:p>
            <a:pPr>
              <a:lnSpc>
                <a:spcPct val="90000"/>
              </a:lnSpc>
              <a:buClr>
                <a:schemeClr val="tx1"/>
              </a:buClr>
              <a:buFont typeface="Wingdings" pitchFamily="2" charset="2"/>
              <a:buChar char="Ø"/>
              <a:defRPr/>
            </a:pPr>
            <a:r>
              <a:rPr lang="en-US" sz="2400" b="1" dirty="0" smtClean="0">
                <a:solidFill>
                  <a:schemeClr val="tx1"/>
                </a:solidFill>
                <a:latin typeface="Arial Narrow" pitchFamily="34" charset="0"/>
              </a:rPr>
              <a:t>The citation at the end is nice, but does not absolve the student from the responsibility of paraphrasing carefully.</a:t>
            </a:r>
            <a:r>
              <a:rPr lang="en-US" sz="2400" b="1" dirty="0" smtClean="0">
                <a:solidFill>
                  <a:srgbClr val="FFFFFF"/>
                </a:solidFill>
                <a:latin typeface="Century" pitchFamily="18" charset="0"/>
              </a:rPr>
              <a:t> </a:t>
            </a:r>
          </a:p>
          <a:p>
            <a:pPr>
              <a:lnSpc>
                <a:spcPct val="90000"/>
              </a:lnSpc>
              <a:buClr>
                <a:schemeClr val="tx1"/>
              </a:buClr>
              <a:buFont typeface="Wingdings" pitchFamily="2" charset="2"/>
              <a:buChar char="Ø"/>
              <a:defRPr/>
            </a:pPr>
            <a:r>
              <a:rPr lang="en-US" sz="2400" b="1" dirty="0" smtClean="0">
                <a:solidFill>
                  <a:schemeClr val="tx1"/>
                </a:solidFill>
                <a:latin typeface="Arial Narrow" pitchFamily="34" charset="0"/>
              </a:rPr>
              <a:t>The </a:t>
            </a:r>
            <a:r>
              <a:rPr lang="en-US" sz="2400" b="1" u="sng" dirty="0" smtClean="0">
                <a:solidFill>
                  <a:srgbClr val="FFFF00"/>
                </a:solidFill>
                <a:latin typeface="Arial Narrow" pitchFamily="34" charset="0"/>
              </a:rPr>
              <a:t>yellow</a:t>
            </a:r>
            <a:r>
              <a:rPr lang="en-US" sz="2400" b="1" dirty="0" smtClean="0">
                <a:solidFill>
                  <a:schemeClr val="tx1"/>
                </a:solidFill>
                <a:latin typeface="Arial Narrow" pitchFamily="34" charset="0"/>
              </a:rPr>
              <a:t> words were </a:t>
            </a:r>
            <a:r>
              <a:rPr lang="en-US" sz="2400" b="1" u="sng" dirty="0" smtClean="0">
                <a:solidFill>
                  <a:srgbClr val="FFFF00"/>
                </a:solidFill>
                <a:effectLst>
                  <a:outerShdw blurRad="38100" dist="38100" dir="2700000" algn="tl">
                    <a:srgbClr val="FFFFFF"/>
                  </a:outerShdw>
                </a:effectLst>
                <a:latin typeface="Arial Narrow" pitchFamily="34" charset="0"/>
              </a:rPr>
              <a:t>copied directly</a:t>
            </a:r>
            <a:r>
              <a:rPr lang="en-US" sz="2400" b="1" dirty="0" smtClean="0">
                <a:solidFill>
                  <a:schemeClr val="tx1"/>
                </a:solidFill>
                <a:latin typeface="Arial Narrow" pitchFamily="34" charset="0"/>
              </a:rPr>
              <a:t>. </a:t>
            </a:r>
          </a:p>
        </p:txBody>
      </p:sp>
      <p:sp>
        <p:nvSpPr>
          <p:cNvPr id="39938" name="Title 3"/>
          <p:cNvSpPr>
            <a:spLocks noGrp="1"/>
          </p:cNvSpPr>
          <p:nvPr>
            <p:ph type="title"/>
          </p:nvPr>
        </p:nvSpPr>
        <p:spPr>
          <a:xfrm>
            <a:off x="457200" y="152400"/>
            <a:ext cx="7731125" cy="838200"/>
          </a:xfrm>
        </p:spPr>
        <p:txBody>
          <a:bodyPr/>
          <a:lstStyle/>
          <a:p>
            <a:r>
              <a:rPr lang="en-US" smtClean="0">
                <a:solidFill>
                  <a:schemeClr val="bg2"/>
                </a:solidFill>
              </a:rPr>
              <a:t>What Went Wrong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body" idx="1"/>
          </p:nvPr>
        </p:nvSpPr>
        <p:spPr>
          <a:xfrm>
            <a:off x="685800" y="1263650"/>
            <a:ext cx="7772400" cy="4070350"/>
          </a:xfrm>
        </p:spPr>
        <p:txBody>
          <a:bodyPr/>
          <a:lstStyle/>
          <a:p>
            <a:pPr>
              <a:lnSpc>
                <a:spcPct val="80000"/>
              </a:lnSpc>
            </a:pPr>
            <a:endParaRPr lang="en-US" sz="2400" smtClean="0"/>
          </a:p>
          <a:p>
            <a:pPr>
              <a:lnSpc>
                <a:spcPct val="80000"/>
              </a:lnSpc>
            </a:pPr>
            <a:r>
              <a:rPr lang="en-US" sz="2400" smtClean="0"/>
              <a:t>Most insects are cheap, tasty and a good natural protein source requiring less land and feed than raising cows or pigs. Many insects are far cleaner than other creatures. For example, grasshoppers and crickets eat fresh, clean green plants whereas crabs, lobsters and catfish eat any kind of foul, decomposing material as a scavenger (bottom water feeder). By weight, termites, grasshoppers, caterpillars, weevils, house flies and spiders are better sources of protein than beef, chicken, pork or lamb according to the Entomological Society of America. Also, insects are low in cholesterol and low in fat. </a:t>
            </a:r>
          </a:p>
          <a:p>
            <a:pPr>
              <a:lnSpc>
                <a:spcPct val="80000"/>
              </a:lnSpc>
            </a:pPr>
            <a:r>
              <a:rPr lang="en-US" sz="2400" b="1" smtClean="0"/>
              <a:t>Author: William F. Lyon,</a:t>
            </a:r>
            <a:r>
              <a:rPr lang="en-US" sz="2400" smtClean="0"/>
              <a:t> </a:t>
            </a:r>
            <a:r>
              <a:rPr lang="ja-JP" altLang="en-US" sz="2400" smtClean="0"/>
              <a:t>“</a:t>
            </a:r>
            <a:r>
              <a:rPr lang="en-US" altLang="ja-JP" sz="2400" b="1" smtClean="0"/>
              <a:t>Insects as Human Food</a:t>
            </a:r>
            <a:r>
              <a:rPr lang="ja-JP" altLang="en-US" sz="2400" b="1" smtClean="0"/>
              <a:t>”</a:t>
            </a:r>
            <a:endParaRPr lang="en-US" sz="2400" b="1" smtClean="0"/>
          </a:p>
        </p:txBody>
      </p:sp>
      <p:pic>
        <p:nvPicPr>
          <p:cNvPr id="40962" name="Picture 4" descr="an04201_"/>
          <p:cNvPicPr>
            <a:picLocks noChangeAspect="1" noChangeArrowheads="1"/>
          </p:cNvPicPr>
          <p:nvPr/>
        </p:nvPicPr>
        <p:blipFill>
          <a:blip r:embed="rId2"/>
          <a:srcRect/>
          <a:stretch>
            <a:fillRect/>
          </a:stretch>
        </p:blipFill>
        <p:spPr bwMode="auto">
          <a:xfrm rot="2674661">
            <a:off x="277813" y="4414838"/>
            <a:ext cx="815975" cy="914400"/>
          </a:xfrm>
          <a:prstGeom prst="rect">
            <a:avLst/>
          </a:prstGeom>
          <a:noFill/>
          <a:ln w="9525">
            <a:noFill/>
            <a:miter lim="800000"/>
            <a:headEnd/>
            <a:tailEnd/>
          </a:ln>
        </p:spPr>
      </p:pic>
      <p:pic>
        <p:nvPicPr>
          <p:cNvPr id="40963" name="Picture 6" descr="an04201_"/>
          <p:cNvPicPr>
            <a:picLocks noChangeAspect="1" noChangeArrowheads="1"/>
          </p:cNvPicPr>
          <p:nvPr/>
        </p:nvPicPr>
        <p:blipFill>
          <a:blip r:embed="rId2"/>
          <a:srcRect/>
          <a:stretch>
            <a:fillRect/>
          </a:stretch>
        </p:blipFill>
        <p:spPr bwMode="auto">
          <a:xfrm rot="-2059885">
            <a:off x="8070850" y="3700463"/>
            <a:ext cx="636588" cy="712787"/>
          </a:xfrm>
          <a:prstGeom prst="rect">
            <a:avLst/>
          </a:prstGeom>
          <a:noFill/>
          <a:ln w="9525">
            <a:noFill/>
            <a:miter lim="800000"/>
            <a:headEnd/>
            <a:tailEnd/>
          </a:ln>
        </p:spPr>
      </p:pic>
      <p:pic>
        <p:nvPicPr>
          <p:cNvPr id="40964" name="Picture 8" descr="an04201_"/>
          <p:cNvPicPr>
            <a:picLocks noChangeAspect="1" noChangeArrowheads="1"/>
          </p:cNvPicPr>
          <p:nvPr/>
        </p:nvPicPr>
        <p:blipFill>
          <a:blip r:embed="rId2"/>
          <a:srcRect/>
          <a:stretch>
            <a:fillRect/>
          </a:stretch>
        </p:blipFill>
        <p:spPr bwMode="auto">
          <a:xfrm rot="-1017754">
            <a:off x="228600" y="1981200"/>
            <a:ext cx="534988" cy="598488"/>
          </a:xfrm>
          <a:prstGeom prst="rect">
            <a:avLst/>
          </a:prstGeom>
          <a:noFill/>
          <a:ln w="9525">
            <a:noFill/>
            <a:miter lim="800000"/>
            <a:headEnd/>
            <a:tailEnd/>
          </a:ln>
        </p:spPr>
      </p:pic>
      <p:sp>
        <p:nvSpPr>
          <p:cNvPr id="40965" name="Title 8"/>
          <p:cNvSpPr>
            <a:spLocks noGrp="1"/>
          </p:cNvSpPr>
          <p:nvPr>
            <p:ph type="title"/>
          </p:nvPr>
        </p:nvSpPr>
        <p:spPr>
          <a:xfrm>
            <a:off x="457200" y="152400"/>
            <a:ext cx="7467600" cy="838200"/>
          </a:xfrm>
        </p:spPr>
        <p:txBody>
          <a:bodyPr/>
          <a:lstStyle/>
          <a:p>
            <a:r>
              <a:rPr lang="en-US" smtClean="0">
                <a:solidFill>
                  <a:schemeClr val="bg2"/>
                </a:solidFill>
              </a:rPr>
              <a:t>Original Source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body" idx="1"/>
          </p:nvPr>
        </p:nvSpPr>
        <p:spPr>
          <a:xfrm>
            <a:off x="381000" y="1401763"/>
            <a:ext cx="8077200" cy="4735512"/>
          </a:xfrm>
          <a:solidFill>
            <a:schemeClr val="folHlink">
              <a:alpha val="72156"/>
            </a:schemeClr>
          </a:solidFill>
        </p:spPr>
        <p:txBody>
          <a:bodyPr/>
          <a:lstStyle/>
          <a:p>
            <a:pPr>
              <a:lnSpc>
                <a:spcPct val="80000"/>
              </a:lnSpc>
            </a:pPr>
            <a:r>
              <a:rPr lang="en-US" sz="2400" smtClean="0">
                <a:latin typeface="Arial" pitchFamily="34" charset="0"/>
              </a:rPr>
              <a:t>What</a:t>
            </a:r>
            <a:r>
              <a:rPr lang="ja-JP" altLang="en-US" sz="2400" smtClean="0">
                <a:latin typeface="Arial" pitchFamily="34" charset="0"/>
              </a:rPr>
              <a:t>’</a:t>
            </a:r>
            <a:r>
              <a:rPr lang="en-US" altLang="ja-JP" sz="2400" smtClean="0">
                <a:latin typeface="Arial" pitchFamily="34" charset="0"/>
              </a:rPr>
              <a:t>s the ideal high-protein, low fat food? Surprisingly, the answer is insects. While most Americans could never imagine eating a big, juicy cockroach, insects actually taste good and can provide a good natural protein source. Insects also require less land and feed than raising cows or pigs. Plus, insects are more sanitary than livestock. The most difficult part of accepting insects as a healthy food is their appearance. However, many insects resemble crustaceans, and people have no problem eating shrimp, crabs, and lobster. Besides, insects are far cleaner than most sea creatures. While many insects eat only fresh, clean green plants, crabs, lobsters and catfish eat any kind of foul, decomposing material because they are scavengers (Lyon 12).</a:t>
            </a:r>
            <a:endParaRPr lang="en-US" sz="2400" smtClean="0">
              <a:latin typeface="Arial" pitchFamily="34" charset="0"/>
            </a:endParaRPr>
          </a:p>
        </p:txBody>
      </p:sp>
      <p:sp>
        <p:nvSpPr>
          <p:cNvPr id="41986" name="Title 3"/>
          <p:cNvSpPr>
            <a:spLocks noGrp="1"/>
          </p:cNvSpPr>
          <p:nvPr>
            <p:ph type="title"/>
          </p:nvPr>
        </p:nvSpPr>
        <p:spPr>
          <a:xfrm>
            <a:off x="381000" y="152400"/>
            <a:ext cx="8001000" cy="838200"/>
          </a:xfrm>
        </p:spPr>
        <p:txBody>
          <a:bodyPr/>
          <a:lstStyle/>
          <a:p>
            <a:r>
              <a:rPr lang="en-US" sz="3200" smtClean="0">
                <a:solidFill>
                  <a:schemeClr val="bg2"/>
                </a:solidFill>
              </a:rPr>
              <a:t>Plagiarized or Acceptable?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8229600" cy="2667000"/>
          </a:xfrm>
          <a:solidFill>
            <a:schemeClr val="accent4">
              <a:lumMod val="95000"/>
              <a:lumOff val="5000"/>
            </a:schemeClr>
          </a:solidFill>
        </p:spPr>
        <p:txBody>
          <a:bodyPr/>
          <a:lstStyle/>
          <a:p>
            <a:pPr algn="ctr"/>
            <a:r>
              <a:rPr lang="en-US" sz="6600" b="1" u="sng" smtClean="0">
                <a:solidFill>
                  <a:srgbClr val="FF3300"/>
                </a:solidFill>
                <a:effectLst>
                  <a:outerShdw blurRad="38100" dist="38100" dir="2700000" algn="tl">
                    <a:srgbClr val="000000"/>
                  </a:outerShdw>
                </a:effectLst>
              </a:rPr>
              <a:t>PLAGIARIZED!</a:t>
            </a:r>
          </a:p>
          <a:p>
            <a:pPr algn="ctr"/>
            <a:r>
              <a:rPr lang="en-US" b="1" i="1" smtClean="0">
                <a:solidFill>
                  <a:srgbClr val="FFFF00"/>
                </a:solidFill>
                <a:cs typeface="Times New Roman" pitchFamily="18" charset="0"/>
              </a:rPr>
              <a:t>See next slide for explanation… </a:t>
            </a:r>
            <a:endParaRPr lang="en-US" i="1" smtClean="0">
              <a:solidFill>
                <a:srgbClr val="FFFF00"/>
              </a:solidFill>
              <a:cs typeface="Times New Roman" pitchFamily="18" charset="0"/>
            </a:endParaRPr>
          </a:p>
        </p:txBody>
      </p:sp>
      <p:sp>
        <p:nvSpPr>
          <p:cNvPr id="43010" name="Title 3"/>
          <p:cNvSpPr>
            <a:spLocks noGrp="1"/>
          </p:cNvSpPr>
          <p:nvPr>
            <p:ph type="title"/>
          </p:nvPr>
        </p:nvSpPr>
        <p:spPr>
          <a:xfrm>
            <a:off x="0" y="0"/>
            <a:ext cx="8534400" cy="838200"/>
          </a:xfrm>
        </p:spPr>
        <p:txBody>
          <a:bodyPr/>
          <a:lstStyle/>
          <a:p>
            <a:r>
              <a:rPr lang="en-US" b="1" smtClean="0">
                <a:solidFill>
                  <a:schemeClr val="bg2"/>
                </a:solidFill>
              </a:rPr>
              <a:t>Answer</a:t>
            </a:r>
            <a:r>
              <a:rPr lang="en-US" smtClean="0">
                <a:solidFill>
                  <a:schemeClr val="bg2"/>
                </a:solidFill>
              </a:rPr>
              <a:t> </a:t>
            </a:r>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12800" y="304800"/>
            <a:ext cx="7019925" cy="558800"/>
          </a:xfrm>
          <a:solidFill>
            <a:schemeClr val="tx1"/>
          </a:solidFill>
        </p:spPr>
        <p:txBody>
          <a:bodyPr/>
          <a:lstStyle/>
          <a:p>
            <a:pPr>
              <a:defRPr/>
            </a:pPr>
            <a:r>
              <a:rPr lang="en-US" dirty="0" smtClean="0">
                <a:solidFill>
                  <a:schemeClr val="bg2"/>
                </a:solidFill>
              </a:rPr>
              <a:t>What Went Wrong ?</a:t>
            </a:r>
            <a:endParaRPr lang="en-US" b="1" i="1" dirty="0" smtClean="0">
              <a:solidFill>
                <a:srgbClr val="FF3300"/>
              </a:solidFill>
              <a:effectLst>
                <a:outerShdw blurRad="38100" dist="38100" dir="2700000" algn="tl">
                  <a:srgbClr val="FFFFFF"/>
                </a:outerShdw>
              </a:effectLst>
            </a:endParaRPr>
          </a:p>
        </p:txBody>
      </p:sp>
      <p:sp>
        <p:nvSpPr>
          <p:cNvPr id="65539" name="Rectangle 3"/>
          <p:cNvSpPr>
            <a:spLocks noGrp="1" noChangeArrowheads="1"/>
          </p:cNvSpPr>
          <p:nvPr>
            <p:ph type="body" idx="1"/>
          </p:nvPr>
        </p:nvSpPr>
        <p:spPr>
          <a:xfrm>
            <a:off x="304800" y="1381125"/>
            <a:ext cx="8534400" cy="4705350"/>
          </a:xfrm>
          <a:solidFill>
            <a:schemeClr val="folHlink">
              <a:alpha val="77000"/>
            </a:schemeClr>
          </a:solidFill>
        </p:spPr>
        <p:txBody>
          <a:bodyPr/>
          <a:lstStyle/>
          <a:p>
            <a:pPr>
              <a:lnSpc>
                <a:spcPct val="80000"/>
              </a:lnSpc>
            </a:pPr>
            <a:r>
              <a:rPr lang="en-US" sz="2200" i="1" smtClean="0">
                <a:solidFill>
                  <a:srgbClr val="000000"/>
                </a:solidFill>
              </a:rPr>
              <a:t>The sections in yellow(below) are </a:t>
            </a:r>
            <a:r>
              <a:rPr lang="en-US" sz="2200" i="1" smtClean="0">
                <a:solidFill>
                  <a:srgbClr val="000000"/>
                </a:solidFill>
                <a:effectLst>
                  <a:outerShdw blurRad="38100" dist="38100" dir="2700000" algn="tl">
                    <a:srgbClr val="FFFFFF"/>
                  </a:outerShdw>
                </a:effectLst>
              </a:rPr>
              <a:t>plagiarized</a:t>
            </a:r>
            <a:r>
              <a:rPr lang="en-US" sz="2200" b="1" i="1" smtClean="0">
                <a:solidFill>
                  <a:srgbClr val="000000"/>
                </a:solidFill>
                <a:effectLst>
                  <a:outerShdw blurRad="38100" dist="38100" dir="2700000" algn="tl">
                    <a:srgbClr val="FFFFFF"/>
                  </a:outerShdw>
                </a:effectLst>
              </a:rPr>
              <a:t> </a:t>
            </a:r>
            <a:r>
              <a:rPr lang="en-US" sz="2200" i="1" smtClean="0">
                <a:solidFill>
                  <a:srgbClr val="000000"/>
                </a:solidFill>
              </a:rPr>
              <a:t>— the </a:t>
            </a:r>
            <a:r>
              <a:rPr lang="en-US" sz="2200" i="1" u="sng" smtClean="0">
                <a:solidFill>
                  <a:srgbClr val="000000"/>
                </a:solidFill>
              </a:rPr>
              <a:t>underlined</a:t>
            </a:r>
            <a:r>
              <a:rPr lang="en-US" sz="2200" i="1" smtClean="0">
                <a:solidFill>
                  <a:srgbClr val="000000"/>
                </a:solidFill>
              </a:rPr>
              <a:t> parts are copied directly. </a:t>
            </a:r>
          </a:p>
          <a:p>
            <a:pPr>
              <a:lnSpc>
                <a:spcPct val="80000"/>
              </a:lnSpc>
            </a:pPr>
            <a:r>
              <a:rPr lang="en-US" sz="2200" i="1" smtClean="0">
                <a:solidFill>
                  <a:schemeClr val="tx1"/>
                </a:solidFill>
              </a:rPr>
              <a:t>The citation at the end acknowledges the information as Lyon</a:t>
            </a:r>
            <a:r>
              <a:rPr lang="ja-JP" altLang="en-US" sz="2200" i="1" smtClean="0">
                <a:solidFill>
                  <a:schemeClr val="tx1"/>
                </a:solidFill>
              </a:rPr>
              <a:t>’</a:t>
            </a:r>
            <a:r>
              <a:rPr lang="en-US" altLang="ja-JP" sz="2200" i="1" smtClean="0">
                <a:solidFill>
                  <a:schemeClr val="tx1"/>
                </a:solidFill>
              </a:rPr>
              <a:t>s, </a:t>
            </a:r>
            <a:r>
              <a:rPr lang="en-US" altLang="ja-JP" sz="2200" i="1" u="sng" smtClean="0">
                <a:solidFill>
                  <a:schemeClr val="tx1"/>
                </a:solidFill>
              </a:rPr>
              <a:t>but not the words and sentence structure.</a:t>
            </a:r>
            <a:r>
              <a:rPr lang="en-US" altLang="ja-JP" sz="2200" i="1" smtClean="0">
                <a:solidFill>
                  <a:schemeClr val="tx1"/>
                </a:solidFill>
              </a:rPr>
              <a:t> The writer needs to use </a:t>
            </a:r>
            <a:r>
              <a:rPr lang="ja-JP" altLang="en-US" sz="2200" i="1" smtClean="0">
                <a:solidFill>
                  <a:schemeClr val="tx1"/>
                </a:solidFill>
              </a:rPr>
              <a:t>“</a:t>
            </a:r>
            <a:r>
              <a:rPr lang="en-US" altLang="ja-JP" sz="2200" i="1" smtClean="0">
                <a:solidFill>
                  <a:schemeClr val="tx1"/>
                </a:solidFill>
              </a:rPr>
              <a:t>quotes.</a:t>
            </a:r>
            <a:r>
              <a:rPr lang="ja-JP" altLang="en-US" sz="2200" i="1" smtClean="0">
                <a:solidFill>
                  <a:schemeClr val="tx1"/>
                </a:solidFill>
              </a:rPr>
              <a:t>”</a:t>
            </a:r>
            <a:r>
              <a:rPr lang="en-US" altLang="ja-JP" sz="2200" i="1" smtClean="0">
                <a:solidFill>
                  <a:schemeClr val="tx1"/>
                </a:solidFill>
              </a:rPr>
              <a:t> </a:t>
            </a:r>
          </a:p>
          <a:p>
            <a:pPr>
              <a:lnSpc>
                <a:spcPct val="80000"/>
              </a:lnSpc>
            </a:pPr>
            <a:r>
              <a:rPr lang="en-US" sz="2200" smtClean="0"/>
              <a:t>What</a:t>
            </a:r>
            <a:r>
              <a:rPr lang="ja-JP" altLang="en-US" sz="2200" smtClean="0"/>
              <a:t>’</a:t>
            </a:r>
            <a:r>
              <a:rPr lang="en-US" altLang="ja-JP" sz="2200" smtClean="0"/>
              <a:t>s the ideal high-protein, low fat food? Surprisingly, the answer is insects. While most Americans could never imagine eating a big, juicy cockroach, </a:t>
            </a:r>
            <a:r>
              <a:rPr lang="en-US" altLang="ja-JP" sz="2200" b="1" smtClean="0">
                <a:solidFill>
                  <a:srgbClr val="FFFF00"/>
                </a:solidFill>
              </a:rPr>
              <a:t>insects actually taste good and can provide </a:t>
            </a:r>
            <a:r>
              <a:rPr lang="en-US" altLang="ja-JP" sz="2200" b="1" u="sng" smtClean="0">
                <a:solidFill>
                  <a:srgbClr val="FFFF00"/>
                </a:solidFill>
              </a:rPr>
              <a:t>a good natural protein source</a:t>
            </a:r>
            <a:r>
              <a:rPr lang="en-US" altLang="ja-JP" sz="2200" b="1" smtClean="0">
                <a:solidFill>
                  <a:srgbClr val="FFFF00"/>
                </a:solidFill>
              </a:rPr>
              <a:t>.</a:t>
            </a:r>
            <a:r>
              <a:rPr lang="en-US" altLang="ja-JP" sz="2200" smtClean="0">
                <a:solidFill>
                  <a:srgbClr val="FFFF00"/>
                </a:solidFill>
              </a:rPr>
              <a:t> Insects also </a:t>
            </a:r>
            <a:r>
              <a:rPr lang="en-US" altLang="ja-JP" sz="2200" b="1" u="sng" smtClean="0">
                <a:solidFill>
                  <a:srgbClr val="FFFF00"/>
                </a:solidFill>
              </a:rPr>
              <a:t>require less land and feed than raising cows or pigs</a:t>
            </a:r>
            <a:r>
              <a:rPr lang="en-US" altLang="ja-JP" sz="2200" smtClean="0">
                <a:solidFill>
                  <a:srgbClr val="FFFF00"/>
                </a:solidFill>
              </a:rPr>
              <a:t>. </a:t>
            </a:r>
            <a:r>
              <a:rPr lang="en-US" altLang="ja-JP" sz="2200" smtClean="0"/>
              <a:t>Plus, insects are more sanitary than livestock. The most difficult part of accepting insects as a healthy food is their appearance. However, many insects resemble crustaceans, and people have no problem eating shrimp, crabs, and lobster. Besides, </a:t>
            </a:r>
            <a:r>
              <a:rPr lang="en-US" altLang="ja-JP" sz="2200" b="1" u="sng" smtClean="0">
                <a:solidFill>
                  <a:srgbClr val="FFFF00"/>
                </a:solidFill>
              </a:rPr>
              <a:t>insects are far cleaner than most sea creatures</a:t>
            </a:r>
            <a:r>
              <a:rPr lang="en-US" altLang="ja-JP" sz="2200" smtClean="0">
                <a:solidFill>
                  <a:srgbClr val="FFFF00"/>
                </a:solidFill>
              </a:rPr>
              <a:t>. While many insects </a:t>
            </a:r>
            <a:r>
              <a:rPr lang="en-US" altLang="ja-JP" sz="2200" b="1" u="sng" smtClean="0">
                <a:solidFill>
                  <a:srgbClr val="FFFF00"/>
                </a:solidFill>
              </a:rPr>
              <a:t>eat only fresh, clean green plants, crabs, lobsters and catfish eat any kind of foul, decomposing material because they are scavengers </a:t>
            </a:r>
            <a:r>
              <a:rPr lang="en-US" altLang="ja-JP" sz="2200" b="1" smtClean="0">
                <a:solidFill>
                  <a:srgbClr val="FFFF00"/>
                </a:solidFill>
              </a:rPr>
              <a:t>(Lyon 12).</a:t>
            </a:r>
          </a:p>
          <a:p>
            <a:pPr>
              <a:lnSpc>
                <a:spcPct val="80000"/>
              </a:lnSpc>
            </a:pPr>
            <a:endParaRPr lang="en-US" sz="2400" smtClean="0">
              <a:solidFill>
                <a:srgbClr val="003399"/>
              </a:solidFill>
              <a:latin typeface="Forte" pitchFamily="66"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solidFill>
                  <a:schemeClr val="bg2"/>
                </a:solidFill>
              </a:rPr>
              <a:t>      More </a:t>
            </a:r>
            <a:r>
              <a:rPr lang="en-US" sz="3600" smtClean="0">
                <a:solidFill>
                  <a:schemeClr val="bg2"/>
                </a:solidFill>
              </a:rPr>
              <a:t>Examples</a:t>
            </a:r>
          </a:p>
        </p:txBody>
      </p:sp>
      <p:sp>
        <p:nvSpPr>
          <p:cNvPr id="32771" name="Rectangle 3"/>
          <p:cNvSpPr>
            <a:spLocks noGrp="1" noChangeArrowheads="1"/>
          </p:cNvSpPr>
          <p:nvPr>
            <p:ph type="body" idx="1"/>
          </p:nvPr>
        </p:nvSpPr>
        <p:spPr>
          <a:xfrm>
            <a:off x="457200" y="1600200"/>
            <a:ext cx="8229600" cy="4953000"/>
          </a:xfrm>
        </p:spPr>
        <p:txBody>
          <a:bodyPr/>
          <a:lstStyle/>
          <a:p>
            <a:pPr eaLnBrk="1" hangingPunct="1">
              <a:lnSpc>
                <a:spcPct val="80000"/>
              </a:lnSpc>
              <a:buFontTx/>
              <a:buNone/>
            </a:pPr>
            <a:r>
              <a:rPr lang="en-US" b="1" smtClean="0"/>
              <a:t>Original Wording:</a:t>
            </a:r>
            <a:r>
              <a:rPr lang="en-US" smtClean="0"/>
              <a:t> "Such 'story myths' are not told for their entertainment value. They provide answers to questions people ask about life, about society and about the world in which they live" (10).</a:t>
            </a:r>
          </a:p>
          <a:p>
            <a:pPr eaLnBrk="1" hangingPunct="1">
              <a:lnSpc>
                <a:spcPct val="80000"/>
              </a:lnSpc>
              <a:buFontTx/>
              <a:buNone/>
            </a:pPr>
            <a:endParaRPr lang="en-US" b="1" smtClean="0"/>
          </a:p>
          <a:p>
            <a:pPr eaLnBrk="1" hangingPunct="1">
              <a:lnSpc>
                <a:spcPct val="80000"/>
              </a:lnSpc>
              <a:buFontTx/>
              <a:buNone/>
            </a:pPr>
            <a:r>
              <a:rPr lang="en-US" b="1" smtClean="0">
                <a:solidFill>
                  <a:srgbClr val="FFFF00"/>
                </a:solidFill>
              </a:rPr>
              <a:t>Misuse of Source (1):</a:t>
            </a:r>
            <a:r>
              <a:rPr lang="en-US" smtClean="0">
                <a:solidFill>
                  <a:srgbClr val="FFFF00"/>
                </a:solidFill>
              </a:rPr>
              <a:t> Specifically, story myths are not for entertainment purposes rather they serve as answers to questions people ask about life, about society and about the world in which they live.</a:t>
            </a:r>
          </a:p>
          <a:p>
            <a:pPr eaLnBrk="1" hangingPunct="1">
              <a:lnSpc>
                <a:spcPct val="80000"/>
              </a:lnSpc>
              <a:buFontTx/>
              <a:buNone/>
            </a:pPr>
            <a:endParaRPr lang="en-US" b="1" smtClean="0"/>
          </a:p>
          <a:p>
            <a:pPr eaLnBrk="1" hangingPunct="1">
              <a:lnSpc>
                <a:spcPct val="80000"/>
              </a:lnSpc>
              <a:buFontTx/>
              <a:buNone/>
            </a:pPr>
            <a:r>
              <a:rPr lang="en-US" b="1" smtClean="0"/>
              <a:t>Comment</a:t>
            </a:r>
            <a:r>
              <a:rPr lang="en-US" smtClean="0"/>
              <a:t>:  </a:t>
            </a:r>
            <a:br>
              <a:rPr lang="en-US" smtClean="0"/>
            </a:br>
            <a:r>
              <a:rPr lang="en-US" smtClean="0"/>
              <a:t>The student copied words and phrases from the original without acknowledging their source. Although the student has rearranged some phrases and made minor stylistic changes, this version still follows the basic wording and structure of the original while the student repeats ideas as if they were his or her own.  </a:t>
            </a:r>
          </a:p>
          <a:p>
            <a:pPr eaLnBrk="1" hangingPunct="1">
              <a:lnSpc>
                <a:spcPct val="80000"/>
              </a:lnSpc>
              <a:buFontTx/>
              <a:buNone/>
            </a:pPr>
            <a:endParaRPr lang="en-US" sz="800" smtClean="0"/>
          </a:p>
          <a:p>
            <a:pPr algn="ctr" eaLnBrk="1" hangingPunct="1">
              <a:lnSpc>
                <a:spcPct val="80000"/>
              </a:lnSpc>
              <a:buFontTx/>
              <a:buNone/>
            </a:pPr>
            <a:r>
              <a:rPr lang="en-US" sz="1400" smtClean="0">
                <a:hlinkClick r:id="rId2"/>
              </a:rPr>
              <a:t>http://depts.drew.edu/composition/Avoiding_Plagiarism.htm</a:t>
            </a:r>
            <a:endParaRPr lang="en-US" sz="1400" smtClean="0"/>
          </a:p>
          <a:p>
            <a:pPr algn="ctr" eaLnBrk="1" hangingPunct="1">
              <a:lnSpc>
                <a:spcPct val="80000"/>
              </a:lnSpc>
              <a:buFontTx/>
              <a:buNone/>
            </a:pPr>
            <a:endParaRPr lang="en-US"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animEffect transition="in" filter="fade">
                                      <p:cBhvr>
                                        <p:cTn id="9" dur="500"/>
                                        <p:tgtEl>
                                          <p:spTgt spid="327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Effect transition="in" filter="fade">
                                      <p:cBhvr>
                                        <p:cTn id="14" dur="1000">
                                          <p:stCondLst>
                                            <p:cond delay="0"/>
                                          </p:stCondLst>
                                        </p:cTn>
                                        <p:tgtEl>
                                          <p:spTgt spid="3277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Effect transition="in" filter="fade">
                                      <p:cBhvr>
                                        <p:cTn id="19" dur="1000">
                                          <p:stCondLst>
                                            <p:cond delay="0"/>
                                          </p:stCondLst>
                                        </p:cTn>
                                        <p:tgtEl>
                                          <p:spTgt spid="32771">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2771">
                                            <p:txEl>
                                              <p:pRg st="4" end="4"/>
                                            </p:txEl>
                                          </p:spTgt>
                                        </p:tgtEl>
                                        <p:attrNameLst>
                                          <p:attrName>style.visibility</p:attrName>
                                        </p:attrNameLst>
                                      </p:cBhvr>
                                      <p:to>
                                        <p:strVal val="visible"/>
                                      </p:to>
                                    </p:set>
                                    <p:animEffect transition="in" filter="fade">
                                      <p:cBhvr>
                                        <p:cTn id="24" dur="1000">
                                          <p:stCondLst>
                                            <p:cond delay="0"/>
                                          </p:stCondLst>
                                        </p:cTn>
                                        <p:tgtEl>
                                          <p:spTgt spid="3277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771">
                                            <p:txEl>
                                              <p:pRg st="6" end="6"/>
                                            </p:txEl>
                                          </p:spTgt>
                                        </p:tgtEl>
                                        <p:attrNameLst>
                                          <p:attrName>style.visibility</p:attrName>
                                        </p:attrNameLst>
                                      </p:cBhvr>
                                      <p:to>
                                        <p:strVal val="visible"/>
                                      </p:to>
                                    </p:set>
                                    <p:animEffect transition="in" filter="fade">
                                      <p:cBhvr>
                                        <p:cTn id="29" dur="1000">
                                          <p:stCondLst>
                                            <p:cond delay="0"/>
                                          </p:stCondLst>
                                        </p:cTn>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52400"/>
            <a:ext cx="7954963" cy="838200"/>
          </a:xfrm>
        </p:spPr>
        <p:txBody>
          <a:bodyPr/>
          <a:lstStyle/>
          <a:p>
            <a:r>
              <a:rPr lang="en-US" smtClean="0">
                <a:solidFill>
                  <a:schemeClr val="bg2"/>
                </a:solidFill>
              </a:rPr>
              <a:t>Headlines</a:t>
            </a:r>
          </a:p>
        </p:txBody>
      </p:sp>
      <p:sp>
        <p:nvSpPr>
          <p:cNvPr id="17410" name="Content Placeholder 2"/>
          <p:cNvSpPr>
            <a:spLocks noGrp="1"/>
          </p:cNvSpPr>
          <p:nvPr>
            <p:ph idx="1"/>
          </p:nvPr>
        </p:nvSpPr>
        <p:spPr>
          <a:xfrm>
            <a:off x="457200" y="1514475"/>
            <a:ext cx="8229600" cy="4962525"/>
          </a:xfrm>
        </p:spPr>
        <p:txBody>
          <a:bodyPr/>
          <a:lstStyle/>
          <a:p>
            <a:r>
              <a:rPr lang="en-US" sz="3200" smtClean="0"/>
              <a:t>Intellectual property</a:t>
            </a:r>
          </a:p>
          <a:p>
            <a:r>
              <a:rPr lang="en-US" sz="3200" smtClean="0"/>
              <a:t>Citation</a:t>
            </a:r>
          </a:p>
          <a:p>
            <a:r>
              <a:rPr lang="en-US" sz="3200" smtClean="0"/>
              <a:t>Definitions</a:t>
            </a:r>
          </a:p>
          <a:p>
            <a:r>
              <a:rPr lang="en-US" sz="3200" smtClean="0"/>
              <a:t>Classifications</a:t>
            </a:r>
          </a:p>
          <a:p>
            <a:r>
              <a:rPr lang="en-US" sz="3200" smtClean="0"/>
              <a:t>Examples of plagiarism</a:t>
            </a:r>
          </a:p>
          <a:p>
            <a:r>
              <a:rPr lang="en-US" sz="3200" smtClean="0"/>
              <a:t>Avoiding plagiarism</a:t>
            </a:r>
          </a:p>
        </p:txBody>
      </p:sp>
      <p:sp>
        <p:nvSpPr>
          <p:cNvPr id="5" name="Footer Placeholder 4"/>
          <p:cNvSpPr>
            <a:spLocks noGrp="1"/>
          </p:cNvSpPr>
          <p:nvPr>
            <p:ph type="ftr" sz="quarter" idx="11"/>
          </p:nvPr>
        </p:nvSpPr>
        <p:spPr/>
        <p:txBody>
          <a:bodyPr/>
          <a:lstStyle/>
          <a:p>
            <a:pPr>
              <a:defRPr/>
            </a:pPr>
            <a:r>
              <a:rPr lang="en-US"/>
              <a:t>Plagiarism</a:t>
            </a:r>
          </a:p>
        </p:txBody>
      </p:sp>
      <p:sp>
        <p:nvSpPr>
          <p:cNvPr id="17412" name="Slide Number Placeholder 5"/>
          <p:cNvSpPr>
            <a:spLocks noGrp="1"/>
          </p:cNvSpPr>
          <p:nvPr>
            <p:ph type="sldNum" sz="quarter" idx="12"/>
          </p:nvPr>
        </p:nvSpPr>
        <p:spPr bwMode="auto">
          <a:noFill/>
          <a:ln>
            <a:miter lim="800000"/>
            <a:headEnd/>
            <a:tailEnd/>
          </a:ln>
        </p:spPr>
        <p:txBody>
          <a:bodyPr/>
          <a:lstStyle/>
          <a:p>
            <a:fld id="{AD582415-2C1E-4EDB-B056-270EA574FF1E}"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     </a:t>
            </a:r>
            <a:r>
              <a:rPr lang="en-US" smtClean="0">
                <a:solidFill>
                  <a:schemeClr val="bg2"/>
                </a:solidFill>
              </a:rPr>
              <a:t>More </a:t>
            </a:r>
            <a:r>
              <a:rPr lang="en-US" sz="3600" smtClean="0">
                <a:solidFill>
                  <a:schemeClr val="bg2"/>
                </a:solidFill>
              </a:rPr>
              <a:t>Examples</a:t>
            </a:r>
          </a:p>
        </p:txBody>
      </p:sp>
      <p:sp>
        <p:nvSpPr>
          <p:cNvPr id="33795" name="Rectangle 3"/>
          <p:cNvSpPr>
            <a:spLocks noGrp="1" noChangeArrowheads="1"/>
          </p:cNvSpPr>
          <p:nvPr>
            <p:ph type="body" idx="1"/>
          </p:nvPr>
        </p:nvSpPr>
        <p:spPr>
          <a:xfrm>
            <a:off x="457200" y="1600200"/>
            <a:ext cx="8229600" cy="4876800"/>
          </a:xfrm>
        </p:spPr>
        <p:txBody>
          <a:bodyPr/>
          <a:lstStyle/>
          <a:p>
            <a:pPr eaLnBrk="1" hangingPunct="1">
              <a:lnSpc>
                <a:spcPct val="80000"/>
              </a:lnSpc>
              <a:buFontTx/>
              <a:buNone/>
            </a:pPr>
            <a:r>
              <a:rPr lang="en-US" b="1" smtClean="0"/>
              <a:t>Original Wording:</a:t>
            </a:r>
            <a:r>
              <a:rPr lang="en-US" smtClean="0"/>
              <a:t> "Such 'story myths' are not told for their entertainment value. They provide answers to questions people ask about life, about society and about the world in which </a:t>
            </a:r>
            <a:r>
              <a:rPr lang="en-US" smtClean="0">
                <a:solidFill>
                  <a:srgbClr val="FFFF00"/>
                </a:solidFill>
              </a:rPr>
              <a:t>they</a:t>
            </a:r>
            <a:r>
              <a:rPr lang="en-US" smtClean="0"/>
              <a:t> live" (10).</a:t>
            </a:r>
          </a:p>
          <a:p>
            <a:pPr eaLnBrk="1" hangingPunct="1">
              <a:lnSpc>
                <a:spcPct val="80000"/>
              </a:lnSpc>
              <a:buFontTx/>
              <a:buNone/>
            </a:pPr>
            <a:endParaRPr lang="en-US" sz="1800" b="1" smtClean="0"/>
          </a:p>
          <a:p>
            <a:pPr eaLnBrk="1" hangingPunct="1">
              <a:lnSpc>
                <a:spcPct val="80000"/>
              </a:lnSpc>
              <a:buFontTx/>
              <a:buNone/>
            </a:pPr>
            <a:r>
              <a:rPr lang="en-US" b="1" smtClean="0">
                <a:solidFill>
                  <a:srgbClr val="FFFF00"/>
                </a:solidFill>
              </a:rPr>
              <a:t>Misuse of Source (2)</a:t>
            </a:r>
            <a:r>
              <a:rPr lang="en-US" smtClean="0">
                <a:solidFill>
                  <a:srgbClr val="FFFF00"/>
                </a:solidFill>
              </a:rPr>
              <a:t>: Davidson explains that story myths answer questions people ask about life, about society and about the world that</a:t>
            </a:r>
            <a:r>
              <a:rPr lang="en-US" smtClean="0"/>
              <a:t> we </a:t>
            </a:r>
            <a:r>
              <a:rPr lang="en-US" smtClean="0">
                <a:solidFill>
                  <a:srgbClr val="FFFF00"/>
                </a:solidFill>
              </a:rPr>
              <a:t>live in (10).</a:t>
            </a:r>
          </a:p>
          <a:p>
            <a:pPr eaLnBrk="1" hangingPunct="1">
              <a:lnSpc>
                <a:spcPct val="80000"/>
              </a:lnSpc>
              <a:buFontTx/>
              <a:buNone/>
            </a:pPr>
            <a:endParaRPr lang="en-US" b="1" smtClean="0"/>
          </a:p>
          <a:p>
            <a:pPr eaLnBrk="1" hangingPunct="1">
              <a:lnSpc>
                <a:spcPct val="80000"/>
              </a:lnSpc>
              <a:buFontTx/>
              <a:buNone/>
            </a:pPr>
            <a:r>
              <a:rPr lang="en-US" b="1" smtClean="0"/>
              <a:t>Comment</a:t>
            </a:r>
            <a:r>
              <a:rPr lang="en-US" smtClean="0"/>
              <a:t>:  </a:t>
            </a:r>
            <a:br>
              <a:rPr lang="en-US" smtClean="0"/>
            </a:br>
            <a:r>
              <a:rPr lang="en-US" smtClean="0"/>
              <a:t>Less obviously, this example is also classified as plagiarism. Although the student cites the source of the ideas, he or she presents Davidson's exact words as if he or she authored them. As is often the case in such plagiarism, where the words are changed the changes render the material less clear (shifting from </a:t>
            </a:r>
            <a:r>
              <a:rPr lang="en-US" altLang="en-US" smtClean="0"/>
              <a:t>“</a:t>
            </a:r>
            <a:r>
              <a:rPr lang="en-US" smtClean="0"/>
              <a:t>they" to "we" for example). </a:t>
            </a:r>
          </a:p>
          <a:p>
            <a:pPr eaLnBrk="1" hangingPunct="1">
              <a:lnSpc>
                <a:spcPct val="80000"/>
              </a:lnSpc>
              <a:buFontTx/>
              <a:buNone/>
            </a:pPr>
            <a:endParaRPr lang="en-US" smtClean="0"/>
          </a:p>
          <a:p>
            <a:pPr algn="ctr" eaLnBrk="1" hangingPunct="1">
              <a:lnSpc>
                <a:spcPct val="80000"/>
              </a:lnSpc>
              <a:buFontTx/>
              <a:buNone/>
            </a:pPr>
            <a:r>
              <a:rPr lang="en-US" sz="1800" smtClean="0"/>
              <a:t> </a:t>
            </a:r>
            <a:r>
              <a:rPr lang="en-US" sz="1800" smtClean="0">
                <a:hlinkClick r:id="rId2"/>
              </a:rPr>
              <a:t>http://depts.drew.edu/composition/Avoiding_Plagiarism.htm</a:t>
            </a:r>
            <a:endParaRPr lang="en-US" sz="1800" smtClean="0"/>
          </a:p>
          <a:p>
            <a:pPr eaLnBrk="1" hangingPunct="1">
              <a:lnSpc>
                <a:spcPct val="80000"/>
              </a:lnSpc>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fade">
                                      <p:cBhvr>
                                        <p:cTn id="12" dur="2000"/>
                                        <p:tgtEl>
                                          <p:spTgt spid="337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20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fade">
                                      <p:cBhvr>
                                        <p:cTn id="22" dur="2000"/>
                                        <p:tgtEl>
                                          <p:spTgt spid="3379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795">
                                            <p:txEl>
                                              <p:pRg st="6" end="6"/>
                                            </p:txEl>
                                          </p:spTgt>
                                        </p:tgtEl>
                                        <p:attrNameLst>
                                          <p:attrName>style.visibility</p:attrName>
                                        </p:attrNameLst>
                                      </p:cBhvr>
                                      <p:to>
                                        <p:strVal val="visible"/>
                                      </p:to>
                                    </p:set>
                                    <p:animEffect transition="in" filter="fade">
                                      <p:cBhvr>
                                        <p:cTn id="27" dur="20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200" y="152400"/>
            <a:ext cx="7294563" cy="838200"/>
          </a:xfrm>
        </p:spPr>
        <p:txBody>
          <a:bodyPr/>
          <a:lstStyle/>
          <a:p>
            <a:r>
              <a:rPr lang="en-US" sz="3600" b="1" smtClean="0">
                <a:solidFill>
                  <a:schemeClr val="bg2"/>
                </a:solidFill>
              </a:rPr>
              <a:t>Strategies to Avoid Plagiarism</a:t>
            </a:r>
          </a:p>
        </p:txBody>
      </p:sp>
      <p:sp>
        <p:nvSpPr>
          <p:cNvPr id="47106" name="Content Placeholder 5"/>
          <p:cNvSpPr>
            <a:spLocks noGrp="1"/>
          </p:cNvSpPr>
          <p:nvPr>
            <p:ph sz="quarter" idx="1"/>
          </p:nvPr>
        </p:nvSpPr>
        <p:spPr>
          <a:xfrm>
            <a:off x="533400" y="1198563"/>
            <a:ext cx="7543800" cy="4278312"/>
          </a:xfrm>
        </p:spPr>
        <p:txBody>
          <a:bodyPr/>
          <a:lstStyle/>
          <a:p>
            <a:r>
              <a:rPr lang="en-US" sz="2800" b="1" smtClean="0">
                <a:solidFill>
                  <a:schemeClr val="tx1"/>
                </a:solidFill>
              </a:rPr>
              <a:t>Isolate the reasons why plagiarism occurs</a:t>
            </a:r>
          </a:p>
          <a:p>
            <a:endParaRPr lang="en-US" sz="2800" b="1" smtClean="0">
              <a:solidFill>
                <a:schemeClr val="tx1"/>
              </a:solidFill>
            </a:endParaRPr>
          </a:p>
          <a:p>
            <a:r>
              <a:rPr lang="en-US" sz="2800" b="1" smtClean="0">
                <a:solidFill>
                  <a:schemeClr val="tx1"/>
                </a:solidFill>
              </a:rPr>
              <a:t>Identify the different types of plagiarism</a:t>
            </a:r>
          </a:p>
          <a:p>
            <a:endParaRPr lang="en-US" sz="2800" b="1" smtClean="0">
              <a:solidFill>
                <a:schemeClr val="tx1"/>
              </a:solidFill>
            </a:endParaRPr>
          </a:p>
          <a:p>
            <a:r>
              <a:rPr lang="en-US" sz="2800" b="1" smtClean="0">
                <a:solidFill>
                  <a:schemeClr val="tx1"/>
                </a:solidFill>
              </a:rPr>
              <a:t>Integrate plagiarism prevention</a:t>
            </a:r>
          </a:p>
          <a:p>
            <a:endParaRPr lang="en-US" sz="2800" b="1" smtClean="0">
              <a:solidFill>
                <a:schemeClr val="tx1"/>
              </a:solidFill>
            </a:endParaRPr>
          </a:p>
          <a:p>
            <a:r>
              <a:rPr lang="en-US" sz="2800" b="1" smtClean="0"/>
              <a:t>Cite sources when using Internet materials</a:t>
            </a:r>
          </a:p>
          <a:p>
            <a:endParaRPr lang="en-US" sz="2800" b="1" smtClean="0"/>
          </a:p>
          <a:p>
            <a:r>
              <a:rPr lang="en-US" sz="2800" b="1" smtClean="0"/>
              <a:t>Take careful research notes</a:t>
            </a:r>
          </a:p>
          <a:p>
            <a:endParaRPr lang="en-US" sz="2600" b="1" smtClean="0">
              <a:solidFill>
                <a:schemeClr val="tx1"/>
              </a:solidFill>
            </a:endParaRPr>
          </a:p>
        </p:txBody>
      </p:sp>
      <p:sp>
        <p:nvSpPr>
          <p:cNvPr id="47107" name="Slide Number Placeholder 5"/>
          <p:cNvSpPr>
            <a:spLocks noGrp="1"/>
          </p:cNvSpPr>
          <p:nvPr>
            <p:ph type="sldNum" sz="quarter" idx="12"/>
          </p:nvPr>
        </p:nvSpPr>
        <p:spPr bwMode="auto">
          <a:noFill/>
          <a:ln>
            <a:miter lim="800000"/>
            <a:headEnd/>
            <a:tailEnd/>
          </a:ln>
        </p:spPr>
        <p:txBody>
          <a:bodyPr/>
          <a:lstStyle/>
          <a:p>
            <a:fld id="{864CF945-839F-4F6A-BAE8-B76EC96F57B5}" type="slidenum">
              <a:rPr lang="en-US"/>
              <a:pPr/>
              <a:t>31</a:t>
            </a:fld>
            <a:endParaRPr lang="en-US"/>
          </a:p>
        </p:txBody>
      </p:sp>
      <p:sp>
        <p:nvSpPr>
          <p:cNvPr id="7" name="Footer Placeholder 6"/>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31763" y="152400"/>
            <a:ext cx="8218488" cy="838200"/>
          </a:xfrm>
        </p:spPr>
        <p:txBody>
          <a:bodyPr/>
          <a:lstStyle/>
          <a:p>
            <a:r>
              <a:rPr lang="en-US" sz="2800" b="1" smtClean="0">
                <a:solidFill>
                  <a:schemeClr val="bg2"/>
                </a:solidFill>
              </a:rPr>
              <a:t>Plagiarism Prevention: </a:t>
            </a:r>
            <a:br>
              <a:rPr lang="en-US" sz="2800" b="1" smtClean="0">
                <a:solidFill>
                  <a:schemeClr val="bg2"/>
                </a:solidFill>
              </a:rPr>
            </a:br>
            <a:r>
              <a:rPr lang="en-US" sz="2800" b="1" smtClean="0">
                <a:solidFill>
                  <a:schemeClr val="bg2"/>
                </a:solidFill>
              </a:rPr>
              <a:t>Be Authentic</a:t>
            </a:r>
          </a:p>
        </p:txBody>
      </p:sp>
      <p:sp>
        <p:nvSpPr>
          <p:cNvPr id="48130" name="Content Placeholder 2"/>
          <p:cNvSpPr>
            <a:spLocks noGrp="1"/>
          </p:cNvSpPr>
          <p:nvPr>
            <p:ph sz="quarter" idx="1"/>
          </p:nvPr>
        </p:nvSpPr>
        <p:spPr>
          <a:xfrm>
            <a:off x="457200" y="1600200"/>
            <a:ext cx="7467600" cy="4873625"/>
          </a:xfrm>
        </p:spPr>
        <p:txBody>
          <a:bodyPr/>
          <a:lstStyle/>
          <a:p>
            <a:r>
              <a:rPr lang="en-US" sz="2400" b="1" smtClean="0"/>
              <a:t>Develop a topic based on previously written material but write something new and original</a:t>
            </a:r>
          </a:p>
          <a:p>
            <a:endParaRPr lang="en-US" sz="2400" b="1" smtClean="0"/>
          </a:p>
          <a:p>
            <a:r>
              <a:rPr lang="en-US" sz="2400" b="1" smtClean="0"/>
              <a:t>Rely on opinions of experts on a topic but improve upon those opinions</a:t>
            </a:r>
          </a:p>
          <a:p>
            <a:endParaRPr lang="en-US" sz="2400" b="1" smtClean="0"/>
          </a:p>
          <a:p>
            <a:r>
              <a:rPr lang="en-US" sz="2400" b="1" smtClean="0"/>
              <a:t>Give credit to researchers while making your own contribution</a:t>
            </a:r>
          </a:p>
          <a:p>
            <a:endParaRPr lang="en-US" sz="2400" b="1" smtClean="0"/>
          </a:p>
          <a:p>
            <a:r>
              <a:rPr lang="en-US" sz="2400" b="1" smtClean="0"/>
              <a:t>Follow a standard documentation method </a:t>
            </a:r>
          </a:p>
          <a:p>
            <a:endParaRPr lang="en-US" smtClean="0"/>
          </a:p>
        </p:txBody>
      </p:sp>
      <p:sp>
        <p:nvSpPr>
          <p:cNvPr id="48131" name="Slide Number Placeholder 4"/>
          <p:cNvSpPr>
            <a:spLocks noGrp="1"/>
          </p:cNvSpPr>
          <p:nvPr>
            <p:ph type="sldNum" sz="quarter" idx="12"/>
          </p:nvPr>
        </p:nvSpPr>
        <p:spPr bwMode="auto">
          <a:noFill/>
          <a:ln>
            <a:miter lim="800000"/>
            <a:headEnd/>
            <a:tailEnd/>
          </a:ln>
        </p:spPr>
        <p:txBody>
          <a:bodyPr/>
          <a:lstStyle/>
          <a:p>
            <a:fld id="{8D06F8F8-A67F-4726-A585-83412573E935}" type="slidenum">
              <a:rPr lang="en-US"/>
              <a:pPr/>
              <a:t>32</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2800" b="1" smtClean="0">
                <a:solidFill>
                  <a:schemeClr val="bg2"/>
                </a:solidFill>
              </a:rPr>
              <a:t>Plagiarism Prevention: </a:t>
            </a:r>
            <a:br>
              <a:rPr lang="en-US" sz="2800" b="1" smtClean="0">
                <a:solidFill>
                  <a:schemeClr val="bg2"/>
                </a:solidFill>
              </a:rPr>
            </a:br>
            <a:r>
              <a:rPr lang="en-US" sz="2800" b="1" smtClean="0">
                <a:solidFill>
                  <a:schemeClr val="bg2"/>
                </a:solidFill>
              </a:rPr>
              <a:t>3 Word Rule</a:t>
            </a:r>
          </a:p>
        </p:txBody>
      </p:sp>
      <p:sp>
        <p:nvSpPr>
          <p:cNvPr id="20483" name="Rectangle 3"/>
          <p:cNvSpPr>
            <a:spLocks noGrp="1" noChangeArrowheads="1"/>
          </p:cNvSpPr>
          <p:nvPr>
            <p:ph type="body" idx="1"/>
          </p:nvPr>
        </p:nvSpPr>
        <p:spPr>
          <a:xfrm>
            <a:off x="457200" y="1350963"/>
            <a:ext cx="8229600" cy="5049837"/>
          </a:xfrm>
        </p:spPr>
        <p:txBody>
          <a:bodyPr/>
          <a:lstStyle/>
          <a:p>
            <a:pPr eaLnBrk="1" hangingPunct="1">
              <a:lnSpc>
                <a:spcPct val="90000"/>
              </a:lnSpc>
            </a:pPr>
            <a:r>
              <a:rPr lang="en-US" sz="2800" b="1" smtClean="0"/>
              <a:t>If you copy 3 or more words exactly (word for word) from a source, you must use quotes around those words and immediately reference the source (use in-text citations) . </a:t>
            </a:r>
          </a:p>
          <a:p>
            <a:pPr eaLnBrk="1" hangingPunct="1">
              <a:lnSpc>
                <a:spcPct val="90000"/>
              </a:lnSpc>
            </a:pPr>
            <a:endParaRPr lang="en-US" sz="900" smtClean="0"/>
          </a:p>
          <a:p>
            <a:pPr eaLnBrk="1" hangingPunct="1">
              <a:lnSpc>
                <a:spcPct val="90000"/>
              </a:lnSpc>
            </a:pPr>
            <a:r>
              <a:rPr lang="en-US" sz="2800" smtClean="0"/>
              <a:t>Every phrase, sentence, or paragraph that you copy from another source must be enclosed in quotations; then, you must immediately provide a source. </a:t>
            </a:r>
          </a:p>
          <a:p>
            <a:pPr eaLnBrk="1" hangingPunct="1">
              <a:lnSpc>
                <a:spcPct val="90000"/>
              </a:lnSpc>
            </a:pPr>
            <a:endParaRPr lang="en-US" sz="2800" smtClean="0"/>
          </a:p>
          <a:p>
            <a:pPr algn="ctr" eaLnBrk="1" hangingPunct="1">
              <a:lnSpc>
                <a:spcPct val="90000"/>
              </a:lnSpc>
              <a:buFontTx/>
              <a:buNone/>
            </a:pPr>
            <a:r>
              <a:rPr lang="en-US" sz="1800" smtClean="0">
                <a:hlinkClick r:id="rId2"/>
              </a:rPr>
              <a:t>http://www.d.umn.edu/~tpederse/Docs/A-Plagiarism-Case-Study.htm</a:t>
            </a:r>
            <a:endParaRPr lang="en-US" sz="1800" smtClean="0"/>
          </a:p>
          <a:p>
            <a:pPr algn="ctr" eaLnBrk="1" hangingPunct="1">
              <a:lnSpc>
                <a:spcPct val="90000"/>
              </a:lnSpc>
              <a:buFontTx/>
              <a:buNone/>
            </a:pPr>
            <a:endParaRPr 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anim calcmode="lin" valueType="num">
                                      <p:cBhvr>
                                        <p:cTn id="8" dur="1000" fill="hold"/>
                                        <p:tgtEl>
                                          <p:spTgt spid="20482"/>
                                        </p:tgtEl>
                                        <p:attrNameLst>
                                          <p:attrName>ppt_x</p:attrName>
                                        </p:attrNameLst>
                                      </p:cBhvr>
                                      <p:tavLst>
                                        <p:tav tm="0">
                                          <p:val>
                                            <p:strVal val="#ppt_x"/>
                                          </p:val>
                                        </p:tav>
                                        <p:tav tm="100000">
                                          <p:val>
                                            <p:strVal val="#ppt_x"/>
                                          </p:val>
                                        </p:tav>
                                      </p:tavLst>
                                    </p:anim>
                                    <p:anim calcmode="lin" valueType="num">
                                      <p:cBhvr>
                                        <p:cTn id="9" dur="1000" fill="hold"/>
                                        <p:tgtEl>
                                          <p:spTgt spid="2048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0483">
                                            <p:txEl>
                                              <p:pRg st="4" end="4"/>
                                            </p:txEl>
                                          </p:spTgt>
                                        </p:tgtEl>
                                        <p:attrNameLst>
                                          <p:attrName>style.visibility</p:attrName>
                                        </p:attrNameLst>
                                      </p:cBhvr>
                                      <p:to>
                                        <p:strVal val="visible"/>
                                      </p:to>
                                    </p:set>
                                    <p:anim calcmode="lin" valueType="num">
                                      <p:cBhvr additive="base">
                                        <p:cTn id="14" dur="1000" fill="hold">
                                          <p:stCondLst>
                                            <p:cond delay="0"/>
                                          </p:stCondLst>
                                        </p:cTn>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048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20483">
                                            <p:txEl>
                                              <p:pRg st="2" end="2"/>
                                            </p:txEl>
                                          </p:spTgt>
                                        </p:tgtEl>
                                        <p:attrNameLst>
                                          <p:attrName>style.visibility</p:attrName>
                                        </p:attrNameLst>
                                      </p:cBhvr>
                                      <p:to>
                                        <p:strVal val="visible"/>
                                      </p:to>
                                    </p:set>
                                    <p:anim calcmode="lin" valueType="num">
                                      <p:cBhvr additive="base">
                                        <p:cTn id="20" dur="1000" fill="hold">
                                          <p:stCondLst>
                                            <p:cond delay="0"/>
                                          </p:stCondLst>
                                        </p:cTn>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2048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20483">
                                            <p:txEl>
                                              <p:pRg st="0" end="0"/>
                                            </p:txEl>
                                          </p:spTgt>
                                        </p:tgtEl>
                                        <p:attrNameLst>
                                          <p:attrName>style.visibility</p:attrName>
                                        </p:attrNameLst>
                                      </p:cBhvr>
                                      <p:to>
                                        <p:strVal val="visible"/>
                                      </p:to>
                                    </p:set>
                                    <p:anim calcmode="lin" valueType="num">
                                      <p:cBhvr additive="base">
                                        <p:cTn id="26" dur="1000" fill="hold">
                                          <p:stCondLst>
                                            <p:cond delay="0"/>
                                          </p:stCondLst>
                                        </p:cTn>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2048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rev="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z="2800" b="1" smtClean="0">
                <a:solidFill>
                  <a:schemeClr val="bg2"/>
                </a:solidFill>
              </a:rPr>
              <a:t>Plagiarism Prevention: </a:t>
            </a:r>
            <a:br>
              <a:rPr lang="en-US" sz="2800" b="1" smtClean="0">
                <a:solidFill>
                  <a:schemeClr val="bg2"/>
                </a:solidFill>
              </a:rPr>
            </a:br>
            <a:r>
              <a:rPr lang="en-US" sz="2800" b="1" smtClean="0">
                <a:solidFill>
                  <a:schemeClr val="bg2"/>
                </a:solidFill>
              </a:rPr>
              <a:t>Paraphrasing and Summarizing</a:t>
            </a:r>
          </a:p>
        </p:txBody>
      </p:sp>
      <p:sp>
        <p:nvSpPr>
          <p:cNvPr id="21507" name="Rectangle 3"/>
          <p:cNvSpPr>
            <a:spLocks noGrp="1" noChangeArrowheads="1"/>
          </p:cNvSpPr>
          <p:nvPr>
            <p:ph type="body" idx="1"/>
          </p:nvPr>
        </p:nvSpPr>
        <p:spPr>
          <a:xfrm>
            <a:off x="457200" y="1595438"/>
            <a:ext cx="8229600" cy="4881562"/>
          </a:xfrm>
        </p:spPr>
        <p:txBody>
          <a:bodyPr/>
          <a:lstStyle/>
          <a:p>
            <a:pPr eaLnBrk="1" hangingPunct="1"/>
            <a:r>
              <a:rPr lang="en-US" sz="2800" smtClean="0"/>
              <a:t>When taking notes, follow these steps:</a:t>
            </a:r>
          </a:p>
          <a:p>
            <a:pPr lvl="1" eaLnBrk="1" hangingPunct="1"/>
            <a:r>
              <a:rPr lang="en-US" sz="2800" smtClean="0"/>
              <a:t>Read the information a couple of times</a:t>
            </a:r>
          </a:p>
          <a:p>
            <a:pPr lvl="1" eaLnBrk="1" hangingPunct="1"/>
            <a:r>
              <a:rPr lang="en-US" sz="2800" smtClean="0"/>
              <a:t>Take notes in your OWN words WITHOUT LOOKING AT YOUR SOURCE</a:t>
            </a:r>
          </a:p>
          <a:p>
            <a:pPr lvl="1" eaLnBrk="1" hangingPunct="1"/>
            <a:r>
              <a:rPr lang="en-US" sz="2800" smtClean="0"/>
              <a:t>If you want to quote an author, be sure to use quotation marks around an author</a:t>
            </a:r>
            <a:r>
              <a:rPr lang="ja-JP" altLang="en-US" sz="2800" smtClean="0"/>
              <a:t>’</a:t>
            </a:r>
            <a:r>
              <a:rPr lang="en-US" altLang="ja-JP" sz="2800" smtClean="0"/>
              <a:t>s exact words.</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1000"/>
                                        <p:tgtEl>
                                          <p:spTgt spid="21507">
                                            <p:txEl>
                                              <p:pRg st="2" end="2"/>
                                            </p:txEl>
                                          </p:spTgt>
                                        </p:tgtEl>
                                      </p:cBhvr>
                                    </p:animEffect>
                                    <p:anim calcmode="lin" valueType="num">
                                      <p:cBhvr>
                                        <p:cTn id="18"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150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1000"/>
                                        <p:tgtEl>
                                          <p:spTgt spid="21507">
                                            <p:txEl>
                                              <p:pRg st="3" end="3"/>
                                            </p:txEl>
                                          </p:spTgt>
                                        </p:tgtEl>
                                      </p:cBhvr>
                                    </p:animEffect>
                                    <p:anim calcmode="lin" valueType="num">
                                      <p:cBhvr>
                                        <p:cTn id="23"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7975600" cy="838200"/>
          </a:xfrm>
        </p:spPr>
        <p:txBody>
          <a:bodyPr/>
          <a:lstStyle/>
          <a:p>
            <a:pPr eaLnBrk="1" hangingPunct="1"/>
            <a:r>
              <a:rPr lang="en-US" smtClean="0">
                <a:solidFill>
                  <a:srgbClr val="FF0000"/>
                </a:solidFill>
              </a:rPr>
              <a:t>Red Flag</a:t>
            </a:r>
          </a:p>
        </p:txBody>
      </p:sp>
      <p:sp>
        <p:nvSpPr>
          <p:cNvPr id="27651" name="Rectangle 3"/>
          <p:cNvSpPr>
            <a:spLocks noGrp="1" noChangeArrowheads="1"/>
          </p:cNvSpPr>
          <p:nvPr>
            <p:ph type="body" idx="1"/>
          </p:nvPr>
        </p:nvSpPr>
        <p:spPr>
          <a:xfrm>
            <a:off x="457200" y="1600200"/>
            <a:ext cx="8229600" cy="4953000"/>
          </a:xfrm>
        </p:spPr>
        <p:txBody>
          <a:bodyPr/>
          <a:lstStyle/>
          <a:p>
            <a:pPr eaLnBrk="1" hangingPunct="1"/>
            <a:r>
              <a:rPr lang="en-US" sz="2800" smtClean="0"/>
              <a:t>A major </a:t>
            </a:r>
            <a:r>
              <a:rPr lang="ja-JP" altLang="en-US" sz="2800" smtClean="0"/>
              <a:t>“</a:t>
            </a:r>
            <a:r>
              <a:rPr lang="en-US" altLang="ja-JP" sz="2800" smtClean="0"/>
              <a:t>red flag</a:t>
            </a:r>
            <a:r>
              <a:rPr lang="ja-JP" altLang="en-US" sz="2800" smtClean="0"/>
              <a:t>”</a:t>
            </a:r>
            <a:r>
              <a:rPr lang="en-US" altLang="ja-JP" sz="2800" smtClean="0"/>
              <a:t> that indicates plagiarism is the use of vocabulary not often used in your conversational, or everyday, language. </a:t>
            </a:r>
          </a:p>
          <a:p>
            <a:pPr eaLnBrk="1" hangingPunct="1"/>
            <a:endParaRPr lang="en-US" sz="2800" smtClean="0"/>
          </a:p>
          <a:p>
            <a:pPr eaLnBrk="1" hangingPunct="1"/>
            <a:r>
              <a:rPr lang="en-US" sz="2800" smtClean="0"/>
              <a:t>Teachers can usually tell the difference between your own writing from another</a:t>
            </a:r>
            <a:r>
              <a:rPr lang="ja-JP" altLang="en-US" sz="2800" smtClean="0"/>
              <a:t>’</a:t>
            </a:r>
            <a:r>
              <a:rPr lang="en-US" altLang="ja-JP" sz="2800" smtClean="0"/>
              <a:t>s, so be sure to give credit to your source.</a:t>
            </a:r>
          </a:p>
          <a:p>
            <a:pPr eaLnBrk="1" hangingPunct="1"/>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ppt_w</p:attrName>
                                        </p:attrNameLst>
                                      </p:cBhvr>
                                      <p:tavLst>
                                        <p:tav tm="0">
                                          <p:val>
                                            <p:fltVal val="0"/>
                                          </p:val>
                                        </p:tav>
                                        <p:tav tm="100000">
                                          <p:val>
                                            <p:strVal val="#ppt_w"/>
                                          </p:val>
                                        </p:tav>
                                      </p:tavLst>
                                    </p:anim>
                                    <p:anim calcmode="lin" valueType="num">
                                      <p:cBhvr>
                                        <p:cTn id="8" dur="500" fill="hold"/>
                                        <p:tgtEl>
                                          <p:spTgt spid="276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p:cTn id="13"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76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p:cTn id="19"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65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z="3200" smtClean="0">
                <a:solidFill>
                  <a:schemeClr val="bg2"/>
                </a:solidFill>
              </a:rPr>
              <a:t>Possible Penalties of Plagiarism</a:t>
            </a:r>
          </a:p>
        </p:txBody>
      </p:sp>
      <p:sp>
        <p:nvSpPr>
          <p:cNvPr id="52226" name="Content Placeholder 2"/>
          <p:cNvSpPr>
            <a:spLocks noGrp="1"/>
          </p:cNvSpPr>
          <p:nvPr>
            <p:ph sz="quarter" idx="1"/>
          </p:nvPr>
        </p:nvSpPr>
        <p:spPr>
          <a:xfrm>
            <a:off x="457200" y="1600200"/>
            <a:ext cx="7467600" cy="4873625"/>
          </a:xfrm>
        </p:spPr>
        <p:txBody>
          <a:bodyPr/>
          <a:lstStyle/>
          <a:p>
            <a:r>
              <a:rPr lang="en-US" smtClean="0"/>
              <a:t>Although plagiarism can be intentional or unintentional, both have consequences. Possible penalties include:</a:t>
            </a:r>
          </a:p>
          <a:p>
            <a:endParaRPr lang="en-US" smtClean="0"/>
          </a:p>
          <a:p>
            <a:pPr lvl="1"/>
            <a:r>
              <a:rPr lang="en-US" smtClean="0"/>
              <a:t>Receiving zero on the assignment</a:t>
            </a:r>
          </a:p>
          <a:p>
            <a:pPr lvl="1"/>
            <a:endParaRPr lang="en-US" smtClean="0"/>
          </a:p>
          <a:p>
            <a:pPr lvl="1"/>
            <a:r>
              <a:rPr lang="en-US" smtClean="0"/>
              <a:t>Failing the course in question</a:t>
            </a:r>
          </a:p>
          <a:p>
            <a:pPr lvl="1"/>
            <a:endParaRPr lang="en-US" smtClean="0"/>
          </a:p>
          <a:p>
            <a:pPr lvl="1"/>
            <a:r>
              <a:rPr lang="en-US" smtClean="0"/>
              <a:t>Suspension from school / college</a:t>
            </a:r>
          </a:p>
          <a:p>
            <a:pPr lvl="1"/>
            <a:endParaRPr lang="en-US" smtClean="0"/>
          </a:p>
          <a:p>
            <a:pPr lvl="1"/>
            <a:r>
              <a:rPr lang="en-US" smtClean="0"/>
              <a:t> Expulsion from academia</a:t>
            </a:r>
          </a:p>
          <a:p>
            <a:endParaRPr lang="en-US" smtClean="0"/>
          </a:p>
        </p:txBody>
      </p:sp>
      <p:sp>
        <p:nvSpPr>
          <p:cNvPr id="52227" name="Slide Number Placeholder 4"/>
          <p:cNvSpPr>
            <a:spLocks noGrp="1"/>
          </p:cNvSpPr>
          <p:nvPr>
            <p:ph type="sldNum" sz="quarter" idx="12"/>
          </p:nvPr>
        </p:nvSpPr>
        <p:spPr bwMode="auto">
          <a:noFill/>
          <a:ln>
            <a:miter lim="800000"/>
            <a:headEnd/>
            <a:tailEnd/>
          </a:ln>
        </p:spPr>
        <p:txBody>
          <a:bodyPr/>
          <a:lstStyle/>
          <a:p>
            <a:fld id="{CA663A3F-A215-47E5-912F-C8E8783147D1}" type="slidenum">
              <a:rPr lang="en-US"/>
              <a:pPr/>
              <a:t>36</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85800" y="381000"/>
            <a:ext cx="7772400" cy="685800"/>
          </a:xfrm>
        </p:spPr>
        <p:txBody>
          <a:bodyPr/>
          <a:lstStyle/>
          <a:p>
            <a:r>
              <a:rPr lang="en-US" sz="3200" smtClean="0">
                <a:solidFill>
                  <a:schemeClr val="bg2"/>
                </a:solidFill>
              </a:rPr>
              <a:t>In Conclusion, Please Avoid:</a:t>
            </a:r>
          </a:p>
        </p:txBody>
      </p:sp>
      <p:sp>
        <p:nvSpPr>
          <p:cNvPr id="58371" name="Rectangle 3"/>
          <p:cNvSpPr>
            <a:spLocks noGrp="1" noChangeArrowheads="1"/>
          </p:cNvSpPr>
          <p:nvPr>
            <p:ph type="body" idx="1"/>
          </p:nvPr>
        </p:nvSpPr>
        <p:spPr>
          <a:xfrm>
            <a:off x="685800" y="1295400"/>
            <a:ext cx="7772400" cy="5334000"/>
          </a:xfrm>
        </p:spPr>
        <p:txBody>
          <a:bodyPr/>
          <a:lstStyle/>
          <a:p>
            <a:r>
              <a:rPr lang="en-US" sz="2400" b="1" smtClean="0"/>
              <a:t>Copying and pasting complete papers from electronic sources </a:t>
            </a:r>
          </a:p>
          <a:p>
            <a:r>
              <a:rPr lang="en-US" sz="2400" b="1" smtClean="0">
                <a:solidFill>
                  <a:srgbClr val="FFFF00"/>
                </a:solidFill>
              </a:rPr>
              <a:t>Copying and pasting passages from electronic sources without placing the passages in quotes and properly citing the source </a:t>
            </a:r>
          </a:p>
          <a:p>
            <a:r>
              <a:rPr lang="en-US" sz="2400" smtClean="0"/>
              <a:t>Having others write complete papers or portions of papers for you </a:t>
            </a:r>
          </a:p>
          <a:p>
            <a:r>
              <a:rPr lang="en-US" sz="2400" b="1" smtClean="0">
                <a:solidFill>
                  <a:srgbClr val="FFFF00"/>
                </a:solidFill>
              </a:rPr>
              <a:t>Summarizing ideas without citing their source </a:t>
            </a:r>
          </a:p>
          <a:p>
            <a:r>
              <a:rPr lang="en-US" sz="2400" smtClean="0"/>
              <a:t>Pulling out quotes from sources without putting quotation marks around the passages </a:t>
            </a:r>
          </a:p>
          <a:p>
            <a:r>
              <a:rPr lang="en-US" sz="2400" b="1" smtClean="0">
                <a:solidFill>
                  <a:srgbClr val="FFFF00"/>
                </a:solidFill>
              </a:rPr>
              <a:t>Too closely </a:t>
            </a:r>
            <a:r>
              <a:rPr lang="ja-JP" altLang="en-US" sz="2400" b="1" smtClean="0">
                <a:solidFill>
                  <a:srgbClr val="FFFF00"/>
                </a:solidFill>
              </a:rPr>
              <a:t>“</a:t>
            </a:r>
            <a:r>
              <a:rPr lang="en-US" altLang="ja-JP" sz="2400" b="1" smtClean="0">
                <a:solidFill>
                  <a:srgbClr val="FFFF00"/>
                </a:solidFill>
              </a:rPr>
              <a:t>paraphrasing</a:t>
            </a:r>
            <a:r>
              <a:rPr lang="ja-JP" altLang="en-US" sz="2400" b="1" smtClean="0">
                <a:solidFill>
                  <a:srgbClr val="FFFF00"/>
                </a:solidFill>
              </a:rPr>
              <a:t>”</a:t>
            </a:r>
            <a:r>
              <a:rPr lang="en-US" altLang="ja-JP" sz="2400" b="1" smtClean="0">
                <a:solidFill>
                  <a:srgbClr val="FFFF00"/>
                </a:solidFill>
              </a:rPr>
              <a:t> - not putting the information in your own words (even if it's cited) </a:t>
            </a:r>
          </a:p>
          <a:p>
            <a:pPr>
              <a:lnSpc>
                <a:spcPct val="80000"/>
              </a:lnSpc>
            </a:pPr>
            <a:endParaRPr lang="en-US" sz="1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20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2000"/>
                                        <p:tgtEl>
                                          <p:spTgt spid="58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2000"/>
                                        <p:tgtEl>
                                          <p:spTgt spid="58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2000"/>
                                        <p:tgtEl>
                                          <p:spTgt spid="583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2000"/>
                                        <p:tgtEl>
                                          <p:spTgt spid="583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20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mtClean="0">
                <a:solidFill>
                  <a:schemeClr val="bg2"/>
                </a:solidFill>
              </a:rPr>
              <a:t>In Conclusion, Please Avoid:</a:t>
            </a:r>
            <a:endParaRPr lang="en-US" smtClean="0"/>
          </a:p>
        </p:txBody>
      </p:sp>
      <p:sp>
        <p:nvSpPr>
          <p:cNvPr id="3" name="Content Placeholder 2"/>
          <p:cNvSpPr>
            <a:spLocks noGrp="1"/>
          </p:cNvSpPr>
          <p:nvPr>
            <p:ph idx="1"/>
          </p:nvPr>
        </p:nvSpPr>
        <p:spPr>
          <a:xfrm>
            <a:off x="457200" y="1162050"/>
            <a:ext cx="8229600" cy="5314950"/>
          </a:xfrm>
        </p:spPr>
        <p:txBody>
          <a:bodyPr/>
          <a:lstStyle/>
          <a:p>
            <a:r>
              <a:rPr lang="en-US" sz="2400" smtClean="0"/>
              <a:t>Quoting statistics without naming the source ­ unless you gathered the data yourself </a:t>
            </a:r>
          </a:p>
          <a:p>
            <a:r>
              <a:rPr lang="en-US" sz="2400" b="1" smtClean="0">
                <a:solidFill>
                  <a:srgbClr val="FFFF00"/>
                </a:solidFill>
              </a:rPr>
              <a:t>Using words and passages you don't understand and can't explain </a:t>
            </a:r>
          </a:p>
          <a:p>
            <a:r>
              <a:rPr lang="en-US" sz="2400" smtClean="0"/>
              <a:t>Self-plagiarizing - using one paper for more than one class without the permission of your professors </a:t>
            </a:r>
          </a:p>
          <a:p>
            <a:r>
              <a:rPr lang="en-US" sz="2400" b="1" smtClean="0">
                <a:solidFill>
                  <a:srgbClr val="FFFF00"/>
                </a:solidFill>
              </a:rPr>
              <a:t>Making up sources </a:t>
            </a:r>
          </a:p>
          <a:p>
            <a:r>
              <a:rPr lang="en-US" sz="2400" smtClean="0"/>
              <a:t>Making up bibliographic or citation information  (page numbers, etc.) </a:t>
            </a:r>
          </a:p>
          <a:p>
            <a:r>
              <a:rPr lang="en-US" sz="2400" b="1" smtClean="0">
                <a:solidFill>
                  <a:srgbClr val="FFFF00"/>
                </a:solidFill>
              </a:rPr>
              <a:t>Using photographs, video, or audio without permission or acknowledgment </a:t>
            </a:r>
          </a:p>
          <a:p>
            <a:r>
              <a:rPr lang="en-US" sz="2400" smtClean="0"/>
              <a:t>Translating from one language to another without properly citing the original source </a:t>
            </a:r>
          </a:p>
          <a:p>
            <a:pPr>
              <a:buFont typeface="Arial" pitchFamily="34" charset="0"/>
              <a:buNone/>
            </a:pPr>
            <a:endParaRPr lang="en-US" smtClean="0"/>
          </a:p>
        </p:txBody>
      </p:sp>
      <p:sp>
        <p:nvSpPr>
          <p:cNvPr id="67587" name="Date Placeholder 3"/>
          <p:cNvSpPr>
            <a:spLocks noGrp="1"/>
          </p:cNvSpPr>
          <p:nvPr>
            <p:ph type="dt" sz="quarter" idx="10"/>
          </p:nvPr>
        </p:nvSpPr>
        <p:spPr bwMode="auto">
          <a:noFill/>
          <a:ln>
            <a:miter lim="800000"/>
            <a:headEnd/>
            <a:tailEnd/>
          </a:ln>
        </p:spPr>
        <p:txBody>
          <a:bodyPr/>
          <a:lstStyle/>
          <a:p>
            <a:r>
              <a:rPr lang="en-US"/>
              <a:t>3/10/2013</a:t>
            </a:r>
          </a:p>
        </p:txBody>
      </p:sp>
      <p:sp>
        <p:nvSpPr>
          <p:cNvPr id="5" name="Footer Placeholder 4"/>
          <p:cNvSpPr>
            <a:spLocks noGrp="1"/>
          </p:cNvSpPr>
          <p:nvPr>
            <p:ph type="ftr" sz="quarter" idx="11"/>
          </p:nvPr>
        </p:nvSpPr>
        <p:spPr/>
        <p:txBody>
          <a:bodyPr/>
          <a:lstStyle/>
          <a:p>
            <a:pPr>
              <a:defRPr/>
            </a:pPr>
            <a:r>
              <a:rPr lang="en-US" smtClean="0"/>
              <a:t>Plagiarism</a:t>
            </a:r>
            <a:endParaRPr lang="en-US"/>
          </a:p>
        </p:txBody>
      </p:sp>
      <p:sp>
        <p:nvSpPr>
          <p:cNvPr id="67589" name="Slide Number Placeholder 5"/>
          <p:cNvSpPr>
            <a:spLocks noGrp="1"/>
          </p:cNvSpPr>
          <p:nvPr>
            <p:ph type="sldNum" sz="quarter" idx="12"/>
          </p:nvPr>
        </p:nvSpPr>
        <p:spPr bwMode="auto">
          <a:noFill/>
          <a:ln>
            <a:miter lim="800000"/>
            <a:headEnd/>
            <a:tailEnd/>
          </a:ln>
        </p:spPr>
        <p:txBody>
          <a:bodyPr/>
          <a:lstStyle/>
          <a:p>
            <a:fld id="{FC13C3B1-E17F-4226-B0FC-39E89173FA00}" type="slidenum">
              <a:rPr lang="en-US"/>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t>SUMMARY:</a:t>
            </a:r>
          </a:p>
        </p:txBody>
      </p:sp>
      <p:sp>
        <p:nvSpPr>
          <p:cNvPr id="3" name="Content Placeholder 2"/>
          <p:cNvSpPr>
            <a:spLocks noGrp="1"/>
          </p:cNvSpPr>
          <p:nvPr>
            <p:ph idx="1"/>
          </p:nvPr>
        </p:nvSpPr>
        <p:spPr/>
        <p:txBody>
          <a:bodyPr/>
          <a:lstStyle/>
          <a:p>
            <a:r>
              <a:rPr lang="en-US" altLang="en-US" sz="2400" b="1" i="1" smtClean="0"/>
              <a:t>“</a:t>
            </a:r>
            <a:r>
              <a:rPr lang="en-US" sz="2400" b="1" i="1" smtClean="0"/>
              <a:t>If you find yourself unable to write a few paragraphs about a topic without resorting to copying material from other sources, you are just not ready to write that paper</a:t>
            </a:r>
            <a:r>
              <a:rPr lang="en-US" altLang="en-US" sz="2400" b="1" i="1" smtClean="0"/>
              <a:t>”</a:t>
            </a:r>
            <a:r>
              <a:rPr lang="en-US" sz="2400" b="1" i="1" smtClean="0"/>
              <a:t>.</a:t>
            </a:r>
          </a:p>
          <a:p>
            <a:pPr>
              <a:buFont typeface="Arial" pitchFamily="34" charset="0"/>
              <a:buNone/>
            </a:pPr>
            <a:endParaRPr lang="en-US" sz="2400" b="1" i="1" smtClean="0"/>
          </a:p>
          <a:p>
            <a:r>
              <a:rPr lang="en-US" altLang="en-US" sz="2400" b="1" i="1" smtClean="0"/>
              <a:t>“</a:t>
            </a:r>
            <a:r>
              <a:rPr lang="en-US" sz="2400" b="1" i="1" smtClean="0"/>
              <a:t>Simply rearranging the original text and/or altering a few word choices does not suddenly make you the author of an original work and free you of your intellectual debt</a:t>
            </a:r>
            <a:r>
              <a:rPr lang="en-US" altLang="en-US" sz="2400" b="1" i="1" smtClean="0"/>
              <a:t>”</a:t>
            </a:r>
            <a:r>
              <a:rPr lang="en-US" sz="2400" b="1" i="1" smtClean="0"/>
              <a:t>.</a:t>
            </a:r>
          </a:p>
          <a:p>
            <a:pPr>
              <a:buFont typeface="Arial" pitchFamily="34" charset="0"/>
              <a:buNone/>
            </a:pPr>
            <a:endParaRPr lang="en-US" sz="2400" b="1" i="1" smtClean="0"/>
          </a:p>
          <a:p>
            <a:r>
              <a:rPr lang="en-US" altLang="en-US" sz="2400" b="1" i="1" smtClean="0"/>
              <a:t>“</a:t>
            </a:r>
            <a:r>
              <a:rPr lang="en-US" sz="2400" b="1" i="1" smtClean="0"/>
              <a:t>Simply paraphrasing an original text does not suddenly make you the author of an original work and free you of your intellectual debts</a:t>
            </a:r>
            <a:r>
              <a:rPr lang="en-US" altLang="en-US" sz="2400" b="1" i="1" smtClean="0"/>
              <a:t>”</a:t>
            </a:r>
            <a:r>
              <a:rPr lang="en-US" sz="2400" b="1" i="1" smtClean="0"/>
              <a:t>.</a:t>
            </a:r>
          </a:p>
          <a:p>
            <a:pPr>
              <a:buFont typeface="Arial" pitchFamily="34" charset="0"/>
              <a:buNone/>
            </a:pPr>
            <a:r>
              <a:rPr lang="en-US" sz="2400" smtClean="0">
                <a:hlinkClick r:id="rId2"/>
              </a:rPr>
              <a:t>http://depts.drew.edu/composition/Avoiding_Plagiarism.htm</a:t>
            </a:r>
            <a:endParaRPr lang="en-US" sz="2400" smtClean="0"/>
          </a:p>
          <a:p>
            <a:endParaRPr lang="en-US" b="1" i="1" smtClean="0"/>
          </a:p>
          <a:p>
            <a:endParaRPr lang="en-US" b="1" i="1" smtClean="0"/>
          </a:p>
          <a:p>
            <a:endParaRPr lang="en-US" b="1" i="1" smtClean="0"/>
          </a:p>
          <a:p>
            <a:pPr>
              <a:buFont typeface="Arial" pitchFamily="34" charset="0"/>
              <a:buNone/>
            </a:pPr>
            <a:endParaRPr lang="en-US" smtClean="0"/>
          </a:p>
        </p:txBody>
      </p:sp>
      <p:sp>
        <p:nvSpPr>
          <p:cNvPr id="68611" name="Date Placeholder 3"/>
          <p:cNvSpPr>
            <a:spLocks noGrp="1"/>
          </p:cNvSpPr>
          <p:nvPr>
            <p:ph type="dt" sz="quarter" idx="10"/>
          </p:nvPr>
        </p:nvSpPr>
        <p:spPr bwMode="auto">
          <a:noFill/>
          <a:ln>
            <a:miter lim="800000"/>
            <a:headEnd/>
            <a:tailEnd/>
          </a:ln>
        </p:spPr>
        <p:txBody>
          <a:bodyPr/>
          <a:lstStyle/>
          <a:p>
            <a:fld id="{A13CE7DF-D854-4293-AD2A-6C3914C45549}" type="datetime3">
              <a:rPr lang="en-US"/>
              <a:pPr/>
              <a:t>4 October 2013</a:t>
            </a:fld>
            <a:endParaRPr lang="en-US"/>
          </a:p>
        </p:txBody>
      </p:sp>
      <p:sp>
        <p:nvSpPr>
          <p:cNvPr id="5" name="Footer Placeholder 4"/>
          <p:cNvSpPr>
            <a:spLocks noGrp="1"/>
          </p:cNvSpPr>
          <p:nvPr>
            <p:ph type="ftr" sz="quarter" idx="11"/>
          </p:nvPr>
        </p:nvSpPr>
        <p:spPr/>
        <p:txBody>
          <a:bodyPr/>
          <a:lstStyle/>
          <a:p>
            <a:pPr>
              <a:defRPr/>
            </a:pPr>
            <a:r>
              <a:rPr lang="en-US" dirty="0" smtClean="0"/>
              <a:t>Plagiarism</a:t>
            </a:r>
            <a:endParaRPr lang="en-US" dirty="0"/>
          </a:p>
        </p:txBody>
      </p:sp>
      <p:sp>
        <p:nvSpPr>
          <p:cNvPr id="68613" name="Slide Number Placeholder 5"/>
          <p:cNvSpPr>
            <a:spLocks noGrp="1"/>
          </p:cNvSpPr>
          <p:nvPr>
            <p:ph type="sldNum" sz="quarter" idx="12"/>
          </p:nvPr>
        </p:nvSpPr>
        <p:spPr bwMode="auto">
          <a:noFill/>
          <a:ln>
            <a:miter lim="800000"/>
            <a:headEnd/>
            <a:tailEnd/>
          </a:ln>
        </p:spPr>
        <p:txBody>
          <a:bodyPr/>
          <a:lstStyle/>
          <a:p>
            <a:fld id="{0804917D-DEE2-4264-B294-38E803513AB2}"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90563" y="152400"/>
            <a:ext cx="7396162" cy="838200"/>
          </a:xfrm>
        </p:spPr>
        <p:txBody>
          <a:bodyPr/>
          <a:lstStyle/>
          <a:p>
            <a:pPr eaLnBrk="1" hangingPunct="1"/>
            <a:r>
              <a:rPr lang="en-US" smtClean="0">
                <a:solidFill>
                  <a:schemeClr val="bg2"/>
                </a:solidFill>
              </a:rPr>
              <a:t>Intellectual Property</a:t>
            </a:r>
          </a:p>
        </p:txBody>
      </p:sp>
      <p:sp>
        <p:nvSpPr>
          <p:cNvPr id="7171" name="Rectangle 3"/>
          <p:cNvSpPr>
            <a:spLocks noGrp="1" noChangeArrowheads="1"/>
          </p:cNvSpPr>
          <p:nvPr>
            <p:ph type="body" idx="1"/>
          </p:nvPr>
        </p:nvSpPr>
        <p:spPr>
          <a:xfrm>
            <a:off x="457200" y="1147763"/>
            <a:ext cx="8229600" cy="5100637"/>
          </a:xfrm>
        </p:spPr>
        <p:txBody>
          <a:bodyPr/>
          <a:lstStyle/>
          <a:p>
            <a:pPr eaLnBrk="1" hangingPunct="1"/>
            <a:r>
              <a:rPr lang="en-US" sz="2400" smtClean="0"/>
              <a:t>Basically, a person</a:t>
            </a:r>
            <a:r>
              <a:rPr lang="ja-JP" altLang="en-US" sz="2400" smtClean="0"/>
              <a:t>’</a:t>
            </a:r>
            <a:r>
              <a:rPr lang="en-US" altLang="ja-JP" sz="2400" smtClean="0"/>
              <a:t>s</a:t>
            </a:r>
            <a:r>
              <a:rPr lang="en-US" altLang="ja-JP" sz="2400" smtClean="0">
                <a:solidFill>
                  <a:srgbClr val="FFFF00"/>
                </a:solidFill>
              </a:rPr>
              <a:t> IDEAS </a:t>
            </a:r>
            <a:r>
              <a:rPr lang="en-US" altLang="ja-JP" sz="2400" smtClean="0"/>
              <a:t>and </a:t>
            </a:r>
            <a:r>
              <a:rPr lang="en-US" altLang="ja-JP" sz="2400" smtClean="0">
                <a:solidFill>
                  <a:srgbClr val="FFFF00"/>
                </a:solidFill>
              </a:rPr>
              <a:t>WORDS</a:t>
            </a:r>
            <a:r>
              <a:rPr lang="en-US" altLang="ja-JP" sz="2400" smtClean="0"/>
              <a:t> are </a:t>
            </a:r>
            <a:r>
              <a:rPr lang="ja-JP" altLang="en-US" sz="2400" smtClean="0"/>
              <a:t>“</a:t>
            </a:r>
            <a:r>
              <a:rPr lang="en-US" altLang="ja-JP" sz="2400" smtClean="0"/>
              <a:t>owned</a:t>
            </a:r>
            <a:r>
              <a:rPr lang="ja-JP" altLang="en-US" sz="2400" smtClean="0"/>
              <a:t>”</a:t>
            </a:r>
            <a:r>
              <a:rPr lang="en-US" altLang="ja-JP" sz="2400" smtClean="0"/>
              <a:t> by that person. </a:t>
            </a:r>
          </a:p>
          <a:p>
            <a:pPr eaLnBrk="1" hangingPunct="1">
              <a:buFont typeface="Arial" pitchFamily="34" charset="0"/>
              <a:buNone/>
            </a:pPr>
            <a:endParaRPr lang="en-US" sz="2400" smtClean="0"/>
          </a:p>
          <a:p>
            <a:pPr eaLnBrk="1" hangingPunct="1"/>
            <a:r>
              <a:rPr lang="en-US" sz="2400" smtClean="0"/>
              <a:t>Thus, written texts and the original ideas within them are considered to be </a:t>
            </a:r>
            <a:r>
              <a:rPr lang="ja-JP" altLang="en-US" sz="2400" smtClean="0"/>
              <a:t>“</a:t>
            </a:r>
            <a:r>
              <a:rPr lang="en-US" altLang="ja-JP" sz="2400" smtClean="0"/>
              <a:t>intellectual property</a:t>
            </a:r>
            <a:r>
              <a:rPr lang="ja-JP" altLang="en-US" sz="2400" smtClean="0"/>
              <a:t>”</a:t>
            </a:r>
            <a:r>
              <a:rPr lang="en-US" altLang="ja-JP" sz="2400" smtClean="0"/>
              <a:t> (Hacker)</a:t>
            </a:r>
          </a:p>
          <a:p>
            <a:pPr eaLnBrk="1" hangingPunct="1"/>
            <a:endParaRPr lang="en-US" sz="2400" smtClean="0"/>
          </a:p>
          <a:p>
            <a:pPr eaLnBrk="1" hangingPunct="1"/>
            <a:r>
              <a:rPr lang="en-US" sz="2400" smtClean="0"/>
              <a:t>If you use an author</a:t>
            </a:r>
            <a:r>
              <a:rPr lang="ja-JP" altLang="en-US" sz="2400" smtClean="0"/>
              <a:t>’</a:t>
            </a:r>
            <a:r>
              <a:rPr lang="en-US" altLang="ja-JP" sz="2400" smtClean="0"/>
              <a:t>s </a:t>
            </a:r>
            <a:r>
              <a:rPr lang="ja-JP" altLang="en-US" sz="2400" smtClean="0"/>
              <a:t>“</a:t>
            </a:r>
            <a:r>
              <a:rPr lang="en-US" altLang="ja-JP" sz="2400" smtClean="0"/>
              <a:t>property</a:t>
            </a:r>
            <a:r>
              <a:rPr lang="ja-JP" altLang="en-US" sz="2400" smtClean="0"/>
              <a:t>”</a:t>
            </a:r>
            <a:r>
              <a:rPr lang="en-US" altLang="ja-JP" sz="2400" smtClean="0"/>
              <a:t>, you must follow certain conventions. </a:t>
            </a:r>
          </a:p>
          <a:p>
            <a:pPr eaLnBrk="1" hangingPunct="1"/>
            <a:endParaRPr lang="en-US" sz="2400" smtClean="0"/>
          </a:p>
          <a:p>
            <a:pPr eaLnBrk="1" hangingPunct="1"/>
            <a:r>
              <a:rPr lang="en-US" sz="2400" smtClean="0"/>
              <a:t>If you fail to do so, you </a:t>
            </a:r>
            <a:r>
              <a:rPr lang="en-US" sz="2400" smtClean="0">
                <a:solidFill>
                  <a:srgbClr val="FFFF00"/>
                </a:solidFill>
              </a:rPr>
              <a:t>STEAL</a:t>
            </a:r>
            <a:r>
              <a:rPr lang="en-US" sz="2400" smtClean="0"/>
              <a:t> someone else</a:t>
            </a:r>
            <a:r>
              <a:rPr lang="ja-JP" altLang="en-US" sz="2400" smtClean="0"/>
              <a:t>’</a:t>
            </a:r>
            <a:r>
              <a:rPr lang="en-US" altLang="ja-JP" sz="2400" smtClean="0"/>
              <a:t>s property.</a:t>
            </a:r>
          </a:p>
          <a:p>
            <a:pPr eaLnBrk="1" hangingPunct="1"/>
            <a:endParaRPr lang="en-US" sz="2400" smtClean="0"/>
          </a:p>
          <a:p>
            <a:pPr eaLnBrk="1" hangingPunct="1"/>
            <a:r>
              <a:rPr lang="en-US" sz="2400" smtClean="0"/>
              <a:t>Doing so is not only an </a:t>
            </a:r>
            <a:r>
              <a:rPr lang="en-US" sz="2400" smtClean="0">
                <a:solidFill>
                  <a:srgbClr val="FFFF00"/>
                </a:solidFill>
              </a:rPr>
              <a:t>ETHICAL</a:t>
            </a:r>
            <a:r>
              <a:rPr lang="en-US" sz="2400" smtClean="0"/>
              <a:t> offense, but also a </a:t>
            </a:r>
            <a:r>
              <a:rPr lang="en-US" sz="2400" smtClean="0">
                <a:solidFill>
                  <a:srgbClr val="FFFF00"/>
                </a:solidFill>
              </a:rPr>
              <a:t>LEGAL</a:t>
            </a:r>
            <a:r>
              <a:rPr lang="en-US" sz="2400" smtClean="0"/>
              <a:t> offense.</a:t>
            </a:r>
          </a:p>
          <a:p>
            <a:pPr eaLnBrk="1" hangingPunct="1"/>
            <a:endParaRPr lang="en-US" smtClean="0"/>
          </a:p>
          <a:p>
            <a:pPr eaLnBrk="1" hangingPunct="1"/>
            <a:endParaRPr lang="en-US" smtClean="0"/>
          </a:p>
          <a:p>
            <a:pPr eaLnBrk="1" hangingPunct="1"/>
            <a:endParaRPr lang="en-US" smtClean="0"/>
          </a:p>
        </p:txBody>
      </p:sp>
      <p:sp>
        <p:nvSpPr>
          <p:cNvPr id="18435" name="Slide Number Placeholder 4"/>
          <p:cNvSpPr>
            <a:spLocks noGrp="1"/>
          </p:cNvSpPr>
          <p:nvPr>
            <p:ph type="sldNum" sz="quarter" idx="12"/>
          </p:nvPr>
        </p:nvSpPr>
        <p:spPr bwMode="auto">
          <a:noFill/>
          <a:ln>
            <a:miter lim="800000"/>
            <a:headEnd/>
            <a:tailEnd/>
          </a:ln>
        </p:spPr>
        <p:txBody>
          <a:bodyPr/>
          <a:lstStyle/>
          <a:p>
            <a:fld id="{13E913CA-EA67-42C9-A3DE-F6A04C7C6406}" type="slidenum">
              <a:rPr lang="en-US"/>
              <a:pPr/>
              <a:t>4</a:t>
            </a:fld>
            <a:endParaRPr lang="en-US"/>
          </a:p>
        </p:txBody>
      </p:sp>
      <p:sp>
        <p:nvSpPr>
          <p:cNvPr id="6" name="Footer Placeholder 5"/>
          <p:cNvSpPr>
            <a:spLocks noGrp="1"/>
          </p:cNvSpPr>
          <p:nvPr>
            <p:ph type="ftr" sz="quarter" idx="11"/>
          </p:nvPr>
        </p:nvSpPr>
        <p:spPr/>
        <p:txBody>
          <a:bodyPr/>
          <a:lstStyle/>
          <a:p>
            <a:pPr>
              <a:defRPr/>
            </a:pPr>
            <a:r>
              <a:rPr lang="en-US"/>
              <a:t>Plagiarism</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898" decel="100000" fill="hold"/>
                                        <p:tgtEl>
                                          <p:spTgt spid="717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17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fade">
                                      <p:cBhvr>
                                        <p:cTn id="15" dur="1000"/>
                                        <p:tgtEl>
                                          <p:spTgt spid="7171">
                                            <p:txEl>
                                              <p:pRg st="0" end="0"/>
                                            </p:txEl>
                                          </p:spTgt>
                                        </p:tgtEl>
                                      </p:cBhvr>
                                    </p:animEffect>
                                    <p:anim calcmode="lin" valueType="num">
                                      <p:cBhvr>
                                        <p:cTn id="16"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1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1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fade">
                                      <p:cBhvr>
                                        <p:cTn id="23" dur="1000"/>
                                        <p:tgtEl>
                                          <p:spTgt spid="7171">
                                            <p:txEl>
                                              <p:pRg st="2" end="2"/>
                                            </p:txEl>
                                          </p:spTgt>
                                        </p:tgtEl>
                                      </p:cBhvr>
                                    </p:animEffect>
                                    <p:anim calcmode="lin" valueType="num">
                                      <p:cBhvr>
                                        <p:cTn id="24"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17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17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Effect transition="in" filter="fade">
                                      <p:cBhvr>
                                        <p:cTn id="31" dur="1000"/>
                                        <p:tgtEl>
                                          <p:spTgt spid="7171">
                                            <p:txEl>
                                              <p:pRg st="4" end="4"/>
                                            </p:txEl>
                                          </p:spTgt>
                                        </p:tgtEl>
                                      </p:cBhvr>
                                    </p:animEffect>
                                    <p:anim calcmode="lin" valueType="num">
                                      <p:cBhvr>
                                        <p:cTn id="32"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171">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17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171">
                                            <p:txEl>
                                              <p:pRg st="6" end="6"/>
                                            </p:txEl>
                                          </p:spTgt>
                                        </p:tgtEl>
                                        <p:attrNameLst>
                                          <p:attrName>style.visibility</p:attrName>
                                        </p:attrNameLst>
                                      </p:cBhvr>
                                      <p:to>
                                        <p:strVal val="visible"/>
                                      </p:to>
                                    </p:set>
                                    <p:animEffect transition="in" filter="fade">
                                      <p:cBhvr>
                                        <p:cTn id="39" dur="1000"/>
                                        <p:tgtEl>
                                          <p:spTgt spid="7171">
                                            <p:txEl>
                                              <p:pRg st="6" end="6"/>
                                            </p:txEl>
                                          </p:spTgt>
                                        </p:tgtEl>
                                      </p:cBhvr>
                                    </p:animEffect>
                                    <p:anim calcmode="lin" valueType="num">
                                      <p:cBhvr>
                                        <p:cTn id="4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171">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17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fade">
                                      <p:cBhvr>
                                        <p:cTn id="47" dur="1000"/>
                                        <p:tgtEl>
                                          <p:spTgt spid="7171">
                                            <p:txEl>
                                              <p:pRg st="8" end="8"/>
                                            </p:txEl>
                                          </p:spTgt>
                                        </p:tgtEl>
                                      </p:cBhvr>
                                    </p:animEffect>
                                    <p:anim calcmode="lin" valueType="num">
                                      <p:cBhvr>
                                        <p:cTn id="48"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171">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171">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152400"/>
            <a:ext cx="7712075" cy="838200"/>
          </a:xfrm>
        </p:spPr>
        <p:txBody>
          <a:bodyPr/>
          <a:lstStyle/>
          <a:p>
            <a:r>
              <a:rPr lang="en-US" smtClean="0">
                <a:solidFill>
                  <a:schemeClr val="bg2"/>
                </a:solidFill>
              </a:rPr>
              <a:t>References</a:t>
            </a:r>
          </a:p>
        </p:txBody>
      </p:sp>
      <p:sp>
        <p:nvSpPr>
          <p:cNvPr id="54274" name="Content Placeholder 2"/>
          <p:cNvSpPr>
            <a:spLocks noGrp="1"/>
          </p:cNvSpPr>
          <p:nvPr>
            <p:ph idx="1"/>
          </p:nvPr>
        </p:nvSpPr>
        <p:spPr>
          <a:xfrm>
            <a:off x="457200" y="1158875"/>
            <a:ext cx="8229600" cy="5318125"/>
          </a:xfrm>
        </p:spPr>
        <p:txBody>
          <a:bodyPr/>
          <a:lstStyle/>
          <a:p>
            <a:r>
              <a:rPr lang="en-US" sz="1800" smtClean="0"/>
              <a:t>Hacker, Diana. </a:t>
            </a:r>
            <a:r>
              <a:rPr lang="en-US" sz="1800" u="sng" smtClean="0"/>
              <a:t>A Writer</a:t>
            </a:r>
            <a:r>
              <a:rPr lang="ja-JP" altLang="en-US" sz="1800" u="sng" smtClean="0"/>
              <a:t>’</a:t>
            </a:r>
            <a:r>
              <a:rPr lang="en-US" altLang="ja-JP" sz="1800" u="sng" smtClean="0"/>
              <a:t>s Reference</a:t>
            </a:r>
            <a:r>
              <a:rPr lang="en-US" altLang="ja-JP" sz="1800" smtClean="0"/>
              <a:t>. 6</a:t>
            </a:r>
            <a:r>
              <a:rPr lang="en-US" altLang="ja-JP" sz="1800" baseline="30000" smtClean="0"/>
              <a:t>th</a:t>
            </a:r>
            <a:r>
              <a:rPr lang="en-US" altLang="ja-JP" sz="1800" smtClean="0"/>
              <a:t> ed. Boston: Bedford/St. Martin</a:t>
            </a:r>
            <a:r>
              <a:rPr lang="ja-JP" altLang="en-US" sz="1800" smtClean="0"/>
              <a:t>’</a:t>
            </a:r>
            <a:r>
              <a:rPr lang="en-US" altLang="ja-JP" sz="1800" smtClean="0"/>
              <a:t>s, 2007.</a:t>
            </a:r>
          </a:p>
          <a:p>
            <a:r>
              <a:rPr lang="en-US" sz="1800" smtClean="0"/>
              <a:t>MLA handbook for writers of research papers. (7</a:t>
            </a:r>
            <a:r>
              <a:rPr lang="en-US" sz="1800" baseline="30000" smtClean="0"/>
              <a:t>th</a:t>
            </a:r>
            <a:r>
              <a:rPr lang="en-US" sz="1800" smtClean="0"/>
              <a:t> ed.). The Modern Language Association of America. New York: 2009. </a:t>
            </a:r>
          </a:p>
          <a:p>
            <a:pPr eaLnBrk="1" hangingPunct="1"/>
            <a:r>
              <a:rPr lang="en-US" sz="1800" smtClean="0"/>
              <a:t>MLA Formatting and Style Guide from the OWL (Online Writing Lab) at Purdue: </a:t>
            </a:r>
            <a:r>
              <a:rPr lang="en-US" sz="1600" smtClean="0">
                <a:hlinkClick r:id="rId2"/>
              </a:rPr>
              <a:t>http://owl.english.purdue.edu/owl/resource/557/01/</a:t>
            </a:r>
            <a:endParaRPr lang="en-US" sz="1600" smtClean="0">
              <a:hlinkClick r:id="rId3"/>
            </a:endParaRPr>
          </a:p>
          <a:p>
            <a:pPr eaLnBrk="1" hangingPunct="1"/>
            <a:r>
              <a:rPr lang="en-US" sz="1800" smtClean="0"/>
              <a:t>Anything you</a:t>
            </a:r>
            <a:r>
              <a:rPr lang="ja-JP" altLang="en-US" sz="1800" smtClean="0"/>
              <a:t>’</a:t>
            </a:r>
            <a:r>
              <a:rPr lang="en-US" altLang="ja-JP" sz="1800" smtClean="0"/>
              <a:t>ll ever need to know about plagiarism is here: </a:t>
            </a:r>
            <a:r>
              <a:rPr lang="en-US" altLang="ja-JP" sz="1800" smtClean="0">
                <a:hlinkClick r:id="rId3"/>
              </a:rPr>
              <a:t> </a:t>
            </a:r>
            <a:r>
              <a:rPr lang="en-US" altLang="ja-JP" sz="1600" smtClean="0">
                <a:hlinkClick r:id="rId3"/>
              </a:rPr>
              <a:t>http://www.plagiarism.org/learning_center/home.html</a:t>
            </a:r>
            <a:endParaRPr lang="en-US" altLang="ja-JP" sz="1600" smtClean="0"/>
          </a:p>
          <a:p>
            <a:pPr eaLnBrk="1" hangingPunct="1"/>
            <a:r>
              <a:rPr lang="ja-JP" altLang="en-US" sz="1800" smtClean="0"/>
              <a:t>“</a:t>
            </a:r>
            <a:r>
              <a:rPr lang="en-US" altLang="ja-JP" sz="1800" smtClean="0"/>
              <a:t>Avoiding Plagiarism</a:t>
            </a:r>
            <a:r>
              <a:rPr lang="ja-JP" altLang="en-US" sz="1800" smtClean="0"/>
              <a:t>”</a:t>
            </a:r>
            <a:r>
              <a:rPr lang="en-US" altLang="ja-JP" sz="1800" smtClean="0"/>
              <a:t> from Purdue</a:t>
            </a:r>
            <a:r>
              <a:rPr lang="ja-JP" altLang="en-US" sz="1800" smtClean="0"/>
              <a:t>’</a:t>
            </a:r>
            <a:r>
              <a:rPr lang="en-US" altLang="ja-JP" sz="1800" smtClean="0"/>
              <a:t>s OWL site:</a:t>
            </a:r>
          </a:p>
          <a:p>
            <a:pPr eaLnBrk="1" hangingPunct="1">
              <a:buFontTx/>
              <a:buNone/>
            </a:pPr>
            <a:r>
              <a:rPr lang="en-US" sz="1800" smtClean="0"/>
              <a:t>	</a:t>
            </a:r>
            <a:r>
              <a:rPr lang="en-US" sz="1600" smtClean="0">
                <a:hlinkClick r:id="rId4"/>
              </a:rPr>
              <a:t>http://owl.english.purdue.edu/owl/resource/589/01/</a:t>
            </a:r>
            <a:endParaRPr lang="en-US" sz="1600" smtClean="0"/>
          </a:p>
          <a:p>
            <a:r>
              <a:rPr lang="en-US" sz="1800" smtClean="0"/>
              <a:t>Lucas SE. Ethics and public speaking. McGraw-Hill, 2007</a:t>
            </a:r>
          </a:p>
          <a:p>
            <a:pPr eaLnBrk="1" hangingPunct="1">
              <a:lnSpc>
                <a:spcPct val="80000"/>
              </a:lnSpc>
            </a:pPr>
            <a:r>
              <a:rPr lang="en-US" sz="1800" smtClean="0"/>
              <a:t>Pedersen, Ted. </a:t>
            </a:r>
            <a:r>
              <a:rPr lang="ja-JP" altLang="en-US" sz="1800" smtClean="0"/>
              <a:t>“</a:t>
            </a:r>
            <a:r>
              <a:rPr lang="en-US" altLang="ja-JP" sz="1800" smtClean="0"/>
              <a:t>A Plagiarism Case Study.</a:t>
            </a:r>
            <a:r>
              <a:rPr lang="ja-JP" altLang="en-US" sz="1800" smtClean="0"/>
              <a:t>”</a:t>
            </a:r>
            <a:r>
              <a:rPr lang="en-US" altLang="ja-JP" sz="1800" smtClean="0"/>
              <a:t> </a:t>
            </a:r>
            <a:r>
              <a:rPr lang="en-US" altLang="ja-JP" sz="1800" u="sng" smtClean="0"/>
              <a:t>University of Minnesota Duluth</a:t>
            </a:r>
            <a:r>
              <a:rPr lang="en-US" altLang="ja-JP" sz="1800" smtClean="0"/>
              <a:t>. &lt;http://www.d.umn.edu/	~tpederse/Docs/A-Plagiarism-Case-Study.htm&gt;</a:t>
            </a:r>
          </a:p>
          <a:p>
            <a:pPr eaLnBrk="1" hangingPunct="1">
              <a:lnSpc>
                <a:spcPct val="80000"/>
              </a:lnSpc>
            </a:pPr>
            <a:r>
              <a:rPr lang="ja-JP" altLang="en-US" sz="1800" smtClean="0"/>
              <a:t>“</a:t>
            </a:r>
            <a:r>
              <a:rPr lang="en-US" altLang="ja-JP" sz="1800" smtClean="0"/>
              <a:t>Plagiarism—and How to Avoid It!</a:t>
            </a:r>
            <a:r>
              <a:rPr lang="ja-JP" altLang="en-US" sz="1800" smtClean="0"/>
              <a:t>”</a:t>
            </a:r>
            <a:r>
              <a:rPr lang="en-US" altLang="ja-JP" sz="1800" smtClean="0"/>
              <a:t> </a:t>
            </a:r>
            <a:r>
              <a:rPr lang="en-US" altLang="ja-JP" sz="1800" u="sng" smtClean="0"/>
              <a:t>Drew University</a:t>
            </a:r>
            <a:r>
              <a:rPr lang="en-US" altLang="ja-JP" sz="1800" smtClean="0"/>
              <a:t>. 	&lt;http://depts.drew.edu/composition/Avoiding_Plagiarism.htm&gt;.</a:t>
            </a:r>
          </a:p>
          <a:p>
            <a:pPr eaLnBrk="1" hangingPunct="1">
              <a:lnSpc>
                <a:spcPct val="80000"/>
              </a:lnSpc>
            </a:pPr>
            <a:r>
              <a:rPr lang="ja-JP" altLang="en-US" sz="1800" smtClean="0"/>
              <a:t>“</a:t>
            </a:r>
            <a:r>
              <a:rPr lang="en-US" altLang="ja-JP" sz="1800" smtClean="0"/>
              <a:t>What is Plagiarism?</a:t>
            </a:r>
            <a:r>
              <a:rPr lang="ja-JP" altLang="en-US" sz="1800" smtClean="0"/>
              <a:t>”</a:t>
            </a:r>
            <a:r>
              <a:rPr lang="en-US" altLang="ja-JP" sz="1800" smtClean="0"/>
              <a:t> </a:t>
            </a:r>
            <a:r>
              <a:rPr lang="en-US" altLang="ja-JP" sz="1800" u="sng" smtClean="0"/>
              <a:t>Plagiarism.org</a:t>
            </a:r>
            <a:r>
              <a:rPr lang="en-US" altLang="ja-JP" sz="1800" smtClean="0"/>
              <a:t>. http://www.plagiarism.org/learning_center/what_is_plagiarism.html</a:t>
            </a:r>
          </a:p>
          <a:p>
            <a:r>
              <a:rPr lang="en-US" sz="1800" smtClean="0"/>
              <a:t>Visit </a:t>
            </a:r>
            <a:r>
              <a:rPr lang="en-US" sz="1800" smtClean="0">
                <a:hlinkClick r:id="rId5"/>
              </a:rPr>
              <a:t>www.centralia.edu/academics/writingcenter/</a:t>
            </a:r>
            <a:endParaRPr lang="en-US" sz="1800" smtClean="0"/>
          </a:p>
        </p:txBody>
      </p:sp>
      <p:sp>
        <p:nvSpPr>
          <p:cNvPr id="5" name="Footer Placeholder 4"/>
          <p:cNvSpPr>
            <a:spLocks noGrp="1"/>
          </p:cNvSpPr>
          <p:nvPr>
            <p:ph type="ftr" sz="quarter" idx="11"/>
          </p:nvPr>
        </p:nvSpPr>
        <p:spPr/>
        <p:txBody>
          <a:bodyPr/>
          <a:lstStyle/>
          <a:p>
            <a:pPr>
              <a:defRPr/>
            </a:pPr>
            <a:r>
              <a:rPr lang="en-US"/>
              <a:t>Plagiarism</a:t>
            </a:r>
          </a:p>
        </p:txBody>
      </p:sp>
      <p:sp>
        <p:nvSpPr>
          <p:cNvPr id="54276" name="Slide Number Placeholder 5"/>
          <p:cNvSpPr>
            <a:spLocks noGrp="1"/>
          </p:cNvSpPr>
          <p:nvPr>
            <p:ph type="sldNum" sz="quarter" idx="12"/>
          </p:nvPr>
        </p:nvSpPr>
        <p:spPr bwMode="auto">
          <a:noFill/>
          <a:ln>
            <a:miter lim="800000"/>
            <a:headEnd/>
            <a:tailEnd/>
          </a:ln>
        </p:spPr>
        <p:txBody>
          <a:bodyPr/>
          <a:lstStyle/>
          <a:p>
            <a:fld id="{B8C33D94-3A7A-46B8-912F-282395F3428E}" type="slidenum">
              <a:rPr lang="en-US"/>
              <a:pPr/>
              <a:t>40</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7670800" cy="838200"/>
          </a:xfrm>
        </p:spPr>
        <p:txBody>
          <a:bodyPr/>
          <a:lstStyle/>
          <a:p>
            <a:pPr eaLnBrk="1" hangingPunct="1"/>
            <a:r>
              <a:rPr lang="en-US" smtClean="0">
                <a:solidFill>
                  <a:schemeClr val="bg2"/>
                </a:solidFill>
              </a:rPr>
              <a:t>What is Citation?</a:t>
            </a:r>
          </a:p>
        </p:txBody>
      </p:sp>
      <p:sp>
        <p:nvSpPr>
          <p:cNvPr id="28675" name="Rectangle 3"/>
          <p:cNvSpPr>
            <a:spLocks noGrp="1" noChangeArrowheads="1"/>
          </p:cNvSpPr>
          <p:nvPr>
            <p:ph type="body" idx="1"/>
          </p:nvPr>
        </p:nvSpPr>
        <p:spPr>
          <a:xfrm>
            <a:off x="381000" y="1270000"/>
            <a:ext cx="8458200" cy="5359400"/>
          </a:xfrm>
        </p:spPr>
        <p:txBody>
          <a:bodyPr/>
          <a:lstStyle/>
          <a:p>
            <a:pPr eaLnBrk="1" hangingPunct="1"/>
            <a:r>
              <a:rPr lang="en-US" sz="2800" smtClean="0"/>
              <a:t>A "citation" is the way you tell readers that certain material in your work came from another source. </a:t>
            </a:r>
          </a:p>
          <a:p>
            <a:pPr eaLnBrk="1" hangingPunct="1"/>
            <a:r>
              <a:rPr lang="en-US" sz="2800" smtClean="0"/>
              <a:t>It also gives your readers the information necessary to find that source again, including: </a:t>
            </a:r>
          </a:p>
          <a:p>
            <a:pPr lvl="1" eaLnBrk="1" hangingPunct="1"/>
            <a:r>
              <a:rPr lang="en-US" sz="2400" smtClean="0"/>
              <a:t>information about the author </a:t>
            </a:r>
          </a:p>
          <a:p>
            <a:pPr lvl="1" eaLnBrk="1" hangingPunct="1"/>
            <a:r>
              <a:rPr lang="en-US" sz="2400" smtClean="0"/>
              <a:t>the title of the work </a:t>
            </a:r>
          </a:p>
          <a:p>
            <a:pPr lvl="1" eaLnBrk="1" hangingPunct="1"/>
            <a:r>
              <a:rPr lang="en-US" sz="2400" smtClean="0"/>
              <a:t>the name and location of the company that published your copy of the source </a:t>
            </a:r>
          </a:p>
          <a:p>
            <a:pPr lvl="1" eaLnBrk="1" hangingPunct="1"/>
            <a:r>
              <a:rPr lang="en-US" sz="2400" smtClean="0"/>
              <a:t>the date your copy was published </a:t>
            </a:r>
          </a:p>
          <a:p>
            <a:pPr lvl="1" eaLnBrk="1" hangingPunct="1"/>
            <a:r>
              <a:rPr lang="en-US" sz="2400" smtClean="0"/>
              <a:t>the page numbers of the material you are borrowing </a:t>
            </a:r>
          </a:p>
          <a:p>
            <a:pPr lvl="1" algn="ctr" eaLnBrk="1" hangingPunct="1">
              <a:buFontTx/>
              <a:buNone/>
            </a:pPr>
            <a:r>
              <a:rPr lang="en-US" sz="1800" smtClean="0">
                <a:hlinkClick r:id="rId2"/>
              </a:rPr>
              <a:t>http://www.plagiarism.org/learning_center/what_is_citation.html</a:t>
            </a:r>
            <a:endParaRPr lang="en-US" sz="1800" smtClean="0"/>
          </a:p>
          <a:p>
            <a:pPr lvl="1" algn="ctr" eaLnBrk="1" hangingPunct="1">
              <a:buFontTx/>
              <a:buNone/>
            </a:pPr>
            <a:endParaRPr lang="en-US" sz="1800" smtClean="0"/>
          </a:p>
          <a:p>
            <a:pPr eaLnBrk="1" hangingPunct="1"/>
            <a:endParaRPr lang="en-US" sz="1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8674"/>
                                        </p:tgtEl>
                                        <p:attrNameLst>
                                          <p:attrName>style.visibility</p:attrName>
                                        </p:attrNameLst>
                                      </p:cBhvr>
                                      <p:to>
                                        <p:strVal val="visible"/>
                                      </p:to>
                                    </p:set>
                                    <p:animEffect transition="in" filter="fade">
                                      <p:cBhvr>
                                        <p:cTn id="7" dur="600">
                                          <p:stCondLst>
                                            <p:cond delay="0"/>
                                          </p:stCondLst>
                                        </p:cTn>
                                        <p:tgtEl>
                                          <p:spTgt spid="28674"/>
                                        </p:tgtEl>
                                      </p:cBhvr>
                                    </p:animEffect>
                                    <p:anim calcmode="lin" valueType="num">
                                      <p:cBhvr>
                                        <p:cTn id="8" dur="600" fill="hold">
                                          <p:stCondLst>
                                            <p:cond delay="0"/>
                                          </p:stCondLst>
                                        </p:cTn>
                                        <p:tgtEl>
                                          <p:spTgt spid="2867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867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867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8675">
                                            <p:txEl>
                                              <p:pRg st="0" end="0"/>
                                            </p:txEl>
                                          </p:spTgt>
                                        </p:tgtEl>
                                        <p:attrNameLst>
                                          <p:attrName>style.visibility</p:attrName>
                                        </p:attrNameLst>
                                      </p:cBhvr>
                                      <p:to>
                                        <p:strVal val="visible"/>
                                      </p:to>
                                    </p:set>
                                    <p:animEffect transition="in" filter="slide(fromBottom)">
                                      <p:cBhvr>
                                        <p:cTn id="15" dur="500">
                                          <p:stCondLst>
                                            <p:cond delay="0"/>
                                          </p:stCondLst>
                                        </p:cTn>
                                        <p:tgtEl>
                                          <p:spTgt spid="2867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8675">
                                            <p:txEl>
                                              <p:pRg st="1" end="1"/>
                                            </p:txEl>
                                          </p:spTgt>
                                        </p:tgtEl>
                                        <p:attrNameLst>
                                          <p:attrName>style.visibility</p:attrName>
                                        </p:attrNameLst>
                                      </p:cBhvr>
                                      <p:to>
                                        <p:strVal val="visible"/>
                                      </p:to>
                                    </p:set>
                                    <p:animEffect transition="in" filter="slide(fromBottom)">
                                      <p:cBhvr>
                                        <p:cTn id="20" dur="500">
                                          <p:stCondLst>
                                            <p:cond delay="0"/>
                                          </p:stCondLst>
                                        </p:cTn>
                                        <p:tgtEl>
                                          <p:spTgt spid="28675">
                                            <p:txEl>
                                              <p:pRg st="1" end="1"/>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Effect transition="in" filter="slide(fromBottom)">
                                      <p:cBhvr>
                                        <p:cTn id="23" dur="500">
                                          <p:stCondLst>
                                            <p:cond delay="0"/>
                                          </p:stCondLst>
                                        </p:cTn>
                                        <p:tgtEl>
                                          <p:spTgt spid="28675">
                                            <p:txEl>
                                              <p:pRg st="2" end="2"/>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28675">
                                            <p:txEl>
                                              <p:pRg st="3" end="3"/>
                                            </p:txEl>
                                          </p:spTgt>
                                        </p:tgtEl>
                                        <p:attrNameLst>
                                          <p:attrName>style.visibility</p:attrName>
                                        </p:attrNameLst>
                                      </p:cBhvr>
                                      <p:to>
                                        <p:strVal val="visible"/>
                                      </p:to>
                                    </p:set>
                                    <p:animEffect transition="in" filter="slide(fromBottom)">
                                      <p:cBhvr>
                                        <p:cTn id="26" dur="500">
                                          <p:stCondLst>
                                            <p:cond delay="0"/>
                                          </p:stCondLst>
                                        </p:cTn>
                                        <p:tgtEl>
                                          <p:spTgt spid="28675">
                                            <p:txEl>
                                              <p:pRg st="3" end="3"/>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28675">
                                            <p:txEl>
                                              <p:pRg st="4" end="4"/>
                                            </p:txEl>
                                          </p:spTgt>
                                        </p:tgtEl>
                                        <p:attrNameLst>
                                          <p:attrName>style.visibility</p:attrName>
                                        </p:attrNameLst>
                                      </p:cBhvr>
                                      <p:to>
                                        <p:strVal val="visible"/>
                                      </p:to>
                                    </p:set>
                                    <p:animEffect transition="in" filter="slide(fromBottom)">
                                      <p:cBhvr>
                                        <p:cTn id="29" dur="500">
                                          <p:stCondLst>
                                            <p:cond delay="0"/>
                                          </p:stCondLst>
                                        </p:cTn>
                                        <p:tgtEl>
                                          <p:spTgt spid="28675">
                                            <p:txEl>
                                              <p:pRg st="4" end="4"/>
                                            </p:txEl>
                                          </p:spTgt>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slide(fromBottom)">
                                      <p:cBhvr>
                                        <p:cTn id="32" dur="500">
                                          <p:stCondLst>
                                            <p:cond delay="0"/>
                                          </p:stCondLst>
                                        </p:cTn>
                                        <p:tgtEl>
                                          <p:spTgt spid="28675">
                                            <p:txEl>
                                              <p:pRg st="5" end="5"/>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28675">
                                            <p:txEl>
                                              <p:pRg st="6" end="6"/>
                                            </p:txEl>
                                          </p:spTgt>
                                        </p:tgtEl>
                                        <p:attrNameLst>
                                          <p:attrName>style.visibility</p:attrName>
                                        </p:attrNameLst>
                                      </p:cBhvr>
                                      <p:to>
                                        <p:strVal val="visible"/>
                                      </p:to>
                                    </p:set>
                                    <p:animEffect transition="in" filter="slide(fromBottom)">
                                      <p:cBhvr>
                                        <p:cTn id="35" dur="500">
                                          <p:stCondLst>
                                            <p:cond delay="0"/>
                                          </p:stCondLst>
                                        </p:cTn>
                                        <p:tgtEl>
                                          <p:spTgt spid="28675">
                                            <p:txEl>
                                              <p:pRg st="6" end="6"/>
                                            </p:txEl>
                                          </p:spTgt>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28675">
                                            <p:txEl>
                                              <p:pRg st="7" end="7"/>
                                            </p:txEl>
                                          </p:spTgt>
                                        </p:tgtEl>
                                        <p:attrNameLst>
                                          <p:attrName>style.visibility</p:attrName>
                                        </p:attrNameLst>
                                      </p:cBhvr>
                                      <p:to>
                                        <p:strVal val="visible"/>
                                      </p:to>
                                    </p:set>
                                    <p:animEffect transition="in" filter="slide(fromBottom)">
                                      <p:cBhvr>
                                        <p:cTn id="38" dur="500">
                                          <p:stCondLst>
                                            <p:cond delay="0"/>
                                          </p:stCondLst>
                                        </p:cTn>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7813675" cy="838200"/>
          </a:xfrm>
        </p:spPr>
        <p:txBody>
          <a:bodyPr/>
          <a:lstStyle/>
          <a:p>
            <a:pPr eaLnBrk="1" hangingPunct="1"/>
            <a:r>
              <a:rPr lang="en-US" sz="3200" smtClean="0">
                <a:solidFill>
                  <a:schemeClr val="bg2"/>
                </a:solidFill>
              </a:rPr>
              <a:t>You Commit Plagiarism When…</a:t>
            </a:r>
          </a:p>
        </p:txBody>
      </p:sp>
      <p:sp>
        <p:nvSpPr>
          <p:cNvPr id="10243" name="Rectangle 3"/>
          <p:cNvSpPr>
            <a:spLocks noGrp="1" noChangeArrowheads="1"/>
          </p:cNvSpPr>
          <p:nvPr>
            <p:ph type="body" idx="1"/>
          </p:nvPr>
        </p:nvSpPr>
        <p:spPr>
          <a:xfrm>
            <a:off x="457200" y="1676400"/>
            <a:ext cx="8229600" cy="4724400"/>
          </a:xfrm>
        </p:spPr>
        <p:txBody>
          <a:bodyPr/>
          <a:lstStyle/>
          <a:p>
            <a:pPr eaLnBrk="1" hangingPunct="1"/>
            <a:r>
              <a:rPr lang="en-US" sz="2800" smtClean="0"/>
              <a:t>You fail to cite quotations and borrowed ideas</a:t>
            </a:r>
          </a:p>
          <a:p>
            <a:pPr eaLnBrk="1" hangingPunct="1"/>
            <a:endParaRPr lang="en-US" sz="2800" smtClean="0"/>
          </a:p>
          <a:p>
            <a:pPr eaLnBrk="1" hangingPunct="1"/>
            <a:r>
              <a:rPr lang="en-US" sz="2800" smtClean="0"/>
              <a:t>You fail to use quotation marks (</a:t>
            </a:r>
            <a:r>
              <a:rPr lang="ja-JP" altLang="en-US" sz="2800" smtClean="0"/>
              <a:t>“</a:t>
            </a:r>
            <a:r>
              <a:rPr lang="en-US" altLang="ja-JP" sz="2800" smtClean="0"/>
              <a:t> </a:t>
            </a:r>
            <a:r>
              <a:rPr lang="ja-JP" altLang="en-US" sz="2800" smtClean="0"/>
              <a:t>”</a:t>
            </a:r>
            <a:r>
              <a:rPr lang="en-US" altLang="ja-JP" sz="2800" smtClean="0"/>
              <a:t>) around another author</a:t>
            </a:r>
            <a:r>
              <a:rPr lang="ja-JP" altLang="en-US" sz="2800" smtClean="0"/>
              <a:t>’</a:t>
            </a:r>
            <a:r>
              <a:rPr lang="en-US" altLang="ja-JP" sz="2800" smtClean="0"/>
              <a:t>s words, phrases, or sentences</a:t>
            </a:r>
          </a:p>
          <a:p>
            <a:pPr eaLnBrk="1" hangingPunct="1"/>
            <a:endParaRPr lang="en-US" sz="2800" smtClean="0"/>
          </a:p>
          <a:p>
            <a:pPr eaLnBrk="1" hangingPunct="1"/>
            <a:r>
              <a:rPr lang="en-US" sz="2800" smtClean="0"/>
              <a:t>You fail to summarize or paraphrase in YOUR OWN WORDS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p:cTn id="13"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p:cTn id="25"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152400"/>
            <a:ext cx="7742238" cy="838200"/>
          </a:xfrm>
        </p:spPr>
        <p:txBody>
          <a:bodyPr/>
          <a:lstStyle/>
          <a:p>
            <a:r>
              <a:rPr lang="en-US" smtClean="0">
                <a:solidFill>
                  <a:schemeClr val="bg2"/>
                </a:solidFill>
              </a:rPr>
              <a:t>Definitions</a:t>
            </a:r>
          </a:p>
        </p:txBody>
      </p:sp>
      <p:sp>
        <p:nvSpPr>
          <p:cNvPr id="21506" name="Content Placeholder 2"/>
          <p:cNvSpPr>
            <a:spLocks noGrp="1"/>
          </p:cNvSpPr>
          <p:nvPr>
            <p:ph idx="1"/>
          </p:nvPr>
        </p:nvSpPr>
        <p:spPr>
          <a:xfrm>
            <a:off x="457200" y="1330325"/>
            <a:ext cx="8229600" cy="4781550"/>
          </a:xfrm>
        </p:spPr>
        <p:txBody>
          <a:bodyPr/>
          <a:lstStyle/>
          <a:p>
            <a:pPr>
              <a:buFont typeface="Arial" pitchFamily="34" charset="0"/>
              <a:buNone/>
            </a:pPr>
            <a:r>
              <a:rPr lang="en-US" sz="2400" smtClean="0"/>
              <a:t>- Simply stated: theft of </a:t>
            </a:r>
            <a:r>
              <a:rPr lang="ja-JP" altLang="en-US" sz="2400" smtClean="0"/>
              <a:t>“</a:t>
            </a:r>
            <a:r>
              <a:rPr lang="en-US" altLang="ja-JP" sz="2400" smtClean="0"/>
              <a:t>words</a:t>
            </a:r>
            <a:r>
              <a:rPr lang="ja-JP" altLang="en-US" sz="2400" smtClean="0"/>
              <a:t>”</a:t>
            </a:r>
            <a:endParaRPr lang="en-US" altLang="ja-JP" sz="2400" smtClean="0"/>
          </a:p>
          <a:p>
            <a:pPr>
              <a:buFont typeface="Arial" pitchFamily="34" charset="0"/>
              <a:buNone/>
            </a:pPr>
            <a:r>
              <a:rPr lang="en-US" sz="2400" smtClean="0"/>
              <a:t>- Presenting another</a:t>
            </a:r>
            <a:r>
              <a:rPr lang="ja-JP" altLang="en-US" sz="2400" smtClean="0"/>
              <a:t>’</a:t>
            </a:r>
            <a:r>
              <a:rPr lang="en-US" altLang="ja-JP" sz="2400" smtClean="0"/>
              <a:t>s original thoughts or ideas as your own </a:t>
            </a:r>
          </a:p>
          <a:p>
            <a:pPr>
              <a:buFont typeface="Arial" pitchFamily="34" charset="0"/>
              <a:buNone/>
            </a:pPr>
            <a:r>
              <a:rPr lang="en-US" sz="2400" smtClean="0"/>
              <a:t>- Using another</a:t>
            </a:r>
            <a:r>
              <a:rPr lang="ja-JP" altLang="en-US" sz="2400" smtClean="0"/>
              <a:t>’</a:t>
            </a:r>
            <a:r>
              <a:rPr lang="en-US" altLang="ja-JP" sz="2400" smtClean="0"/>
              <a:t>s exact words without proper citation</a:t>
            </a:r>
          </a:p>
          <a:p>
            <a:pPr marL="1009650" lvl="1" indent="-609600" rtl="1">
              <a:lnSpc>
                <a:spcPct val="90000"/>
              </a:lnSpc>
              <a:buSzPct val="30000"/>
              <a:buFont typeface="Arial" pitchFamily="34" charset="0"/>
              <a:buNone/>
            </a:pPr>
            <a:r>
              <a:rPr lang="en-US" sz="2400" smtClean="0"/>
              <a:t>     	- Presenting an idea as new and original when it comes        from an existing source (Merriam-Webster Online             Dictionary)</a:t>
            </a:r>
          </a:p>
          <a:p>
            <a:pPr>
              <a:buFont typeface="Arial" pitchFamily="34" charset="0"/>
              <a:buNone/>
            </a:pPr>
            <a:r>
              <a:rPr lang="en-US" sz="2400" smtClean="0"/>
              <a:t>- When you use another author</a:t>
            </a:r>
            <a:r>
              <a:rPr lang="ja-JP" altLang="en-US" sz="2400" smtClean="0"/>
              <a:t>’</a:t>
            </a:r>
            <a:r>
              <a:rPr lang="en-US" altLang="ja-JP" sz="2400" smtClean="0"/>
              <a:t>s intellectual property—language, visuals, or ideas—in your own writing without giving proper credit, you commit a kind of academic theft called </a:t>
            </a:r>
            <a:r>
              <a:rPr lang="en-US" altLang="ja-JP" sz="2400" i="1" smtClean="0"/>
              <a:t>plagiarism </a:t>
            </a:r>
            <a:r>
              <a:rPr lang="en-US" altLang="ja-JP" sz="2400" smtClean="0"/>
              <a:t>(Hacker)</a:t>
            </a:r>
          </a:p>
          <a:p>
            <a:endParaRPr lang="en-US" smtClean="0"/>
          </a:p>
        </p:txBody>
      </p:sp>
      <p:sp>
        <p:nvSpPr>
          <p:cNvPr id="5" name="Footer Placeholder 4"/>
          <p:cNvSpPr>
            <a:spLocks noGrp="1"/>
          </p:cNvSpPr>
          <p:nvPr>
            <p:ph type="ftr" sz="quarter" idx="11"/>
          </p:nvPr>
        </p:nvSpPr>
        <p:spPr/>
        <p:txBody>
          <a:bodyPr/>
          <a:lstStyle/>
          <a:p>
            <a:pPr>
              <a:defRPr/>
            </a:pPr>
            <a:r>
              <a:rPr lang="en-US"/>
              <a:t>Plagiarism</a:t>
            </a:r>
          </a:p>
        </p:txBody>
      </p:sp>
      <p:sp>
        <p:nvSpPr>
          <p:cNvPr id="21508" name="Slide Number Placeholder 5"/>
          <p:cNvSpPr>
            <a:spLocks noGrp="1"/>
          </p:cNvSpPr>
          <p:nvPr>
            <p:ph type="sldNum" sz="quarter" idx="12"/>
          </p:nvPr>
        </p:nvSpPr>
        <p:spPr bwMode="auto">
          <a:noFill/>
          <a:ln>
            <a:miter lim="800000"/>
            <a:headEnd/>
            <a:tailEnd/>
          </a:ln>
        </p:spPr>
        <p:txBody>
          <a:bodyPr/>
          <a:lstStyle/>
          <a:p>
            <a:fld id="{635537EA-4A02-49B4-9279-D69E0840944E}"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      </a:t>
            </a:r>
            <a:r>
              <a:rPr lang="en-US" sz="3200" smtClean="0">
                <a:solidFill>
                  <a:schemeClr val="bg2"/>
                </a:solidFill>
              </a:rPr>
              <a:t>Classifications of Plagiarism</a:t>
            </a:r>
          </a:p>
        </p:txBody>
      </p:sp>
      <p:sp>
        <p:nvSpPr>
          <p:cNvPr id="22530" name="Content Placeholder 2"/>
          <p:cNvSpPr>
            <a:spLocks noGrp="1"/>
          </p:cNvSpPr>
          <p:nvPr>
            <p:ph idx="1"/>
          </p:nvPr>
        </p:nvSpPr>
        <p:spPr>
          <a:xfrm>
            <a:off x="457200" y="1514475"/>
            <a:ext cx="8229600" cy="4962525"/>
          </a:xfrm>
        </p:spPr>
        <p:txBody>
          <a:bodyPr/>
          <a:lstStyle/>
          <a:p>
            <a:r>
              <a:rPr lang="en-US" sz="3600" smtClean="0">
                <a:solidFill>
                  <a:srgbClr val="FF0000"/>
                </a:solidFill>
              </a:rPr>
              <a:t>First</a:t>
            </a:r>
            <a:r>
              <a:rPr lang="en-US" sz="3600" smtClean="0"/>
              <a:t>: intentional / non-intentional</a:t>
            </a:r>
          </a:p>
          <a:p>
            <a:r>
              <a:rPr lang="en-US" sz="3600" smtClean="0">
                <a:solidFill>
                  <a:srgbClr val="FF0000"/>
                </a:solidFill>
              </a:rPr>
              <a:t>Second</a:t>
            </a:r>
            <a:r>
              <a:rPr lang="en-US" sz="3600" smtClean="0"/>
              <a:t>: words / structure / ideas / authorship / self</a:t>
            </a:r>
          </a:p>
          <a:p>
            <a:r>
              <a:rPr lang="en-US" sz="3600" smtClean="0">
                <a:solidFill>
                  <a:srgbClr val="FF0000"/>
                </a:solidFill>
              </a:rPr>
              <a:t>Third</a:t>
            </a:r>
            <a:r>
              <a:rPr lang="en-US" sz="3600" smtClean="0"/>
              <a:t>: global / patchwork / incremental</a:t>
            </a:r>
          </a:p>
        </p:txBody>
      </p:sp>
      <p:sp>
        <p:nvSpPr>
          <p:cNvPr id="5" name="Footer Placeholder 4"/>
          <p:cNvSpPr>
            <a:spLocks noGrp="1"/>
          </p:cNvSpPr>
          <p:nvPr>
            <p:ph type="ftr" sz="quarter" idx="11"/>
          </p:nvPr>
        </p:nvSpPr>
        <p:spPr/>
        <p:txBody>
          <a:bodyPr/>
          <a:lstStyle/>
          <a:p>
            <a:pPr>
              <a:defRPr/>
            </a:pPr>
            <a:r>
              <a:rPr lang="en-US"/>
              <a:t>Plagiarism</a:t>
            </a:r>
          </a:p>
        </p:txBody>
      </p:sp>
      <p:sp>
        <p:nvSpPr>
          <p:cNvPr id="22532" name="Slide Number Placeholder 5"/>
          <p:cNvSpPr>
            <a:spLocks noGrp="1"/>
          </p:cNvSpPr>
          <p:nvPr>
            <p:ph type="sldNum" sz="quarter" idx="12"/>
          </p:nvPr>
        </p:nvSpPr>
        <p:spPr bwMode="auto">
          <a:noFill/>
          <a:ln>
            <a:miter lim="800000"/>
            <a:headEnd/>
            <a:tailEnd/>
          </a:ln>
        </p:spPr>
        <p:txBody>
          <a:bodyPr/>
          <a:lstStyle/>
          <a:p>
            <a:fld id="{146E17E6-65E1-434F-B8B8-AEBC90A41DAE}"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p>
            <a:pPr>
              <a:defRPr/>
            </a:pPr>
            <a:r>
              <a:rPr lang="en-US" dirty="0" smtClean="0">
                <a:solidFill>
                  <a:schemeClr val="tx1"/>
                </a:solidFill>
              </a:rPr>
              <a:t>First classification</a:t>
            </a:r>
            <a:endParaRPr lang="en-US" dirty="0">
              <a:solidFill>
                <a:schemeClr val="tx1"/>
              </a:solidFill>
            </a:endParaRPr>
          </a:p>
        </p:txBody>
      </p:sp>
      <p:sp>
        <p:nvSpPr>
          <p:cNvPr id="3" name="Text Placeholder 2"/>
          <p:cNvSpPr>
            <a:spLocks noGrp="1"/>
          </p:cNvSpPr>
          <p:nvPr>
            <p:ph type="body" idx="1"/>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Plagiarism</a:t>
            </a:r>
          </a:p>
        </p:txBody>
      </p:sp>
      <p:sp>
        <p:nvSpPr>
          <p:cNvPr id="23556" name="Slide Number Placeholder 5"/>
          <p:cNvSpPr>
            <a:spLocks noGrp="1"/>
          </p:cNvSpPr>
          <p:nvPr>
            <p:ph type="sldNum" sz="quarter" idx="12"/>
          </p:nvPr>
        </p:nvSpPr>
        <p:spPr bwMode="auto">
          <a:noFill/>
          <a:ln>
            <a:miter lim="800000"/>
            <a:headEnd/>
            <a:tailEnd/>
          </a:ln>
        </p:spPr>
        <p:txBody>
          <a:bodyPr/>
          <a:lstStyle/>
          <a:p>
            <a:fld id="{9AEE43E3-CA71-4094-B12D-1E1F3C108B60}"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1429</TotalTime>
  <Words>2328</Words>
  <Application>Microsoft Macintosh PowerPoint</Application>
  <PresentationFormat>عرض على الشاشة (3:4)‏</PresentationFormat>
  <Paragraphs>286</Paragraphs>
  <Slides>40</Slides>
  <Notes>2</Notes>
  <HiddenSlides>0</HiddenSlides>
  <MMClips>0</MMClips>
  <ScaleCrop>false</ScaleCrop>
  <HeadingPairs>
    <vt:vector size="6" baseType="variant">
      <vt:variant>
        <vt:lpstr>الخطوط المستخدمة</vt:lpstr>
      </vt:variant>
      <vt:variant>
        <vt:i4>14</vt:i4>
      </vt:variant>
      <vt:variant>
        <vt:lpstr>سمة</vt:lpstr>
      </vt:variant>
      <vt:variant>
        <vt:i4>1</vt:i4>
      </vt:variant>
      <vt:variant>
        <vt:lpstr>عناوين الشرائح</vt:lpstr>
      </vt:variant>
      <vt:variant>
        <vt:i4>40</vt:i4>
      </vt:variant>
    </vt:vector>
  </HeadingPairs>
  <TitlesOfParts>
    <vt:vector size="55" baseType="lpstr">
      <vt:lpstr>Calibri</vt:lpstr>
      <vt:lpstr>MS PGothic</vt:lpstr>
      <vt:lpstr>Arial</vt:lpstr>
      <vt:lpstr>Tahoma</vt:lpstr>
      <vt:lpstr>MS PGothic</vt:lpstr>
      <vt:lpstr>Footlight MT Light</vt:lpstr>
      <vt:lpstr>Times New Roman</vt:lpstr>
      <vt:lpstr>Times New Roman (Arabic)</vt:lpstr>
      <vt:lpstr>Wingdings</vt:lpstr>
      <vt:lpstr>Franklin Gothic Heavy</vt:lpstr>
      <vt:lpstr>Wingdings 2</vt:lpstr>
      <vt:lpstr>Century</vt:lpstr>
      <vt:lpstr>Arial Narrow</vt:lpstr>
      <vt:lpstr>Forte</vt:lpstr>
      <vt:lpstr>TP101967919_template</vt:lpstr>
      <vt:lpstr>PLAGIARISM</vt:lpstr>
      <vt:lpstr>Objectives</vt:lpstr>
      <vt:lpstr>Headlines</vt:lpstr>
      <vt:lpstr>Intellectual Property</vt:lpstr>
      <vt:lpstr>What is Citation?</vt:lpstr>
      <vt:lpstr>You Commit Plagiarism When…</vt:lpstr>
      <vt:lpstr>Definitions</vt:lpstr>
      <vt:lpstr>      Classifications of Plagiarism</vt:lpstr>
      <vt:lpstr>First classification</vt:lpstr>
      <vt:lpstr>Unintentional Plagiarism</vt:lpstr>
      <vt:lpstr>Intentional Plagiarism</vt:lpstr>
      <vt:lpstr>Second classification</vt:lpstr>
      <vt:lpstr>Plagiarism: Type (1) WORDS of</vt:lpstr>
      <vt:lpstr>Plagiarism: Type (2) STRUCTURE</vt:lpstr>
      <vt:lpstr>Plagiarism: Type (3) IDEAS</vt:lpstr>
      <vt:lpstr>Plagiarism: Type (4) AUTHORSHIP</vt:lpstr>
      <vt:lpstr>Plagiarism: Type (5) SELF</vt:lpstr>
      <vt:lpstr>third classification</vt:lpstr>
      <vt:lpstr>Third Classification</vt:lpstr>
      <vt:lpstr>Challenge…</vt:lpstr>
      <vt:lpstr>Original Passage: Original Source</vt:lpstr>
      <vt:lpstr>Student Plagiarized or Acceptable?</vt:lpstr>
      <vt:lpstr>Answer </vt:lpstr>
      <vt:lpstr>What Went Wrong ?</vt:lpstr>
      <vt:lpstr>Original Source</vt:lpstr>
      <vt:lpstr>Plagiarized or Acceptable?</vt:lpstr>
      <vt:lpstr>Answer </vt:lpstr>
      <vt:lpstr>What Went Wrong ?</vt:lpstr>
      <vt:lpstr>      More Examples</vt:lpstr>
      <vt:lpstr>     More Examples</vt:lpstr>
      <vt:lpstr>Strategies to Avoid Plagiarism</vt:lpstr>
      <vt:lpstr>Plagiarism Prevention:  Be Authentic</vt:lpstr>
      <vt:lpstr>Plagiarism Prevention:  3 Word Rule</vt:lpstr>
      <vt:lpstr>Plagiarism Prevention:  Paraphrasing and Summarizing</vt:lpstr>
      <vt:lpstr>Red Flag</vt:lpstr>
      <vt:lpstr>Possible Penalties of Plagiarism</vt:lpstr>
      <vt:lpstr>In Conclusion, Please Avoid:</vt:lpstr>
      <vt:lpstr>In Conclusion, Please Avoid:</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 EPIDEMIOLOGY</dc:title>
  <dc:creator>Nurah Alamro</dc:creator>
  <cp:lastModifiedBy>AA</cp:lastModifiedBy>
  <cp:revision>110</cp:revision>
  <dcterms:created xsi:type="dcterms:W3CDTF">2011-11-03T00:53:54Z</dcterms:created>
  <dcterms:modified xsi:type="dcterms:W3CDTF">2013-10-04T05:55:30Z</dcterms:modified>
</cp:coreProperties>
</file>