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70" r:id="rId4"/>
    <p:sldId id="271" r:id="rId5"/>
    <p:sldId id="257" r:id="rId6"/>
    <p:sldId id="272" r:id="rId7"/>
    <p:sldId id="273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67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C62D-8DA7-4761-A0F0-AAC56CB7A0B1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46F9-9DDF-4931-83A1-1EB1D935A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9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1" y="22860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5181600" cy="1828800"/>
          </a:xfrm>
        </p:spPr>
        <p:txBody>
          <a:bodyPr>
            <a:normAutofit/>
          </a:bodyPr>
          <a:lstStyle/>
          <a:p>
            <a:r>
              <a:rPr lang="en-US" sz="2000" b="1" dirty="0"/>
              <a:t>Prof. </a:t>
            </a:r>
            <a:r>
              <a:rPr lang="en-US" sz="2000" b="1" dirty="0" err="1"/>
              <a:t>Riaz</a:t>
            </a:r>
            <a:r>
              <a:rPr lang="en-US" sz="2000" b="1" dirty="0"/>
              <a:t> </a:t>
            </a:r>
            <a:r>
              <a:rPr lang="en-US" sz="2000" b="1" dirty="0" err="1"/>
              <a:t>Qureshi</a:t>
            </a:r>
            <a:endParaRPr lang="en-US" sz="2000" b="1" dirty="0"/>
          </a:p>
          <a:p>
            <a:r>
              <a:rPr lang="en-US" sz="2000" b="1" dirty="0" err="1"/>
              <a:t>Dr</a:t>
            </a:r>
            <a:r>
              <a:rPr lang="en-US" sz="2000" b="1" dirty="0"/>
              <a:t> </a:t>
            </a:r>
            <a:r>
              <a:rPr lang="en-US" sz="2000" b="1" dirty="0" err="1"/>
              <a:t>Hafsa</a:t>
            </a:r>
            <a:r>
              <a:rPr lang="en-US" sz="2000" b="1" dirty="0"/>
              <a:t> </a:t>
            </a:r>
            <a:r>
              <a:rPr lang="en-US" sz="2000" b="1" dirty="0" err="1"/>
              <a:t>Raheel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baffle your audience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 study’s design but not the conclusion</a:t>
            </a:r>
            <a:endParaRPr lang="en-US" sz="2400" dirty="0" smtClean="0"/>
          </a:p>
          <a:p>
            <a:pPr lvl="1"/>
            <a:r>
              <a:rPr lang="en-US" sz="2000" dirty="0" smtClean="0"/>
              <a:t>A one sentence description of the study at the end of the introduction is appropriate. </a:t>
            </a:r>
            <a:r>
              <a:rPr lang="en-US" sz="2000" dirty="0" err="1" smtClean="0"/>
              <a:t>e.g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   We therefore conducted a double blind randomized study with 5- year follow up to determine whether--------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F093-A18F-42AC-9144-A4D938E3D5E4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Get the structure right:</a:t>
            </a:r>
          </a:p>
          <a:p>
            <a:r>
              <a:rPr lang="en-US" dirty="0" smtClean="0"/>
              <a:t>   - General nature of the problem</a:t>
            </a:r>
          </a:p>
          <a:p>
            <a:r>
              <a:rPr lang="en-US" dirty="0" smtClean="0"/>
              <a:t>   -  Background and work to-date</a:t>
            </a:r>
          </a:p>
          <a:p>
            <a:r>
              <a:rPr lang="en-US" dirty="0" smtClean="0"/>
              <a:t>   -  The research question related to the 	objective (at the end)</a:t>
            </a:r>
          </a:p>
          <a:p>
            <a:endParaRPr lang="en-US" dirty="0" smtClean="0"/>
          </a:p>
          <a:p>
            <a:r>
              <a:rPr lang="en-US" dirty="0" smtClean="0"/>
              <a:t>Stay away from opinionated statements and quotations in scientific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E52-3865-4354-80B0-25069B0ED168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7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</a:t>
            </a:r>
            <a:r>
              <a:rPr lang="en-US" sz="2800" dirty="0" smtClean="0">
                <a:solidFill>
                  <a:schemeClr val="hlink"/>
                </a:solidFill>
              </a:rPr>
              <a:t>http://www.arts.yorku.ca/caw/resources.html</a:t>
            </a:r>
          </a:p>
          <a:p>
            <a:endParaRPr lang="en-US" sz="2800" dirty="0" smtClean="0"/>
          </a:p>
          <a:p>
            <a:r>
              <a:rPr lang="en-US" sz="2800" dirty="0" smtClean="0"/>
              <a:t>Acknowledgements;</a:t>
            </a:r>
          </a:p>
          <a:p>
            <a:pPr lvl="1"/>
            <a:r>
              <a:rPr lang="en-US" sz="2600" dirty="0" err="1" smtClean="0"/>
              <a:t>Dr</a:t>
            </a:r>
            <a:r>
              <a:rPr lang="en-US" sz="2600" dirty="0" smtClean="0"/>
              <a:t> </a:t>
            </a:r>
            <a:r>
              <a:rPr lang="en-US" sz="2600" dirty="0" err="1" smtClean="0"/>
              <a:t>Riaz</a:t>
            </a:r>
            <a:r>
              <a:rPr lang="en-US" sz="2600" dirty="0" smtClean="0"/>
              <a:t> </a:t>
            </a:r>
            <a:r>
              <a:rPr lang="en-US" sz="2600" dirty="0" err="1" smtClean="0"/>
              <a:t>Qureshi</a:t>
            </a:r>
            <a:r>
              <a:rPr lang="en-US" sz="2600" dirty="0" smtClean="0"/>
              <a:t>, </a:t>
            </a:r>
            <a:r>
              <a:rPr lang="en-US" sz="2400" dirty="0" err="1" smtClean="0"/>
              <a:t>Proff</a:t>
            </a:r>
            <a:r>
              <a:rPr lang="en-US" sz="2400" dirty="0" smtClean="0"/>
              <a:t> of </a:t>
            </a:r>
            <a:r>
              <a:rPr lang="en-US" sz="2400" smtClean="0"/>
              <a:t>Family medicine, KSU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201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4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know the basic structure for writing an        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/>
              </a:rPr>
              <a:t>The opening paragraph of your paper will provide your readers with their initial impressions of your argument, your writing style, and the overall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634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7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beginning, consider:</a:t>
            </a:r>
          </a:p>
          <a:p>
            <a:pPr lvl="1"/>
            <a:r>
              <a:rPr lang="en-US" sz="2200" dirty="0" smtClean="0"/>
              <a:t>What do I have to say?</a:t>
            </a:r>
          </a:p>
          <a:p>
            <a:pPr lvl="1"/>
            <a:r>
              <a:rPr lang="en-US" sz="2200" dirty="0" smtClean="0"/>
              <a:t>Why is it worth saying ?</a:t>
            </a:r>
          </a:p>
          <a:p>
            <a:pPr lvl="1"/>
            <a:r>
              <a:rPr lang="en-US" sz="2200" dirty="0" smtClean="0"/>
              <a:t>What is the right format for the message?</a:t>
            </a:r>
          </a:p>
          <a:p>
            <a:pPr lvl="1"/>
            <a:r>
              <a:rPr lang="en-US" sz="2200" dirty="0" smtClean="0"/>
              <a:t>What is the audience for the message ?</a:t>
            </a:r>
          </a:p>
          <a:p>
            <a:pPr lvl="1"/>
            <a:r>
              <a:rPr lang="en-US" sz="2200" dirty="0" smtClean="0"/>
              <a:t>Which journal are you aiming for?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049-2D94-4675-9A4C-C2C71E809614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010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Strategies for writing an effective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effectLst/>
              </a:rPr>
              <a:t>Start by thinking about the question (or questions) you are trying to answer</a:t>
            </a:r>
          </a:p>
          <a:p>
            <a:pPr lvl="1"/>
            <a:r>
              <a:rPr lang="en-US" dirty="0" smtClean="0">
                <a:effectLst/>
              </a:rPr>
              <a:t>start off with a big picture sentence or two about the power of education as a force for change as a way of getting your reader interested and then focus in on the details of your argument</a:t>
            </a:r>
            <a:endParaRPr lang="en-US" dirty="0" smtClean="0"/>
          </a:p>
          <a:p>
            <a:endParaRPr lang="en-US" sz="2800" b="1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Don’t be afraid to write a tentative introduction first and then change it later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986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4676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Why you have undertaken the study ?</a:t>
            </a:r>
            <a:endParaRPr lang="en-US" sz="2400" dirty="0" smtClean="0"/>
          </a:p>
          <a:p>
            <a:r>
              <a:rPr lang="en-US" sz="2000" dirty="0" smtClean="0"/>
              <a:t> Main job of the introduction</a:t>
            </a:r>
          </a:p>
          <a:p>
            <a:pPr lvl="1"/>
            <a:r>
              <a:rPr lang="en-US" sz="1800" dirty="0" smtClean="0"/>
              <a:t>Set out to answer a question that really interests you</a:t>
            </a:r>
          </a:p>
          <a:p>
            <a:pPr lvl="1"/>
            <a:r>
              <a:rPr lang="en-US" sz="1800" dirty="0" smtClean="0"/>
              <a:t>The best question </a:t>
            </a:r>
            <a:r>
              <a:rPr lang="en-US" sz="1800" i="1" dirty="0" smtClean="0"/>
              <a:t>may</a:t>
            </a:r>
            <a:r>
              <a:rPr lang="en-US" sz="1800" dirty="0" smtClean="0"/>
              <a:t> arise directly from clinical practice   </a:t>
            </a:r>
          </a:p>
          <a:p>
            <a:pPr lvl="1"/>
            <a:r>
              <a:rPr lang="en-US" sz="1800" dirty="0" smtClean="0"/>
              <a:t>Need for enhancing preventive  aspect</a:t>
            </a:r>
          </a:p>
          <a:p>
            <a:pPr lvl="1"/>
            <a:r>
              <a:rPr lang="en-US" sz="1800" dirty="0" smtClean="0"/>
              <a:t>To build upon the current knowledge beliefs and practices</a:t>
            </a:r>
          </a:p>
          <a:p>
            <a:pPr lvl="1"/>
            <a:r>
              <a:rPr lang="en-US" sz="1800" dirty="0" smtClean="0"/>
              <a:t>To improve quality of life with rehabilitative concern  </a:t>
            </a:r>
          </a:p>
          <a:p>
            <a:pPr lvl="1"/>
            <a:r>
              <a:rPr lang="en-US" sz="1800" dirty="0" smtClean="0"/>
              <a:t>Build on scientific work already published</a:t>
            </a:r>
          </a:p>
          <a:p>
            <a:pPr lvl="1"/>
            <a:r>
              <a:rPr lang="en-US" sz="1800" dirty="0" smtClean="0"/>
              <a:t>Make clear how your work adds importantly to what has gone before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B33D041-257B-4B84-8A8E-FC60278948E0}" type="datetime1">
              <a:rPr lang="en-US">
                <a:solidFill>
                  <a:srgbClr val="898989"/>
                </a:solidFill>
              </a:rPr>
              <a:pPr/>
              <a:t>10/4/2013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E830438-36C8-4AC7-AFB2-B7CCEFF95ED5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1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it short</a:t>
            </a:r>
            <a:endParaRPr lang="en-US" sz="2400" dirty="0" smtClean="0"/>
          </a:p>
          <a:p>
            <a:r>
              <a:rPr lang="en-US" sz="2400" dirty="0" smtClean="0"/>
              <a:t>Do not try to impress readers by summarizing every-thing that has gone before</a:t>
            </a:r>
          </a:p>
          <a:p>
            <a:r>
              <a:rPr lang="en-US" sz="2400" dirty="0" smtClean="0"/>
              <a:t>Choose references, which are relevant, recent (preferably last 5 – 8 </a:t>
            </a:r>
            <a:r>
              <a:rPr lang="en-US" sz="2400" dirty="0" err="1" smtClean="0"/>
              <a:t>yrs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Convince readers and editors that your study is better than previous studies</a:t>
            </a:r>
          </a:p>
          <a:p>
            <a:r>
              <a:rPr lang="en-US" sz="2400" dirty="0" smtClean="0"/>
              <a:t>A more detailed critique of the other studies can be left for  the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E09E-E814-418A-8B01-B3A7D2D94267}" type="datetime1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689</TotalTime>
  <Words>814</Words>
  <Application>Microsoft Office PowerPoint</Application>
  <PresentationFormat>عرض على الشاشة (3:4)‏</PresentationFormat>
  <Paragraphs>127</Paragraphs>
  <Slides>18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Austin</vt:lpstr>
      <vt:lpstr>How to write an Introduction?</vt:lpstr>
      <vt:lpstr>Objectives of the session </vt:lpstr>
      <vt:lpstr>Why bother writing a good introduction?</vt:lpstr>
      <vt:lpstr>What should an introduction do?</vt:lpstr>
      <vt:lpstr>Introduction</vt:lpstr>
      <vt:lpstr>Skeleton of an introduction</vt:lpstr>
      <vt:lpstr>Strategies for writing an effective 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How to evaluate your introduction draft</vt:lpstr>
      <vt:lpstr>Conclusion</vt:lpstr>
      <vt:lpstr>References </vt:lpstr>
      <vt:lpstr>THANK YOU     QUESTIONS???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Introduction?</dc:title>
  <dc:creator>Riaz qureshie</dc:creator>
  <cp:lastModifiedBy>AA</cp:lastModifiedBy>
  <cp:revision>66</cp:revision>
  <dcterms:created xsi:type="dcterms:W3CDTF">2012-10-06T09:18:25Z</dcterms:created>
  <dcterms:modified xsi:type="dcterms:W3CDTF">2013-10-04T05:54:40Z</dcterms:modified>
</cp:coreProperties>
</file>