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0" r:id="rId2"/>
  </p:sldMasterIdLst>
  <p:notesMasterIdLst>
    <p:notesMasterId r:id="rId25"/>
  </p:notesMasterIdLst>
  <p:handoutMasterIdLst>
    <p:handoutMasterId r:id="rId26"/>
  </p:handoutMasterIdLst>
  <p:sldIdLst>
    <p:sldId id="257" r:id="rId3"/>
    <p:sldId id="361" r:id="rId4"/>
    <p:sldId id="376" r:id="rId5"/>
    <p:sldId id="363" r:id="rId6"/>
    <p:sldId id="364" r:id="rId7"/>
    <p:sldId id="365" r:id="rId8"/>
    <p:sldId id="377" r:id="rId9"/>
    <p:sldId id="378" r:id="rId10"/>
    <p:sldId id="379" r:id="rId11"/>
    <p:sldId id="380" r:id="rId12"/>
    <p:sldId id="366" r:id="rId13"/>
    <p:sldId id="367" r:id="rId14"/>
    <p:sldId id="368" r:id="rId15"/>
    <p:sldId id="369" r:id="rId16"/>
    <p:sldId id="381" r:id="rId17"/>
    <p:sldId id="375" r:id="rId18"/>
    <p:sldId id="382" r:id="rId19"/>
    <p:sldId id="371" r:id="rId20"/>
    <p:sldId id="372" r:id="rId21"/>
    <p:sldId id="383" r:id="rId22"/>
    <p:sldId id="373" r:id="rId23"/>
    <p:sldId id="374" r:id="rId2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0001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13A0551-CCA4-4441-905C-2C1755CF802A}" type="datetimeFigureOut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5F0F0FF-8013-403A-991C-7AFBE4BB67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DC355A4-1840-49C2-8870-BD05D5FE117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MS PGothic" panose="020B0600070205080204" pitchFamily="34" charset="-128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E6CA7-48B5-4225-92A3-A65856C6F1FC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AC717E-3044-477A-92E8-7AE80BD791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A96AC-9BDD-470E-9440-0A9ABE3EDC84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A56A67-3BBB-4E22-BC93-97329E2C6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2E17F-92B3-4220-AEF5-D15FCF5DE716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1B93E9-5C07-4D4F-8D48-70C110DA92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B67BD-DA36-44D8-8E24-00DEFE7C8CB5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3528F-B431-443C-9D33-91A9A1C90F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5A428-952A-42D8-81D6-B198A3A50AD4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C453F-46D8-46F2-B2F5-6B5AC3138C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1AC15-2776-4FCE-A9BC-70562EC63DA1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71B64-6F59-4BD5-8262-B99B3EEAF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10121-5F85-429A-930D-C571A7E70FE8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9FCFFA-8851-496F-A759-4513D086C3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9B61B-8170-4CA1-A4E4-A878209920F3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52E6C-59B5-42FE-AFCF-C07413D762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3E8C7-B6CC-456E-8EB0-1F26C431580E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4F0A03-96D7-4C0D-AC00-EFC6384E18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998B7B-5569-4F78-A8F1-68F31A169099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988528-062A-46E8-A176-CBEAC10FB3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48A8F-7D0F-4935-9A67-376E848D2426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DC9C8D-D81E-4C20-BDE5-E54D765410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A9E240-5C9E-4B9A-8E2E-84F6C40D5917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4A609-9C01-4603-ADB5-C4D9569DDA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80BE7-C39C-4098-8C94-332D70BCEF65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5F6EB0-C7BB-46A2-89BB-176CB482FA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1AEE4-C69A-4D01-932C-89BA502AFCC1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462E1-AA4A-4919-8FAD-56DC193658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26109-267F-4F7E-A831-8CC7B51BEE38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313D3-D8D8-44CE-9178-C718C7CE89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0FF8D-213E-4917-B727-C67ABE4CEAE5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3F66E-DBFF-4B34-9C4D-936FFE03D2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61EDEF-E69D-49FA-9785-9DBB3C1E67CB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8654E-4262-444F-A174-FEEFBA95BC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829EB-FF95-4841-9622-3F7ACB69E924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A76D5-9B39-4585-ADA8-6DF36C3F8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26DC2-E93A-4771-AED0-E7F96565D313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630DA-4C8F-46F0-A0B8-858388FB1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981D5-0533-47E1-BB83-6E7EFB0EBD62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E9E2FF-CB6E-4474-BA0B-43D64EF20E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C11B4-7319-46C8-9B96-511F7C4DEFDB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19295-88FD-4C98-89CE-60925F706E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94558-3354-462A-A112-32723CB9B147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B76C69-7C05-449B-9EE2-CD51B66D0A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A3CAF10-CAC4-4208-BEA3-D0D90A24DCBC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0EB4CB52-5607-484E-B174-B156C621D29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MS PGothic" panose="020B0600070205080204" pitchFamily="34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MS PGothic" panose="020B0600070205080204" pitchFamily="34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MS PGothic" panose="020B0600070205080204" pitchFamily="34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MS PGothic" panose="020B0600070205080204" pitchFamily="34" charset="-128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6629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B89D229-4F8B-4A0E-9A26-34820D3966F0}" type="datetime1">
              <a:rPr lang="en-US"/>
              <a:pPr>
                <a:defRPr/>
              </a:pPr>
              <a:t>10/22/2013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Tools for Data collection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fld id="{69681EB0-C699-4A26-803A-4CDB9393A71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MS PGothic" panose="020B0600070205080204" pitchFamily="34" charset="-128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MS PGothic" panose="020B0600070205080204" pitchFamily="34" charset="-128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MS PGothic" panose="020B0600070205080204" pitchFamily="34" charset="-128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ea typeface="MS PGothic" panose="020B0600070205080204" pitchFamily="34" charset="-128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000000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  <a:ea typeface="MS PGothic" panose="020B0600070205080204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 idx="4294967295"/>
          </p:nvPr>
        </p:nvSpPr>
        <p:spPr>
          <a:xfrm>
            <a:off x="395288" y="838200"/>
            <a:ext cx="8497887" cy="2286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Tools for Data Collection: Questionnaire and others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4294967295"/>
          </p:nvPr>
        </p:nvSpPr>
        <p:spPr>
          <a:xfrm>
            <a:off x="1752600" y="5084763"/>
            <a:ext cx="6096000" cy="9350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sz="2200" smtClean="0">
                <a:latin typeface="Footlight MT Light" pitchFamily="18" charset="0"/>
              </a:rPr>
              <a:t>Prof Awatif Alam,  Prof Ashry Ghad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200" smtClean="0">
                <a:latin typeface="Footlight MT Light" pitchFamily="18" charset="0"/>
              </a:rPr>
              <a:t>KSU Department of Family &amp; Community Medicine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sz="2200" smtClean="0">
                <a:latin typeface="Footlight MT Light" pitchFamily="18" charset="0"/>
              </a:rPr>
              <a:t>(21 October, 2013)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371600" cy="1524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125" name="Date Placeholder 6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D1378D3-F9D4-434E-AB06-5E98C03CBE78}" type="datetime1">
              <a:rPr lang="en-US"/>
              <a:pPr/>
              <a:t>10/22/2013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    BEHAVIOUR:</a:t>
            </a:r>
            <a:endParaRPr lang="en-US" smtClean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Questions related to elicit people</a:t>
            </a:r>
            <a:r>
              <a:rPr lang="en-US" altLang="en-US" sz="40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s beliefs about their behavior, </a:t>
            </a:r>
          </a:p>
          <a:p>
            <a:pPr algn="just" eaLnBrk="1" hangingPunct="1">
              <a:lnSpc>
                <a:spcPct val="90000"/>
              </a:lnSpc>
            </a:pPr>
            <a:endParaRPr lang="en-US" sz="40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4000" smtClean="0">
                <a:latin typeface="Times New Roman" pitchFamily="18" charset="0"/>
                <a:cs typeface="Times New Roman" pitchFamily="18" charset="0"/>
              </a:rPr>
              <a:t>They might be concerned with what they have done in the past, what they are currently doing, or what they plan to do in the future</a:t>
            </a:r>
            <a:r>
              <a:rPr lang="en-US" sz="4000" smtClean="0">
                <a:latin typeface="Arial Rounded MT Bold" pitchFamily="34" charset="0"/>
              </a:rPr>
              <a:t>.</a:t>
            </a:r>
          </a:p>
          <a:p>
            <a:endParaRPr lang="en-US" smtClean="0"/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88AE7E3-8A70-4571-B766-B5713663027C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28600"/>
            <a:ext cx="7488238" cy="896938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USEFULNESS OF QUESTIONNAIRES: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25538"/>
            <a:ext cx="7772400" cy="5183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1.Enable researchers to maintain uniformity in information collected during health surveys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2.Ensures completeness of health records from each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respondent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3.Guarantees proper homework on the type of information required for a meaningful research.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4.Tests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of the investigator  about the research.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5.Allows the investigator to prepare 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dummy</a:t>
            </a: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tables for collected data.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9E9F253-B87F-4751-A9D7-26BF2A6D630C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QUALITIES OF THE QUESTIONS: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1. The number of questions should be determined in relevance to the proposed objectives.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2. Avoid irrelevant questions.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3. The questions must be simple, short, inquire about one thing at a time.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4. Avoid sensitive and very personal questions, however, if the topic is of such a nature, leave them to the end.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5. Avoid leading questions.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6. Arrange questions in an orderly manner 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7. Questions relating to the same issue should be kept together.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8. Avoid technical terms.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9. Use local language of community.</a:t>
            </a: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B3FBDAA-E555-463C-B49C-9AF1B8C78BC4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924800" cy="747713"/>
          </a:xfrm>
        </p:spPr>
        <p:txBody>
          <a:bodyPr/>
          <a:lstStyle/>
          <a:p>
            <a:pPr eaLnBrk="1" hangingPunct="1"/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>FORMAT OF A QUESTIONNAIRE: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8359775" cy="5356225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  Questionnaires are composed of two main parts: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2400" u="sng" smtClean="0">
                <a:solidFill>
                  <a:srgbClr val="FFFF00"/>
                </a:solidFill>
                <a:latin typeface="Arial Rounded MT Bold" pitchFamily="34" charset="0"/>
              </a:rPr>
              <a:t>The first part</a:t>
            </a:r>
            <a:r>
              <a:rPr lang="en-US" sz="240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2800" smtClean="0"/>
              <a:t> includes information for identifying the respondent</a:t>
            </a:r>
            <a:r>
              <a:rPr lang="en-US" altLang="en-US" sz="2800" smtClean="0"/>
              <a:t>’</a:t>
            </a:r>
            <a:r>
              <a:rPr lang="en-US" sz="2800" smtClean="0"/>
              <a:t>s house no., address, record no, income, educational level, marital status, ect. </a:t>
            </a:r>
          </a:p>
          <a:p>
            <a:pPr eaLnBrk="1" hangingPunct="1"/>
            <a:r>
              <a:rPr lang="en-US" sz="2800" smtClean="0"/>
              <a:t>This is called the </a:t>
            </a:r>
            <a:r>
              <a:rPr lang="en-US" sz="2800" b="1" smtClean="0">
                <a:solidFill>
                  <a:srgbClr val="FFFF00"/>
                </a:solidFill>
              </a:rPr>
              <a:t>socio demographic </a:t>
            </a:r>
            <a:r>
              <a:rPr lang="en-US" sz="2800" smtClean="0"/>
              <a:t>information</a:t>
            </a:r>
          </a:p>
          <a:p>
            <a:pPr eaLnBrk="1" hangingPunct="1">
              <a:buFontTx/>
              <a:buNone/>
            </a:pPr>
            <a:endParaRPr lang="en-US" smtClean="0"/>
          </a:p>
          <a:p>
            <a:pPr eaLnBrk="1" hangingPunct="1">
              <a:buFontTx/>
              <a:buNone/>
            </a:pPr>
            <a:r>
              <a:rPr lang="en-US" sz="2400" u="sng" smtClean="0">
                <a:solidFill>
                  <a:srgbClr val="FFFF00"/>
                </a:solidFill>
                <a:latin typeface="Arial Rounded MT Bold" pitchFamily="34" charset="0"/>
              </a:rPr>
              <a:t>The second part</a:t>
            </a:r>
            <a:r>
              <a:rPr lang="en-US" sz="2400" smtClean="0">
                <a:solidFill>
                  <a:srgbClr val="FFFF00"/>
                </a:solidFill>
                <a:latin typeface="Arial Rounded MT Bold" pitchFamily="34" charset="0"/>
              </a:rPr>
              <a:t> </a:t>
            </a:r>
            <a:r>
              <a:rPr lang="en-US" sz="2800" smtClean="0"/>
              <a:t>pertains the relevant questions to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the study objectives which may be subdivided such</a:t>
            </a:r>
          </a:p>
          <a:p>
            <a:pPr eaLnBrk="1" hangingPunct="1">
              <a:buFontTx/>
              <a:buNone/>
            </a:pPr>
            <a:r>
              <a:rPr lang="en-US" sz="2800" smtClean="0"/>
              <a:t>   that questions in any section deal with specific theme or pattern.</a:t>
            </a:r>
            <a:endParaRPr lang="en-US" smtClean="0"/>
          </a:p>
          <a:p>
            <a:pPr eaLnBrk="1" hangingPunct="1">
              <a:buFontTx/>
              <a:buNone/>
            </a:pPr>
            <a:endParaRPr lang="en-US" sz="2800" smtClean="0"/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25AA437-3C02-4AAC-A85D-010BBDB496C0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86688" cy="838200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 Rounded MT Bold" pitchFamily="34" charset="0"/>
              </a:rPr>
              <a:t>DECIDING QUESTION STRUCTURE: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13325"/>
          </a:xfrm>
        </p:spPr>
        <p:txBody>
          <a:bodyPr/>
          <a:lstStyle/>
          <a:p>
            <a:pPr marL="514350" indent="-514350" eaLnBrk="1" hangingPunct="1">
              <a:lnSpc>
                <a:spcPct val="90000"/>
              </a:lnSpc>
              <a:buFontTx/>
              <a:buAutoNum type="arabicPeriod"/>
            </a:pPr>
            <a:r>
              <a:rPr lang="en-US" sz="3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CLOSE-ENDED with ordered choices:</a:t>
            </a:r>
            <a:r>
              <a:rPr lang="en-US" sz="3200" b="1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</a:p>
          <a:p>
            <a:pPr marL="514350" indent="-514350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Choices for answers</a:t>
            </a:r>
            <a:r>
              <a:rPr lang="en-US" sz="32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are provided for these questions. </a:t>
            </a:r>
          </a:p>
          <a:p>
            <a:pPr marL="514350" indent="-514350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The respondent</a:t>
            </a:r>
            <a:r>
              <a:rPr lang="en-US" altLang="en-US" sz="32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 task is to find the most appropriate place on an implied continuum for his/her response.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e.g. Subject may be asked to indicate the degree of agreement with choices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Arial Rounded MT Bold" pitchFamily="34" charset="0"/>
                <a:cs typeface="Times New Roman" pitchFamily="18" charset="0"/>
              </a:rPr>
              <a:t>    </a:t>
            </a: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1.STRONGLY AGREE            2. AGREE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3.UNDECIDED                        4. DISAGREE 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r>
              <a:rPr lang="en-US" sz="28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5.STRONGLY DISAGREE</a:t>
            </a:r>
          </a:p>
          <a:p>
            <a:pPr marL="514350" indent="-514350" eaLnBrk="1" hangingPunct="1">
              <a:lnSpc>
                <a:spcPct val="90000"/>
              </a:lnSpc>
              <a:buFontTx/>
              <a:buNone/>
            </a:pPr>
            <a:endParaRPr lang="en-US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354888" cy="838200"/>
          </a:xfrm>
        </p:spPr>
        <p:txBody>
          <a:bodyPr/>
          <a:lstStyle/>
          <a:p>
            <a:pPr algn="l">
              <a:defRPr/>
            </a:pPr>
            <a:r>
              <a:rPr lang="en-US" sz="3600" b="1" dirty="0" smtClean="0">
                <a:latin typeface="+mn-lt"/>
                <a:ea typeface="ＭＳ Ｐゴシック" charset="0"/>
              </a:rPr>
              <a:t>DECIDING QUESTION STRUCTURE:</a:t>
            </a:r>
            <a:endParaRPr lang="en-US" sz="3600" b="1" dirty="0">
              <a:latin typeface="+mn-lt"/>
              <a:ea typeface="ＭＳ Ｐゴシック" charset="0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200" b="1" u="sng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CLOSE-ENDED with unordered response choices</a:t>
            </a:r>
            <a:r>
              <a:rPr lang="en-US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Answer choices are provided, </a:t>
            </a:r>
          </a:p>
          <a:p>
            <a:pPr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Respondents must choose from among discrete, unordered categories by independently evaluating each choice and selecting the one that best reflects his/her situation.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e.g. </a:t>
            </a:r>
            <a:r>
              <a:rPr lang="en-US" sz="32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Marital Status: </a:t>
            </a: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1. Single           2. Married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                               3. Widowed     4</a:t>
            </a:r>
            <a:r>
              <a:rPr lang="en-US" sz="3200" smtClean="0"/>
              <a:t>. Divorced</a:t>
            </a:r>
          </a:p>
          <a:p>
            <a:endParaRPr lang="en-US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0F36B1-E7D9-4FFA-BED0-05DC3307ADCE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18488" cy="838200"/>
          </a:xfrm>
        </p:spPr>
        <p:txBody>
          <a:bodyPr/>
          <a:lstStyle/>
          <a:p>
            <a:r>
              <a:rPr lang="en-US" sz="3200" smtClean="0">
                <a:latin typeface="Arial Rounded MT Bold" pitchFamily="34" charset="0"/>
              </a:rPr>
              <a:t>DECIDING QUESTION STRUCTURE </a:t>
            </a:r>
            <a:r>
              <a:rPr lang="en-US" sz="1800" smtClean="0">
                <a:latin typeface="Arial Rounded MT Bold" pitchFamily="34" charset="0"/>
              </a:rPr>
              <a:t> cont…..</a:t>
            </a:r>
            <a:endParaRPr lang="en-US" sz="3200" smtClean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solidFill>
                  <a:srgbClr val="FFFF00"/>
                </a:solidFill>
              </a:rPr>
              <a:t>3. </a:t>
            </a:r>
            <a:r>
              <a:rPr lang="en-US" sz="3200" b="1" u="sng" smtClean="0">
                <a:solidFill>
                  <a:srgbClr val="FFFF00"/>
                </a:solidFill>
              </a:rPr>
              <a:t>PARTIALLY CLOSE-ENDED</a:t>
            </a:r>
            <a:r>
              <a:rPr lang="en-US" sz="3200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These questions provide a compromise.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Although answer choices are provided, respondents have the option of creating their own responses. </a:t>
            </a:r>
          </a:p>
          <a:p>
            <a:pPr eaLnBrk="1" hangingPunct="1">
              <a:lnSpc>
                <a:spcPct val="90000"/>
              </a:lnSpc>
            </a:pPr>
            <a:endParaRPr lang="en-US" sz="3200" smtClean="0"/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3200" smtClean="0"/>
              <a:t>  e.g. provide  the option </a:t>
            </a:r>
            <a:r>
              <a:rPr lang="en-US" altLang="en-US" sz="3200" smtClean="0">
                <a:solidFill>
                  <a:srgbClr val="FFFF00"/>
                </a:solidFill>
              </a:rPr>
              <a:t>“</a:t>
            </a:r>
            <a:r>
              <a:rPr lang="en-US" altLang="ja-JP" sz="3200" b="1" smtClean="0">
                <a:solidFill>
                  <a:srgbClr val="FFFF00"/>
                </a:solidFill>
              </a:rPr>
              <a:t> OTHERS (SPECIFY)</a:t>
            </a:r>
            <a:r>
              <a:rPr lang="en-US" altLang="en-US" sz="3200" b="1" smtClean="0">
                <a:solidFill>
                  <a:srgbClr val="FFFF00"/>
                </a:solidFill>
              </a:rPr>
              <a:t>”</a:t>
            </a:r>
            <a:r>
              <a:rPr lang="en-US" altLang="ja-JP" sz="3200" b="1" smtClean="0"/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b="1" smtClean="0"/>
          </a:p>
          <a:p>
            <a:endParaRPr lang="en-US" smtClean="0"/>
          </a:p>
        </p:txBody>
      </p:sp>
      <p:sp>
        <p:nvSpPr>
          <p:cNvPr id="2048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6257B47-3BBA-45D4-B5CD-672C1A0E9ABD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43813" cy="838200"/>
          </a:xfrm>
        </p:spPr>
        <p:txBody>
          <a:bodyPr/>
          <a:lstStyle/>
          <a:p>
            <a:r>
              <a:rPr lang="en-US" sz="3200" b="1" smtClean="0">
                <a:latin typeface="Calibri" pitchFamily="34" charset="0"/>
              </a:rPr>
              <a:t>DECIDING QUESTION STRUCTURE  cont….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b="1" smtClean="0">
                <a:solidFill>
                  <a:srgbClr val="FFFF00"/>
                </a:solidFill>
              </a:rPr>
              <a:t>4.</a:t>
            </a:r>
            <a:r>
              <a:rPr lang="en-US" sz="3200" b="1" u="sng" smtClean="0">
                <a:solidFill>
                  <a:srgbClr val="FFFF00"/>
                </a:solidFill>
              </a:rPr>
              <a:t>OPEN-ENDED QUESTIONS</a:t>
            </a:r>
            <a:r>
              <a:rPr lang="en-US" sz="3200" b="1" smtClean="0">
                <a:solidFill>
                  <a:srgbClr val="FFFF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32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b="1" smtClean="0"/>
              <a:t> </a:t>
            </a:r>
            <a:r>
              <a:rPr lang="en-US" sz="3200" smtClean="0"/>
              <a:t>These questions have no answer choices from which respondents select their response.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200" smtClean="0"/>
          </a:p>
          <a:p>
            <a:pPr eaLnBrk="1" hangingPunct="1">
              <a:lnSpc>
                <a:spcPct val="90000"/>
              </a:lnSpc>
            </a:pPr>
            <a:r>
              <a:rPr lang="en-US" sz="3200" smtClean="0"/>
              <a:t>Respondents must </a:t>
            </a:r>
            <a:r>
              <a:rPr lang="en-US" altLang="en-US" sz="3200" smtClean="0"/>
              <a:t>“</a:t>
            </a:r>
            <a:r>
              <a:rPr lang="en-US" sz="3200" smtClean="0"/>
              <a:t>create</a:t>
            </a:r>
            <a:r>
              <a:rPr lang="en-US" altLang="en-US" sz="3200" smtClean="0"/>
              <a:t>”</a:t>
            </a:r>
            <a:r>
              <a:rPr lang="en-US" sz="3200" smtClean="0"/>
              <a:t> their own answers and state them in their own words.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32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3200" smtClean="0"/>
              <a:t>   </a:t>
            </a:r>
            <a:r>
              <a:rPr lang="en-US" sz="3200" smtClean="0">
                <a:solidFill>
                  <a:srgbClr val="FFFF00"/>
                </a:solidFill>
              </a:rPr>
              <a:t> e.g. Why did you stop smoking?</a:t>
            </a:r>
          </a:p>
          <a:p>
            <a:endParaRPr lang="en-US" smtClean="0"/>
          </a:p>
        </p:txBody>
      </p:sp>
      <p:sp>
        <p:nvSpPr>
          <p:cNvPr id="2150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8715CE2-3F78-4E00-9590-8E79BFE0529A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>
                <a:latin typeface="Arial Rounded MT Bold" pitchFamily="34" charset="0"/>
              </a:rPr>
              <a:t>REQUIRMENTS OF QUESTIONS:</a:t>
            </a:r>
          </a:p>
        </p:txBody>
      </p:sp>
      <p:sp>
        <p:nvSpPr>
          <p:cNvPr id="3891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Face </a:t>
            </a:r>
            <a:r>
              <a:rPr lang="en-US" sz="2800" dirty="0" smtClean="0">
                <a:ea typeface="ＭＳ Ｐゴシック" charset="0"/>
              </a:rPr>
              <a:t>validity.</a:t>
            </a:r>
          </a:p>
          <a:p>
            <a:pPr marL="0" indent="0" eaLnBrk="1" hangingPunct="1">
              <a:lnSpc>
                <a:spcPct val="90000"/>
              </a:lnSpc>
              <a:buFont typeface="Arial" charset="0"/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 typeface="Arial" charset="0"/>
              <a:buAutoNum type="arabicPeriod"/>
              <a:defRPr/>
            </a:pPr>
            <a:r>
              <a:rPr lang="en-US" sz="2800" dirty="0">
                <a:ea typeface="ＭＳ Ｐゴシック" charset="0"/>
              </a:rPr>
              <a:t>Respondents </a:t>
            </a:r>
            <a:r>
              <a:rPr lang="en-US" sz="2800" dirty="0" smtClean="0">
                <a:ea typeface="ＭＳ Ｐゴシック" charset="0"/>
              </a:rPr>
              <a:t>are expected </a:t>
            </a:r>
            <a:r>
              <a:rPr lang="en-US" sz="2800" dirty="0">
                <a:ea typeface="ＭＳ Ｐゴシック" charset="0"/>
              </a:rPr>
              <a:t>to know the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r>
              <a:rPr lang="en-US" sz="2800" dirty="0">
                <a:ea typeface="ＭＳ Ｐゴシック" charset="0"/>
              </a:rPr>
              <a:t>     </a:t>
            </a:r>
            <a:r>
              <a:rPr lang="en-US" sz="2800" dirty="0" smtClean="0">
                <a:ea typeface="ＭＳ Ｐゴシック" charset="0"/>
              </a:rPr>
              <a:t>   </a:t>
            </a:r>
            <a:r>
              <a:rPr lang="en-US" sz="2800" dirty="0">
                <a:ea typeface="ＭＳ Ｐゴシック" charset="0"/>
              </a:rPr>
              <a:t>answers.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  <a:defRPr/>
            </a:pPr>
            <a:r>
              <a:rPr lang="en-US" sz="2800" dirty="0">
                <a:ea typeface="ＭＳ Ｐゴシック" charset="0"/>
              </a:rPr>
              <a:t>Clear and </a:t>
            </a:r>
            <a:r>
              <a:rPr lang="en-US" sz="2800" dirty="0" smtClean="0">
                <a:ea typeface="ＭＳ Ｐゴシック" charset="0"/>
              </a:rPr>
              <a:t>unambiguous.</a:t>
            </a:r>
            <a:endParaRPr lang="en-US" sz="2800" dirty="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4"/>
              <a:defRPr/>
            </a:pPr>
            <a:r>
              <a:rPr lang="en-US" sz="2800" dirty="0">
                <a:ea typeface="ＭＳ Ｐゴシック" charset="0"/>
              </a:rPr>
              <a:t>Not be </a:t>
            </a:r>
            <a:r>
              <a:rPr lang="en-US" sz="2800" dirty="0" smtClean="0">
                <a:ea typeface="ＭＳ Ｐゴシック" charset="0"/>
              </a:rPr>
              <a:t>offensive.</a:t>
            </a:r>
            <a:endParaRPr lang="en-US" sz="2800" dirty="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5"/>
              <a:defRPr/>
            </a:pPr>
            <a:r>
              <a:rPr lang="en-US" sz="2800" dirty="0">
                <a:ea typeface="ＭＳ Ｐゴシック" charset="0"/>
              </a:rPr>
              <a:t>Be </a:t>
            </a:r>
            <a:r>
              <a:rPr lang="en-US" sz="2800" dirty="0" smtClean="0">
                <a:ea typeface="ＭＳ Ｐゴシック" charset="0"/>
              </a:rPr>
              <a:t>fair.</a:t>
            </a:r>
            <a:endParaRPr lang="en-US" sz="2800" dirty="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  <a:defRPr/>
            </a:pPr>
            <a:endParaRPr lang="en-US" sz="2800" dirty="0">
              <a:ea typeface="ＭＳ Ｐゴシック" charset="0"/>
            </a:endParaRPr>
          </a:p>
        </p:txBody>
      </p:sp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8AADE63-5C52-4E15-B3CC-A4033155AC28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latin typeface="+mn-lt"/>
                <a:ea typeface="ＭＳ Ｐゴシック" charset="0"/>
              </a:rPr>
              <a:t>Advantages &amp; Disadvantages: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125538"/>
            <a:ext cx="7772400" cy="56292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b="1" u="sng" smtClean="0"/>
              <a:t>Close-ended questions: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b="1" u="sng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/>
              <a:t>   </a:t>
            </a:r>
            <a:r>
              <a:rPr lang="en-US" sz="2800" smtClean="0"/>
              <a:t> Provide greater inter-rater reliability.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/>
              <a:t>   May be  scored quickly.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/>
              <a:t>   Provide greater uniformity and simplify the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analysis.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           </a:t>
            </a:r>
            <a:r>
              <a:rPr lang="en-US" altLang="en-US" sz="2800" smtClean="0"/>
              <a:t>“</a:t>
            </a:r>
            <a:r>
              <a:rPr lang="en-US" sz="2800" smtClean="0"/>
              <a:t>  HOWEVER</a:t>
            </a:r>
            <a:r>
              <a:rPr lang="en-US" altLang="en-US" sz="2800" smtClean="0"/>
              <a:t>”</a:t>
            </a:r>
            <a:endParaRPr lang="en-US" altLang="ja-JP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rgbClr val="FFFF00"/>
                </a:solidFill>
              </a:rPr>
              <a:t>They may be open to interpretive error due to guessing ,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 sz="2800" smtClean="0">
                <a:solidFill>
                  <a:srgbClr val="FFFF00"/>
                </a:solidFill>
              </a:rPr>
              <a:t>                                         And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rgbClr val="FFFF00"/>
                </a:solidFill>
              </a:rPr>
              <a:t> They limit the variety and details of responses.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 of the session	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3238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By the end of the session the students should be able to;</a:t>
            </a:r>
          </a:p>
          <a:p>
            <a:pPr>
              <a:buFont typeface="Wingdings" pitchFamily="2" charset="2"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Have an understanding of the different types of tools used for data collection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Appreciate the difference between an open ended and a closed ended questionnaire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Construct an appropriate tool for their own survey</a:t>
            </a: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7C680CE-35FD-41D9-A1DB-C49D63838223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68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68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6629400" cy="8382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latin typeface="+mn-lt"/>
                <a:ea typeface="ＭＳ Ｐゴシック" charset="0"/>
              </a:rPr>
              <a:t>Advantages &amp; Disadvantages</a:t>
            </a:r>
            <a:r>
              <a:rPr lang="en-US" dirty="0" smtClean="0">
                <a:latin typeface="+mn-lt"/>
                <a:ea typeface="ＭＳ Ｐゴシック" charset="0"/>
              </a:rPr>
              <a:t>:</a:t>
            </a:r>
            <a:endParaRPr lang="en-US" dirty="0">
              <a:latin typeface="+mn-lt"/>
              <a:ea typeface="ＭＳ Ｐゴシック" charset="0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351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 </a:t>
            </a:r>
            <a:r>
              <a:rPr lang="en-US" sz="2800" b="1" u="sng" smtClean="0"/>
              <a:t>Open-ended questions: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mtClean="0"/>
              <a:t> </a:t>
            </a:r>
            <a:r>
              <a:rPr lang="en-US" sz="2800" smtClean="0"/>
              <a:t> May be constructed more quickly.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/>
              <a:t> Provide fewer stimulus cues for guessing.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/>
              <a:t> Play an important role in </a:t>
            </a:r>
            <a:r>
              <a:rPr lang="en-US" sz="2800" smtClean="0">
                <a:solidFill>
                  <a:srgbClr val="FFFF00"/>
                </a:solidFill>
              </a:rPr>
              <a:t>exploratory surveys.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 smtClean="0"/>
              <a:t> Provide interesting information which may be used                 to brighten up a dull report.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                             </a:t>
            </a:r>
            <a:r>
              <a:rPr lang="en-US" altLang="en-US" sz="2800" smtClean="0"/>
              <a:t>“</a:t>
            </a:r>
            <a:r>
              <a:rPr lang="en-US" sz="2800" smtClean="0"/>
              <a:t>HOWEVER</a:t>
            </a:r>
            <a:r>
              <a:rPr lang="en-US" altLang="en-US" sz="2800" smtClean="0"/>
              <a:t>”</a:t>
            </a: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rgbClr val="FFFF00"/>
                </a:solidFill>
              </a:rPr>
              <a:t>They may produce difficulty in interpreting and categorizing  responses.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endParaRPr lang="en-US" sz="280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smtClean="0">
                <a:solidFill>
                  <a:srgbClr val="FFFF00"/>
                </a:solidFill>
              </a:rPr>
              <a:t> They may be more difficult to score accurately.</a:t>
            </a:r>
            <a:endParaRPr lang="en-US" sz="280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 flipH="1">
            <a:off x="228600" y="115888"/>
            <a:ext cx="8382000" cy="6513512"/>
          </a:xfrm>
        </p:spPr>
        <p:txBody>
          <a:bodyPr anchor="t"/>
          <a:lstStyle/>
          <a:p>
            <a:pPr algn="l" eaLnBrk="1" hangingPunct="1"/>
            <a:r>
              <a:rPr lang="en-US" sz="3200" b="1" smtClean="0">
                <a:solidFill>
                  <a:srgbClr val="010001"/>
                </a:solidFill>
                <a:latin typeface="Times New Roman" pitchFamily="18" charset="0"/>
                <a:cs typeface="Times New Roman" pitchFamily="18" charset="0"/>
              </a:rPr>
              <a:t>Closed ended or Open ended questions? </a:t>
            </a:r>
            <a:br>
              <a:rPr lang="en-US" sz="3200" b="1" smtClean="0">
                <a:solidFill>
                  <a:srgbClr val="01000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b="1" smtClean="0">
                <a:solidFill>
                  <a:srgbClr val="010001"/>
                </a:solidFill>
                <a:latin typeface="Times New Roman" pitchFamily="18" charset="0"/>
                <a:cs typeface="Times New Roman" pitchFamily="18" charset="0"/>
              </a:rPr>
              <a:t>Which one to use?</a:t>
            </a: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It is sometimes advisable to use an open-ended question first, in a pretest, in order to collect free responses which can be used as a basis for constructing </a:t>
            </a:r>
            <a:r>
              <a:rPr lang="en-US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closed</a:t>
            </a:r>
            <a:r>
              <a:rPr lang="en-US" alt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en-US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categories.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/>
            </a:r>
            <a:br>
              <a:rPr lang="en-US" b="1" smtClean="0"/>
            </a:br>
            <a:endParaRPr lang="en-US" b="1" smtClean="0"/>
          </a:p>
        </p:txBody>
      </p:sp>
      <p:sp>
        <p:nvSpPr>
          <p:cNvPr id="25603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7E62FC-89E4-4EF1-911E-86A79C4A4E22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  <a:noFill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6627" name="Text Box 8"/>
          <p:cNvSpPr txBox="1">
            <a:spLocks noChangeArrowheads="1"/>
          </p:cNvSpPr>
          <p:nvPr/>
        </p:nvSpPr>
        <p:spPr bwMode="auto">
          <a:xfrm>
            <a:off x="457200" y="3124200"/>
            <a:ext cx="83058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>
                <a:cs typeface="Arial" charset="0"/>
              </a:rPr>
              <a:t>    </a:t>
            </a:r>
            <a:r>
              <a:rPr lang="en-US" sz="4400" b="1">
                <a:cs typeface="Arial" charset="0"/>
              </a:rPr>
              <a:t>THANK YOU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 b="1">
                <a:cs typeface="Arial" charset="0"/>
              </a:rPr>
              <a:t>For further assistance: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4400" b="1">
                <a:cs typeface="Arial" charset="0"/>
              </a:rPr>
              <a:t>Aalam@ksu.edu.sa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FF93AEC-3D71-4B1E-8309-9C8C7D90B24B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ea typeface="ＭＳ Ｐゴシック" charset="0"/>
              </a:rPr>
              <a:t>Instrument used to collect information for use in performance assessment, self-evaluation and external evaluation. </a:t>
            </a:r>
            <a:endParaRPr lang="en-US" sz="2400" dirty="0" smtClean="0">
              <a:ea typeface="ＭＳ Ｐゴシック" charset="0"/>
            </a:endParaRPr>
          </a:p>
          <a:p>
            <a:pPr marL="0" indent="0">
              <a:buFont typeface="Arial" charset="0"/>
              <a:buNone/>
              <a:defRPr/>
            </a:pPr>
            <a:endParaRPr lang="en-US" sz="2400" dirty="0" smtClean="0">
              <a:ea typeface="ＭＳ Ｐゴシック" charset="0"/>
            </a:endParaRPr>
          </a:p>
          <a:p>
            <a:pPr>
              <a:defRPr/>
            </a:pPr>
            <a:r>
              <a:rPr lang="en-US" sz="2400" dirty="0" smtClean="0">
                <a:ea typeface="ＭＳ Ｐゴシック" charset="0"/>
              </a:rPr>
              <a:t>Examples </a:t>
            </a:r>
            <a:r>
              <a:rPr lang="en-US" sz="2400" dirty="0">
                <a:ea typeface="ＭＳ Ｐゴシック" charset="0"/>
              </a:rPr>
              <a:t>are mail, telephone, in-person and web-based surveys, direct or participatory observation, interviews, focus groups, expert opinion, case studies, literature search, and content analysis of internal and external records</a:t>
            </a:r>
            <a:r>
              <a:rPr lang="en-US" sz="2400" dirty="0" smtClean="0">
                <a:ea typeface="ＭＳ Ｐゴシック" charset="0"/>
              </a:rPr>
              <a:t>.</a:t>
            </a:r>
          </a:p>
          <a:p>
            <a:pPr>
              <a:defRPr/>
            </a:pPr>
            <a:endParaRPr lang="en-US" sz="2400" dirty="0">
              <a:ea typeface="ＭＳ Ｐゴシック" charset="0"/>
            </a:endParaRPr>
          </a:p>
          <a:p>
            <a:pPr>
              <a:defRPr/>
            </a:pPr>
            <a:endParaRPr lang="en-US" sz="2400" dirty="0" smtClean="0">
              <a:ea typeface="ＭＳ Ｐゴシック" charset="0"/>
            </a:endParaRPr>
          </a:p>
          <a:p>
            <a:pPr>
              <a:defRPr/>
            </a:pPr>
            <a:r>
              <a:rPr lang="en-US" sz="2400" dirty="0" smtClean="0">
                <a:ea typeface="ＭＳ Ｐゴシック" charset="0"/>
              </a:rPr>
              <a:t> </a:t>
            </a:r>
            <a:r>
              <a:rPr lang="en-US" sz="2400" dirty="0">
                <a:ea typeface="ＭＳ Ｐゴシック" charset="0"/>
              </a:rPr>
              <a:t>The data collection tools must be strong enough to support the findings of the evaluation.</a:t>
            </a:r>
            <a:br>
              <a:rPr lang="en-US" sz="2400" dirty="0">
                <a:ea typeface="ＭＳ Ｐゴシック" charset="0"/>
              </a:rPr>
            </a:br>
            <a:endParaRPr lang="en-US" sz="2400" dirty="0">
              <a:ea typeface="ＭＳ Ｐゴシック" charset="0"/>
            </a:endParaRPr>
          </a:p>
          <a:p>
            <a:pPr>
              <a:defRPr/>
            </a:pPr>
            <a:endParaRPr lang="en-US" dirty="0">
              <a:ea typeface="ＭＳ Ｐゴシック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68E9D67-A838-4F8C-BFF9-C0C1CC4E9CC2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604250" cy="657225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Arial Rounded MT Bold" pitchFamily="34" charset="0"/>
              </a:rPr>
              <a:t>METHODS OF DATA COLLECTION</a:t>
            </a:r>
            <a:r>
              <a:rPr lang="en-US" smtClean="0"/>
              <a:t/>
            </a:r>
            <a:br>
              <a:rPr lang="en-US" smtClean="0"/>
            </a:br>
            <a:endParaRPr lang="en-US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600200"/>
            <a:ext cx="8569325" cy="5029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b="1" smtClean="0"/>
              <a:t>1.OBSERVATION: </a:t>
            </a:r>
          </a:p>
          <a:p>
            <a:pPr eaLnBrk="1" hangingPunct="1">
              <a:buFontTx/>
              <a:buNone/>
            </a:pPr>
            <a:endParaRPr lang="en-US" sz="2400" b="1" smtClean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smtClean="0">
                <a:solidFill>
                  <a:srgbClr val="FF0000"/>
                </a:solidFill>
              </a:rPr>
              <a:t>		</a:t>
            </a:r>
            <a:r>
              <a:rPr lang="en-US" sz="2400" b="1" smtClean="0">
                <a:solidFill>
                  <a:srgbClr val="FFFF00"/>
                </a:solidFill>
              </a:rPr>
              <a:t>- clinical examination, radiography, biochemical, etc.. </a:t>
            </a:r>
          </a:p>
          <a:p>
            <a:pPr eaLnBrk="1" hangingPunct="1">
              <a:buFontTx/>
              <a:buNone/>
            </a:pPr>
            <a:endParaRPr lang="en-US" sz="2400" b="1" smtClean="0">
              <a:solidFill>
                <a:srgbClr val="FFFF00"/>
              </a:solidFill>
            </a:endParaRPr>
          </a:p>
          <a:p>
            <a:pPr eaLnBrk="1" hangingPunct="1">
              <a:buFontTx/>
              <a:buNone/>
            </a:pPr>
            <a:r>
              <a:rPr lang="en-US" sz="2400" b="1" smtClean="0"/>
              <a:t>2.INTERVIEWS &amp; SELF- ADMINISTERED QUESTIONNAIRES:</a:t>
            </a:r>
          </a:p>
          <a:p>
            <a:pPr eaLnBrk="1" hangingPunct="1">
              <a:buFontTx/>
              <a:buNone/>
            </a:pPr>
            <a:endParaRPr lang="en-US" sz="2400" b="1" smtClean="0"/>
          </a:p>
          <a:p>
            <a:pPr eaLnBrk="1" hangingPunct="1">
              <a:buFontTx/>
              <a:buNone/>
            </a:pPr>
            <a:r>
              <a:rPr lang="en-US" sz="2400" b="1" smtClean="0"/>
              <a:t>3.THE USE OF DOCUMANTARY SOURCES:</a:t>
            </a:r>
          </a:p>
          <a:p>
            <a:pPr eaLnBrk="1" hangingPunct="1">
              <a:buFontTx/>
              <a:buNone/>
            </a:pPr>
            <a:r>
              <a:rPr lang="en-US" b="1" smtClean="0"/>
              <a:t>   		</a:t>
            </a:r>
            <a:r>
              <a:rPr lang="en-US" b="1" smtClean="0">
                <a:solidFill>
                  <a:srgbClr val="FFFF00"/>
                </a:solidFill>
              </a:rPr>
              <a:t>  - </a:t>
            </a:r>
            <a:r>
              <a:rPr lang="en-US" sz="2800" b="1" smtClean="0">
                <a:solidFill>
                  <a:srgbClr val="FFFF00"/>
                </a:solidFill>
              </a:rPr>
              <a:t>clinical records, death certificates, mortality 	statistics, census, publications, etc.</a:t>
            </a:r>
          </a:p>
          <a:p>
            <a:pPr eaLnBrk="1" hangingPunct="1">
              <a:buFontTx/>
              <a:buNone/>
            </a:pPr>
            <a:r>
              <a:rPr lang="en-US" sz="2800" b="1" smtClean="0">
                <a:solidFill>
                  <a:srgbClr val="FFFF00"/>
                </a:solidFill>
              </a:rPr>
              <a:t>                             (SECONDARY DATA) 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A069556-D3A1-4CC3-8500-078656E192D7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latin typeface="Arial Rounded MT Bold" pitchFamily="34" charset="0"/>
              </a:rPr>
              <a:t>BASICS FOR SELECTION: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1. Accuracy and relevance of information.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2.The need for personnel, skill, equipment, etc. in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relation to what is available, and the urgency with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    which results are needed.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3.The probability that the method will provide a good coverage, i.e will supply the information about target subjects.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smtClean="0"/>
              <a:t>4.The investigator</a:t>
            </a:r>
            <a:r>
              <a:rPr lang="en-US" altLang="en-US" sz="2800" smtClean="0"/>
              <a:t>’</a:t>
            </a:r>
            <a:r>
              <a:rPr lang="en-US" sz="2800" smtClean="0"/>
              <a:t>s familiarity with a study procedure.</a:t>
            </a: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E85A1F-2E9A-47A8-92CE-F6DA224E01F6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0"/>
            <a:ext cx="8134350" cy="1295400"/>
          </a:xfrm>
        </p:spPr>
        <p:txBody>
          <a:bodyPr/>
          <a:lstStyle/>
          <a:p>
            <a:pPr eaLnBrk="1" hangingPunct="1"/>
            <a:r>
              <a:rPr lang="en-US" sz="3200" smtClean="0"/>
              <a:t>THE BASIC CATEGORIES OF INFORMATION TO BE SOUGHT: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268413"/>
            <a:ext cx="8569325" cy="504031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1.   ATTRIBUTES: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4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2.   ATTITUDE: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4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3.   BELIEFS: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44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4400" smtClean="0">
                <a:latin typeface="Times New Roman" pitchFamily="18" charset="0"/>
                <a:cs typeface="Times New Roman" pitchFamily="18" charset="0"/>
              </a:rPr>
              <a:t>4.   BEHAVIOUR:</a:t>
            </a:r>
            <a:endParaRPr lang="en-US" sz="4400" smtClean="0">
              <a:latin typeface="Arial Rounded MT Bold" pitchFamily="34" charset="0"/>
            </a:endParaRP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A8A6293-A576-452E-81F9-E269E3C6C668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Tools for Data collection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ATTRIBUTES: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38163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Refer to personal or demographic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    characteristics.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endParaRPr lang="en-US" sz="32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200" smtClean="0">
                <a:latin typeface="Times New Roman" pitchFamily="18" charset="0"/>
                <a:cs typeface="Times New Roman" pitchFamily="18" charset="0"/>
              </a:rPr>
              <a:t>Some of the most frequently requested attributes are age, sex, marital status, education, occupation, income, etc.</a:t>
            </a:r>
          </a:p>
          <a:p>
            <a:endParaRPr lang="en-US" smtClean="0"/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8A64D37-690E-4A91-8951-260415175381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ATTITUDE:</a:t>
            </a:r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316865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Questions are evaluative and reflect the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respondent</a:t>
            </a:r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 views about the desirability of doing something.</a:t>
            </a:r>
          </a:p>
          <a:p>
            <a:endParaRPr lang="en-US" smtClean="0"/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8C44CD-F60A-4B2E-9577-7FC97A7A0C8D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BELIEFS:</a:t>
            </a:r>
            <a:endParaRPr lang="en-US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Are assessments of what a person thinks is correct or incorrect. </a:t>
            </a:r>
          </a:p>
          <a:p>
            <a:pPr algn="just" eaLnBrk="1" hangingPunct="1">
              <a:lnSpc>
                <a:spcPct val="90000"/>
              </a:lnSpc>
            </a:pPr>
            <a:endParaRPr lang="en-US" sz="360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90000"/>
              </a:lnSpc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These questions are designed to elicit people</a:t>
            </a:r>
            <a:r>
              <a:rPr lang="en-US" altLang="en-US" sz="360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s perceptions of past, present, or future reality.</a:t>
            </a:r>
          </a:p>
          <a:p>
            <a:endParaRPr lang="en-US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3BC6F4-093B-496E-8758-8343EC55CD02}" type="datetime1">
              <a:rPr lang="en-US">
                <a:cs typeface="Arial" charset="0"/>
              </a:rPr>
              <a:pPr/>
              <a:t>10/22/2013</a:t>
            </a:fld>
            <a:endParaRPr lang="en-US"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Tools for Data collection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P101967919_template">
  <a:themeElements>
    <a:clrScheme name="1_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1_TP101967919_template">
      <a:majorFont>
        <a:latin typeface="Tahoma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P101967919_template">
  <a:themeElements>
    <a:clrScheme name="TP101967919_template 1">
      <a:dk1>
        <a:srgbClr val="FFFFFF"/>
      </a:dk1>
      <a:lt1>
        <a:srgbClr val="FFFFFF"/>
      </a:lt1>
      <a:dk2>
        <a:srgbClr val="1F497D"/>
      </a:dk2>
      <a:lt2>
        <a:srgbClr val="0C38C2"/>
      </a:lt2>
      <a:accent1>
        <a:srgbClr val="4167D4"/>
      </a:accent1>
      <a:accent2>
        <a:srgbClr val="82788C"/>
      </a:accent2>
      <a:accent3>
        <a:srgbClr val="FFFFFF"/>
      </a:accent3>
      <a:accent4>
        <a:srgbClr val="DADADA"/>
      </a:accent4>
      <a:accent5>
        <a:srgbClr val="B0B8E6"/>
      </a:accent5>
      <a:accent6>
        <a:srgbClr val="756C7E"/>
      </a:accent6>
      <a:hlink>
        <a:srgbClr val="B5A6E2"/>
      </a:hlink>
      <a:folHlink>
        <a:srgbClr val="7F7F7F"/>
      </a:folHlink>
    </a:clrScheme>
    <a:fontScheme name="TP101967919_template">
      <a:majorFont>
        <a:latin typeface="Tahoma"/>
        <a:ea typeface=""/>
        <a:cs typeface="Tahoma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P101967919_template 1">
        <a:dk1>
          <a:srgbClr val="FFFFFF"/>
        </a:dk1>
        <a:lt1>
          <a:srgbClr val="FFFFFF"/>
        </a:lt1>
        <a:dk2>
          <a:srgbClr val="1F497D"/>
        </a:dk2>
        <a:lt2>
          <a:srgbClr val="0C38C2"/>
        </a:lt2>
        <a:accent1>
          <a:srgbClr val="4167D4"/>
        </a:accent1>
        <a:accent2>
          <a:srgbClr val="82788C"/>
        </a:accent2>
        <a:accent3>
          <a:srgbClr val="FFFFFF"/>
        </a:accent3>
        <a:accent4>
          <a:srgbClr val="DADADA"/>
        </a:accent4>
        <a:accent5>
          <a:srgbClr val="B0B8E6"/>
        </a:accent5>
        <a:accent6>
          <a:srgbClr val="756C7E"/>
        </a:accent6>
        <a:hlink>
          <a:srgbClr val="B5A6E2"/>
        </a:hlink>
        <a:folHlink>
          <a:srgbClr val="7F7F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1070</TotalTime>
  <Words>1109</Words>
  <Application>Microsoft Macintosh PowerPoint</Application>
  <PresentationFormat>عرض على الشاشة (3:4)‏</PresentationFormat>
  <Paragraphs>194</Paragraphs>
  <Slides>22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سمة</vt:lpstr>
      </vt:variant>
      <vt:variant>
        <vt:i4>2</vt:i4>
      </vt:variant>
      <vt:variant>
        <vt:lpstr>عناوين الشرائح</vt:lpstr>
      </vt:variant>
      <vt:variant>
        <vt:i4>22</vt:i4>
      </vt:variant>
    </vt:vector>
  </HeadingPairs>
  <TitlesOfParts>
    <vt:vector size="32" baseType="lpstr">
      <vt:lpstr>Arial</vt:lpstr>
      <vt:lpstr>MS PGothic</vt:lpstr>
      <vt:lpstr>Tahoma</vt:lpstr>
      <vt:lpstr>Calibri</vt:lpstr>
      <vt:lpstr>Footlight MT Light</vt:lpstr>
      <vt:lpstr>Times New Roman</vt:lpstr>
      <vt:lpstr>Wingdings</vt:lpstr>
      <vt:lpstr>Arial Rounded MT Bold</vt:lpstr>
      <vt:lpstr>1_TP101967919_template</vt:lpstr>
      <vt:lpstr>TP101967919_template</vt:lpstr>
      <vt:lpstr>Tools for Data Collection: Questionnaire and others</vt:lpstr>
      <vt:lpstr>Objectives of the session </vt:lpstr>
      <vt:lpstr>الشريحة 3</vt:lpstr>
      <vt:lpstr>METHODS OF DATA COLLECTION </vt:lpstr>
      <vt:lpstr>BASICS FOR SELECTION:</vt:lpstr>
      <vt:lpstr>THE BASIC CATEGORIES OF INFORMATION TO BE SOUGHT:</vt:lpstr>
      <vt:lpstr>ATTRIBUTES:</vt:lpstr>
      <vt:lpstr>ATTITUDE:</vt:lpstr>
      <vt:lpstr>BELIEFS:</vt:lpstr>
      <vt:lpstr>     BEHAVIOUR:</vt:lpstr>
      <vt:lpstr>USEFULNESS OF QUESTIONNAIRES:</vt:lpstr>
      <vt:lpstr>QUALITIES OF THE QUESTIONS:</vt:lpstr>
      <vt:lpstr>FORMAT OF A QUESTIONNAIRE:</vt:lpstr>
      <vt:lpstr>DECIDING QUESTION STRUCTURE:</vt:lpstr>
      <vt:lpstr>DECIDING QUESTION STRUCTURE:</vt:lpstr>
      <vt:lpstr>DECIDING QUESTION STRUCTURE  cont…..</vt:lpstr>
      <vt:lpstr>DECIDING QUESTION STRUCTURE  cont….</vt:lpstr>
      <vt:lpstr>REQUIRMENTS OF QUESTIONS:</vt:lpstr>
      <vt:lpstr>Advantages &amp; Disadvantages:</vt:lpstr>
      <vt:lpstr>Advantages &amp; Disadvantages:</vt:lpstr>
      <vt:lpstr>Closed ended or Open ended questions?  Which one to use?   It is sometimes advisable to use an open-ended question first, in a pretest, in order to collect free responses which can be used as a basis for constructing “closed” categories.  </vt:lpstr>
      <vt:lpstr>الشريحة 22</vt:lpstr>
    </vt:vector>
  </TitlesOfParts>
  <Company>&lt;egyptian hak&gt;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Epidemiologic triad&amp;  natural history of diseases</dc:title>
  <dc:creator>User</dc:creator>
  <cp:lastModifiedBy>AA</cp:lastModifiedBy>
  <cp:revision>86</cp:revision>
  <dcterms:created xsi:type="dcterms:W3CDTF">2011-09-15T09:02:42Z</dcterms:created>
  <dcterms:modified xsi:type="dcterms:W3CDTF">2013-10-21T21:27:12Z</dcterms:modified>
</cp:coreProperties>
</file>