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2" r:id="rId3"/>
    <p:sldId id="263" r:id="rId4"/>
    <p:sldId id="264" r:id="rId5"/>
    <p:sldId id="265" r:id="rId6"/>
    <p:sldId id="266" r:id="rId7"/>
    <p:sldId id="287" r:id="rId8"/>
    <p:sldId id="288" r:id="rId9"/>
    <p:sldId id="257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2" r:id="rId18"/>
    <p:sldId id="258" r:id="rId19"/>
    <p:sldId id="259" r:id="rId20"/>
    <p:sldId id="260" r:id="rId21"/>
    <p:sldId id="261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C27D25-DFAB-41D0-B729-508AAF619D71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79DEBF-61EA-49C1-8996-B3217529F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01BC98-4408-4D6C-9FFA-B90FE2C81CDB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C9BB4C-FF6E-4DA9-A02F-91E8B0E63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94BDE7-DF10-4727-8DB5-463C526B97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3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24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5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26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27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71AEA-7BBC-4D3E-A0A8-747B9F543F0F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A04620-C73A-42CE-884F-264EAF38B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8849-22A9-408E-AE82-ADA44B8C207F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88D03-4A32-478B-A19E-A1C146233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F1D90-4E26-4AB0-95C3-F172D9D32B47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EBCF7-E32A-4D10-B354-6AA5A4842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3519-B9DC-44A3-AEFB-4489DC51215E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388F7-A1F3-46EC-A7D0-C5B15222B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9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0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3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24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25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26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27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28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29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30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31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32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33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34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35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36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37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38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39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A88B6-8BC6-457C-A360-324323D512C7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80056C-BFF4-4DA1-9C42-5BA59D019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19E04F-6BA8-47B8-9A18-F2CE4CB8C661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F354E8-70F2-44CB-B43E-C7F513231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8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9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20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3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24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5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6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7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8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9D7542-0E69-42C7-99CA-9D8B84981496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2C1D45-766C-44D7-AEA1-4AB154E2A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18F7-324B-4DA2-A2FC-58B9E757370E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E2EF-9FC8-4265-8B75-E907EB3B7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1A86-6771-43AF-AD13-D3AC95673B3B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A6B35-C562-4BA3-9A8C-AF330B0A9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BF0E-D712-47CA-9C7B-85D49E7B2C62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04CD-8727-4DE3-8749-95C8EAFBE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2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3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4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26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27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28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30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31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32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91A45-8BE2-42AB-AADE-3FF38BDB22EC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61F5EC-A48E-490C-8D6B-A2C4B89C6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7FE0B2-077D-4E47-AED2-FCEC2ACB63C3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A122B3-BD50-49D5-98AC-C6C751E49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702" r:id="rId4"/>
    <p:sldLayoutId id="2147483703" r:id="rId5"/>
    <p:sldLayoutId id="2147483696" r:id="rId6"/>
    <p:sldLayoutId id="2147483704" r:id="rId7"/>
    <p:sldLayoutId id="2147483697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pac.com/survey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914400" y="609600"/>
            <a:ext cx="7772400" cy="5105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R="0" algn="ctr" eaLnBrk="1" hangingPunct="1"/>
            <a:endParaRPr lang="en-US" sz="4400" cap="none" smtClean="0">
              <a:solidFill>
                <a:srgbClr val="FFFF00"/>
              </a:solidFill>
              <a:effectLst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924800" cy="43434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sz="4400" b="1" smtClean="0">
                <a:solidFill>
                  <a:srgbClr val="FFFF00"/>
                </a:solidFill>
              </a:rPr>
              <a:t>Questionnaire Design</a:t>
            </a:r>
          </a:p>
          <a:p>
            <a:pPr algn="ctr" eaLnBrk="1" hangingPunct="1">
              <a:spcBef>
                <a:spcPct val="0"/>
              </a:spcBef>
            </a:pPr>
            <a:endParaRPr lang="en-US" sz="2400" b="1" smtClean="0"/>
          </a:p>
          <a:p>
            <a:pPr algn="ctr" eaLnBrk="1" hangingPunct="1">
              <a:spcBef>
                <a:spcPct val="0"/>
              </a:spcBef>
            </a:pPr>
            <a:endParaRPr lang="en-US" sz="2400" b="1" smtClean="0"/>
          </a:p>
          <a:p>
            <a:pPr algn="ctr" eaLnBrk="1" hangingPunct="1">
              <a:spcBef>
                <a:spcPct val="0"/>
              </a:spcBef>
            </a:pPr>
            <a:endParaRPr lang="en-US" sz="2400" b="1" smtClean="0"/>
          </a:p>
          <a:p>
            <a:pPr algn="ctr" eaLnBrk="1" hangingPunct="1">
              <a:spcBef>
                <a:spcPct val="0"/>
              </a:spcBef>
            </a:pPr>
            <a:endParaRPr lang="en-US" sz="2400" b="1" smtClean="0"/>
          </a:p>
          <a:p>
            <a:pPr algn="ctr" eaLnBrk="1" hangingPunct="1">
              <a:spcBef>
                <a:spcPct val="0"/>
              </a:spcBef>
            </a:pPr>
            <a:endParaRPr lang="en-US" sz="2400" b="1" smtClean="0"/>
          </a:p>
          <a:p>
            <a:pPr algn="ctr" eaLnBrk="1" hangingPunct="1">
              <a:spcBef>
                <a:spcPct val="0"/>
              </a:spcBef>
            </a:pPr>
            <a:r>
              <a:rPr lang="en-US" sz="2400" b="1" smtClean="0"/>
              <a:t>Ashry Gad Mohamed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400" b="1" smtClean="0"/>
              <a:t>MB,ChB. MPH. DrPH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400" b="1" smtClean="0"/>
              <a:t>Prof. of Epidemiology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400" b="1" smtClean="0"/>
              <a:t>College of Medicine &amp; KKUH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5:  Revise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Shorten the set of questions.  If a question does not address one of the aims, discard.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Refine the questions included and their wording by testing them with a variety of respondents.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Ensure the flow is natural.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Verify that terms and concepts are familiar and easy to understand for your target audience.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Keep recall to a minimum and focus on the recent past.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7523162" cy="45164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Decide whether you will format the questionnaire yourself or use computer-based programs for assistance: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SurveyMonkey.com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Adobe Live Cycle Designer 7.0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GCRC assistance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200000"/>
                  </a:schemeClr>
                </a:solidFill>
              </a:rPr>
              <a:t>6:  Assemble the final questionnaire</a:t>
            </a:r>
            <a:endParaRPr lang="en-US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6750"/>
          </a:xfrm>
        </p:spPr>
        <p:txBody>
          <a:bodyPr/>
          <a:lstStyle/>
          <a:p>
            <a:pPr eaLnBrk="1" hangingPunct="1"/>
            <a:r>
              <a:rPr lang="en-US" sz="2800" smtClean="0"/>
              <a:t>At the top, clearly state:</a:t>
            </a:r>
          </a:p>
          <a:p>
            <a:pPr lvl="1" eaLnBrk="1" hangingPunct="1"/>
            <a:r>
              <a:rPr lang="en-US" sz="2800" smtClean="0"/>
              <a:t>The purpose of the study</a:t>
            </a:r>
          </a:p>
          <a:p>
            <a:pPr lvl="1" eaLnBrk="1" hangingPunct="1"/>
            <a:r>
              <a:rPr lang="en-US" sz="2800" smtClean="0"/>
              <a:t>How the data will be used</a:t>
            </a:r>
          </a:p>
          <a:p>
            <a:pPr lvl="1" eaLnBrk="1" hangingPunct="1"/>
            <a:r>
              <a:rPr lang="en-US" sz="2800" smtClean="0"/>
              <a:t>Instructions on how to fill out the questionnaire</a:t>
            </a:r>
          </a:p>
          <a:p>
            <a:pPr lvl="1" eaLnBrk="1" hangingPunct="1"/>
            <a:r>
              <a:rPr lang="en-US" sz="2800" smtClean="0"/>
              <a:t>Your policy on confidentiality</a:t>
            </a:r>
          </a:p>
          <a:p>
            <a:pPr lvl="1" eaLnBrk="1" hangingPunct="1"/>
            <a:endParaRPr lang="en-US" sz="2800" smtClean="0"/>
          </a:p>
          <a:p>
            <a:pPr eaLnBrk="1" hangingPunct="1"/>
            <a:r>
              <a:rPr lang="en-US" sz="2800" smtClean="0"/>
              <a:t>Include identifying data on each page of a multi-page, paper-based questionnaire such as a respondent ID number in case the pages separate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200000"/>
                  </a:schemeClr>
                </a:solidFill>
              </a:rPr>
              <a:t>Assemble the final questionnaire</a:t>
            </a:r>
            <a:endParaRPr lang="en-US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questions concerning major subject areas together and introduce them by heading or short descriptive statements.</a:t>
            </a:r>
          </a:p>
          <a:p>
            <a:pPr eaLnBrk="1" hangingPunct="1"/>
            <a:r>
              <a:rPr lang="en-US" smtClean="0"/>
              <a:t>Order questions in order to stimulate recall.</a:t>
            </a:r>
          </a:p>
          <a:p>
            <a:pPr eaLnBrk="1" hangingPunct="1"/>
            <a:r>
              <a:rPr lang="en-US" smtClean="0"/>
              <a:t>Order and format questions to ensure unbiased and balanced results.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/>
          <a:lstStyle/>
          <a:p>
            <a:pPr eaLnBrk="1" hangingPunct="1"/>
            <a:r>
              <a:rPr lang="en-US" smtClean="0"/>
              <a:t>Include white space to make answers clear and to help increase response rate.</a:t>
            </a:r>
          </a:p>
          <a:p>
            <a:pPr eaLnBrk="1" hangingPunct="1"/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larger font size (e.g., 14) and high contrast (black on white).</a:t>
            </a:r>
          </a:p>
          <a:p>
            <a:pPr eaLnBrk="1" hangingPunct="1"/>
            <a:r>
              <a:rPr lang="en-US" smtClean="0"/>
              <a:t>Group questions concerning major subject areas together and introduce them by heading or short descriptive statements.</a:t>
            </a:r>
          </a:p>
          <a:p>
            <a:pPr eaLnBrk="1" hangingPunct="1"/>
            <a:r>
              <a:rPr lang="en-US" smtClean="0"/>
              <a:t>Order questions in order to stimulate recall.</a:t>
            </a:r>
          </a:p>
          <a:p>
            <a:pPr eaLnBrk="1" hangingPunct="1"/>
            <a:r>
              <a:rPr lang="en-US" smtClean="0"/>
              <a:t>Order and format questions to ensure unbiased and balanced results.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Enhance response rate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When writing questions and assembling the final questionnaire, edit with a view towards </a:t>
            </a:r>
            <a:r>
              <a:rPr lang="en-US" u="sng" dirty="0" smtClean="0"/>
              <a:t>saliency:</a:t>
            </a:r>
            <a:r>
              <a:rPr lang="en-US" dirty="0" smtClean="0"/>
              <a:t>  apparent relevance, importance, and interest of the survey to the respondent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Consider either pre-notifying those in your sample or sending reminders to those who received the survey (if self-administered).  Studies have shown that making contact with the sampled individuals increases the response rate.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If possible, offer an incentive.</a:t>
            </a:r>
            <a:endParaRPr lang="en-US" u="sng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Non-responders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the characteristics of those who did not respond to the survey is important to quantify what, if any, bias exists in the results.</a:t>
            </a:r>
          </a:p>
          <a:p>
            <a:pPr eaLnBrk="1" hangingPunct="1"/>
            <a:r>
              <a:rPr lang="en-US" smtClean="0"/>
              <a:t>To quantify the characteristics of the non-responders to postal surveys,.  Those who take the longest to return the survey are most like the non-responders.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594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Space response scales widely enough so that it is easy to circle or check the correct answer without the mark accidentally including the answer above or below.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Open-ended questions: the space for the response should be big enough to allow respondents with large handwriting to write comfortably in the space.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Closed-ended questions: line up answers vertically and precede them with boxes or brackets to check, or by numbers to circle, rather than open blanks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763"/>
            <a:ext cx="84582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Principles of Writing Questions</a:t>
            </a:r>
            <a:r>
              <a:rPr lang="en-US" b="1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Questions should ask for only 1 piece of information, so avoid.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Selection Categories.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A questionnaire gets people to express their feelings, perceptions, behaviors, and experiences, both past &amp; present.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Question wording should ensure that every respondent will be answering the same thing.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Principles of Writing Questions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8001000" cy="4572000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Question wording should ensure that every respondent will be answering the same thing.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Use simple wording, Be brief, Be specific.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Avoid: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Be vague, Be condescending or talk down to respondent, Use biased wording, Use abbreviations or scientific jargon, Use objectionable questions, Be redundant.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763"/>
            <a:ext cx="83820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Steps to design a questionnaire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/>
              <a:t>Write out the primary and secondary aims of your study.</a:t>
            </a:r>
          </a:p>
          <a:p>
            <a:pPr marL="495300" indent="-4953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/>
              <a:t>Write out concepts/information to be collected that relates to these aims.  </a:t>
            </a:r>
          </a:p>
          <a:p>
            <a:pPr marL="495300" indent="-4953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/>
              <a:t>Review the current literature to identify already validated questionnaires that measure your specific area of interest.</a:t>
            </a:r>
          </a:p>
          <a:p>
            <a:pPr marL="495300" indent="-4953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/>
              <a:t>Compose a draft of your questionnaire.</a:t>
            </a:r>
          </a:p>
          <a:p>
            <a:pPr marL="495300" indent="-4953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/>
              <a:t>Revise the draft.</a:t>
            </a:r>
          </a:p>
          <a:p>
            <a:pPr marL="495300" indent="-4953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/>
              <a:t>Assemble the final questionnaire.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  <a:cs typeface="Times New Roman" pitchFamily="18" charset="0"/>
              </a:rPr>
              <a:t>Testing the Survey Instruments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Focus groups discussions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Cognitive interviews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Field pre-testing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cs typeface="Times New Roman" pitchFamily="18" charset="0"/>
              </a:rPr>
              <a:t>Field Pre-test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cs typeface="Times New Roman" pitchFamily="18" charset="0"/>
              </a:rPr>
              <a:t>Small-scale study in which all the conditions of the full scale-survey are simulated</a:t>
            </a:r>
            <a:r>
              <a:rPr lang="en-US" dirty="0" smtClean="0"/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Survey modes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Interviewer oral debriefing and written reports</a:t>
            </a:r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Warning signs: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Variation (Skewed distributions).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Response rate 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“No opinion” and “Don’t know” rates.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Response Patterns.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Flow of the questionnaire.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Answer key [1]: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Question:  How many cups of coffee or tea do you drink in a day?</a:t>
            </a:r>
          </a:p>
          <a:p>
            <a:pPr eaLnBrk="1" hangingPunct="1"/>
            <a:r>
              <a:rPr lang="en-US" smtClean="0"/>
              <a:t>Principle:  Ask for an answer in only one dimension.</a:t>
            </a:r>
          </a:p>
          <a:p>
            <a:pPr eaLnBrk="1" hangingPunct="1"/>
            <a:r>
              <a:rPr lang="en-US" smtClean="0"/>
              <a:t>Solution:  Separate the question into two – </a:t>
            </a:r>
          </a:p>
          <a:p>
            <a:pPr lvl="1" eaLnBrk="1" hangingPunct="1"/>
            <a:r>
              <a:rPr lang="en-US" smtClean="0"/>
              <a:t>(1) How many cups of coffee do you drink during a typical day?</a:t>
            </a:r>
          </a:p>
          <a:p>
            <a:pPr lvl="1" eaLnBrk="1" hangingPunct="1"/>
            <a:r>
              <a:rPr lang="en-US" smtClean="0"/>
              <a:t>(2) How many cups of tea do you drink during a typical day?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6F52D-4C08-4F53-9242-58E946D06E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Answer key [1]: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Question:  How many cups of coffee or tea do you drink in a day?</a:t>
            </a:r>
          </a:p>
          <a:p>
            <a:pPr eaLnBrk="1" hangingPunct="1"/>
            <a:r>
              <a:rPr lang="en-US" smtClean="0"/>
              <a:t>Principle:  Ask for an answer in only one dimension.</a:t>
            </a:r>
          </a:p>
          <a:p>
            <a:pPr eaLnBrk="1" hangingPunct="1"/>
            <a:r>
              <a:rPr lang="en-US" smtClean="0"/>
              <a:t>Solution:  Separate the question into two – </a:t>
            </a:r>
          </a:p>
          <a:p>
            <a:pPr lvl="1" eaLnBrk="1" hangingPunct="1"/>
            <a:r>
              <a:rPr lang="en-US" smtClean="0"/>
              <a:t>(1) How many cups of coffee do you drink during a typical day?</a:t>
            </a:r>
          </a:p>
          <a:p>
            <a:pPr lvl="1" eaLnBrk="1" hangingPunct="1"/>
            <a:r>
              <a:rPr lang="en-US" smtClean="0"/>
              <a:t>(2) How many cups of tea do you drink during a typical 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73230-2250-4DA4-B458-C0A84C2EA7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Answer key [2]: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200" b="1" dirty="0"/>
              <a:t>Question:  What brand of computer do you own?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b="1" dirty="0"/>
              <a:t>(A) IBM PC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b="1" dirty="0"/>
              <a:t>(B) Apple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200" b="1" dirty="0"/>
              <a:t>Principle: Avoid hidden assumptions.  Make sure to accommodate all possible answers.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200" b="1" dirty="0"/>
              <a:t>Solution: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b="1" dirty="0"/>
              <a:t>(1) Make each response a separate dichotomous item </a:t>
            </a:r>
          </a:p>
          <a:p>
            <a:pPr marL="996696" lvl="2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en-US" sz="2000" b="1" dirty="0"/>
              <a:t>Do you own an IBM PC? (Circle:  Yes or No)</a:t>
            </a:r>
          </a:p>
          <a:p>
            <a:pPr marL="996696" lvl="2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en-US" sz="2000" b="1" dirty="0"/>
              <a:t>Do you own an Apple computer? (Circle:  Yes or No)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b="1" dirty="0"/>
              <a:t>(2) Add necessary response categories and allow for multiple responses.</a:t>
            </a:r>
          </a:p>
          <a:p>
            <a:pPr marL="996696" lvl="2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en-US" sz="2000" b="1" dirty="0"/>
              <a:t>What brand of computer do you own?  (Circle all that apply)</a:t>
            </a:r>
          </a:p>
          <a:p>
            <a:pPr marL="1261872" lvl="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sz="1800" b="1" dirty="0"/>
              <a:t>Do not own computer</a:t>
            </a:r>
          </a:p>
          <a:p>
            <a:pPr marL="1261872" lvl="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sz="1800" b="1" dirty="0"/>
              <a:t>IBM PC</a:t>
            </a:r>
          </a:p>
          <a:p>
            <a:pPr marL="1261872" lvl="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sz="1800" b="1" dirty="0"/>
              <a:t>Apple</a:t>
            </a:r>
          </a:p>
          <a:p>
            <a:pPr marL="1261872" lvl="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sz="1800" b="1" dirty="0"/>
              <a:t>Other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4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4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374CFB-AA05-4D99-B856-2323FACC86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Answer key [3]: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Question:  Have you had pain in the last week?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[  ] Never	[  ] Seldom     [  ] Often     [  ] Very often</a:t>
            </a:r>
          </a:p>
          <a:p>
            <a:pPr eaLnBrk="1" hangingPunct="1"/>
            <a:r>
              <a:rPr lang="en-US" smtClean="0"/>
              <a:t>Principle:  Make sure question and answer options match.</a:t>
            </a:r>
          </a:p>
          <a:p>
            <a:pPr eaLnBrk="1" hangingPunct="1"/>
            <a:r>
              <a:rPr lang="en-US" smtClean="0"/>
              <a:t>Solution:  Reword either question or answer to match.</a:t>
            </a:r>
          </a:p>
          <a:p>
            <a:pPr lvl="1" eaLnBrk="1" hangingPunct="1"/>
            <a:r>
              <a:rPr lang="en-US" smtClean="0"/>
              <a:t>How often have you had pain in the last week?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[  ] Never     [  ] Seldom     [  ] Often     [  ] Very Often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8939213" y="6583363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en-US" sz="12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9D873-1B62-4665-9745-592BF51C0B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Answer key [4]: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Question:  Where did you grow up?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Country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Farm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City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Principle:  Avoid questions having non-mutually exclusive answers.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Solution:  Design the question with mutually exclusive options.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Where did you grow up?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en-US"/>
              <a:t>House in the country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en-US"/>
              <a:t>Farm in the country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en-US"/>
              <a:t>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9C9691-0A45-49F3-8FFE-6596EFA8FB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Answer key [5]: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Question:  Are you against drug abuse? (Circle: Yes or No)</a:t>
            </a:r>
          </a:p>
          <a:p>
            <a:pPr eaLnBrk="1" hangingPunct="1"/>
            <a:r>
              <a:rPr lang="en-US" smtClean="0"/>
              <a:t>Principle:  Write questions that will produce variability in the responses.</a:t>
            </a:r>
          </a:p>
          <a:p>
            <a:pPr eaLnBrk="1" hangingPunct="1"/>
            <a:r>
              <a:rPr lang="en-US" smtClean="0"/>
              <a:t>Solution:  Eliminate the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6EC59-DDAC-414E-83C4-BFEA9978A9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Answer key [6]: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200" b="1" dirty="0"/>
              <a:t>Question:  Which one of the following do you think increases a person’s chance of having a heart attack the most?  (Check one.)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b="1" dirty="0"/>
              <a:t>	[  ] Smoking	[  ] Being overweight	[  ] Stress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200" b="1" dirty="0"/>
              <a:t>Principle:  Encourage the respondent to consider each possible response to avoid the uncertainty of whether a missing item may represent either an answer that does not apply or an overlooked item.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200" b="1" dirty="0"/>
              <a:t>Solution:  Which of the following increases the chance of having a heart attack?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b="1" dirty="0"/>
              <a:t>Smoking:			[  ] Yes   [  ] No   [  ] Don’t know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b="1" dirty="0"/>
              <a:t>Being overweight:	[  ] Yes   [  ] No   [  ] Don’t know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b="1" dirty="0"/>
              <a:t>Stress:			[  ] Yes   [  ] No   [  ] Don’t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3F897D-6D80-43BF-90E1-F159F06CD2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Answer key [7]: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Question: 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(1) Do you currently have a life insurance policy?  (Circle:  Yes or No)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If no, go to question 3.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(2) How much is your annual life insurance premium?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Principle:  Avoid branching as much as possible to avoid confusing respondents.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Solution:  If possible, write as one question.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How much did you spend last year for life insurance? (Write 0 if none).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Define the aims of the study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out primary and secondary aims using </a:t>
            </a:r>
            <a:r>
              <a:rPr lang="en-US" b="1" u="sng" smtClean="0"/>
              <a:t>one</a:t>
            </a:r>
            <a:r>
              <a:rPr lang="en-US" smtClean="0"/>
              <a:t> sentence per aim. (target population ) </a:t>
            </a:r>
          </a:p>
          <a:p>
            <a:pPr eaLnBrk="1" hangingPunct="1"/>
            <a:r>
              <a:rPr lang="en-US" smtClean="0"/>
              <a:t> Formulate a plan for the statistical analysis of each aim.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Objective              Question(s)                 Analysis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                  Satisfy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715000" y="44196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5181600" y="5638800"/>
            <a:ext cx="1905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0" y="4876800"/>
            <a:ext cx="304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1752600" y="5715000"/>
            <a:ext cx="1752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752600" y="4876800"/>
            <a:ext cx="2286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819400" y="44958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4DE9C-67E9-4D32-83BB-C81AEAC355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References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w</a:t>
            </a:r>
            <a:r>
              <a:rPr lang="en-US" b="1" smtClean="0">
                <a:hlinkClick r:id="rId2"/>
              </a:rPr>
              <a:t>ww.statpac.com/surveys</a:t>
            </a:r>
            <a:endParaRPr lang="en-US" b="1" smtClean="0"/>
          </a:p>
          <a:p>
            <a:pPr eaLnBrk="1" hangingPunct="1"/>
            <a:r>
              <a:rPr lang="en-US" smtClean="0"/>
              <a:t>“Design and use of questionnaires:  a review of best practice applicable to surveys of health service staff and patients”, </a:t>
            </a:r>
            <a:r>
              <a:rPr lang="en-US" u="sng" smtClean="0"/>
              <a:t>Health Technology Assessment</a:t>
            </a:r>
            <a:r>
              <a:rPr lang="en-US" smtClean="0"/>
              <a:t>, 2001.  Vol.5, No. 31.</a:t>
            </a:r>
          </a:p>
          <a:p>
            <a:pPr eaLnBrk="1" hangingPunct="1"/>
            <a:r>
              <a:rPr lang="en-US" smtClean="0"/>
              <a:t>Moser CA, Kalton G.  Survey methods in social investigation.  2</a:t>
            </a:r>
            <a:r>
              <a:rPr lang="en-US" baseline="30000" smtClean="0"/>
              <a:t>nd</a:t>
            </a:r>
            <a:r>
              <a:rPr lang="en-US" smtClean="0"/>
              <a:t> ed. Aldershot:  Gower; 1971.</a:t>
            </a:r>
          </a:p>
          <a:p>
            <a:pPr eaLnBrk="1" hangingPunct="1"/>
            <a:r>
              <a:rPr lang="en-US" smtClean="0"/>
              <a:t>Questionnaire Design lecture, Theresa Scott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7630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Bourque, Linda and Eve Fielder.  1995.  </a:t>
            </a:r>
            <a:r>
              <a:rPr lang="en-US" sz="2400" b="1" i="1" smtClean="0"/>
              <a:t>How to Conduct Self-  administered and Mail Surveys:  Learning Objectives.</a:t>
            </a:r>
            <a:r>
              <a:rPr lang="en-US" sz="2400" b="1" smtClean="0"/>
              <a:t>   Thousand Oaks, CA:  Sage.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Converse, Jean M. and Stanley Presser.  1986.  “Survey Questions:  Handcrafting the Standardized Questionnaire.”  </a:t>
            </a:r>
            <a:r>
              <a:rPr lang="en-US" sz="2400" b="1" i="1" smtClean="0"/>
              <a:t>Quantitative  Applications in the Social Sciences</a:t>
            </a:r>
            <a:r>
              <a:rPr lang="en-US" sz="2400" b="1" smtClean="0"/>
              <a:t> (series).  Thousand Oaks, CA: 	Sage.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Dillman, Don A.  2000.  </a:t>
            </a:r>
            <a:r>
              <a:rPr lang="en-US" sz="2400" b="1" i="1" smtClean="0"/>
              <a:t>Mail and Internet Surveys : The Tailored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smtClean="0"/>
              <a:t>	Design Method.</a:t>
            </a:r>
            <a:r>
              <a:rPr lang="en-US" sz="2400" b="1" smtClean="0"/>
              <a:t>  New York:  J. Wiley.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Fink, Arlene.  1995.  </a:t>
            </a:r>
            <a:r>
              <a:rPr lang="en-US" sz="2400" b="1" i="1" smtClean="0"/>
              <a:t>How To Ask Survey Questions.</a:t>
            </a:r>
            <a:r>
              <a:rPr lang="en-US" sz="2400" b="1" smtClean="0"/>
              <a:t>  Thousand  Oaks, CA:  Sage.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Fowler, Floyd J. Jr.  1995.  </a:t>
            </a:r>
            <a:r>
              <a:rPr lang="en-US" sz="2400" b="1" i="1" smtClean="0"/>
              <a:t>Improving Survey Questions:  Design and  Evaluation.</a:t>
            </a:r>
            <a:r>
              <a:rPr lang="en-US" sz="2400" b="1" smtClean="0"/>
              <a:t>  Thousand Oaks, CA:  Sage.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Sudman, Seymore and Norman M. Bradburn.  1982.  </a:t>
            </a:r>
            <a:r>
              <a:rPr lang="en-US" sz="2400" b="1" i="1" smtClean="0"/>
              <a:t>Asking    Questions:  A Practical Guide to Questionnaire Design. </a:t>
            </a:r>
            <a:r>
              <a:rPr lang="en-US" sz="2400" b="1" smtClean="0"/>
              <a:t>	San Francisco:  Jossey-Bass Inc.</a:t>
            </a:r>
            <a:endParaRPr lang="en-US" sz="2400" b="1" i="1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763"/>
            <a:ext cx="83820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200000"/>
                  </a:schemeClr>
                </a:solidFill>
              </a:rPr>
              <a:t>2:Define the variables to be collected</a:t>
            </a:r>
            <a:endParaRPr lang="en-US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Detailed list of the information to be collected .</a:t>
            </a:r>
          </a:p>
          <a:p>
            <a:pPr lvl="1" eaLnBrk="1" hangingPunct="1"/>
            <a:r>
              <a:rPr lang="en-US" sz="2000" smtClean="0"/>
              <a:t>KAP</a:t>
            </a:r>
          </a:p>
          <a:p>
            <a:pPr lvl="1" eaLnBrk="1" hangingPunct="1"/>
            <a:r>
              <a:rPr lang="en-US" sz="2000" smtClean="0"/>
              <a:t>Needs  </a:t>
            </a:r>
          </a:p>
          <a:p>
            <a:pPr lvl="1" eaLnBrk="1" hangingPunct="1"/>
            <a:r>
              <a:rPr lang="en-US" sz="2000" smtClean="0"/>
              <a:t>Risk factors, behavior, diet, habit</a:t>
            </a:r>
          </a:p>
          <a:p>
            <a:pPr lvl="1" eaLnBrk="1" hangingPunct="1"/>
            <a:r>
              <a:rPr lang="en-US" sz="2000" smtClean="0"/>
              <a:t>Demographics , associates</a:t>
            </a:r>
          </a:p>
          <a:p>
            <a:pPr lvl="1" eaLnBrk="1" hangingPunct="1"/>
            <a:r>
              <a:rPr lang="en-US" sz="2000" smtClean="0"/>
              <a:t>Some combination of these concepts</a:t>
            </a:r>
          </a:p>
          <a:p>
            <a:pPr eaLnBrk="1" hangingPunct="1"/>
            <a:r>
              <a:rPr lang="en-US" sz="2200" smtClean="0"/>
              <a:t>Translate into variables that can be </a:t>
            </a:r>
            <a:r>
              <a:rPr lang="en-US" sz="2200" b="1" u="sng" smtClean="0"/>
              <a:t>measured</a:t>
            </a:r>
            <a:r>
              <a:rPr lang="en-US" sz="2200" smtClean="0"/>
              <a:t>.  </a:t>
            </a:r>
          </a:p>
          <a:p>
            <a:pPr eaLnBrk="1" hangingPunct="1"/>
            <a:r>
              <a:rPr lang="en-US" sz="2200" smtClean="0"/>
              <a:t>Define the role of each variable in the statistical analysis:</a:t>
            </a:r>
          </a:p>
          <a:p>
            <a:pPr lvl="1" eaLnBrk="1" hangingPunct="1"/>
            <a:r>
              <a:rPr lang="en-US" sz="2000" smtClean="0"/>
              <a:t>Predictor (independent)</a:t>
            </a:r>
          </a:p>
          <a:p>
            <a:pPr lvl="1" eaLnBrk="1" hangingPunct="1"/>
            <a:r>
              <a:rPr lang="en-US" sz="2000" smtClean="0"/>
              <a:t>Confounder  and/or effect  modifier.</a:t>
            </a:r>
          </a:p>
          <a:p>
            <a:pPr lvl="1" eaLnBrk="1" hangingPunct="1"/>
            <a:r>
              <a:rPr lang="en-US" sz="2000" smtClean="0"/>
              <a:t>Outcome (dependent)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3:  Review the literature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current literature to identify related surveys and data collection instruments that have measured aims similar your aims.</a:t>
            </a:r>
          </a:p>
          <a:p>
            <a:pPr eaLnBrk="1" hangingPunct="1"/>
            <a:r>
              <a:rPr lang="en-US" smtClean="0"/>
              <a:t>You may get:</a:t>
            </a:r>
          </a:p>
          <a:p>
            <a:pPr eaLnBrk="1" hangingPunct="1"/>
            <a:r>
              <a:rPr lang="en-US" smtClean="0"/>
              <a:t>Validated questionnaires.</a:t>
            </a:r>
          </a:p>
          <a:p>
            <a:pPr eaLnBrk="1" hangingPunct="1"/>
            <a:r>
              <a:rPr lang="en-US" smtClean="0"/>
              <a:t>Saving your time.</a:t>
            </a:r>
          </a:p>
          <a:p>
            <a:pPr eaLnBrk="1" hangingPunct="1"/>
            <a:r>
              <a:rPr lang="en-US" smtClean="0"/>
              <a:t>Detailed items.</a:t>
            </a:r>
          </a:p>
          <a:p>
            <a:pPr eaLnBrk="1" hangingPunct="1"/>
            <a:r>
              <a:rPr lang="en-US" smtClean="0"/>
              <a:t>Comparison of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4:  Compose the first draft.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784350"/>
            <a:ext cx="8305800" cy="4572000"/>
          </a:xfrm>
        </p:spPr>
        <p:txBody>
          <a:bodyPr/>
          <a:lstStyle/>
          <a:p>
            <a:pPr eaLnBrk="1" hangingPunct="1"/>
            <a:r>
              <a:rPr lang="en-US" b="1" smtClean="0"/>
              <a:t>Determine the mode of survey administration</a:t>
            </a:r>
            <a:r>
              <a:rPr lang="en-US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Face-to-face interview.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Self-administered survey (i.e. mail  survey).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Telephone survey.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E  mail survey.</a:t>
            </a:r>
          </a:p>
          <a:p>
            <a:pPr eaLnBrk="1" hangingPunct="1"/>
            <a:r>
              <a:rPr lang="en-US" smtClean="0"/>
              <a:t>Add more questions than will be included in the final draft.</a:t>
            </a:r>
          </a:p>
          <a:p>
            <a:pPr eaLnBrk="1" hangingPunct="1"/>
            <a:r>
              <a:rPr lang="en-US" smtClean="0"/>
              <a:t>Longer questionnaires reduce the response rate.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Advantages of personal interview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227013" eaLnBrk="1" hangingPunct="1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smtClean="0">
                <a:cs typeface="Arial" pitchFamily="34" charset="0"/>
              </a:rPr>
              <a:t>Interviewer can clarify unclear questions.</a:t>
            </a:r>
            <a:endParaRPr lang="en-US" b="1" smtClean="0">
              <a:latin typeface="HE_TERMINAL"/>
              <a:cs typeface="Times New Roman" pitchFamily="18" charset="0"/>
            </a:endParaRPr>
          </a:p>
          <a:p>
            <a:pPr marL="454025" lvl="1" indent="-227013" eaLnBrk="1" hangingPunct="1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smtClean="0">
                <a:cs typeface="Arial" pitchFamily="34" charset="0"/>
              </a:rPr>
              <a:t>Literacy is not required.</a:t>
            </a:r>
            <a:endParaRPr lang="en-US" b="1" smtClean="0">
              <a:latin typeface="HE_TERMINAL"/>
              <a:cs typeface="Times New Roman" pitchFamily="18" charset="0"/>
            </a:endParaRPr>
          </a:p>
          <a:p>
            <a:pPr marL="454025" lvl="1" indent="-227013" eaLnBrk="1" hangingPunct="1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smtClean="0">
                <a:cs typeface="Arial" pitchFamily="34" charset="0"/>
              </a:rPr>
              <a:t>Interviewer can collect more complex answers and observations.</a:t>
            </a:r>
            <a:endParaRPr lang="en-US" b="1" smtClean="0">
              <a:latin typeface="HE_TERMINAL"/>
              <a:cs typeface="Times New Roman" pitchFamily="18" charset="0"/>
            </a:endParaRPr>
          </a:p>
          <a:p>
            <a:pPr marL="454025" lvl="1" indent="-227013" eaLnBrk="1" hangingPunct="1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smtClean="0">
                <a:cs typeface="Arial" pitchFamily="34" charset="0"/>
              </a:rPr>
              <a:t>Interviewer can minimize missing and inappropriate responses.</a:t>
            </a:r>
            <a:endParaRPr lang="en-US" b="1" smtClean="0">
              <a:latin typeface="HE_TERMINAL"/>
              <a:cs typeface="Times New Roman" pitchFamily="18" charset="0"/>
            </a:endParaRPr>
          </a:p>
          <a:p>
            <a:pPr marL="454025" lvl="1" indent="-227013" eaLnBrk="1" hangingPunct="1">
              <a:lnSpc>
                <a:spcPct val="85000"/>
              </a:lnSpc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smtClean="0">
                <a:cs typeface="Arial" pitchFamily="34" charset="0"/>
              </a:rPr>
              <a:t>Interviewer can prevent respondent</a:t>
            </a:r>
            <a:br>
              <a:rPr lang="en-US" b="1" smtClean="0">
                <a:cs typeface="Arial" pitchFamily="34" charset="0"/>
              </a:rPr>
            </a:br>
            <a:r>
              <a:rPr lang="en-US" b="1" smtClean="0">
                <a:cs typeface="Arial" pitchFamily="34" charset="0"/>
              </a:rPr>
              <a:t>from answering out of sequence.</a:t>
            </a:r>
            <a:endParaRPr lang="en-US" b="1" smtClean="0">
              <a:latin typeface="HE_TERMINAL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  <a:cs typeface="Arial" charset="0"/>
              </a:rPr>
              <a:t>Advantages of self-administered.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  <a:cs typeface="Times New Roman" pitchFamily="18" charset="0"/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9588" lvl="1" indent="-225425" eaLnBrk="1" hangingPunct="1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500" b="1" smtClean="0">
                <a:cs typeface="Arial" pitchFamily="34" charset="0"/>
              </a:rPr>
              <a:t>Much less staff time is required, with no </a:t>
            </a:r>
            <a:r>
              <a:rPr lang="en-US" sz="2500" b="1" smtClean="0">
                <a:cs typeface="Times New Roman" pitchFamily="18" charset="0"/>
              </a:rPr>
              <a:t>“</a:t>
            </a:r>
            <a:r>
              <a:rPr lang="en-US" sz="2500" b="1" smtClean="0">
                <a:cs typeface="Arial" pitchFamily="34" charset="0"/>
              </a:rPr>
              <a:t>dead time</a:t>
            </a:r>
            <a:r>
              <a:rPr lang="en-US" sz="2500" b="1" smtClean="0">
                <a:cs typeface="Times New Roman" pitchFamily="18" charset="0"/>
              </a:rPr>
              <a:t>”</a:t>
            </a:r>
            <a:r>
              <a:rPr lang="en-US" sz="2500" b="1" smtClean="0">
                <a:cs typeface="Arial" pitchFamily="34" charset="0"/>
              </a:rPr>
              <a:t> waiting for potential participants</a:t>
            </a:r>
            <a:endParaRPr lang="en-US" sz="2500" b="1" smtClean="0">
              <a:cs typeface="Times New Roman" pitchFamily="18" charset="0"/>
            </a:endParaRPr>
          </a:p>
          <a:p>
            <a:pPr marL="509588" lvl="1" indent="-225425" eaLnBrk="1" hangingPunct="1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500" b="1" smtClean="0">
                <a:cs typeface="Arial" pitchFamily="34" charset="0"/>
              </a:rPr>
              <a:t>Less potential for observer bias</a:t>
            </a:r>
            <a:endParaRPr lang="en-US" sz="2500" b="1" smtClean="0">
              <a:cs typeface="Times New Roman" pitchFamily="18" charset="0"/>
            </a:endParaRPr>
          </a:p>
          <a:p>
            <a:pPr marL="509588" lvl="1" indent="-225425" eaLnBrk="1" hangingPunct="1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500" b="1" smtClean="0">
                <a:cs typeface="Arial" pitchFamily="34" charset="0"/>
              </a:rPr>
              <a:t>Anonymity may minimize social desirability bias, and encourage more honest responses to sensitive questions</a:t>
            </a:r>
          </a:p>
          <a:p>
            <a:pPr marL="509588" lvl="1" indent="-225425" eaLnBrk="1" hangingPunct="1">
              <a:buClr>
                <a:schemeClr val="accent1"/>
              </a:buClr>
              <a:buFont typeface="Wingdings" pitchFamily="2" charset="2"/>
              <a:buNone/>
            </a:pPr>
            <a:endParaRPr lang="en-US" sz="2500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pPr eaLnBrk="1" hangingPunct="1"/>
            <a:r>
              <a:rPr lang="en-US" smtClean="0"/>
              <a:t>Place the most important items in the first half of the questionnaire.</a:t>
            </a:r>
          </a:p>
          <a:p>
            <a:pPr eaLnBrk="1" hangingPunct="1"/>
            <a:r>
              <a:rPr lang="en-US" smtClean="0"/>
              <a:t>Make sure questions flow naturally from one to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469</TotalTime>
  <Words>1642</Words>
  <Application>Microsoft Office PowerPoint</Application>
  <PresentationFormat>عرض على الشاشة (3:4)‏</PresentationFormat>
  <Paragraphs>211</Paragraphs>
  <Slides>31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41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HE_TERMINAL</vt:lpstr>
      <vt:lpstr>Times New Roman</vt:lpstr>
      <vt:lpstr>Metro</vt:lpstr>
      <vt:lpstr>الشريحة 1</vt:lpstr>
      <vt:lpstr>Steps to design a questionnaire</vt:lpstr>
      <vt:lpstr>Define the aims of the study</vt:lpstr>
      <vt:lpstr>2:Define the variables to be collected</vt:lpstr>
      <vt:lpstr>3:  Review the literature</vt:lpstr>
      <vt:lpstr>4:  Compose the first draft. </vt:lpstr>
      <vt:lpstr>Advantages of personal interview</vt:lpstr>
      <vt:lpstr>Advantages of self-administered. </vt:lpstr>
      <vt:lpstr>الشريحة 9</vt:lpstr>
      <vt:lpstr>5:  Revise</vt:lpstr>
      <vt:lpstr>6:  Assemble the final questionnaire</vt:lpstr>
      <vt:lpstr>الشريحة 12</vt:lpstr>
      <vt:lpstr>Assemble the final questionnaire</vt:lpstr>
      <vt:lpstr>الشريحة 14</vt:lpstr>
      <vt:lpstr>Enhance response rate</vt:lpstr>
      <vt:lpstr>Non-responders</vt:lpstr>
      <vt:lpstr>الشريحة 17</vt:lpstr>
      <vt:lpstr>Principles of Writing Questions...</vt:lpstr>
      <vt:lpstr>Principles of Writing Questions</vt:lpstr>
      <vt:lpstr>Testing the Survey Instruments </vt:lpstr>
      <vt:lpstr>Field Pre-test </vt:lpstr>
      <vt:lpstr>Answer key [1]:</vt:lpstr>
      <vt:lpstr>Answer key [1]:</vt:lpstr>
      <vt:lpstr>Answer key [2]: </vt:lpstr>
      <vt:lpstr>Answer key [3]: </vt:lpstr>
      <vt:lpstr>Answer key [4]: </vt:lpstr>
      <vt:lpstr>Answer key [5]: </vt:lpstr>
      <vt:lpstr>Answer key [6]:</vt:lpstr>
      <vt:lpstr>Answer key [7]: </vt:lpstr>
      <vt:lpstr>References</vt:lpstr>
      <vt:lpstr>الشريحة 31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Design</dc:title>
  <dc:creator>Ashry</dc:creator>
  <cp:lastModifiedBy>AA</cp:lastModifiedBy>
  <cp:revision>49</cp:revision>
  <dcterms:created xsi:type="dcterms:W3CDTF">2010-06-01T20:14:56Z</dcterms:created>
  <dcterms:modified xsi:type="dcterms:W3CDTF">2013-10-24T17:23:21Z</dcterms:modified>
</cp:coreProperties>
</file>