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28"/>
  </p:notesMasterIdLst>
  <p:sldIdLst>
    <p:sldId id="257" r:id="rId2"/>
    <p:sldId id="349" r:id="rId3"/>
    <p:sldId id="350" r:id="rId4"/>
    <p:sldId id="351" r:id="rId5"/>
    <p:sldId id="352" r:id="rId6"/>
    <p:sldId id="353" r:id="rId7"/>
    <p:sldId id="354" r:id="rId8"/>
    <p:sldId id="355" r:id="rId9"/>
    <p:sldId id="356" r:id="rId10"/>
    <p:sldId id="357" r:id="rId11"/>
    <p:sldId id="359" r:id="rId12"/>
    <p:sldId id="362" r:id="rId13"/>
    <p:sldId id="363" r:id="rId14"/>
    <p:sldId id="364" r:id="rId15"/>
    <p:sldId id="365" r:id="rId16"/>
    <p:sldId id="366" r:id="rId17"/>
    <p:sldId id="367" r:id="rId18"/>
    <p:sldId id="368" r:id="rId19"/>
    <p:sldId id="369" r:id="rId20"/>
    <p:sldId id="370" r:id="rId21"/>
    <p:sldId id="371" r:id="rId22"/>
    <p:sldId id="373" r:id="rId23"/>
    <p:sldId id="374" r:id="rId24"/>
    <p:sldId id="375" r:id="rId25"/>
    <p:sldId id="376" r:id="rId26"/>
    <p:sldId id="377" r:id="rId2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19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1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ADC3542-FDD8-4FFE-83BF-E609FCF83030}" type="datetimeFigureOut">
              <a:rPr lang="en-US"/>
              <a:pPr>
                <a:defRPr/>
              </a:pPr>
              <a:t>10/24/2013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AD5C36-2F56-44B3-A995-5A455DF76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2150"/>
            <a:ext cx="4554537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ar-EG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867C9E2-F2B8-4AE0-BDF3-7E4A9E0918DA}" type="slidenum">
              <a:rPr lang="ar-SA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2150"/>
            <a:ext cx="4554537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ar-EG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D4860A7-3152-4B4D-A6F7-C1DD25E6CC84}" type="slidenum">
              <a:rPr lang="ar-SA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2150"/>
            <a:ext cx="4554537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ar-EG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6052DCB-D92E-460A-94B1-BE5A0CDFB42A}" type="slidenum">
              <a:rPr lang="ar-SA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2150"/>
            <a:ext cx="4554537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ar-EG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B0EA687-15FF-47D9-AD26-AAC35DAC698F}" type="slidenum">
              <a:rPr lang="ar-SA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2150"/>
            <a:ext cx="4554537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ar-EG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58D3E99-0507-4995-9E73-C2E12E62BAA2}" type="slidenum">
              <a:rPr lang="ar-SA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2150"/>
            <a:ext cx="4554537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ar-EG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9739B1B-AFB7-4D0E-A304-DA7C8F4E6268}" type="slidenum">
              <a:rPr lang="ar-SA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2150"/>
            <a:ext cx="4554537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ar-EG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F2CFCF0-C6D5-4287-816B-98BF67074E3B}" type="slidenum">
              <a:rPr lang="ar-SA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2150"/>
            <a:ext cx="4554537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ar-EG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B324196-B188-4E2D-8654-E88B38D658BE}" type="slidenum">
              <a:rPr lang="ar-SA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2150"/>
            <a:ext cx="4554537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ar-EG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79C90C9-DBBA-4B85-B92E-EB583A4595D3}" type="slidenum">
              <a:rPr lang="ar-SA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2150"/>
            <a:ext cx="4554537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ar-EG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1734B2-D308-4B3F-90D0-A4FAED939BCE}" type="slidenum">
              <a:rPr lang="ar-SA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2150"/>
            <a:ext cx="4554537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ar-EG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AF80F9D-5B74-489F-BF9A-4985E024E73F}" type="slidenum">
              <a:rPr lang="ar-SA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2150"/>
            <a:ext cx="4554537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ar-EG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4112D30-E3A4-44CE-8A34-6AF394E91370}" type="slidenum">
              <a:rPr lang="ar-SA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2150"/>
            <a:ext cx="4554537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ar-EG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8614638-2B5A-4645-9766-9944FE2B5B79}" type="slidenum">
              <a:rPr lang="ar-SA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2150"/>
            <a:ext cx="4554537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ar-EG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03E58C4-9F40-4E6F-90EE-0485D24FF114}" type="slidenum">
              <a:rPr lang="ar-SA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2150"/>
            <a:ext cx="4554537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ar-EG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CC08DDE-FE0E-4205-AD13-52014EA9CF11}" type="slidenum">
              <a:rPr lang="ar-SA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2150"/>
            <a:ext cx="4554537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ar-EG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E2B9FE1-02D3-44E7-B339-8538B8B5149D}" type="slidenum">
              <a:rPr lang="ar-SA" smtClean="0"/>
              <a:pPr/>
              <a:t>24</a:t>
            </a:fld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2150"/>
            <a:ext cx="4554537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ar-EG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842A0C-8FA4-4213-9859-9C3B7243C3FC}" type="slidenum">
              <a:rPr lang="ar-SA" smtClean="0"/>
              <a:pPr/>
              <a:t>25</a:t>
            </a:fld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2150"/>
            <a:ext cx="4554537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ar-EG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B14862B-63BE-48D7-BC47-0496C62FFAD2}" type="slidenum">
              <a:rPr lang="ar-SA" smtClean="0"/>
              <a:pPr/>
              <a:t>26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2150"/>
            <a:ext cx="4554537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ar-EG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A336B8-40BD-4D92-8A67-9E2E6877CD8D}" type="slidenum">
              <a:rPr lang="ar-SA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2150"/>
            <a:ext cx="4554537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ar-EG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5BDD791-B92D-492C-979B-7CB7CA7062A3}" type="slidenum">
              <a:rPr lang="ar-SA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2150"/>
            <a:ext cx="4554537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ar-EG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3F58CEC-FDD1-4A86-8EE7-ED6EAB48DD0C}" type="slidenum">
              <a:rPr lang="ar-SA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2150"/>
            <a:ext cx="4554537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ar-EG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3D12BDF-D45F-4086-A1C1-01C083313063}" type="slidenum">
              <a:rPr lang="ar-SA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2150"/>
            <a:ext cx="4554537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ar-EG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01A09A9-AD7A-461D-BAC1-E188B841BBD3}" type="slidenum">
              <a:rPr lang="ar-SA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2150"/>
            <a:ext cx="4554537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ar-EG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41ECFC6-D5E4-48E5-B8AE-DAD3C1EB0C88}" type="slidenum">
              <a:rPr lang="ar-SA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2150"/>
            <a:ext cx="4554537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ar-EG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EF606CC-7877-45F0-BD1E-3CD0DC98640C}" type="slidenum">
              <a:rPr lang="ar-SA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5257808"/>
            <a:ext cx="5943600" cy="53657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5867400"/>
            <a:ext cx="4572000" cy="68580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AE2F1-0D4E-418B-9C0B-AFB929D9E868}" type="datetime3">
              <a:rPr lang="en-US"/>
              <a:pPr>
                <a:defRPr/>
              </a:pPr>
              <a:t>24 October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 fontAlgn="auto">
              <a:spcBef>
                <a:spcPts val="0"/>
              </a:spcBef>
              <a:spcAft>
                <a:spcPts val="0"/>
              </a:spcAft>
              <a:defRPr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Qualitative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C62F6-95D5-48A9-BE15-19D9A2E6F7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FAEFA-5D05-4224-8EE0-09C1DC0C61D9}" type="datetime3">
              <a:rPr lang="en-US"/>
              <a:pPr>
                <a:defRPr/>
              </a:pPr>
              <a:t>24 October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 fontAlgn="auto">
              <a:spcBef>
                <a:spcPts val="0"/>
              </a:spcBef>
              <a:spcAft>
                <a:spcPts val="0"/>
              </a:spcAft>
              <a:defRPr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Qualitative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95A66-8BB4-4303-873D-B93095E3B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6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6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CA674-8568-4FB1-A8CE-A12C8316BB8F}" type="datetime3">
              <a:rPr lang="en-US"/>
              <a:pPr>
                <a:defRPr/>
              </a:pPr>
              <a:t>24 October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 fontAlgn="auto">
              <a:spcBef>
                <a:spcPts val="0"/>
              </a:spcBef>
              <a:spcAft>
                <a:spcPts val="0"/>
              </a:spcAft>
              <a:defRPr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Qualitative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00B8E-9EA9-48AA-8C09-F168D7ECE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6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B1493-EA7F-47D8-A166-210000B92380}" type="datetime3">
              <a:rPr lang="en-US"/>
              <a:pPr>
                <a:defRPr/>
              </a:pPr>
              <a:t>24 October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 defTabSz="457200" fontAlgn="auto">
              <a:spcBef>
                <a:spcPts val="0"/>
              </a:spcBef>
              <a:spcAft>
                <a:spcPts val="0"/>
              </a:spcAft>
              <a:defRPr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Qualitative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AAE1A-B1BD-4C4A-8285-6A7EDFA8521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/>
          <a:p>
            <a:pPr lvl="0"/>
            <a:endParaRPr lang="ar-E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B4F77-9940-4C12-9517-1D06FA5C4DF0}" type="datetime3">
              <a:rPr lang="en-US"/>
              <a:pPr>
                <a:defRPr/>
              </a:pPr>
              <a:t>24 October 2013</a:t>
            </a:fld>
            <a:endParaRPr lang="en-US" dirty="0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Qualitative Research</a:t>
            </a:r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AB43E-8E36-4107-A1A8-5B1B00042FD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FA368-551A-482C-BFC3-308A745E21FF}" type="datetime3">
              <a:rPr lang="en-US"/>
              <a:pPr>
                <a:defRPr/>
              </a:pPr>
              <a:t>24 October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 fontAlgn="auto">
              <a:spcBef>
                <a:spcPts val="0"/>
              </a:spcBef>
              <a:spcAft>
                <a:spcPts val="0"/>
              </a:spcAft>
              <a:defRPr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Qualitative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8F23C-E412-43D1-8820-378D17A9A2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F6CD3-5255-41E0-A55F-9D242E98CD7F}" type="datetime3">
              <a:rPr lang="en-US"/>
              <a:pPr>
                <a:defRPr/>
              </a:pPr>
              <a:t>24 October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 fontAlgn="auto">
              <a:spcBef>
                <a:spcPts val="0"/>
              </a:spcBef>
              <a:spcAft>
                <a:spcPts val="0"/>
              </a:spcAft>
              <a:defRPr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Qualitative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276E3-B6A3-4B31-A8E2-E2B35CBA19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9D0D6-F869-4261-AD2B-A079B1E8EDF0}" type="datetime3">
              <a:rPr lang="en-US"/>
              <a:pPr>
                <a:defRPr/>
              </a:pPr>
              <a:t>24 October 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 fontAlgn="auto">
              <a:spcBef>
                <a:spcPts val="0"/>
              </a:spcBef>
              <a:spcAft>
                <a:spcPts val="0"/>
              </a:spcAft>
              <a:defRPr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Qualitative Research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A5D78-E6B3-4C76-B690-A80DD46023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E3A0A-4C0D-48A4-ABF1-09A67FC6F4CC}" type="datetime3">
              <a:rPr lang="en-US"/>
              <a:pPr>
                <a:defRPr/>
              </a:pPr>
              <a:t>24 October 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 fontAlgn="auto">
              <a:spcBef>
                <a:spcPts val="0"/>
              </a:spcBef>
              <a:spcAft>
                <a:spcPts val="0"/>
              </a:spcAft>
              <a:defRPr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Qualitative Research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57BDE-0ABA-471F-A0D6-F936F60C86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3F992-7007-4F3E-8E6F-3AA04416CB67}" type="datetime3">
              <a:rPr lang="en-US"/>
              <a:pPr>
                <a:defRPr/>
              </a:pPr>
              <a:t>24 October 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 fontAlgn="auto">
              <a:spcBef>
                <a:spcPts val="0"/>
              </a:spcBef>
              <a:spcAft>
                <a:spcPts val="0"/>
              </a:spcAft>
              <a:defRPr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Qualitative Research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D8B1A8-B44B-4380-980E-766FF18773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87D76-9301-465C-9D83-EC53E27ED68E}" type="datetime3">
              <a:rPr lang="en-US"/>
              <a:pPr>
                <a:defRPr/>
              </a:pPr>
              <a:t>24 October 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 fontAlgn="auto">
              <a:spcBef>
                <a:spcPts val="0"/>
              </a:spcBef>
              <a:spcAft>
                <a:spcPts val="0"/>
              </a:spcAft>
              <a:defRPr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Qualitative Research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AAE6B-28F7-4F92-A0C1-E58E25C0A3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C9040-582A-41C4-A10D-24BFD9FCC1E5}" type="datetime3">
              <a:rPr lang="en-US"/>
              <a:pPr>
                <a:defRPr/>
              </a:pPr>
              <a:t>24 October 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 fontAlgn="auto">
              <a:spcBef>
                <a:spcPts val="0"/>
              </a:spcBef>
              <a:spcAft>
                <a:spcPts val="0"/>
              </a:spcAft>
              <a:defRPr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Qualitative Research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16DA1-F0C6-4F14-A4BF-A63A2E494E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8E39D-BE07-4159-94F8-9015E5ADD58C}" type="datetime3">
              <a:rPr lang="en-US"/>
              <a:pPr>
                <a:defRPr/>
              </a:pPr>
              <a:t>24 October 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 fontAlgn="auto">
              <a:spcBef>
                <a:spcPts val="0"/>
              </a:spcBef>
              <a:spcAft>
                <a:spcPts val="0"/>
              </a:spcAft>
              <a:defRPr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Qualitative Research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4DBEA-540A-4249-A76B-7AEA6C5D5F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6629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95400"/>
            <a:ext cx="8229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74E6D6A6-3D53-43A7-8EBA-7BE4CF1E7EE5}" type="datetime3">
              <a:rPr lang="en-US"/>
              <a:pPr>
                <a:defRPr/>
              </a:pPr>
              <a:t>24 October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  <a:latin typeface="Calibri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Qualitative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F2AFE58B-CE5E-4894-A8AD-BEA29B3BE3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9" r:id="rId1"/>
    <p:sldLayoutId id="2147484170" r:id="rId2"/>
    <p:sldLayoutId id="2147484171" r:id="rId3"/>
    <p:sldLayoutId id="2147484172" r:id="rId4"/>
    <p:sldLayoutId id="2147484173" r:id="rId5"/>
    <p:sldLayoutId id="2147484174" r:id="rId6"/>
    <p:sldLayoutId id="2147484175" r:id="rId7"/>
    <p:sldLayoutId id="2147484176" r:id="rId8"/>
    <p:sldLayoutId id="2147484177" r:id="rId9"/>
    <p:sldLayoutId id="2147484178" r:id="rId10"/>
    <p:sldLayoutId id="2147484179" r:id="rId11"/>
    <p:sldLayoutId id="2147484180" r:id="rId12"/>
    <p:sldLayoutId id="2147484181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0000"/>
          </a:solidFill>
          <a:latin typeface="Tahoma" pitchFamily="34" charset="0"/>
          <a:ea typeface="MS PGothic" pitchFamily="34" charset="-128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Tahoma" pitchFamily="112" charset="0"/>
          <a:ea typeface="MS PGothic" pitchFamily="34" charset="-128"/>
          <a:cs typeface="Tahoma" pitchFamily="11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Tahoma" pitchFamily="112" charset="0"/>
          <a:ea typeface="MS PGothic" pitchFamily="34" charset="-128"/>
          <a:cs typeface="Tahoma" pitchFamily="11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Tahoma" pitchFamily="112" charset="0"/>
          <a:ea typeface="MS PGothic" pitchFamily="34" charset="-128"/>
          <a:cs typeface="Tahoma" pitchFamily="11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Tahoma" pitchFamily="112" charset="0"/>
          <a:ea typeface="MS PGothic" pitchFamily="34" charset="-128"/>
          <a:cs typeface="Tahoma" pitchFamily="112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Tahoma" pitchFamily="112" charset="0"/>
          <a:cs typeface="Tahoma" pitchFamily="112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Tahoma" pitchFamily="112" charset="0"/>
          <a:cs typeface="Tahoma" pitchFamily="112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Tahoma" pitchFamily="112" charset="0"/>
          <a:cs typeface="Tahoma" pitchFamily="112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Tahoma" pitchFamily="112" charset="0"/>
          <a:cs typeface="Tahoma" pitchFamily="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bg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bg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ctrTitle"/>
          </p:nvPr>
        </p:nvSpPr>
        <p:spPr>
          <a:xfrm>
            <a:off x="1752600" y="996950"/>
            <a:ext cx="6584950" cy="936625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600" dirty="0" smtClean="0">
                <a:solidFill>
                  <a:schemeClr val="tx1"/>
                </a:solidFill>
              </a:rPr>
              <a:t>QUALITATIVE RESEARCH: </a:t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en-US" sz="3600" dirty="0" smtClean="0">
                <a:solidFill>
                  <a:schemeClr val="tx1"/>
                </a:solidFill>
              </a:rPr>
              <a:t>AN OVERVIEW</a:t>
            </a:r>
            <a:endParaRPr lang="en-US" sz="3600" dirty="0" smtClean="0">
              <a:solidFill>
                <a:schemeClr val="tx1"/>
              </a:solidFill>
              <a:latin typeface="Footlight MT Light" pitchFamily="18" charset="0"/>
            </a:endParaRPr>
          </a:p>
        </p:txBody>
      </p:sp>
      <p:sp>
        <p:nvSpPr>
          <p:cNvPr id="2" name="Subtitle 2"/>
          <p:cNvSpPr>
            <a:spLocks noGrp="1"/>
          </p:cNvSpPr>
          <p:nvPr>
            <p:ph type="subTitle" idx="1"/>
          </p:nvPr>
        </p:nvSpPr>
        <p:spPr>
          <a:xfrm>
            <a:off x="1752600" y="5005388"/>
            <a:ext cx="5881688" cy="1014412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buFont typeface="Arial" pitchFamily="34" charset="0"/>
              <a:buNone/>
              <a:defRPr/>
            </a:pPr>
            <a:r>
              <a:rPr lang="en-US" sz="2800" dirty="0" smtClean="0">
                <a:latin typeface="Footlight MT Light" pitchFamily="18" charset="0"/>
                <a:ea typeface="ＭＳ Ｐゴシック" charset="-128"/>
              </a:rPr>
              <a:t>Prof. Ahmed </a:t>
            </a:r>
            <a:r>
              <a:rPr lang="en-US" sz="2800" dirty="0" err="1" smtClean="0">
                <a:latin typeface="Footlight MT Light" pitchFamily="18" charset="0"/>
                <a:ea typeface="ＭＳ Ｐゴシック" charset="-128"/>
              </a:rPr>
              <a:t>Mandil</a:t>
            </a:r>
            <a:r>
              <a:rPr lang="en-US" sz="2800" dirty="0" smtClean="0">
                <a:latin typeface="Footlight MT Light" pitchFamily="18" charset="0"/>
                <a:ea typeface="ＭＳ Ｐゴシック" charset="-128"/>
              </a:rPr>
              <a:t> &amp; Dr </a:t>
            </a:r>
            <a:r>
              <a:rPr lang="en-US" sz="2800" dirty="0" err="1" smtClean="0">
                <a:latin typeface="Footlight MT Light" pitchFamily="18" charset="0"/>
                <a:ea typeface="ＭＳ Ｐゴシック" charset="-128"/>
              </a:rPr>
              <a:t>Salwa</a:t>
            </a:r>
            <a:r>
              <a:rPr lang="en-US" sz="2800" dirty="0" smtClean="0">
                <a:latin typeface="Footlight MT Light" pitchFamily="18" charset="0"/>
                <a:ea typeface="ＭＳ Ｐゴシック" charset="-128"/>
              </a:rPr>
              <a:t> </a:t>
            </a:r>
            <a:r>
              <a:rPr lang="en-US" sz="2800" dirty="0" err="1" smtClean="0">
                <a:latin typeface="Footlight MT Light" pitchFamily="18" charset="0"/>
                <a:ea typeface="ＭＳ Ｐゴシック" charset="-128"/>
              </a:rPr>
              <a:t>Tayel</a:t>
            </a:r>
            <a:endParaRPr lang="en-US" sz="2800" dirty="0" smtClean="0">
              <a:latin typeface="Footlight MT Light" pitchFamily="18" charset="0"/>
              <a:ea typeface="ＭＳ Ｐゴシック" charset="-128"/>
            </a:endParaRPr>
          </a:p>
          <a:p>
            <a:pPr eaLnBrk="1" hangingPunct="1">
              <a:buFont typeface="Arial" pitchFamily="34" charset="0"/>
              <a:buNone/>
              <a:defRPr/>
            </a:pPr>
            <a:r>
              <a:rPr lang="en-US" sz="2800" dirty="0" smtClean="0">
                <a:latin typeface="Footlight MT Light" pitchFamily="18" charset="0"/>
                <a:ea typeface="ＭＳ Ｐゴシック" charset="-128"/>
              </a:rPr>
              <a:t>KSU College of Medicine</a:t>
            </a:r>
          </a:p>
          <a:p>
            <a:pPr eaLnBrk="1" hangingPunct="1">
              <a:buFont typeface="Arial" pitchFamily="34" charset="0"/>
              <a:buNone/>
              <a:defRPr/>
            </a:pPr>
            <a:r>
              <a:rPr lang="en-US" sz="2800" dirty="0" smtClean="0">
                <a:latin typeface="Footlight MT Light" pitchFamily="18" charset="0"/>
                <a:ea typeface="ＭＳ Ｐゴシック" charset="-128"/>
              </a:rPr>
              <a:t>October 2013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1371600" cy="1524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B7D94E0-0372-4DE5-8472-08E40134FDA7}" type="datetime3">
              <a:rPr lang="en-US" smtClean="0">
                <a:cs typeface="Arial" charset="0"/>
              </a:rPr>
              <a:pPr/>
              <a:t>24 October 2013</a:t>
            </a:fld>
            <a:endParaRPr lang="en-US" smtClean="0">
              <a:cs typeface="Arial" charset="0"/>
            </a:endParaRPr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Qualitative Research</a:t>
            </a: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84150"/>
            <a:ext cx="8243887" cy="823913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chemeClr val="bg2"/>
                </a:solidFill>
              </a:rPr>
              <a:t>Characteristics of </a:t>
            </a:r>
            <a:br>
              <a:rPr lang="en-US" sz="2800" smtClean="0">
                <a:solidFill>
                  <a:schemeClr val="bg2"/>
                </a:solidFill>
              </a:rPr>
            </a:br>
            <a:r>
              <a:rPr lang="en-US" sz="2800" smtClean="0">
                <a:solidFill>
                  <a:schemeClr val="bg2"/>
                </a:solidFill>
              </a:rPr>
              <a:t>Qualitative Research 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Multi method in focus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“Naturalistic”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Finds the universal in the particular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Emergent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Interpretive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The researcher is the instrument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The researcher’s signature is apparent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Deals with local conditions not controlled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</p:txBody>
      </p:sp>
      <p:sp>
        <p:nvSpPr>
          <p:cNvPr id="2458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C38315C-25DD-4989-BD82-093DF08BA7A0}" type="slidenum">
              <a:rPr lang="ar-SA" smtClean="0">
                <a:cs typeface="Arial" charset="0"/>
              </a:rPr>
              <a:pPr/>
              <a:t>10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B73CD13-CF85-4C3C-9EAE-BC62777282EB}" type="datetime3">
              <a:rPr lang="en-US" smtClean="0">
                <a:cs typeface="Arial" charset="0"/>
              </a:rPr>
              <a:pPr/>
              <a:t>24 October 2013</a:t>
            </a:fld>
            <a:endParaRPr lang="en-US" smtClean="0">
              <a:cs typeface="Arial" charset="0"/>
            </a:endParaRP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Qualitative Research</a:t>
            </a:r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173913" cy="838200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chemeClr val="bg2"/>
                </a:solidFill>
              </a:rPr>
              <a:t>Qualitative Research Questions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19263"/>
            <a:ext cx="8229600" cy="4456112"/>
          </a:xfrm>
        </p:spPr>
        <p:txBody>
          <a:bodyPr/>
          <a:lstStyle/>
          <a:p>
            <a:pPr lvl="1" eaLnBrk="1" hangingPunct="1"/>
            <a:r>
              <a:rPr lang="en-US" sz="3200" smtClean="0"/>
              <a:t>In qualitative study inquirers state</a:t>
            </a:r>
            <a:r>
              <a:rPr lang="en-US" sz="3200" smtClean="0">
                <a:solidFill>
                  <a:srgbClr val="FF0000"/>
                </a:solidFill>
              </a:rPr>
              <a:t> </a:t>
            </a:r>
            <a:r>
              <a:rPr lang="en-US" sz="3200" smtClean="0">
                <a:solidFill>
                  <a:srgbClr val="FFC000"/>
                </a:solidFill>
              </a:rPr>
              <a:t>research</a:t>
            </a:r>
            <a:r>
              <a:rPr lang="en-US" sz="3200" smtClean="0">
                <a:solidFill>
                  <a:srgbClr val="FF0000"/>
                </a:solidFill>
              </a:rPr>
              <a:t> </a:t>
            </a:r>
            <a:r>
              <a:rPr lang="en-US" sz="3200" smtClean="0">
                <a:solidFill>
                  <a:srgbClr val="FFC000"/>
                </a:solidFill>
              </a:rPr>
              <a:t>questions</a:t>
            </a:r>
            <a:r>
              <a:rPr lang="en-US" sz="3200" smtClean="0"/>
              <a:t>, not objectives (i.e. specific goals for the research) or hypotheses (i.e. predictions that involve variables and statistical tests). (Creswell 2003)</a:t>
            </a:r>
          </a:p>
          <a:p>
            <a:pPr lvl="1" eaLnBrk="1" hangingPunct="1"/>
            <a:r>
              <a:rPr lang="en-US" sz="3200" smtClean="0"/>
              <a:t>Example: How do students use program development tools?</a:t>
            </a:r>
          </a:p>
        </p:txBody>
      </p:sp>
      <p:sp>
        <p:nvSpPr>
          <p:cNvPr id="2560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D2F84F8-F977-4E16-9E4E-AA8A6BCAFCC7}" type="slidenum">
              <a:rPr lang="ar-SA" smtClean="0">
                <a:cs typeface="Arial" charset="0"/>
              </a:rPr>
              <a:pPr/>
              <a:t>11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7B55A4C-ED3A-4926-B7E0-38810B6FBED8}" type="datetime3">
              <a:rPr lang="en-US" smtClean="0">
                <a:cs typeface="Arial" charset="0"/>
              </a:rPr>
              <a:pPr/>
              <a:t>24 October 2013</a:t>
            </a:fld>
            <a:endParaRPr lang="en-US" smtClean="0">
              <a:cs typeface="Arial" charset="0"/>
            </a:endParaRPr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Qualitative Research</a:t>
            </a: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43887" cy="1314450"/>
          </a:xfrm>
        </p:spPr>
        <p:txBody>
          <a:bodyPr/>
          <a:lstStyle/>
          <a:p>
            <a:pPr eaLnBrk="1" hangingPunct="1"/>
            <a:r>
              <a:rPr lang="en-US" sz="3600" smtClean="0">
                <a:solidFill>
                  <a:schemeClr val="bg2"/>
                </a:solidFill>
              </a:rPr>
              <a:t>Choice of Methodology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03400"/>
            <a:ext cx="8229600" cy="44561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3200" smtClean="0">
                <a:solidFill>
                  <a:srgbClr val="FFC000"/>
                </a:solidFill>
              </a:rPr>
              <a:t>Depends on: </a:t>
            </a:r>
          </a:p>
          <a:p>
            <a:pPr lvl="1" eaLnBrk="1" hangingPunct="1"/>
            <a:r>
              <a:rPr lang="en-US" sz="3200" smtClean="0"/>
              <a:t>Research Questions</a:t>
            </a:r>
          </a:p>
          <a:p>
            <a:pPr lvl="1" eaLnBrk="1" hangingPunct="1"/>
            <a:r>
              <a:rPr lang="en-US" sz="3200" smtClean="0"/>
              <a:t>Research Goals</a:t>
            </a:r>
          </a:p>
          <a:p>
            <a:pPr lvl="1" eaLnBrk="1" hangingPunct="1"/>
            <a:r>
              <a:rPr lang="en-US" sz="3200" smtClean="0"/>
              <a:t>Researcher Beliefs and Values</a:t>
            </a:r>
          </a:p>
          <a:p>
            <a:pPr lvl="1" eaLnBrk="1" hangingPunct="1"/>
            <a:r>
              <a:rPr lang="en-US" sz="3200" smtClean="0"/>
              <a:t>Researcher Skills</a:t>
            </a:r>
          </a:p>
          <a:p>
            <a:pPr lvl="1" eaLnBrk="1" hangingPunct="1"/>
            <a:r>
              <a:rPr lang="en-US" sz="3200" smtClean="0"/>
              <a:t>Time and Funds</a:t>
            </a:r>
          </a:p>
        </p:txBody>
      </p:sp>
      <p:sp>
        <p:nvSpPr>
          <p:cNvPr id="2663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8C9B84F-17A7-43D1-B95C-54532AE08C6C}" type="slidenum">
              <a:rPr lang="ar-SA" smtClean="0">
                <a:cs typeface="Arial" charset="0"/>
              </a:rPr>
              <a:pPr/>
              <a:t>12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CF1DC32-1DC1-4587-B5A8-708D9323BCC1}" type="datetime3">
              <a:rPr lang="en-US" smtClean="0">
                <a:cs typeface="Arial" charset="0"/>
              </a:rPr>
              <a:pPr/>
              <a:t>24 October 2013</a:t>
            </a:fld>
            <a:endParaRPr lang="en-US" smtClean="0">
              <a:cs typeface="Arial" charset="0"/>
            </a:endParaRP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Qualitative Research</a:t>
            </a:r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949325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chemeClr val="bg2"/>
                </a:solidFill>
              </a:rPr>
              <a:t>Examples of Qualitative </a:t>
            </a:r>
            <a:br>
              <a:rPr lang="en-US" sz="3200" smtClean="0">
                <a:solidFill>
                  <a:schemeClr val="bg2"/>
                </a:solidFill>
              </a:rPr>
            </a:br>
            <a:r>
              <a:rPr lang="en-US" sz="3200" smtClean="0">
                <a:solidFill>
                  <a:schemeClr val="bg2"/>
                </a:solidFill>
              </a:rPr>
              <a:t>Research Methodologies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29600" cy="47450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Focus group discussions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Key informant interviews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Ethnography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Case Study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Autobiography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Participatory Action Research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Phenomenology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  </a:t>
            </a:r>
            <a:r>
              <a:rPr lang="en-US" sz="2800" i="1" smtClean="0">
                <a:solidFill>
                  <a:srgbClr val="FF3300"/>
                </a:solidFill>
              </a:rPr>
              <a:t>Each is grounded in a specific discipline and philosophical assumptions</a:t>
            </a:r>
          </a:p>
          <a:p>
            <a:pPr eaLnBrk="1" hangingPunct="1">
              <a:lnSpc>
                <a:spcPct val="90000"/>
              </a:lnSpc>
            </a:pPr>
            <a:endParaRPr lang="en-US" sz="2800" i="1" smtClean="0">
              <a:solidFill>
                <a:srgbClr val="FF3300"/>
              </a:solidFill>
            </a:endParaRPr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667E74F-39AC-4024-8A01-01B0304DC074}" type="slidenum">
              <a:rPr lang="ar-SA" smtClean="0">
                <a:cs typeface="Arial" charset="0"/>
              </a:rPr>
              <a:pPr/>
              <a:t>13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719F573-18EB-4656-BA9A-CB576DB4CB66}" type="datetime3">
              <a:rPr lang="en-US" smtClean="0">
                <a:cs typeface="Arial" charset="0"/>
              </a:rPr>
              <a:pPr/>
              <a:t>24 October 2013</a:t>
            </a:fld>
            <a:endParaRPr lang="en-US" smtClean="0">
              <a:cs typeface="Arial" charset="0"/>
            </a:endParaRP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Qualitative Research</a:t>
            </a:r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solidFill>
                  <a:schemeClr val="bg2"/>
                </a:solidFill>
              </a:rPr>
              <a:t>Qualitative Methodologies </a:t>
            </a:r>
            <a:br>
              <a:rPr lang="en-US" sz="3200" smtClean="0">
                <a:solidFill>
                  <a:schemeClr val="bg2"/>
                </a:solidFill>
              </a:rPr>
            </a:br>
            <a:r>
              <a:rPr lang="en-US" sz="3200" smtClean="0">
                <a:solidFill>
                  <a:schemeClr val="bg2"/>
                </a:solidFill>
              </a:rPr>
              <a:t>(Example I)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solidFill>
                  <a:srgbClr val="FFC000"/>
                </a:solidFill>
              </a:rPr>
              <a:t>Ethnography</a:t>
            </a:r>
          </a:p>
          <a:p>
            <a:pPr lvl="1" eaLnBrk="1" hangingPunct="1"/>
            <a:r>
              <a:rPr lang="en-US" sz="3200" smtClean="0"/>
              <a:t>An ethnography is a description and interpretation of a cultural or social group or system.  The research examines the group’s observable and learned patterns of behaviour, customs, and ways of life </a:t>
            </a:r>
          </a:p>
        </p:txBody>
      </p:sp>
      <p:sp>
        <p:nvSpPr>
          <p:cNvPr id="2867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F6AE61D-D3E6-4865-9275-7EFB15BEC57A}" type="slidenum">
              <a:rPr lang="ar-SA" smtClean="0">
                <a:cs typeface="Arial" charset="0"/>
              </a:rPr>
              <a:pPr/>
              <a:t>14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66F501E-8EC7-4BF1-9D44-4746B8F3593D}" type="datetime3">
              <a:rPr lang="en-US" smtClean="0">
                <a:cs typeface="Arial" charset="0"/>
              </a:rPr>
              <a:pPr/>
              <a:t>24 October 2013</a:t>
            </a:fld>
            <a:endParaRPr lang="en-US" smtClean="0">
              <a:cs typeface="Arial" charset="0"/>
            </a:endParaRP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Qualitative Research</a:t>
            </a:r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solidFill>
                  <a:schemeClr val="bg2"/>
                </a:solidFill>
              </a:rPr>
              <a:t>Qualitative Methodologies </a:t>
            </a:r>
            <a:br>
              <a:rPr lang="en-US" sz="3200" smtClean="0">
                <a:solidFill>
                  <a:schemeClr val="bg2"/>
                </a:solidFill>
              </a:rPr>
            </a:br>
            <a:r>
              <a:rPr lang="en-US" sz="3200" smtClean="0">
                <a:solidFill>
                  <a:schemeClr val="bg2"/>
                </a:solidFill>
              </a:rPr>
              <a:t> (Example II)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solidFill>
                  <a:srgbClr val="FFC000"/>
                </a:solidFill>
              </a:rPr>
              <a:t>Case Study</a:t>
            </a:r>
          </a:p>
          <a:p>
            <a:pPr lvl="1" eaLnBrk="1" hangingPunct="1"/>
            <a:r>
              <a:rPr lang="en-US" sz="3200" smtClean="0"/>
              <a:t>… a case study is an exploration of a ‘bounded system’ … over time through detailed, in-depth data collection involving multiple sources of information rich in context.  This bounded system is bounded by time and place, and it is the case being studied – a program, an event, an activity, or individuals</a:t>
            </a:r>
          </a:p>
        </p:txBody>
      </p:sp>
      <p:sp>
        <p:nvSpPr>
          <p:cNvPr id="297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B40BED2-E599-45E7-8AF1-CECF7E822EAC}" type="slidenum">
              <a:rPr lang="ar-SA" smtClean="0">
                <a:cs typeface="Arial" charset="0"/>
              </a:rPr>
              <a:pPr/>
              <a:t>15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F533829-D55B-4EDC-9067-885BE7CD1E5A}" type="datetime3">
              <a:rPr lang="en-US" smtClean="0">
                <a:cs typeface="Arial" charset="0"/>
              </a:rPr>
              <a:pPr/>
              <a:t>24 October 2013</a:t>
            </a:fld>
            <a:endParaRPr lang="en-US" smtClean="0">
              <a:cs typeface="Arial" charset="0"/>
            </a:endParaRP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Qualitative Research</a:t>
            </a:r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solidFill>
                  <a:schemeClr val="bg2"/>
                </a:solidFill>
              </a:rPr>
              <a:t>Qualitative Research Techniques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00213"/>
            <a:ext cx="8229600" cy="4456112"/>
          </a:xfrm>
        </p:spPr>
        <p:txBody>
          <a:bodyPr/>
          <a:lstStyle/>
          <a:p>
            <a:pPr eaLnBrk="1" hangingPunct="1"/>
            <a:r>
              <a:rPr lang="en-US" sz="3200" smtClean="0"/>
              <a:t>Participant observation (field notes)</a:t>
            </a:r>
          </a:p>
          <a:p>
            <a:pPr eaLnBrk="1" hangingPunct="1"/>
            <a:r>
              <a:rPr lang="en-US" sz="3200" smtClean="0"/>
              <a:t>Interviews / Focus groups</a:t>
            </a:r>
          </a:p>
          <a:p>
            <a:pPr eaLnBrk="1" hangingPunct="1"/>
            <a:r>
              <a:rPr lang="en-US" sz="3200" smtClean="0"/>
              <a:t>Video / Text and Image analysis (documents, media data)</a:t>
            </a:r>
          </a:p>
          <a:p>
            <a:pPr eaLnBrk="1" hangingPunct="1"/>
            <a:r>
              <a:rPr lang="en-US" sz="3200" smtClean="0"/>
              <a:t>Surveys</a:t>
            </a:r>
          </a:p>
          <a:p>
            <a:pPr eaLnBrk="1" hangingPunct="1"/>
            <a:r>
              <a:rPr lang="en-US" sz="3200" smtClean="0"/>
              <a:t>User testing</a:t>
            </a:r>
          </a:p>
          <a:p>
            <a:pPr eaLnBrk="1" hangingPunct="1"/>
            <a:endParaRPr lang="en-US" sz="3200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3072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5E92352-1495-40BE-BAAB-BE75BED19E87}" type="slidenum">
              <a:rPr lang="ar-SA" smtClean="0">
                <a:cs typeface="Arial" charset="0"/>
              </a:rPr>
              <a:pPr/>
              <a:t>16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4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7DA4827-7F06-4F5C-B7D7-3518C98D3C94}" type="datetime3">
              <a:rPr lang="en-US" smtClean="0">
                <a:cs typeface="Arial" charset="0"/>
              </a:rPr>
              <a:pPr/>
              <a:t>24 October 2013</a:t>
            </a:fld>
            <a:endParaRPr lang="en-US" smtClean="0">
              <a:cs typeface="Arial" charset="0"/>
            </a:endParaRPr>
          </a:p>
        </p:txBody>
      </p:sp>
      <p:sp>
        <p:nvSpPr>
          <p:cNvPr id="2355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Qualitative Research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79463" y="1765300"/>
            <a:ext cx="2662237" cy="3135313"/>
          </a:xfrm>
        </p:spPr>
        <p:txBody>
          <a:bodyPr/>
          <a:lstStyle/>
          <a:p>
            <a:pPr eaLnBrk="1" hangingPunct="1"/>
            <a:r>
              <a:rPr lang="en-US" smtClean="0"/>
              <a:t>Interviews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3174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203575" y="2492375"/>
            <a:ext cx="2822575" cy="2805113"/>
          </a:xfrm>
        </p:spPr>
        <p:txBody>
          <a:bodyPr/>
          <a:lstStyle/>
          <a:p>
            <a:pPr eaLnBrk="1" hangingPunct="1"/>
            <a:r>
              <a:rPr lang="en-US" smtClean="0"/>
              <a:t>Observation</a:t>
            </a:r>
          </a:p>
        </p:txBody>
      </p:sp>
      <p:pic>
        <p:nvPicPr>
          <p:cNvPr id="31750" name="Picture 5" descr="pe07002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3048000"/>
            <a:ext cx="17399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1" name="Picture 6" descr="pe01530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08400" y="3284538"/>
            <a:ext cx="2057400" cy="1884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2" name="Picture 7" descr="bd04969_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53200" y="3200400"/>
            <a:ext cx="1981200" cy="183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3" name="Rectangle 8"/>
          <p:cNvSpPr>
            <a:spLocks noChangeArrowheads="1"/>
          </p:cNvSpPr>
          <p:nvPr/>
        </p:nvSpPr>
        <p:spPr bwMode="auto">
          <a:xfrm>
            <a:off x="6156325" y="1628775"/>
            <a:ext cx="26670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Blip>
                <a:blip r:embed="rId6"/>
              </a:buBlip>
            </a:pPr>
            <a:r>
              <a:rPr lang="en-US" sz="2800">
                <a:latin typeface="Comic Sans MS" pitchFamily="66" charset="0"/>
              </a:rPr>
              <a:t>Material Culture</a:t>
            </a:r>
          </a:p>
        </p:txBody>
      </p:sp>
      <p:sp>
        <p:nvSpPr>
          <p:cNvPr id="31754" name="Slide Number Placeholder 10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DBBF0EB-8922-4C01-8C51-88D201290EC9}" type="slidenum">
              <a:rPr lang="ar-SA" smtClean="0">
                <a:cs typeface="Arial" charset="0"/>
              </a:rPr>
              <a:pPr/>
              <a:t>17</a:t>
            </a:fld>
            <a:endParaRPr lang="en-US" smtClean="0">
              <a:cs typeface="Arial" charset="0"/>
            </a:endParaRPr>
          </a:p>
        </p:txBody>
      </p:sp>
      <p:sp>
        <p:nvSpPr>
          <p:cNvPr id="31755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30175"/>
            <a:ext cx="8243887" cy="1152525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chemeClr val="bg2"/>
                </a:solidFill>
              </a:rPr>
              <a:t>Qualitative Research Techniques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7D40D7B-D746-48C6-B7A7-2A97997AC31C}" type="datetime3">
              <a:rPr lang="en-US" smtClean="0">
                <a:cs typeface="Arial" charset="0"/>
              </a:rPr>
              <a:pPr/>
              <a:t>24 October 2013</a:t>
            </a:fld>
            <a:endParaRPr lang="en-US" smtClean="0">
              <a:cs typeface="Arial" charset="0"/>
            </a:endParaRP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Qualitative Research</a:t>
            </a:r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bg2"/>
                </a:solidFill>
              </a:rPr>
              <a:t>Involves Skills of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989138"/>
            <a:ext cx="8229600" cy="44561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Observing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Conversing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Participating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Interpreting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975B64F-060A-4222-8D65-20E40A090AE0}" type="slidenum">
              <a:rPr lang="ar-SA" smtClean="0">
                <a:cs typeface="Arial" charset="0"/>
              </a:rPr>
              <a:pPr/>
              <a:t>18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945DE8A-522B-4487-BEAA-614D9D41A6CD}" type="datetime3">
              <a:rPr lang="en-US" smtClean="0">
                <a:cs typeface="Arial" charset="0"/>
              </a:rPr>
              <a:pPr/>
              <a:t>24 October 2013</a:t>
            </a:fld>
            <a:endParaRPr lang="en-US" smtClean="0">
              <a:cs typeface="Arial" charset="0"/>
            </a:endParaRP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Qualitative Research</a:t>
            </a:r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0975"/>
            <a:ext cx="6629400" cy="8382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bg2"/>
                </a:solidFill>
              </a:rPr>
              <a:t>Qualitative Techniques (I)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>
                <a:solidFill>
                  <a:srgbClr val="FFC000"/>
                </a:solidFill>
              </a:rPr>
              <a:t>Participant observation </a:t>
            </a:r>
          </a:p>
          <a:p>
            <a:pPr lvl="1" eaLnBrk="1" hangingPunct="1"/>
            <a:r>
              <a:rPr lang="en-US" sz="2400" smtClean="0"/>
              <a:t>Gains insight into understanding cultural patterns to determine what’s necessary and needed in tool development (complementary to interviews)</a:t>
            </a:r>
          </a:p>
          <a:p>
            <a:pPr eaLnBrk="1" hangingPunct="1"/>
            <a:r>
              <a:rPr lang="en-US" sz="2800" smtClean="0">
                <a:solidFill>
                  <a:srgbClr val="FFC000"/>
                </a:solidFill>
              </a:rPr>
              <a:t>Interviews/Focus groups with stakeholders</a:t>
            </a:r>
          </a:p>
          <a:p>
            <a:pPr lvl="1" eaLnBrk="1" hangingPunct="1"/>
            <a:r>
              <a:rPr lang="en-US" sz="2400" smtClean="0"/>
              <a:t>Explores how tools are used and could be used in a novice programming course</a:t>
            </a:r>
          </a:p>
          <a:p>
            <a:pPr lvl="1" eaLnBrk="1" hangingPunct="1"/>
            <a:r>
              <a:rPr lang="en-US" sz="2400" smtClean="0"/>
              <a:t>Gains insight into the meaning of tools for students for learning to program</a:t>
            </a:r>
          </a:p>
          <a:p>
            <a:pPr eaLnBrk="1" hangingPunct="1"/>
            <a:endParaRPr lang="en-US" sz="2800" smtClean="0"/>
          </a:p>
        </p:txBody>
      </p:sp>
      <p:sp>
        <p:nvSpPr>
          <p:cNvPr id="3379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7D1014B-2A16-42D1-AA8D-E88FAF33556C}" type="slidenum">
              <a:rPr lang="ar-SA" smtClean="0">
                <a:cs typeface="Arial" charset="0"/>
              </a:rPr>
              <a:pPr/>
              <a:t>19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Learning Objectives</a:t>
            </a:r>
            <a:endParaRPr lang="ar-EG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785938"/>
            <a:ext cx="8229600" cy="4270375"/>
          </a:xfrm>
        </p:spPr>
        <p:txBody>
          <a:bodyPr/>
          <a:lstStyle/>
          <a:p>
            <a:r>
              <a:rPr lang="en-US" sz="2800" smtClean="0"/>
              <a:t>To be able to compare between quantitative / qualitative approaches to research </a:t>
            </a:r>
          </a:p>
          <a:p>
            <a:r>
              <a:rPr lang="en-US" sz="2800" smtClean="0"/>
              <a:t>To understand basic concepts of qualitative research</a:t>
            </a:r>
          </a:p>
          <a:p>
            <a:r>
              <a:rPr lang="en-US" sz="2800" smtClean="0"/>
              <a:t>To be introduced to some examples of qualitative techniques and methods</a:t>
            </a:r>
          </a:p>
          <a:p>
            <a:endParaRPr lang="ar-EG" smtClean="0"/>
          </a:p>
        </p:txBody>
      </p:sp>
      <p:sp>
        <p:nvSpPr>
          <p:cNvPr id="16388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E255710-CB84-4760-9809-BE5674570339}" type="datetime3">
              <a:rPr lang="en-US" smtClean="0">
                <a:cs typeface="Arial" charset="0"/>
              </a:rPr>
              <a:pPr/>
              <a:t>24 October 2013</a:t>
            </a:fld>
            <a:endParaRPr lang="en-US" smtClean="0">
              <a:cs typeface="Arial" charset="0"/>
            </a:endParaRPr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Qualitative Research</a:t>
            </a:r>
          </a:p>
        </p:txBody>
      </p:sp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20920FD-DC85-4A66-BD7D-636E00321624}" type="slidenum">
              <a:rPr lang="ar-SA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183B183-15B0-4967-920D-3EF67CAFF7E1}" type="datetime3">
              <a:rPr lang="en-US" smtClean="0">
                <a:cs typeface="Arial" charset="0"/>
              </a:rPr>
              <a:pPr/>
              <a:t>24 October 2013</a:t>
            </a:fld>
            <a:endParaRPr lang="en-US" smtClean="0">
              <a:cs typeface="Arial" charset="0"/>
            </a:endParaRPr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Qualitative Research</a:t>
            </a:r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43887" cy="131445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bg2"/>
                </a:solidFill>
              </a:rPr>
              <a:t>Qualitative Techniques: (II)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>
                <a:solidFill>
                  <a:srgbClr val="FFC000"/>
                </a:solidFill>
              </a:rPr>
              <a:t>Data analysis</a:t>
            </a:r>
          </a:p>
          <a:p>
            <a:pPr lvl="1" eaLnBrk="1" hangingPunct="1"/>
            <a:r>
              <a:rPr lang="en-US" sz="2400" smtClean="0"/>
              <a:t>Themes arising from data would provide insight into current “learning to program” issues and see what is important to students / teachers / administrators </a:t>
            </a:r>
          </a:p>
          <a:p>
            <a:pPr eaLnBrk="1" hangingPunct="1"/>
            <a:r>
              <a:rPr lang="en-US" sz="2800" smtClean="0">
                <a:solidFill>
                  <a:srgbClr val="FFC000"/>
                </a:solidFill>
              </a:rPr>
              <a:t>Survey </a:t>
            </a:r>
          </a:p>
          <a:p>
            <a:pPr lvl="1" eaLnBrk="1" hangingPunct="1"/>
            <a:r>
              <a:rPr lang="en-US" sz="2400" smtClean="0"/>
              <a:t>Useful for verifying results on a larger scale</a:t>
            </a:r>
          </a:p>
          <a:p>
            <a:pPr eaLnBrk="1" hangingPunct="1"/>
            <a:r>
              <a:rPr lang="en-US" sz="2800" smtClean="0">
                <a:solidFill>
                  <a:srgbClr val="FFC000"/>
                </a:solidFill>
              </a:rPr>
              <a:t>User Testing</a:t>
            </a:r>
          </a:p>
          <a:p>
            <a:pPr lvl="1" eaLnBrk="1" hangingPunct="1"/>
            <a:r>
              <a:rPr lang="en-US" sz="2400" smtClean="0"/>
              <a:t>Useful for triangulating results </a:t>
            </a:r>
          </a:p>
        </p:txBody>
      </p:sp>
      <p:sp>
        <p:nvSpPr>
          <p:cNvPr id="3482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11B6C15-CC43-45D1-8E82-0B0A64A2F9DF}" type="slidenum">
              <a:rPr lang="ar-SA" smtClean="0">
                <a:cs typeface="Arial" charset="0"/>
              </a:rPr>
              <a:pPr/>
              <a:t>20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E1DCF6F-97BB-4FA5-91D4-1D86EA40D510}" type="datetime3">
              <a:rPr lang="en-US" smtClean="0">
                <a:cs typeface="Arial" charset="0"/>
              </a:rPr>
              <a:pPr/>
              <a:t>24 October 2013</a:t>
            </a:fld>
            <a:endParaRPr lang="en-US" smtClean="0">
              <a:cs typeface="Arial" charset="0"/>
            </a:endParaRPr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Qualitative Research</a:t>
            </a:r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43887" cy="131445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bg2"/>
                </a:solidFill>
              </a:rPr>
              <a:t>Data Analysis Steps </a:t>
            </a:r>
            <a:endParaRPr lang="en-US" sz="2000" smtClean="0">
              <a:solidFill>
                <a:schemeClr val="bg2"/>
              </a:solidFill>
            </a:endParaRP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Organize and prepare the data for analysis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Read all data, get a sense of the whole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Begin detailed analysis with coding process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Generate a description of the setting /people as well as categories or themes for analysis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Represent themes (writing, visual, etc.)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Interpret and make meaning out of data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*iterative, non-linear process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smtClean="0"/>
          </a:p>
        </p:txBody>
      </p:sp>
      <p:sp>
        <p:nvSpPr>
          <p:cNvPr id="3584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A73CB00-3700-4451-B015-ABD2C1BD83F7}" type="slidenum">
              <a:rPr lang="ar-SA" smtClean="0">
                <a:cs typeface="Arial" charset="0"/>
              </a:rPr>
              <a:pPr/>
              <a:t>21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58AE4AE-00D0-4373-BB4B-89958D44CCE0}" type="datetime3">
              <a:rPr lang="en-US" smtClean="0">
                <a:cs typeface="Arial" charset="0"/>
              </a:rPr>
              <a:pPr/>
              <a:t>24 October 2013</a:t>
            </a:fld>
            <a:endParaRPr lang="en-US" smtClean="0">
              <a:cs typeface="Arial" charset="0"/>
            </a:endParaRPr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Qualitative Research</a:t>
            </a:r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43887" cy="131445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bg2"/>
                </a:solidFill>
              </a:rPr>
              <a:t>Ethical Considerations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29600" cy="44561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Consequences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Rights and Responsibilities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Social Justice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Care</a:t>
            </a:r>
          </a:p>
        </p:txBody>
      </p:sp>
      <p:sp>
        <p:nvSpPr>
          <p:cNvPr id="3687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ECE348B-F0EB-45E2-B651-45115C3D40E2}" type="slidenum">
              <a:rPr lang="ar-SA" smtClean="0">
                <a:cs typeface="Arial" charset="0"/>
              </a:rPr>
              <a:pPr/>
              <a:t>22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039812"/>
          </a:xfrm>
        </p:spPr>
        <p:txBody>
          <a:bodyPr/>
          <a:lstStyle/>
          <a:p>
            <a:r>
              <a:rPr lang="en-US" sz="2800" smtClean="0"/>
              <a:t>Choosing a Quantitative vs </a:t>
            </a:r>
            <a:br>
              <a:rPr lang="en-US" sz="2800" smtClean="0"/>
            </a:br>
            <a:r>
              <a:rPr lang="en-US" sz="2800" smtClean="0"/>
              <a:t>Qualitative Approach</a:t>
            </a:r>
            <a:endParaRPr lang="ar-EG" sz="2800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22276" y="1428750"/>
          <a:ext cx="8329612" cy="4702417"/>
        </p:xfrm>
        <a:graphic>
          <a:graphicData uri="http://schemas.openxmlformats.org/drawingml/2006/table">
            <a:tbl>
              <a:tblPr rtl="1" firstRow="1" bandRow="1">
                <a:tableStyleId>{073A0DAA-6AF3-43AB-8588-CEC1D06C72B9}</a:tableStyleId>
              </a:tblPr>
              <a:tblGrid>
                <a:gridCol w="4135854"/>
                <a:gridCol w="4193758"/>
              </a:tblGrid>
              <a:tr h="423276">
                <a:tc>
                  <a:txBody>
                    <a:bodyPr/>
                    <a:lstStyle/>
                    <a:p>
                      <a:pPr algn="l" rtl="1"/>
                      <a:r>
                        <a:rPr lang="en-JM" dirty="0" smtClean="0">
                          <a:solidFill>
                            <a:schemeClr val="tx2"/>
                          </a:solidFill>
                        </a:rPr>
                        <a:t> Quantitative (with subjects)</a:t>
                      </a:r>
                      <a:endParaRPr lang="ar-EG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JM" dirty="0" smtClean="0">
                          <a:solidFill>
                            <a:schemeClr val="tx2"/>
                          </a:solidFill>
                        </a:rPr>
                        <a:t> Qualitative (with informants)</a:t>
                      </a:r>
                      <a:endParaRPr lang="ar-EG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1043693">
                <a:tc>
                  <a:txBody>
                    <a:bodyPr/>
                    <a:lstStyle/>
                    <a:p>
                      <a:pPr algn="l" rtl="1"/>
                      <a:r>
                        <a:rPr lang="en-JM" dirty="0" smtClean="0">
                          <a:solidFill>
                            <a:schemeClr val="tx2"/>
                          </a:solidFill>
                        </a:rPr>
                        <a:t>What do I know about a problem</a:t>
                      </a:r>
                      <a:r>
                        <a:rPr lang="en-JM" baseline="0" dirty="0" smtClean="0">
                          <a:solidFill>
                            <a:schemeClr val="tx2"/>
                          </a:solidFill>
                        </a:rPr>
                        <a:t> that would allow me formulate / test a hypothesis ?</a:t>
                      </a:r>
                      <a:endParaRPr lang="ar-EG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JM" dirty="0" smtClean="0">
                          <a:solidFill>
                            <a:schemeClr val="tx2"/>
                          </a:solidFill>
                        </a:rPr>
                        <a:t>What</a:t>
                      </a:r>
                      <a:r>
                        <a:rPr lang="en-JM" baseline="0" dirty="0" smtClean="0">
                          <a:solidFill>
                            <a:schemeClr val="tx2"/>
                          </a:solidFill>
                        </a:rPr>
                        <a:t> do my informants know about their culture that I can discover ?</a:t>
                      </a:r>
                      <a:endParaRPr lang="ar-EG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730585">
                <a:tc>
                  <a:txBody>
                    <a:bodyPr/>
                    <a:lstStyle/>
                    <a:p>
                      <a:pPr algn="l" rtl="1"/>
                      <a:r>
                        <a:rPr lang="en-JM" dirty="0" smtClean="0">
                          <a:solidFill>
                            <a:schemeClr val="tx2"/>
                          </a:solidFill>
                        </a:rPr>
                        <a:t>What concepts can I use to test this hypothesis</a:t>
                      </a:r>
                      <a:r>
                        <a:rPr lang="en-JM" baseline="0" dirty="0" smtClean="0">
                          <a:solidFill>
                            <a:schemeClr val="tx2"/>
                          </a:solidFill>
                        </a:rPr>
                        <a:t> ?</a:t>
                      </a:r>
                      <a:endParaRPr lang="ar-EG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JM" dirty="0" smtClean="0">
                          <a:solidFill>
                            <a:schemeClr val="tx2"/>
                          </a:solidFill>
                        </a:rPr>
                        <a:t>What concepts do my informants</a:t>
                      </a:r>
                      <a:r>
                        <a:rPr lang="en-JM" baseline="0" dirty="0" smtClean="0">
                          <a:solidFill>
                            <a:schemeClr val="tx2"/>
                          </a:solidFill>
                        </a:rPr>
                        <a:t> use to classify their experiences ?</a:t>
                      </a:r>
                      <a:r>
                        <a:rPr lang="en-JM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endParaRPr lang="ar-EG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730585">
                <a:tc>
                  <a:txBody>
                    <a:bodyPr/>
                    <a:lstStyle/>
                    <a:p>
                      <a:pPr algn="l" rtl="1"/>
                      <a:r>
                        <a:rPr lang="en-JM" dirty="0" smtClean="0">
                          <a:solidFill>
                            <a:schemeClr val="tx2"/>
                          </a:solidFill>
                        </a:rPr>
                        <a:t>How can I operationally</a:t>
                      </a:r>
                      <a:r>
                        <a:rPr lang="en-JM" baseline="0" dirty="0" smtClean="0">
                          <a:solidFill>
                            <a:schemeClr val="tx2"/>
                          </a:solidFill>
                        </a:rPr>
                        <a:t> define these concepts ?</a:t>
                      </a:r>
                      <a:endParaRPr lang="ar-EG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JM" dirty="0" smtClean="0">
                          <a:solidFill>
                            <a:schemeClr val="tx2"/>
                          </a:solidFill>
                        </a:rPr>
                        <a:t>How do my informants define</a:t>
                      </a:r>
                      <a:r>
                        <a:rPr lang="en-JM" baseline="0" dirty="0" smtClean="0">
                          <a:solidFill>
                            <a:schemeClr val="tx2"/>
                          </a:solidFill>
                        </a:rPr>
                        <a:t> these concepts ?</a:t>
                      </a:r>
                      <a:endParaRPr lang="ar-EG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730585">
                <a:tc>
                  <a:txBody>
                    <a:bodyPr/>
                    <a:lstStyle/>
                    <a:p>
                      <a:pPr algn="l" rtl="1"/>
                      <a:r>
                        <a:rPr lang="en-JM" dirty="0" smtClean="0">
                          <a:solidFill>
                            <a:schemeClr val="tx2"/>
                          </a:solidFill>
                        </a:rPr>
                        <a:t>What scientific theory can explain the data</a:t>
                      </a:r>
                      <a:r>
                        <a:rPr lang="en-JM" baseline="0" dirty="0" smtClean="0">
                          <a:solidFill>
                            <a:schemeClr val="tx2"/>
                          </a:solidFill>
                        </a:rPr>
                        <a:t>?</a:t>
                      </a:r>
                      <a:endParaRPr lang="ar-EG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JM" dirty="0" smtClean="0">
                          <a:solidFill>
                            <a:schemeClr val="tx2"/>
                          </a:solidFill>
                        </a:rPr>
                        <a:t>What traditional theory do my informants use to explain their experience ?</a:t>
                      </a:r>
                      <a:endParaRPr lang="ar-EG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1043693">
                <a:tc>
                  <a:txBody>
                    <a:bodyPr/>
                    <a:lstStyle/>
                    <a:p>
                      <a:pPr algn="l" rtl="1"/>
                      <a:r>
                        <a:rPr lang="en-JM" dirty="0" smtClean="0">
                          <a:solidFill>
                            <a:schemeClr val="tx2"/>
                          </a:solidFill>
                        </a:rPr>
                        <a:t>How can I interpret the results</a:t>
                      </a:r>
                      <a:r>
                        <a:rPr lang="en-JM" baseline="0" dirty="0" smtClean="0">
                          <a:solidFill>
                            <a:schemeClr val="tx2"/>
                          </a:solidFill>
                        </a:rPr>
                        <a:t> and report them in the language of my colleagues</a:t>
                      </a:r>
                      <a:endParaRPr lang="ar-EG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JM" dirty="0" smtClean="0">
                          <a:solidFill>
                            <a:schemeClr val="tx2"/>
                          </a:solidFill>
                        </a:rPr>
                        <a:t>How can I translate cultural </a:t>
                      </a:r>
                      <a:r>
                        <a:rPr lang="en-JM" baseline="0" dirty="0" smtClean="0">
                          <a:solidFill>
                            <a:schemeClr val="tx2"/>
                          </a:solidFill>
                        </a:rPr>
                        <a:t>knowledge of my informants into a cultural description understood by  colleagues?</a:t>
                      </a:r>
                      <a:endParaRPr lang="ar-EG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7914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0D8D9D3-C38F-4E44-856B-6618292964A0}" type="datetime3">
              <a:rPr lang="en-US" smtClean="0">
                <a:cs typeface="Arial" charset="0"/>
              </a:rPr>
              <a:pPr/>
              <a:t>24 October 2013</a:t>
            </a:fld>
            <a:endParaRPr lang="en-US" smtClean="0">
              <a:cs typeface="Arial" charset="0"/>
            </a:endParaRPr>
          </a:p>
        </p:txBody>
      </p:sp>
      <p:sp>
        <p:nvSpPr>
          <p:cNvPr id="307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Qualitative Research</a:t>
            </a:r>
          </a:p>
        </p:txBody>
      </p:sp>
      <p:sp>
        <p:nvSpPr>
          <p:cNvPr id="37916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5574BA9-7208-42B3-872D-A4F75F550F41}" type="slidenum">
              <a:rPr lang="ar-SA" smtClean="0">
                <a:cs typeface="Arial" charset="0"/>
              </a:rPr>
              <a:pPr/>
              <a:t>23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bg2"/>
                </a:solidFill>
              </a:rPr>
              <a:t>Conclusion</a:t>
            </a:r>
            <a:endParaRPr lang="ar-EG" smtClean="0">
              <a:solidFill>
                <a:schemeClr val="bg2"/>
              </a:solidFill>
            </a:endParaRP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428625" y="1714500"/>
            <a:ext cx="8229600" cy="4456113"/>
          </a:xfrm>
        </p:spPr>
        <p:txBody>
          <a:bodyPr/>
          <a:lstStyle/>
          <a:p>
            <a:r>
              <a:rPr lang="en-US" sz="3200" smtClean="0"/>
              <a:t>Is it better to continue </a:t>
            </a:r>
            <a:r>
              <a:rPr lang="en-US" sz="3200" smtClean="0">
                <a:solidFill>
                  <a:srgbClr val="FFC000"/>
                </a:solidFill>
              </a:rPr>
              <a:t>comparing</a:t>
            </a:r>
            <a:r>
              <a:rPr lang="en-US" sz="3200" smtClean="0">
                <a:solidFill>
                  <a:srgbClr val="FF0000"/>
                </a:solidFill>
              </a:rPr>
              <a:t> </a:t>
            </a:r>
            <a:r>
              <a:rPr lang="en-US" sz="3200" smtClean="0"/>
              <a:t>both approaches / methodologies?</a:t>
            </a:r>
          </a:p>
          <a:p>
            <a:r>
              <a:rPr lang="en-US" sz="3200" smtClean="0"/>
              <a:t>Rather, we may consider using both approaches in health research, in an </a:t>
            </a:r>
            <a:r>
              <a:rPr lang="en-US" sz="3200" smtClean="0">
                <a:solidFill>
                  <a:srgbClr val="FFC000"/>
                </a:solidFill>
              </a:rPr>
              <a:t>integrated complementary fashion</a:t>
            </a:r>
            <a:r>
              <a:rPr lang="en-US" sz="3200" smtClean="0"/>
              <a:t>, using a mixed-methods approach, according to the research question </a:t>
            </a:r>
            <a:endParaRPr lang="ar-EG" sz="3200" smtClean="0"/>
          </a:p>
        </p:txBody>
      </p:sp>
      <p:sp>
        <p:nvSpPr>
          <p:cNvPr id="38916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A17A0B6-0BAF-48B3-9016-EA22A19E8754}" type="datetime3">
              <a:rPr lang="en-US" smtClean="0">
                <a:cs typeface="Arial" charset="0"/>
              </a:rPr>
              <a:pPr/>
              <a:t>24 October 2013</a:t>
            </a:fld>
            <a:endParaRPr lang="en-US" smtClean="0">
              <a:cs typeface="Arial" charset="0"/>
            </a:endParaRPr>
          </a:p>
        </p:txBody>
      </p:sp>
      <p:sp>
        <p:nvSpPr>
          <p:cNvPr id="3174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Qualitative Research</a:t>
            </a:r>
          </a:p>
        </p:txBody>
      </p:sp>
      <p:sp>
        <p:nvSpPr>
          <p:cNvPr id="3891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F05754F-5BA1-4E81-99F8-9FE4DA77CDF7}" type="slidenum">
              <a:rPr lang="ar-SA" smtClean="0">
                <a:cs typeface="Arial" charset="0"/>
              </a:rPr>
              <a:pPr/>
              <a:t>24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4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C250E17-4E37-4E30-B6E7-1A329214A4B5}" type="datetime3">
              <a:rPr lang="en-US" smtClean="0">
                <a:cs typeface="Arial" charset="0"/>
              </a:rPr>
              <a:pPr/>
              <a:t>24 October 2013</a:t>
            </a:fld>
            <a:endParaRPr lang="en-US" smtClean="0">
              <a:cs typeface="Arial" charset="0"/>
            </a:endParaRPr>
          </a:p>
        </p:txBody>
      </p:sp>
      <p:sp>
        <p:nvSpPr>
          <p:cNvPr id="39939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latin typeface="Calibri" pitchFamily="34" charset="0"/>
                <a:ea typeface="MS PGothic" pitchFamily="34" charset="-128"/>
              </a:rPr>
              <a:t>Qualitative Research</a:t>
            </a:r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84150"/>
            <a:ext cx="8243887" cy="1152525"/>
          </a:xfrm>
        </p:spPr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52963" y="1600200"/>
            <a:ext cx="4033837" cy="4456113"/>
          </a:xfrm>
        </p:spPr>
        <p:txBody>
          <a:bodyPr/>
          <a:lstStyle/>
          <a:p>
            <a:pPr eaLnBrk="1" hangingPunct="1"/>
            <a:r>
              <a:rPr lang="en-US" sz="2800" smtClean="0"/>
              <a:t>Often, the person most changed by the research is the researcher</a:t>
            </a:r>
          </a:p>
        </p:txBody>
      </p:sp>
      <p:pic>
        <p:nvPicPr>
          <p:cNvPr id="39942" name="Picture 4" descr="bd06550_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63550" y="1600200"/>
            <a:ext cx="4021138" cy="4456113"/>
          </a:xfrm>
        </p:spPr>
      </p:pic>
      <p:sp>
        <p:nvSpPr>
          <p:cNvPr id="39943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5AD8E50-F934-4E70-A110-9CB2311862C6}" type="slidenum">
              <a:rPr lang="ar-SA" smtClean="0">
                <a:cs typeface="Arial" charset="0"/>
              </a:rPr>
              <a:pPr/>
              <a:t>25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  <p:transition spd="med">
    <p:rand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1E8AC27-A1BD-433D-8136-8BFF8950DD21}" type="datetime3">
              <a:rPr lang="en-US" smtClean="0">
                <a:cs typeface="Arial" charset="0"/>
              </a:rPr>
              <a:pPr/>
              <a:t>24 October 2013</a:t>
            </a:fld>
            <a:endParaRPr lang="en-US" smtClean="0">
              <a:cs typeface="Arial" charset="0"/>
            </a:endParaRPr>
          </a:p>
        </p:txBody>
      </p:sp>
      <p:sp>
        <p:nvSpPr>
          <p:cNvPr id="337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Qualitative Research</a:t>
            </a:r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-339725"/>
            <a:ext cx="8243887" cy="1392238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chemeClr val="tx2"/>
                </a:solidFill>
              </a:rPr>
              <a:t>References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3538" y="1184275"/>
            <a:ext cx="8675687" cy="4911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Michaela Mora</a:t>
            </a:r>
            <a:r>
              <a:rPr lang="en-US" b="1" i="1" dirty="0" smtClean="0">
                <a:solidFill>
                  <a:srgbClr val="FF3300"/>
                </a:solidFill>
              </a:rPr>
              <a:t>. Quantitative Vs. Qualitative Research – When to Use Which. </a:t>
            </a:r>
            <a:r>
              <a:rPr lang="en-US" dirty="0" smtClean="0"/>
              <a:t>2010 available at http://www.surveygizmo.com/survey-blog/quantitative-qualitative-research</a:t>
            </a:r>
            <a:endParaRPr lang="en-US" dirty="0" smtClean="0">
              <a:solidFill>
                <a:schemeClr val="accent6">
                  <a:lumMod val="1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Creswell JW. </a:t>
            </a:r>
            <a:r>
              <a:rPr lang="en-US" i="1" dirty="0" smtClean="0">
                <a:solidFill>
                  <a:srgbClr val="FF3300"/>
                </a:solidFill>
              </a:rPr>
              <a:t>Qualitative inquiry and research design.  Choosing among five traditions</a:t>
            </a:r>
            <a:r>
              <a:rPr lang="en-US" dirty="0" smtClean="0"/>
              <a:t>. Thousand Oaks, CA: SAGE, 1998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Creswell JW.  </a:t>
            </a:r>
            <a:r>
              <a:rPr lang="en-US" i="1" dirty="0" smtClean="0">
                <a:solidFill>
                  <a:srgbClr val="FF3300"/>
                </a:solidFill>
              </a:rPr>
              <a:t>Research design.  Qualitative, quantitative and mixed methods approaches</a:t>
            </a:r>
            <a:r>
              <a:rPr lang="en-US" i="1" dirty="0" smtClean="0"/>
              <a:t>.</a:t>
            </a:r>
            <a:r>
              <a:rPr lang="en-US" dirty="0" smtClean="0"/>
              <a:t>  Thousand Oaks, CA: SAGE, 2003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dirty="0" err="1" smtClean="0"/>
              <a:t>Denzin</a:t>
            </a:r>
            <a:r>
              <a:rPr lang="en-US" dirty="0" smtClean="0"/>
              <a:t> NK &amp; Lincoln Y. Introduction: The discipline and practice of qualitative research.  In: </a:t>
            </a:r>
            <a:r>
              <a:rPr lang="en-US" dirty="0" err="1" smtClean="0"/>
              <a:t>Denzin</a:t>
            </a:r>
            <a:r>
              <a:rPr lang="en-US" dirty="0" smtClean="0"/>
              <a:t> NK &amp; Lincoln Y (Editors)., </a:t>
            </a:r>
            <a:r>
              <a:rPr lang="en-US" i="1" dirty="0" smtClean="0">
                <a:solidFill>
                  <a:srgbClr val="FF3300"/>
                </a:solidFill>
              </a:rPr>
              <a:t>Handbook of qualitative research</a:t>
            </a:r>
            <a:r>
              <a:rPr lang="en-US" dirty="0" smtClean="0"/>
              <a:t>. 2</a:t>
            </a:r>
            <a:r>
              <a:rPr lang="en-US" baseline="30000" dirty="0" smtClean="0"/>
              <a:t>nd</a:t>
            </a:r>
            <a:r>
              <a:rPr lang="en-US" dirty="0" smtClean="0"/>
              <a:t> edition.  Thousand Oaks, CA: SAGE, 2000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dirty="0" err="1" smtClean="0"/>
              <a:t>Ulin</a:t>
            </a:r>
            <a:r>
              <a:rPr lang="en-US" dirty="0" smtClean="0"/>
              <a:t> PR, Robinson ET, </a:t>
            </a:r>
            <a:r>
              <a:rPr lang="en-US" dirty="0" err="1" smtClean="0"/>
              <a:t>Tolley</a:t>
            </a:r>
            <a:r>
              <a:rPr lang="en-US" dirty="0" smtClean="0"/>
              <a:t> EE. </a:t>
            </a:r>
            <a:r>
              <a:rPr lang="en-US" i="1" dirty="0" smtClean="0">
                <a:solidFill>
                  <a:srgbClr val="FF3300"/>
                </a:solidFill>
              </a:rPr>
              <a:t>Qualitative methods in public health.  A guide for applied research</a:t>
            </a:r>
            <a:r>
              <a:rPr lang="en-US" i="1" dirty="0" smtClean="0"/>
              <a:t>.</a:t>
            </a:r>
            <a:r>
              <a:rPr lang="en-US" dirty="0" smtClean="0"/>
              <a:t>  San Francisco: </a:t>
            </a:r>
            <a:r>
              <a:rPr lang="en-US" dirty="0" err="1" smtClean="0"/>
              <a:t>Jossey</a:t>
            </a:r>
            <a:r>
              <a:rPr lang="en-US" dirty="0" smtClean="0"/>
              <a:t>-Bass, 2005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Higginbotham N, Albrecht G, Connor L.  </a:t>
            </a:r>
            <a:r>
              <a:rPr lang="en-US" i="1" dirty="0" smtClean="0">
                <a:solidFill>
                  <a:srgbClr val="FF3300"/>
                </a:solidFill>
              </a:rPr>
              <a:t>Health social science: A </a:t>
            </a:r>
            <a:r>
              <a:rPr lang="en-US" i="1" dirty="0" err="1" smtClean="0">
                <a:solidFill>
                  <a:srgbClr val="FF3300"/>
                </a:solidFill>
              </a:rPr>
              <a:t>trandisciplinary</a:t>
            </a:r>
            <a:r>
              <a:rPr lang="en-US" i="1" dirty="0" smtClean="0">
                <a:solidFill>
                  <a:srgbClr val="FF3300"/>
                </a:solidFill>
              </a:rPr>
              <a:t> and complexity perspective</a:t>
            </a:r>
            <a:r>
              <a:rPr lang="en-US" dirty="0" smtClean="0"/>
              <a:t>.  Oxford, New York, Oxford University Press, 2001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Silverman D. </a:t>
            </a:r>
            <a:r>
              <a:rPr lang="en-US" i="1" dirty="0" smtClean="0">
                <a:solidFill>
                  <a:srgbClr val="FF3300"/>
                </a:solidFill>
              </a:rPr>
              <a:t>Doing qualitative research.</a:t>
            </a:r>
            <a:r>
              <a:rPr lang="en-US" dirty="0" smtClean="0"/>
              <a:t>  2</a:t>
            </a:r>
            <a:r>
              <a:rPr lang="en-US" baseline="30000" dirty="0" smtClean="0"/>
              <a:t>nd</a:t>
            </a:r>
            <a:r>
              <a:rPr lang="en-US" dirty="0" smtClean="0"/>
              <a:t> edition. London, Thousand Oaks, New Delhi: SAGE Publications, 2005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endParaRPr lang="en-US" dirty="0" smtClean="0"/>
          </a:p>
        </p:txBody>
      </p:sp>
      <p:sp>
        <p:nvSpPr>
          <p:cNvPr id="4096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3CF35ED-D49C-49CE-AF3D-F348D99E1179}" type="slidenum">
              <a:rPr lang="ar-SA" smtClean="0">
                <a:cs typeface="Arial" charset="0"/>
              </a:rPr>
              <a:pPr/>
              <a:t>26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28595BD-5B8C-4727-B380-402CDEAC130F}" type="datetime3">
              <a:rPr lang="en-US" smtClean="0">
                <a:cs typeface="Arial" charset="0"/>
              </a:rPr>
              <a:pPr/>
              <a:t>24 October 2013</a:t>
            </a:fld>
            <a:endParaRPr lang="en-US" smtClean="0">
              <a:cs typeface="Arial" charset="0"/>
            </a:endParaRP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Qualitative Research</a:t>
            </a: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-242888"/>
            <a:ext cx="8243887" cy="1314451"/>
          </a:xfrm>
        </p:spPr>
        <p:txBody>
          <a:bodyPr/>
          <a:lstStyle/>
          <a:p>
            <a:pPr eaLnBrk="1" hangingPunct="1"/>
            <a:r>
              <a:rPr lang="en-US" smtClean="0"/>
              <a:t>Headlines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71625"/>
            <a:ext cx="8229600" cy="4441825"/>
          </a:xfrm>
        </p:spPr>
        <p:txBody>
          <a:bodyPr/>
          <a:lstStyle/>
          <a:p>
            <a:pPr eaLnBrk="1" hangingPunct="1"/>
            <a:r>
              <a:rPr lang="en-US" sz="2800" smtClean="0"/>
              <a:t>Quantitative vs. Qualitative approaches</a:t>
            </a:r>
          </a:p>
          <a:p>
            <a:pPr eaLnBrk="1" hangingPunct="1"/>
            <a:r>
              <a:rPr lang="en-US" sz="2800" smtClean="0"/>
              <a:t>Qualitative research:</a:t>
            </a:r>
          </a:p>
          <a:p>
            <a:pPr lvl="1" eaLnBrk="1" hangingPunct="1"/>
            <a:r>
              <a:rPr lang="en-US" sz="2800" smtClean="0"/>
              <a:t>Characteristics</a:t>
            </a:r>
          </a:p>
          <a:p>
            <a:pPr lvl="1" eaLnBrk="1" hangingPunct="1"/>
            <a:r>
              <a:rPr lang="en-US" sz="2800" smtClean="0"/>
              <a:t>Methodologies </a:t>
            </a:r>
          </a:p>
          <a:p>
            <a:pPr lvl="1" eaLnBrk="1" hangingPunct="1"/>
            <a:r>
              <a:rPr lang="en-US" sz="2800" smtClean="0"/>
              <a:t>Ethical considerations</a:t>
            </a:r>
          </a:p>
          <a:p>
            <a:pPr eaLnBrk="1" hangingPunct="1"/>
            <a:r>
              <a:rPr lang="en-US" sz="2800" smtClean="0"/>
              <a:t>How to / should we make a choice ?</a:t>
            </a:r>
          </a:p>
          <a:p>
            <a:pPr eaLnBrk="1" hangingPunct="1"/>
            <a:endParaRPr lang="en-US" sz="2800" smtClean="0"/>
          </a:p>
          <a:p>
            <a:pPr lvl="1" eaLnBrk="1" hangingPunct="1">
              <a:buFontTx/>
              <a:buNone/>
            </a:pPr>
            <a:endParaRPr lang="en-US" smtClean="0"/>
          </a:p>
        </p:txBody>
      </p:sp>
      <p:sp>
        <p:nvSpPr>
          <p:cNvPr id="1741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C96D5E-CF14-418B-941A-37862EF94982}" type="slidenum">
              <a:rPr lang="ar-SA" smtClean="0">
                <a:cs typeface="Arial" charset="0"/>
              </a:rPr>
              <a:pPr/>
              <a:t>3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039812"/>
          </a:xfrm>
        </p:spPr>
        <p:txBody>
          <a:bodyPr/>
          <a:lstStyle/>
          <a:p>
            <a:r>
              <a:rPr lang="en-US" sz="3600" smtClean="0"/>
              <a:t>Consider these questions </a:t>
            </a:r>
            <a:endParaRPr lang="ar-EG" sz="3600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643063"/>
            <a:ext cx="8229600" cy="4413250"/>
          </a:xfrm>
        </p:spPr>
        <p:txBody>
          <a:bodyPr/>
          <a:lstStyle/>
          <a:p>
            <a:r>
              <a:rPr lang="en-US" sz="3200" u="sng" smtClean="0"/>
              <a:t>Why</a:t>
            </a:r>
            <a:r>
              <a:rPr lang="en-US" sz="3200" smtClean="0"/>
              <a:t> do people </a:t>
            </a:r>
            <a:r>
              <a:rPr lang="en-US" sz="3200" smtClean="0">
                <a:solidFill>
                  <a:srgbClr val="FFC000"/>
                </a:solidFill>
              </a:rPr>
              <a:t>smoke</a:t>
            </a:r>
            <a:r>
              <a:rPr lang="en-US" sz="3200" smtClean="0"/>
              <a:t> ?</a:t>
            </a:r>
          </a:p>
          <a:p>
            <a:r>
              <a:rPr lang="en-US" sz="3200" u="sng" smtClean="0"/>
              <a:t>Why</a:t>
            </a:r>
            <a:r>
              <a:rPr lang="en-US" sz="3200" smtClean="0"/>
              <a:t> do people </a:t>
            </a:r>
            <a:r>
              <a:rPr lang="en-US" sz="3200" smtClean="0">
                <a:solidFill>
                  <a:srgbClr val="FFC000"/>
                </a:solidFill>
              </a:rPr>
              <a:t>eat</a:t>
            </a:r>
            <a:r>
              <a:rPr lang="en-US" sz="3200" smtClean="0"/>
              <a:t> what they eat ?</a:t>
            </a:r>
          </a:p>
          <a:p>
            <a:r>
              <a:rPr lang="en-US" sz="3200" u="sng" smtClean="0"/>
              <a:t>Why</a:t>
            </a:r>
            <a:r>
              <a:rPr lang="en-US" sz="3200" smtClean="0"/>
              <a:t> </a:t>
            </a:r>
            <a:r>
              <a:rPr lang="en-US" sz="3200" smtClean="0">
                <a:solidFill>
                  <a:srgbClr val="FFC000"/>
                </a:solidFill>
              </a:rPr>
              <a:t>don’t</a:t>
            </a:r>
            <a:r>
              <a:rPr lang="en-US" sz="3200" smtClean="0"/>
              <a:t> most people our part of the world </a:t>
            </a:r>
            <a:r>
              <a:rPr lang="en-US" sz="3200" smtClean="0">
                <a:solidFill>
                  <a:srgbClr val="FFC000"/>
                </a:solidFill>
              </a:rPr>
              <a:t>exercise</a:t>
            </a:r>
            <a:r>
              <a:rPr lang="en-US" sz="3200" smtClean="0"/>
              <a:t> ?</a:t>
            </a:r>
          </a:p>
          <a:p>
            <a:r>
              <a:rPr lang="en-US" sz="3200" u="sng" smtClean="0"/>
              <a:t>How</a:t>
            </a:r>
            <a:r>
              <a:rPr lang="en-US" sz="3200" smtClean="0"/>
              <a:t> do people </a:t>
            </a:r>
            <a:r>
              <a:rPr lang="en-US" sz="3200" smtClean="0">
                <a:solidFill>
                  <a:srgbClr val="FFC000"/>
                </a:solidFill>
              </a:rPr>
              <a:t>contract</a:t>
            </a:r>
            <a:r>
              <a:rPr lang="en-US" sz="3200" smtClean="0">
                <a:solidFill>
                  <a:srgbClr val="FF0000"/>
                </a:solidFill>
              </a:rPr>
              <a:t> </a:t>
            </a:r>
            <a:r>
              <a:rPr lang="en-US" sz="3200" smtClean="0">
                <a:solidFill>
                  <a:srgbClr val="FFC000"/>
                </a:solidFill>
              </a:rPr>
              <a:t>infection</a:t>
            </a:r>
            <a:r>
              <a:rPr lang="en-US" sz="3200" smtClean="0"/>
              <a:t> ?</a:t>
            </a:r>
          </a:p>
          <a:p>
            <a:r>
              <a:rPr lang="en-US" sz="3200" u="sng" smtClean="0"/>
              <a:t>How</a:t>
            </a:r>
            <a:r>
              <a:rPr lang="en-US" sz="3200" smtClean="0"/>
              <a:t> is such information </a:t>
            </a:r>
            <a:r>
              <a:rPr lang="en-US" sz="3200" smtClean="0">
                <a:solidFill>
                  <a:srgbClr val="FFC000"/>
                </a:solidFill>
              </a:rPr>
              <a:t>useful</a:t>
            </a:r>
            <a:r>
              <a:rPr lang="en-US" sz="3200" smtClean="0"/>
              <a:t> ?</a:t>
            </a:r>
          </a:p>
        </p:txBody>
      </p:sp>
      <p:sp>
        <p:nvSpPr>
          <p:cNvPr id="18436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D7DB823-DCE5-4969-9D99-610005F8C8A6}" type="datetime3">
              <a:rPr lang="en-US" smtClean="0">
                <a:cs typeface="Arial" charset="0"/>
              </a:rPr>
              <a:pPr/>
              <a:t>24 October 2013</a:t>
            </a:fld>
            <a:endParaRPr lang="en-US" smtClean="0">
              <a:cs typeface="Arial" charset="0"/>
            </a:endParaRPr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Qualitative Research</a:t>
            </a:r>
          </a:p>
        </p:txBody>
      </p:sp>
      <p:sp>
        <p:nvSpPr>
          <p:cNvPr id="1843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333565-C97B-4878-AC9C-AB30165ECAAC}" type="slidenum">
              <a:rPr lang="ar-SA" smtClean="0">
                <a:cs typeface="Arial" charset="0"/>
              </a:rPr>
              <a:pPr/>
              <a:t>4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2631741-4238-4337-B5D0-3376109C1605}" type="datetime3">
              <a:rPr lang="en-US" smtClean="0">
                <a:cs typeface="Arial" charset="0"/>
              </a:rPr>
              <a:pPr/>
              <a:t>24 October 2013</a:t>
            </a:fld>
            <a:endParaRPr lang="en-US" smtClean="0">
              <a:cs typeface="Arial" charset="0"/>
            </a:endParaRPr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Qualitative Research</a:t>
            </a: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-214313"/>
            <a:ext cx="8243888" cy="1314451"/>
          </a:xfrm>
        </p:spPr>
        <p:txBody>
          <a:bodyPr/>
          <a:lstStyle/>
          <a:p>
            <a:pPr eaLnBrk="1" hangingPunct="1"/>
            <a:r>
              <a:rPr lang="en-US" smtClean="0"/>
              <a:t>Quantitative Approach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A quantitative approach is one in which the investigator primarily uses claims for </a:t>
            </a:r>
            <a:r>
              <a:rPr lang="en-US" sz="2800" smtClean="0">
                <a:solidFill>
                  <a:srgbClr val="FF0000"/>
                </a:solidFill>
              </a:rPr>
              <a:t>developing knowledge,</a:t>
            </a:r>
            <a:r>
              <a:rPr lang="en-US" sz="2800" smtClean="0"/>
              <a:t> i.e. cause and effect thinking, using specific variables,  hypotheses and questions, using measurement and observation, and the testing theories (Creswell, 2003)</a:t>
            </a:r>
          </a:p>
          <a:p>
            <a:pPr eaLnBrk="1" hangingPunct="1"/>
            <a:r>
              <a:rPr lang="en-US" sz="2800" smtClean="0"/>
              <a:t>There is no such think as qualitative data. </a:t>
            </a:r>
            <a:r>
              <a:rPr lang="en-US" sz="2800" smtClean="0">
                <a:solidFill>
                  <a:srgbClr val="FF0000"/>
                </a:solidFill>
              </a:rPr>
              <a:t>Everything is either one or zero</a:t>
            </a:r>
            <a:r>
              <a:rPr lang="en-US" sz="2800" smtClean="0"/>
              <a:t> (Kerlinger, from Miles &amp; Huberman 1994) </a:t>
            </a:r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ABFEFCB-9CE3-4719-8AA3-6F4AF47F6161}" type="slidenum">
              <a:rPr lang="ar-SA" smtClean="0">
                <a:cs typeface="Arial" charset="0"/>
              </a:rPr>
              <a:pPr/>
              <a:t>5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Qualitative Research </a:t>
            </a:r>
            <a:endParaRPr lang="ar-EG" smtClean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1857375"/>
            <a:ext cx="8229600" cy="41989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200" smtClean="0"/>
              <a:t>“… qualitative researchers study things in their </a:t>
            </a:r>
            <a:r>
              <a:rPr lang="en-US" sz="3200" smtClean="0">
                <a:solidFill>
                  <a:srgbClr val="FFC000"/>
                </a:solidFill>
              </a:rPr>
              <a:t>natural settings</a:t>
            </a:r>
            <a:r>
              <a:rPr lang="en-US" sz="3200" smtClean="0"/>
              <a:t>, attempting to make sense of or </a:t>
            </a:r>
            <a:r>
              <a:rPr lang="en-US" sz="3200" smtClean="0">
                <a:solidFill>
                  <a:srgbClr val="FFC000"/>
                </a:solidFill>
              </a:rPr>
              <a:t>interpret phenomenona </a:t>
            </a:r>
            <a:r>
              <a:rPr lang="en-US" sz="3200" smtClean="0"/>
              <a:t>in terms of the meanings people bring to them” (Denzin &amp; Lincoln 2000)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smtClean="0"/>
              <a:t>“All research ultimately has a </a:t>
            </a:r>
            <a:r>
              <a:rPr lang="en-US" sz="3200" smtClean="0">
                <a:solidFill>
                  <a:srgbClr val="FFC000"/>
                </a:solidFill>
              </a:rPr>
              <a:t>qualitative</a:t>
            </a:r>
            <a:r>
              <a:rPr lang="en-US" sz="3200" smtClean="0">
                <a:solidFill>
                  <a:srgbClr val="FF0000"/>
                </a:solidFill>
              </a:rPr>
              <a:t> </a:t>
            </a:r>
            <a:r>
              <a:rPr lang="en-US" sz="3200" smtClean="0">
                <a:solidFill>
                  <a:srgbClr val="FFC000"/>
                </a:solidFill>
              </a:rPr>
              <a:t>grounding</a:t>
            </a:r>
            <a:r>
              <a:rPr lang="en-US" sz="3200" smtClean="0"/>
              <a:t>” (Campbell, from Miles &amp; Huberman 1994)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  <a:p>
            <a:endParaRPr lang="ar-EG" smtClean="0"/>
          </a:p>
        </p:txBody>
      </p:sp>
      <p:sp>
        <p:nvSpPr>
          <p:cNvPr id="20484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10C6D3E-259C-458C-BE0D-94B611365BF1}" type="datetime3">
              <a:rPr lang="en-US" smtClean="0">
                <a:cs typeface="Arial" charset="0"/>
              </a:rPr>
              <a:pPr/>
              <a:t>24 October 2013</a:t>
            </a:fld>
            <a:endParaRPr lang="en-US" smtClean="0">
              <a:cs typeface="Arial" charset="0"/>
            </a:endParaRPr>
          </a:p>
        </p:txBody>
      </p:sp>
      <p:sp>
        <p:nvSpPr>
          <p:cNvPr id="922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Qualitative Research</a:t>
            </a:r>
          </a:p>
        </p:txBody>
      </p:sp>
      <p:sp>
        <p:nvSpPr>
          <p:cNvPr id="2048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2FE3347-E19E-4ED2-9DA0-4F1FB3A2A147}" type="slidenum">
              <a:rPr lang="ar-SA" smtClean="0">
                <a:cs typeface="Arial" charset="0"/>
              </a:rPr>
              <a:pPr/>
              <a:t>6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968375"/>
          </a:xfrm>
        </p:spPr>
        <p:txBody>
          <a:bodyPr/>
          <a:lstStyle/>
          <a:p>
            <a:r>
              <a:rPr lang="en-US" smtClean="0"/>
              <a:t>Why Qualitative ?</a:t>
            </a:r>
            <a:endParaRPr lang="ar-EG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smtClean="0"/>
              <a:t>Do we need qualitative approaches to research in health ?</a:t>
            </a:r>
          </a:p>
          <a:p>
            <a:r>
              <a:rPr lang="en-US" sz="3200" smtClean="0">
                <a:solidFill>
                  <a:srgbClr val="FFC000"/>
                </a:solidFill>
              </a:rPr>
              <a:t>Social determinants </a:t>
            </a:r>
            <a:r>
              <a:rPr lang="en-US" sz="3200" smtClean="0"/>
              <a:t>of health report (2008): methodologies, implications and new horizons</a:t>
            </a:r>
          </a:p>
          <a:p>
            <a:r>
              <a:rPr lang="en-US" sz="3200" smtClean="0"/>
              <a:t>In depth understanding of </a:t>
            </a:r>
            <a:r>
              <a:rPr lang="en-US" sz="3200" smtClean="0">
                <a:solidFill>
                  <a:srgbClr val="FFC000"/>
                </a:solidFill>
              </a:rPr>
              <a:t>causal pathways </a:t>
            </a:r>
            <a:r>
              <a:rPr lang="en-US" sz="3200" smtClean="0"/>
              <a:t>of health-related events (habits/RFs, CDs, NCDs, indicators)</a:t>
            </a:r>
            <a:endParaRPr lang="ar-EG" sz="3200" smtClean="0"/>
          </a:p>
        </p:txBody>
      </p:sp>
      <p:sp>
        <p:nvSpPr>
          <p:cNvPr id="21508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7907C44-35EE-4DAB-9374-0B78BA6CB440}" type="datetime3">
              <a:rPr lang="en-US" smtClean="0">
                <a:cs typeface="Arial" charset="0"/>
              </a:rPr>
              <a:pPr/>
              <a:t>24 October 2013</a:t>
            </a:fld>
            <a:endParaRPr lang="en-US" smtClean="0">
              <a:cs typeface="Arial" charset="0"/>
            </a:endParaRPr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Qualitative Research</a:t>
            </a:r>
          </a:p>
        </p:txBody>
      </p:sp>
      <p:sp>
        <p:nvSpPr>
          <p:cNvPr id="2151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7C6CC10-6581-4AFB-9257-6141DF8F2CFC}" type="slidenum">
              <a:rPr lang="ar-SA" smtClean="0">
                <a:cs typeface="Arial" charset="0"/>
              </a:rPr>
              <a:pPr/>
              <a:t>7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4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E981C17-C9D9-4CE8-88E1-E33E9F88261E}" type="datetime3">
              <a:rPr lang="en-US" smtClean="0">
                <a:cs typeface="Arial" charset="0"/>
              </a:rPr>
              <a:pPr/>
              <a:t>24 October 2013</a:t>
            </a:fld>
            <a:endParaRPr lang="en-US" smtClean="0">
              <a:cs typeface="Arial" charset="0"/>
            </a:endParaRPr>
          </a:p>
        </p:txBody>
      </p:sp>
      <p:sp>
        <p:nvSpPr>
          <p:cNvPr id="1126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Qualitative Research</a:t>
            </a: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57150"/>
            <a:ext cx="8243887" cy="838200"/>
          </a:xfrm>
        </p:spPr>
        <p:txBody>
          <a:bodyPr/>
          <a:lstStyle/>
          <a:p>
            <a:pPr eaLnBrk="1" hangingPunct="1"/>
            <a:r>
              <a:rPr lang="en-US" sz="3400" smtClean="0">
                <a:solidFill>
                  <a:schemeClr val="bg2"/>
                </a:solidFill>
              </a:rPr>
              <a:t>Comparing Approaches (I)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484313"/>
            <a:ext cx="4033837" cy="44561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smtClean="0">
                <a:solidFill>
                  <a:srgbClr val="FFC000"/>
                </a:solidFill>
                <a:latin typeface="Arial" charset="0"/>
              </a:rPr>
              <a:t>Qualitative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>
                <a:latin typeface="Arial" charset="0"/>
              </a:rPr>
              <a:t>Understanding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>
                <a:latin typeface="Arial" charset="0"/>
              </a:rPr>
              <a:t>Interview/observation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>
                <a:latin typeface="Arial" charset="0"/>
              </a:rPr>
              <a:t>Discovering frameworks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>
                <a:latin typeface="Arial" charset="0"/>
              </a:rPr>
              <a:t>Text (words), images, objects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>
                <a:latin typeface="Arial" charset="0"/>
              </a:rPr>
              <a:t>Theory generating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>
                <a:latin typeface="Arial" charset="0"/>
              </a:rPr>
              <a:t>Quality of informant more important than sample size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>
                <a:latin typeface="Arial" charset="0"/>
              </a:rPr>
              <a:t>Subjective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>
                <a:latin typeface="Arial" charset="0"/>
              </a:rPr>
              <a:t>Embedded knowledge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>
                <a:latin typeface="Arial" charset="0"/>
              </a:rPr>
              <a:t>Models of analysis: fidelity to text or words of interviewees</a:t>
            </a:r>
          </a:p>
        </p:txBody>
      </p:sp>
      <p:sp>
        <p:nvSpPr>
          <p:cNvPr id="2253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00563" y="1484313"/>
            <a:ext cx="41148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smtClean="0">
                <a:solidFill>
                  <a:srgbClr val="FFC000"/>
                </a:solidFill>
                <a:latin typeface="Arial" charset="0"/>
              </a:rPr>
              <a:t>Quantitative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>
                <a:latin typeface="Arial" charset="0"/>
              </a:rPr>
              <a:t>Prediction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>
                <a:latin typeface="Arial" charset="0"/>
              </a:rPr>
              <a:t>Survey/questionnaires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>
                <a:latin typeface="Arial" charset="0"/>
              </a:rPr>
              <a:t>Existing frameworks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>
                <a:latin typeface="Arial" charset="0"/>
              </a:rPr>
              <a:t>Numerical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>
                <a:latin typeface="Arial" charset="0"/>
              </a:rPr>
              <a:t>Theory testing (experimental)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>
                <a:latin typeface="Arial" charset="0"/>
              </a:rPr>
              <a:t>Sample size core issue in reliability of data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>
                <a:latin typeface="Arial" charset="0"/>
              </a:rPr>
              <a:t>Objective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>
                <a:latin typeface="Arial" charset="0"/>
              </a:rPr>
              <a:t>Public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>
                <a:latin typeface="Arial" charset="0"/>
              </a:rPr>
              <a:t>Model of analysis:parametric, non-parametric</a:t>
            </a:r>
          </a:p>
        </p:txBody>
      </p:sp>
      <p:sp>
        <p:nvSpPr>
          <p:cNvPr id="22535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FC07F4F-2AEC-4FEE-B84A-64FC3AEFAB6E}" type="slidenum">
              <a:rPr lang="ar-SA" smtClean="0">
                <a:cs typeface="Arial" charset="0"/>
              </a:rPr>
              <a:pPr/>
              <a:t>8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4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9641A6A-4B59-4D98-B8B3-5CD45404233C}" type="datetime3">
              <a:rPr lang="en-US" smtClean="0">
                <a:cs typeface="Arial" charset="0"/>
              </a:rPr>
              <a:pPr/>
              <a:t>24 October 2013</a:t>
            </a:fld>
            <a:endParaRPr lang="en-US" smtClean="0">
              <a:cs typeface="Arial" charset="0"/>
            </a:endParaRPr>
          </a:p>
        </p:txBody>
      </p:sp>
      <p:sp>
        <p:nvSpPr>
          <p:cNvPr id="1229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Qualitative Research</a:t>
            </a:r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-242888"/>
            <a:ext cx="8243888" cy="1314451"/>
          </a:xfrm>
        </p:spPr>
        <p:txBody>
          <a:bodyPr/>
          <a:lstStyle/>
          <a:p>
            <a:pPr eaLnBrk="1" hangingPunct="1"/>
            <a:r>
              <a:rPr lang="en-US" sz="3400" smtClean="0">
                <a:solidFill>
                  <a:schemeClr val="bg2"/>
                </a:solidFill>
              </a:rPr>
              <a:t>Comparing Approaches (II)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0" y="1785938"/>
            <a:ext cx="4114800" cy="42259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solidFill>
                  <a:srgbClr val="FFC000"/>
                </a:solidFill>
                <a:latin typeface="Arial" charset="0"/>
              </a:rPr>
              <a:t>Quantitative</a:t>
            </a:r>
            <a:r>
              <a:rPr lang="en-US" sz="1800" smtClean="0">
                <a:solidFill>
                  <a:srgbClr val="FF3300"/>
                </a:solidFill>
                <a:latin typeface="Arial" charset="0"/>
              </a:rPr>
              <a:t>	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b="1" smtClean="0">
                <a:solidFill>
                  <a:srgbClr val="FF3300"/>
                </a:solidFill>
                <a:latin typeface="Arial" charset="0"/>
              </a:rPr>
              <a:t>Methods</a:t>
            </a:r>
            <a:r>
              <a:rPr lang="en-US" sz="1800" smtClean="0">
                <a:latin typeface="Arial" charset="0"/>
              </a:rPr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>
                <a:latin typeface="Arial" charset="0"/>
              </a:rPr>
              <a:t>Observational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>
                <a:latin typeface="Arial" charset="0"/>
              </a:rPr>
              <a:t>Experimental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>
                <a:latin typeface="Arial" charset="0"/>
              </a:rPr>
              <a:t>Mixed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b="1" smtClean="0">
                <a:latin typeface="Arial" charset="0"/>
              </a:rPr>
              <a:t>Sampling</a:t>
            </a:r>
            <a:r>
              <a:rPr lang="en-US" sz="1800" smtClean="0">
                <a:latin typeface="Arial" charset="0"/>
              </a:rPr>
              <a:t>: Random (simple, stratified, cluster, etc) or purposive   </a:t>
            </a:r>
          </a:p>
          <a:p>
            <a:pPr lvl="1" eaLnBrk="1" hangingPunct="1">
              <a:lnSpc>
                <a:spcPct val="80000"/>
              </a:lnSpc>
            </a:pPr>
            <a:endParaRPr lang="en-US" sz="180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800" b="1" smtClean="0">
                <a:solidFill>
                  <a:srgbClr val="FF3300"/>
                </a:solidFill>
                <a:latin typeface="Arial" charset="0"/>
              </a:rPr>
              <a:t>Quality Assurance</a:t>
            </a:r>
            <a:r>
              <a:rPr lang="en-US" sz="1800" smtClean="0">
                <a:solidFill>
                  <a:srgbClr val="FF3300"/>
                </a:solidFill>
                <a:latin typeface="Arial" charset="0"/>
              </a:rPr>
              <a:t>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b="1" smtClean="0">
                <a:latin typeface="Arial" charset="0"/>
              </a:rPr>
              <a:t>Reliability:</a:t>
            </a:r>
            <a:r>
              <a:rPr lang="en-US" sz="1800" smtClean="0">
                <a:latin typeface="Arial" charset="0"/>
              </a:rPr>
              <a:t> Internal and External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b="1" smtClean="0">
                <a:latin typeface="Arial" charset="0"/>
              </a:rPr>
              <a:t>Validity</a:t>
            </a:r>
            <a:r>
              <a:rPr lang="en-US" sz="1800" smtClean="0">
                <a:latin typeface="Arial" charset="0"/>
              </a:rPr>
              <a:t>: Construct, Content, Face </a:t>
            </a:r>
          </a:p>
          <a:p>
            <a:pPr lvl="1" eaLnBrk="1" hangingPunct="1">
              <a:lnSpc>
                <a:spcPct val="80000"/>
              </a:lnSpc>
            </a:pPr>
            <a:endParaRPr lang="en-US" sz="180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smtClean="0">
              <a:latin typeface="Arial" charset="0"/>
            </a:endParaRPr>
          </a:p>
        </p:txBody>
      </p:sp>
      <p:sp>
        <p:nvSpPr>
          <p:cNvPr id="2355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23850" y="1700213"/>
            <a:ext cx="4040188" cy="44561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solidFill>
                  <a:srgbClr val="FFC000"/>
                </a:solidFill>
                <a:latin typeface="Arial" charset="0"/>
              </a:rPr>
              <a:t>Qualitative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b="1" smtClean="0">
                <a:solidFill>
                  <a:srgbClr val="FF3300"/>
                </a:solidFill>
                <a:latin typeface="Arial" charset="0"/>
              </a:rPr>
              <a:t>Methods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>
                <a:latin typeface="Arial" charset="0"/>
              </a:rPr>
              <a:t>Focus Groups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>
                <a:latin typeface="Arial" charset="0"/>
              </a:rPr>
              <a:t>Interviews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>
                <a:latin typeface="Arial" charset="0"/>
              </a:rPr>
              <a:t>Surveys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>
                <a:latin typeface="Arial" charset="0"/>
              </a:rPr>
              <a:t>Self-reports 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>
                <a:latin typeface="Arial" charset="0"/>
              </a:rPr>
              <a:t>Observations 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>
                <a:latin typeface="Arial" charset="0"/>
              </a:rPr>
              <a:t>Document analysis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b="1" smtClean="0">
                <a:latin typeface="Arial" charset="0"/>
              </a:rPr>
              <a:t>Sampling</a:t>
            </a:r>
            <a:r>
              <a:rPr lang="en-US" sz="1800" smtClean="0">
                <a:latin typeface="Arial" charset="0"/>
              </a:rPr>
              <a:t>: Purposive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b="1" smtClean="0">
                <a:solidFill>
                  <a:srgbClr val="FF3300"/>
                </a:solidFill>
                <a:latin typeface="Arial" charset="0"/>
              </a:rPr>
              <a:t>Quality Assurance: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b="1" smtClean="0">
                <a:latin typeface="Arial" charset="0"/>
              </a:rPr>
              <a:t>Trustworthiness</a:t>
            </a:r>
            <a:r>
              <a:rPr lang="en-US" sz="1800" smtClean="0">
                <a:latin typeface="Arial" charset="0"/>
              </a:rPr>
              <a:t>: Credibility, Confirmability, Dependability, Transferability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b="1" smtClean="0">
                <a:latin typeface="Arial" charset="0"/>
              </a:rPr>
              <a:t>Authenticity:</a:t>
            </a:r>
            <a:r>
              <a:rPr lang="en-US" sz="1800" smtClean="0">
                <a:latin typeface="Arial" charset="0"/>
              </a:rPr>
              <a:t> Fairness, Ontological, Educative, Tactical, Catalytic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smtClean="0">
              <a:latin typeface="Arial" charset="0"/>
            </a:endParaRPr>
          </a:p>
        </p:txBody>
      </p:sp>
      <p:sp>
        <p:nvSpPr>
          <p:cNvPr id="23559" name="Text Box 5"/>
          <p:cNvSpPr txBox="1">
            <a:spLocks noChangeArrowheads="1"/>
          </p:cNvSpPr>
          <p:nvPr/>
        </p:nvSpPr>
        <p:spPr bwMode="auto">
          <a:xfrm>
            <a:off x="684213" y="4149725"/>
            <a:ext cx="3733800" cy="10747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 sz="2800">
              <a:latin typeface="Arial" charset="0"/>
            </a:endParaRPr>
          </a:p>
        </p:txBody>
      </p:sp>
      <p:sp>
        <p:nvSpPr>
          <p:cNvPr id="23560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A76E16B-B422-448C-9CFC-3B3FF296F943}" type="slidenum">
              <a:rPr lang="ar-SA" smtClean="0">
                <a:cs typeface="Arial" charset="0"/>
              </a:rPr>
              <a:pPr/>
              <a:t>9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P101967919_template">
  <a:themeElements>
    <a:clrScheme name="Custom 1">
      <a:dk1>
        <a:srgbClr val="FFFFFF"/>
      </a:dk1>
      <a:lt1>
        <a:srgbClr val="FFFFFF"/>
      </a:lt1>
      <a:dk2>
        <a:srgbClr val="1F497D"/>
      </a:dk2>
      <a:lt2>
        <a:srgbClr val="0C38C2"/>
      </a:lt2>
      <a:accent1>
        <a:srgbClr val="4167D4"/>
      </a:accent1>
      <a:accent2>
        <a:srgbClr val="82788C"/>
      </a:accent2>
      <a:accent3>
        <a:srgbClr val="000000"/>
      </a:accent3>
      <a:accent4>
        <a:srgbClr val="8064A2"/>
      </a:accent4>
      <a:accent5>
        <a:srgbClr val="4BACC6"/>
      </a:accent5>
      <a:accent6>
        <a:srgbClr val="F79646"/>
      </a:accent6>
      <a:hlink>
        <a:srgbClr val="B5A6E2"/>
      </a:hlink>
      <a:folHlink>
        <a:srgbClr val="7F7F7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843</TotalTime>
  <Words>1137</Words>
  <Application>Microsoft Office PowerPoint</Application>
  <PresentationFormat>عرض على الشاشة (3:4)‏</PresentationFormat>
  <Paragraphs>283</Paragraphs>
  <Slides>26</Slides>
  <Notes>25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7</vt:i4>
      </vt:variant>
      <vt:variant>
        <vt:lpstr>سمة</vt:lpstr>
      </vt:variant>
      <vt:variant>
        <vt:i4>1</vt:i4>
      </vt:variant>
      <vt:variant>
        <vt:lpstr>عناوين الشرائح</vt:lpstr>
      </vt:variant>
      <vt:variant>
        <vt:i4>26</vt:i4>
      </vt:variant>
    </vt:vector>
  </HeadingPairs>
  <TitlesOfParts>
    <vt:vector size="34" baseType="lpstr">
      <vt:lpstr>Calibri</vt:lpstr>
      <vt:lpstr>MS PGothic</vt:lpstr>
      <vt:lpstr>Arial</vt:lpstr>
      <vt:lpstr>Tahoma</vt:lpstr>
      <vt:lpstr>Footlight MT Light</vt:lpstr>
      <vt:lpstr>Wingdings</vt:lpstr>
      <vt:lpstr>Comic Sans MS</vt:lpstr>
      <vt:lpstr>TP101967919_template</vt:lpstr>
      <vt:lpstr>QUALITATIVE RESEARCH:  AN OVERVIEW</vt:lpstr>
      <vt:lpstr>Learning Objectives</vt:lpstr>
      <vt:lpstr>Headlines</vt:lpstr>
      <vt:lpstr>Consider these questions </vt:lpstr>
      <vt:lpstr>Quantitative Approach</vt:lpstr>
      <vt:lpstr>Qualitative Research </vt:lpstr>
      <vt:lpstr>Why Qualitative ?</vt:lpstr>
      <vt:lpstr>Comparing Approaches (I)</vt:lpstr>
      <vt:lpstr>Comparing Approaches (II)</vt:lpstr>
      <vt:lpstr>Characteristics of  Qualitative Research </vt:lpstr>
      <vt:lpstr>Qualitative Research Questions</vt:lpstr>
      <vt:lpstr>Choice of Methodology</vt:lpstr>
      <vt:lpstr>Examples of Qualitative  Research Methodologies</vt:lpstr>
      <vt:lpstr>Qualitative Methodologies  (Example I)</vt:lpstr>
      <vt:lpstr>Qualitative Methodologies   (Example II)</vt:lpstr>
      <vt:lpstr>Qualitative Research Techniques</vt:lpstr>
      <vt:lpstr>Qualitative Research Techniques</vt:lpstr>
      <vt:lpstr>Involves Skills of</vt:lpstr>
      <vt:lpstr>Qualitative Techniques (I)</vt:lpstr>
      <vt:lpstr>Qualitative Techniques: (II)</vt:lpstr>
      <vt:lpstr>Data Analysis Steps </vt:lpstr>
      <vt:lpstr>Ethical Considerations</vt:lpstr>
      <vt:lpstr>Choosing a Quantitative vs  Qualitative Approach</vt:lpstr>
      <vt:lpstr>Conclusion</vt:lpstr>
      <vt:lpstr> 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HIV/AIDS EPIDEMIOLOGY</dc:title>
  <dc:creator>Nurah Alamro</dc:creator>
  <cp:lastModifiedBy>AA</cp:lastModifiedBy>
  <cp:revision>73</cp:revision>
  <dcterms:created xsi:type="dcterms:W3CDTF">2011-11-03T00:53:54Z</dcterms:created>
  <dcterms:modified xsi:type="dcterms:W3CDTF">2013-10-24T17:58:56Z</dcterms:modified>
</cp:coreProperties>
</file>