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3" r:id="rId1"/>
    <p:sldMasterId id="2147483829" r:id="rId2"/>
  </p:sldMasterIdLst>
  <p:notesMasterIdLst>
    <p:notesMasterId r:id="rId43"/>
  </p:notesMasterIdLst>
  <p:sldIdLst>
    <p:sldId id="256" r:id="rId3"/>
    <p:sldId id="370" r:id="rId4"/>
    <p:sldId id="258" r:id="rId5"/>
    <p:sldId id="259" r:id="rId6"/>
    <p:sldId id="371" r:id="rId7"/>
    <p:sldId id="298" r:id="rId8"/>
    <p:sldId id="373" r:id="rId9"/>
    <p:sldId id="263" r:id="rId10"/>
    <p:sldId id="299" r:id="rId11"/>
    <p:sldId id="308" r:id="rId12"/>
    <p:sldId id="409" r:id="rId13"/>
    <p:sldId id="410" r:id="rId14"/>
    <p:sldId id="411" r:id="rId15"/>
    <p:sldId id="412" r:id="rId16"/>
    <p:sldId id="341" r:id="rId17"/>
    <p:sldId id="374" r:id="rId18"/>
    <p:sldId id="337" r:id="rId19"/>
    <p:sldId id="403" r:id="rId20"/>
    <p:sldId id="338" r:id="rId21"/>
    <p:sldId id="339" r:id="rId22"/>
    <p:sldId id="405" r:id="rId23"/>
    <p:sldId id="406" r:id="rId24"/>
    <p:sldId id="340" r:id="rId25"/>
    <p:sldId id="407" r:id="rId26"/>
    <p:sldId id="408" r:id="rId27"/>
    <p:sldId id="375" r:id="rId28"/>
    <p:sldId id="404" r:id="rId29"/>
    <p:sldId id="376" r:id="rId30"/>
    <p:sldId id="378" r:id="rId31"/>
    <p:sldId id="359" r:id="rId32"/>
    <p:sldId id="360" r:id="rId33"/>
    <p:sldId id="361" r:id="rId34"/>
    <p:sldId id="362" r:id="rId35"/>
    <p:sldId id="363" r:id="rId36"/>
    <p:sldId id="390" r:id="rId37"/>
    <p:sldId id="401" r:id="rId38"/>
    <p:sldId id="336" r:id="rId39"/>
    <p:sldId id="282" r:id="rId40"/>
    <p:sldId id="305" r:id="rId41"/>
    <p:sldId id="369" r:id="rId42"/>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8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8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8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8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777777"/>
    <a:srgbClr val="C0C0C0"/>
    <a:srgbClr val="336600"/>
    <a:srgbClr val="FF0000"/>
    <a:srgbClr val="0000CC"/>
    <a:srgbClr val="4F6F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1" autoAdjust="0"/>
    <p:restoredTop sz="94617" autoAdjust="0"/>
  </p:normalViewPr>
  <p:slideViewPr>
    <p:cSldViewPr snapToGrid="0">
      <p:cViewPr>
        <p:scale>
          <a:sx n="75" d="100"/>
          <a:sy n="75" d="100"/>
        </p:scale>
        <p:origin x="-1230" y="1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135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6" charset="-128"/>
              </a:defRPr>
            </a:lvl1pPr>
          </a:lstStyle>
          <a:p>
            <a:pPr>
              <a:defRPr/>
            </a:pPr>
            <a:endParaRPr lang="en-US"/>
          </a:p>
        </p:txBody>
      </p:sp>
      <p:sp>
        <p:nvSpPr>
          <p:cNvPr id="942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6" charset="-128"/>
              </a:defRPr>
            </a:lvl1pPr>
          </a:lstStyle>
          <a:p>
            <a:pPr>
              <a:defRPr/>
            </a:pPr>
            <a:endParaRPr lang="en-US"/>
          </a:p>
        </p:txBody>
      </p:sp>
      <p:sp>
        <p:nvSpPr>
          <p:cNvPr id="4608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42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42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6" charset="-128"/>
              </a:defRPr>
            </a:lvl1pPr>
          </a:lstStyle>
          <a:p>
            <a:pPr>
              <a:defRPr/>
            </a:pPr>
            <a:endParaRPr lang="en-US"/>
          </a:p>
        </p:txBody>
      </p:sp>
      <p:sp>
        <p:nvSpPr>
          <p:cNvPr id="942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6" charset="-128"/>
              </a:defRPr>
            </a:lvl1pPr>
          </a:lstStyle>
          <a:p>
            <a:pPr>
              <a:defRPr/>
            </a:pPr>
            <a:fld id="{F21B787F-0892-4336-A1B6-4748E1DA66F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EFC0283-F83B-4B0C-85B7-865583B94C58}" type="slidenum">
              <a:rPr lang="en-US" smtClean="0">
                <a:latin typeface="Arial" pitchFamily="34" charset="0"/>
                <a:ea typeface="ＭＳ Ｐゴシック" pitchFamily="34" charset="-128"/>
              </a:rPr>
              <a:pPr/>
              <a:t>1</a:t>
            </a:fld>
            <a:endParaRPr lang="en-US" smtClean="0">
              <a:latin typeface="Arial" pitchFamily="34" charset="0"/>
              <a:ea typeface="ＭＳ Ｐゴシック" pitchFamily="34" charset="-128"/>
            </a:endParaRPr>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spcBef>
                <a:spcPct val="0"/>
              </a:spcBef>
            </a:pPr>
            <a:endParaRPr lang="en-US" smtClean="0">
              <a:latin typeface="Arial" pitchFamily="34" charset="0"/>
              <a:ea typeface="ＭＳ Ｐゴシック" pitchFamily="34" charset="-128"/>
            </a:endParaRPr>
          </a:p>
        </p:txBody>
      </p:sp>
      <p:sp>
        <p:nvSpPr>
          <p:cNvPr id="56324" name="Slide Number Placeholder 3"/>
          <p:cNvSpPr>
            <a:spLocks noGrp="1"/>
          </p:cNvSpPr>
          <p:nvPr>
            <p:ph type="sldNum" sz="quarter" idx="5"/>
          </p:nvPr>
        </p:nvSpPr>
        <p:spPr>
          <a:noFill/>
        </p:spPr>
        <p:txBody>
          <a:bodyPr/>
          <a:lstStyle/>
          <a:p>
            <a:fld id="{D3DDED1C-5349-4B46-BF48-20606BD84817}" type="slidenum">
              <a:rPr lang="en-US" smtClean="0">
                <a:latin typeface="Arial" pitchFamily="34" charset="0"/>
                <a:ea typeface="ＭＳ Ｐゴシック" pitchFamily="34" charset="-128"/>
              </a:rPr>
              <a:pPr/>
              <a:t>16</a:t>
            </a:fld>
            <a:endParaRPr lang="en-US"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spcBef>
                <a:spcPct val="0"/>
              </a:spcBef>
            </a:pPr>
            <a:endParaRPr lang="en-US" smtClean="0">
              <a:latin typeface="Arial" pitchFamily="34" charset="0"/>
              <a:ea typeface="ＭＳ Ｐゴシック" pitchFamily="34" charset="-128"/>
            </a:endParaRPr>
          </a:p>
        </p:txBody>
      </p:sp>
      <p:sp>
        <p:nvSpPr>
          <p:cNvPr id="57348" name="Slide Number Placeholder 3"/>
          <p:cNvSpPr>
            <a:spLocks noGrp="1"/>
          </p:cNvSpPr>
          <p:nvPr>
            <p:ph type="sldNum" sz="quarter" idx="5"/>
          </p:nvPr>
        </p:nvSpPr>
        <p:spPr>
          <a:noFill/>
        </p:spPr>
        <p:txBody>
          <a:bodyPr/>
          <a:lstStyle/>
          <a:p>
            <a:fld id="{A020D0B7-D6F8-4C60-B740-6685BD2E3631}" type="slidenum">
              <a:rPr lang="en-US" smtClean="0">
                <a:latin typeface="Arial" pitchFamily="34" charset="0"/>
                <a:ea typeface="ＭＳ Ｐゴシック" pitchFamily="34" charset="-128"/>
              </a:rPr>
              <a:pPr/>
              <a:t>17</a:t>
            </a:fld>
            <a:endParaRPr 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spcBef>
                <a:spcPct val="0"/>
              </a:spcBef>
            </a:pPr>
            <a:endParaRPr lang="en-US" smtClean="0">
              <a:latin typeface="Arial" pitchFamily="34" charset="0"/>
              <a:ea typeface="ＭＳ Ｐゴシック" pitchFamily="34" charset="-128"/>
            </a:endParaRPr>
          </a:p>
        </p:txBody>
      </p:sp>
      <p:sp>
        <p:nvSpPr>
          <p:cNvPr id="58372" name="Slide Number Placeholder 3"/>
          <p:cNvSpPr>
            <a:spLocks noGrp="1"/>
          </p:cNvSpPr>
          <p:nvPr>
            <p:ph type="sldNum" sz="quarter" idx="5"/>
          </p:nvPr>
        </p:nvSpPr>
        <p:spPr>
          <a:noFill/>
        </p:spPr>
        <p:txBody>
          <a:bodyPr/>
          <a:lstStyle/>
          <a:p>
            <a:fld id="{A5468270-F66A-4156-91A8-441B6CC7D152}" type="slidenum">
              <a:rPr lang="en-US" smtClean="0">
                <a:latin typeface="Arial" pitchFamily="34" charset="0"/>
                <a:ea typeface="ＭＳ Ｐゴシック" pitchFamily="34" charset="-128"/>
              </a:rPr>
              <a:pPr/>
              <a:t>26</a:t>
            </a:fld>
            <a:endParaRPr 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8E10D879-7B7A-4D2E-85B1-FAF12DEE357B}" type="slidenum">
              <a:rPr lang="en-US" smtClean="0">
                <a:latin typeface="Arial" pitchFamily="34" charset="0"/>
                <a:ea typeface="ＭＳ Ｐゴシック" pitchFamily="34" charset="-128"/>
              </a:rPr>
              <a:pPr/>
              <a:t>28</a:t>
            </a:fld>
            <a:endParaRPr lang="en-US" smtClean="0">
              <a:latin typeface="Arial" pitchFamily="34" charset="0"/>
              <a:ea typeface="ＭＳ Ｐゴシック" pitchFamily="34" charset="-128"/>
            </a:endParaRPr>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27094D7-7AC7-4CBC-A635-BE630697ECC4}" type="slidenum">
              <a:rPr lang="en-US" smtClean="0">
                <a:latin typeface="Arial" pitchFamily="34" charset="0"/>
                <a:ea typeface="ＭＳ Ｐゴシック" pitchFamily="34" charset="-128"/>
              </a:rPr>
              <a:pPr/>
              <a:t>29</a:t>
            </a:fld>
            <a:endParaRPr lang="en-US" smtClean="0">
              <a:latin typeface="Arial" pitchFamily="34" charset="0"/>
              <a:ea typeface="ＭＳ Ｐゴシック" pitchFamily="34" charset="-128"/>
            </a:endParaRPr>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2AF1DA0-ABBD-46FE-AA32-B6ADD74D8EDA}" type="slidenum">
              <a:rPr lang="en-US" smtClean="0">
                <a:latin typeface="Arial" pitchFamily="34" charset="0"/>
                <a:ea typeface="ＭＳ Ｐゴシック" pitchFamily="34" charset="-128"/>
              </a:rPr>
              <a:pPr/>
              <a:t>38</a:t>
            </a:fld>
            <a:endParaRPr lang="en-US" smtClean="0">
              <a:latin typeface="Arial" pitchFamily="34" charset="0"/>
              <a:ea typeface="ＭＳ Ｐゴシック" pitchFamily="34" charset="-128"/>
            </a:endParaRPr>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167885D-A596-4C08-8E0A-6BF74C08D29A}" type="slidenum">
              <a:rPr lang="en-US" smtClean="0">
                <a:latin typeface="Arial" pitchFamily="34" charset="0"/>
                <a:ea typeface="ＭＳ Ｐゴシック" pitchFamily="34" charset="-128"/>
              </a:rPr>
              <a:pPr/>
              <a:t>39</a:t>
            </a:fld>
            <a:endParaRPr lang="en-US" smtClean="0">
              <a:latin typeface="Arial" pitchFamily="34" charset="0"/>
              <a:ea typeface="ＭＳ Ｐゴシック" pitchFamily="34" charset="-128"/>
            </a:endParaRPr>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4CA414E-9E9E-426F-805A-60F16DE6E4C6}" type="slidenum">
              <a:rPr lang="en-US" smtClean="0">
                <a:latin typeface="Arial" pitchFamily="34" charset="0"/>
                <a:ea typeface="ＭＳ Ｐゴシック" pitchFamily="34" charset="-128"/>
              </a:rPr>
              <a:pPr/>
              <a:t>3</a:t>
            </a:fld>
            <a:endParaRPr lang="en-US" smtClean="0">
              <a:latin typeface="Arial" pitchFamily="34" charset="0"/>
              <a:ea typeface="ＭＳ Ｐゴシック" pitchFamily="34" charset="-128"/>
            </a:endParaRPr>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2A138E7-C5A0-4D16-97B0-8444946E2596}" type="slidenum">
              <a:rPr lang="en-US" smtClean="0">
                <a:latin typeface="Arial" pitchFamily="34" charset="0"/>
                <a:ea typeface="ＭＳ Ｐゴシック" pitchFamily="34" charset="-128"/>
              </a:rPr>
              <a:pPr/>
              <a:t>4</a:t>
            </a:fld>
            <a:endParaRPr lang="en-US" smtClean="0">
              <a:latin typeface="Arial" pitchFamily="34" charset="0"/>
              <a:ea typeface="ＭＳ Ｐゴシック" pitchFamily="34" charset="-128"/>
            </a:endParaRPr>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F64EC10-7269-4C99-BC9A-F1720029EE54}" type="slidenum">
              <a:rPr lang="en-US" smtClean="0">
                <a:latin typeface="Arial" pitchFamily="34" charset="0"/>
                <a:ea typeface="ＭＳ Ｐゴシック" pitchFamily="34" charset="-128"/>
              </a:rPr>
              <a:pPr/>
              <a:t>5</a:t>
            </a:fld>
            <a:endParaRPr lang="en-US" smtClean="0">
              <a:latin typeface="Arial" pitchFamily="34" charset="0"/>
              <a:ea typeface="ＭＳ Ｐゴシック" pitchFamily="34" charset="-128"/>
            </a:endParaRPr>
          </a:p>
        </p:txBody>
      </p:sp>
      <p:sp>
        <p:nvSpPr>
          <p:cNvPr id="50179" name="Rectangle 2"/>
          <p:cNvSpPr>
            <a:spLocks noGrp="1" noChangeArrowheads="1"/>
          </p:cNvSpPr>
          <p:nvPr>
            <p:ph type="body" idx="1"/>
          </p:nvPr>
        </p:nvSpPr>
        <p:spPr>
          <a:xfrm>
            <a:off x="914400" y="3276600"/>
            <a:ext cx="5029200" cy="5181600"/>
          </a:xfrm>
          <a:noFill/>
          <a:ln/>
        </p:spPr>
        <p:txBody>
          <a:bodyPr lIns="90483" tIns="44448" rIns="90483" bIns="44448"/>
          <a:lstStyle/>
          <a:p>
            <a:pPr eaLnBrk="1" hangingPunct="1">
              <a:spcBef>
                <a:spcPct val="0"/>
              </a:spcBef>
            </a:pPr>
            <a:endParaRPr lang="en-US" smtClean="0">
              <a:latin typeface="Arial" pitchFamily="34" charset="0"/>
              <a:ea typeface="ＭＳ Ｐゴシック" pitchFamily="34" charset="-128"/>
            </a:endParaRPr>
          </a:p>
        </p:txBody>
      </p:sp>
      <p:sp>
        <p:nvSpPr>
          <p:cNvPr id="50180" name="Rectangle 3"/>
          <p:cNvSpPr>
            <a:spLocks noChangeArrowheads="1" noTextEdit="1"/>
          </p:cNvSpPr>
          <p:nvPr>
            <p:ph type="sldImg"/>
          </p:nvPr>
        </p:nvSpPr>
        <p:spPr>
          <a:xfrm>
            <a:off x="1152525" y="692150"/>
            <a:ext cx="4554538" cy="3416300"/>
          </a:xfrm>
          <a:ln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D049C52-82CE-4914-9C29-7E71191403F6}" type="slidenum">
              <a:rPr lang="en-US" smtClean="0">
                <a:latin typeface="Arial" pitchFamily="34" charset="0"/>
                <a:ea typeface="ＭＳ Ｐゴシック" pitchFamily="34" charset="-128"/>
              </a:rPr>
              <a:pPr/>
              <a:t>6</a:t>
            </a:fld>
            <a:endParaRPr lang="en-US" smtClean="0">
              <a:latin typeface="Arial" pitchFamily="34" charset="0"/>
              <a:ea typeface="ＭＳ Ｐゴシック" pitchFamily="34" charset="-128"/>
            </a:endParaRPr>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ADE5ADE1-0571-4C4C-A70D-0094076FF82F}" type="slidenum">
              <a:rPr lang="en-US" smtClean="0">
                <a:latin typeface="Arial" pitchFamily="34" charset="0"/>
                <a:ea typeface="ＭＳ Ｐゴシック" pitchFamily="34" charset="-128"/>
              </a:rPr>
              <a:pPr/>
              <a:t>8</a:t>
            </a:fld>
            <a:endParaRPr lang="en-US" smtClean="0">
              <a:latin typeface="Arial" pitchFamily="34" charset="0"/>
              <a:ea typeface="ＭＳ Ｐゴシック" pitchFamily="34" charset="-128"/>
            </a:endParaRPr>
          </a:p>
        </p:txBody>
      </p:sp>
      <p:sp>
        <p:nvSpPr>
          <p:cNvPr id="52227" name="Rectangle 2"/>
          <p:cNvSpPr>
            <a:spLocks noChangeArrowheads="1" noTextEdit="1"/>
          </p:cNvSpPr>
          <p:nvPr>
            <p:ph type="sldImg"/>
          </p:nvPr>
        </p:nvSpPr>
        <p:spPr>
          <a:xfrm>
            <a:off x="1631950" y="601663"/>
            <a:ext cx="3452813" cy="2589212"/>
          </a:xfrm>
          <a:solidFill>
            <a:srgbClr val="FFFFFF"/>
          </a:solidFill>
          <a:ln/>
        </p:spPr>
      </p:sp>
      <p:sp>
        <p:nvSpPr>
          <p:cNvPr id="52228" name="Rectangle 3"/>
          <p:cNvSpPr>
            <a:spLocks noChangeArrowheads="1"/>
          </p:cNvSpPr>
          <p:nvPr>
            <p:ph type="body" idx="1"/>
          </p:nvPr>
        </p:nvSpPr>
        <p:spPr>
          <a:xfrm>
            <a:off x="2249488" y="496888"/>
            <a:ext cx="2584450" cy="2584450"/>
          </a:xfrm>
          <a:solidFill>
            <a:srgbClr val="FFFFFF"/>
          </a:solidFill>
          <a:ln>
            <a:solidFill>
              <a:srgbClr val="000000"/>
            </a:solidFill>
          </a:ln>
        </p:spPr>
        <p:txBody>
          <a:bodyPr lIns="89730" tIns="44865" rIns="89730" bIns="44865"/>
          <a:lstStyle/>
          <a:p>
            <a:pPr eaLnBrk="1" hangingPunct="1"/>
            <a:r>
              <a:rPr lang="en-US" smtClean="0">
                <a:latin typeface="Arial" pitchFamily="34" charset="0"/>
                <a:ea typeface="ＭＳ Ｐゴシック" pitchFamily="34" charset="-128"/>
              </a:rPr>
              <a:t>There are many factors that are intertwined in the calculation of sample sizes or power of a study.  Some factors depend on the design of the study, others on the investigator’s choices, and others on the data themselves.  </a:t>
            </a:r>
          </a:p>
          <a:p>
            <a:pPr eaLnBrk="1" hangingPunct="1"/>
            <a:endParaRPr lang="en-US" smtClean="0">
              <a:latin typeface="Arial" pitchFamily="34" charset="0"/>
              <a:ea typeface="ＭＳ Ｐゴシック" pitchFamily="34" charset="-128"/>
            </a:endParaRPr>
          </a:p>
          <a:p>
            <a:pPr eaLnBrk="1" hangingPunct="1">
              <a:buFontTx/>
              <a:buChar char="•"/>
            </a:pPr>
            <a:r>
              <a:rPr lang="en-US" smtClean="0">
                <a:latin typeface="Arial" pitchFamily="34" charset="0"/>
                <a:ea typeface="ＭＳ Ｐゴシック" pitchFamily="34" charset="-128"/>
              </a:rPr>
              <a:t> The first consideration is the type of response variable.  The study design and the response variable will determine the type of statistical method used in the data analysis.  For example, if the data are continuous, and two groups are being compared for their means, a t-test may be the appropriate statistical method of analysis.  The t-test defines the formula for the sample size or power calculation.  </a:t>
            </a:r>
          </a:p>
          <a:p>
            <a:pPr eaLnBrk="1" hangingPunct="1"/>
            <a:endParaRPr lang="en-US" smtClean="0">
              <a:latin typeface="Arial" pitchFamily="34" charset="0"/>
              <a:ea typeface="ＭＳ Ｐゴシック" pitchFamily="34" charset="-128"/>
            </a:endParaRPr>
          </a:p>
          <a:p>
            <a:pPr eaLnBrk="1" hangingPunct="1">
              <a:buFont typeface="Wingdings" pitchFamily="2" charset="2"/>
              <a:buChar char="v"/>
            </a:pPr>
            <a:r>
              <a:rPr lang="en-US" smtClean="0">
                <a:latin typeface="Arial" pitchFamily="34" charset="0"/>
                <a:ea typeface="ＭＳ Ｐゴシック" pitchFamily="34" charset="-128"/>
              </a:rPr>
              <a:t> The second set of factors depend on the investigator’s choices.  He/she needs to define the acceptable levels of significance and power of the study.  The sample size may be more a consideration of availability and/or resources than what is necessary to achieve a certain power.  </a:t>
            </a:r>
          </a:p>
          <a:p>
            <a:pPr eaLnBrk="1" hangingPunct="1"/>
            <a:endParaRPr lang="en-US" smtClean="0">
              <a:latin typeface="Arial" pitchFamily="34" charset="0"/>
              <a:ea typeface="ＭＳ Ｐゴシック" pitchFamily="34" charset="-128"/>
            </a:endParaRPr>
          </a:p>
          <a:p>
            <a:pPr eaLnBrk="1" hangingPunct="1">
              <a:buFont typeface="Wingdings" pitchFamily="2" charset="2"/>
              <a:buChar char="Ø"/>
            </a:pPr>
            <a:r>
              <a:rPr lang="en-US" smtClean="0">
                <a:latin typeface="Arial" pitchFamily="34" charset="0"/>
                <a:ea typeface="ＭＳ Ｐゴシック" pitchFamily="34" charset="-128"/>
              </a:rPr>
              <a:t> The third factor is the variation of the data in the population of interest.  It is intuitive to realize that the higher the variation of the data (this may includes measures of variance and correlation among observations), the larger the sample size will have to be to give us enough confidence that we have a good estimate of the mean, for example.</a:t>
            </a:r>
          </a:p>
          <a:p>
            <a:pPr eaLnBrk="1" hangingPunct="1"/>
            <a:endParaRPr lang="en-US" smtClean="0">
              <a:latin typeface="Arial" pitchFamily="34" charset="0"/>
              <a:ea typeface="ＭＳ Ｐゴシック" pitchFamily="34" charset="-128"/>
            </a:endParaRPr>
          </a:p>
          <a:p>
            <a:pPr eaLnBrk="1" hangingPunct="1"/>
            <a:r>
              <a:rPr lang="en-US" smtClean="0">
                <a:latin typeface="Arial" pitchFamily="34" charset="0"/>
                <a:ea typeface="ＭＳ Ｐゴシック" pitchFamily="34" charset="-128"/>
              </a:rPr>
              <a:t>The last five items in the slide above are related to each other in the formula defined by specific statistical test used in the study.  If one knows four of those values, the fifth will be determined.  Therefore, some values will have to either come from previous studies and/or knowledge, or will have to be assumed.</a:t>
            </a:r>
          </a:p>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D0262D79-B05B-47A4-A0A6-421DDA6D216C}" type="slidenum">
              <a:rPr lang="en-US" smtClean="0">
                <a:latin typeface="Arial" pitchFamily="34" charset="0"/>
                <a:ea typeface="ＭＳ Ｐゴシック" pitchFamily="34" charset="-128"/>
              </a:rPr>
              <a:pPr/>
              <a:t>9</a:t>
            </a:fld>
            <a:endParaRPr lang="en-US" smtClean="0">
              <a:latin typeface="Arial" pitchFamily="34" charset="0"/>
              <a:ea typeface="ＭＳ Ｐゴシック" pitchFamily="34" charset="-128"/>
            </a:endParaRPr>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6D731A2-1E0E-413E-A9AD-6C2014A727A9}" type="slidenum">
              <a:rPr lang="en-US" smtClean="0">
                <a:latin typeface="Arial" pitchFamily="34" charset="0"/>
                <a:ea typeface="ＭＳ Ｐゴシック" pitchFamily="34" charset="-128"/>
              </a:rPr>
              <a:pPr/>
              <a:t>10</a:t>
            </a:fld>
            <a:endParaRPr lang="en-US" smtClean="0">
              <a:latin typeface="Arial" pitchFamily="34" charset="0"/>
              <a:ea typeface="ＭＳ Ｐゴシック" pitchFamily="34" charset="-128"/>
            </a:endParaRPr>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CEB0FA7-383D-4389-8F14-0CC4A03837E0}" type="slidenum">
              <a:rPr lang="ar-SA" smtClean="0">
                <a:latin typeface="Arial" pitchFamily="34" charset="0"/>
                <a:ea typeface="ＭＳ Ｐゴシック" pitchFamily="34" charset="-128"/>
              </a:rPr>
              <a:pPr/>
              <a:t>13</a:t>
            </a:fld>
            <a:endParaRPr lang="ru-RU" smtClean="0">
              <a:latin typeface="Arial" pitchFamily="34" charset="0"/>
              <a:ea typeface="ＭＳ Ｐゴシック" pitchFamily="34" charset="-128"/>
              <a:cs typeface="Arial" pitchFamily="34" charset="0"/>
            </a:endParaRP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90513" y="2546350"/>
            <a:ext cx="711200" cy="474663"/>
            <a:chOff x="720" y="336"/>
            <a:chExt cx="624" cy="432"/>
          </a:xfrm>
        </p:grpSpPr>
        <p:sp>
          <p:nvSpPr>
            <p:cNvPr id="5" name="Rectangle 3"/>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en-US"/>
            </a:p>
          </p:txBody>
        </p:sp>
        <p:sp>
          <p:nvSpPr>
            <p:cNvPr id="6" name="Rectangle 4"/>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en-US"/>
            </a:p>
          </p:txBody>
        </p:sp>
      </p:grpSp>
      <p:grpSp>
        <p:nvGrpSpPr>
          <p:cNvPr id="7" name="Group 5"/>
          <p:cNvGrpSpPr>
            <a:grpSpLocks/>
          </p:cNvGrpSpPr>
          <p:nvPr/>
        </p:nvGrpSpPr>
        <p:grpSpPr bwMode="auto">
          <a:xfrm>
            <a:off x="414338" y="2968625"/>
            <a:ext cx="738187" cy="474663"/>
            <a:chOff x="912" y="2640"/>
            <a:chExt cx="672" cy="432"/>
          </a:xfrm>
        </p:grpSpPr>
        <p:sp>
          <p:nvSpPr>
            <p:cNvPr id="8" name="Rectangle 6"/>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a:defRPr/>
              </a:pPr>
              <a:endParaRPr lang="en-US"/>
            </a:p>
          </p:txBody>
        </p:sp>
        <p:sp>
          <p:nvSpPr>
            <p:cNvPr id="9" name="Rectangle 7"/>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en-US"/>
            </a:p>
          </p:txBody>
        </p:sp>
      </p:grpSp>
      <p:sp>
        <p:nvSpPr>
          <p:cNvPr id="10" name="Rectangle 8"/>
          <p:cNvSpPr>
            <a:spLocks noChangeArrowheads="1"/>
          </p:cNvSpPr>
          <p:nvPr/>
        </p:nvSpPr>
        <p:spPr bwMode="auto">
          <a:xfrm>
            <a:off x="0" y="28956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en-US"/>
          </a:p>
        </p:txBody>
      </p:sp>
      <p:sp>
        <p:nvSpPr>
          <p:cNvPr id="11" name="Rectangle 9"/>
          <p:cNvSpPr>
            <a:spLocks noChangeArrowheads="1"/>
          </p:cNvSpPr>
          <p:nvPr/>
        </p:nvSpPr>
        <p:spPr bwMode="auto">
          <a:xfrm>
            <a:off x="635000" y="2438400"/>
            <a:ext cx="31750" cy="1052513"/>
          </a:xfrm>
          <a:prstGeom prst="rect">
            <a:avLst/>
          </a:prstGeom>
          <a:solidFill>
            <a:schemeClr val="bg2"/>
          </a:solidFill>
          <a:ln w="9525">
            <a:noFill/>
            <a:miter lim="800000"/>
            <a:headEnd/>
            <a:tailEnd/>
          </a:ln>
        </p:spPr>
        <p:txBody>
          <a:bodyPr wrap="none" anchor="ctr"/>
          <a:lstStyle/>
          <a:p>
            <a:pPr>
              <a:defRPr/>
            </a:pPr>
            <a:endParaRPr lang="en-US"/>
          </a:p>
        </p:txBody>
      </p:sp>
      <p:sp>
        <p:nvSpPr>
          <p:cNvPr id="12" name="Rectangle 15"/>
          <p:cNvSpPr>
            <a:spLocks noChangeArrowheads="1"/>
          </p:cNvSpPr>
          <p:nvPr/>
        </p:nvSpPr>
        <p:spPr bwMode="gray">
          <a:xfrm flipV="1">
            <a:off x="315913" y="3265488"/>
            <a:ext cx="8683625" cy="46037"/>
          </a:xfrm>
          <a:prstGeom prst="rect">
            <a:avLst/>
          </a:prstGeom>
          <a:gradFill rotWithShape="0">
            <a:gsLst>
              <a:gs pos="0">
                <a:schemeClr val="bg2"/>
              </a:gs>
              <a:gs pos="100000">
                <a:schemeClr val="bg1"/>
              </a:gs>
            </a:gsLst>
            <a:lin ang="0" scaled="1"/>
          </a:gradFill>
          <a:ln w="9525">
            <a:noFill/>
            <a:miter lim="800000"/>
            <a:headEnd/>
            <a:tailEnd/>
          </a:ln>
        </p:spPr>
        <p:txBody>
          <a:bodyPr rot="10800000" wrap="none" anchor="ctr"/>
          <a:lstStyle/>
          <a:p>
            <a:pPr algn="ctr" eaLnBrk="1" hangingPunct="1">
              <a:defRPr/>
            </a:pPr>
            <a:endParaRPr kumimoji="1" lang="en-US" sz="2400"/>
          </a:p>
        </p:txBody>
      </p:sp>
      <p:sp>
        <p:nvSpPr>
          <p:cNvPr id="13" name="Rectangle 16"/>
          <p:cNvSpPr>
            <a:spLocks noChangeArrowheads="1"/>
          </p:cNvSpPr>
          <p:nvPr userDrawn="1"/>
        </p:nvSpPr>
        <p:spPr bwMode="auto">
          <a:xfrm>
            <a:off x="2955925" y="895350"/>
            <a:ext cx="184150" cy="457200"/>
          </a:xfrm>
          <a:prstGeom prst="rect">
            <a:avLst/>
          </a:prstGeom>
          <a:noFill/>
          <a:ln w="9525">
            <a:noFill/>
            <a:miter lim="800000"/>
            <a:headEnd/>
            <a:tailEnd/>
          </a:ln>
        </p:spPr>
        <p:txBody>
          <a:bodyPr wrap="none">
            <a:spAutoFit/>
          </a:bodyPr>
          <a:lstStyle/>
          <a:p>
            <a:pPr>
              <a:defRPr/>
            </a:pPr>
            <a:endParaRPr lang="en-US" sz="2400"/>
          </a:p>
        </p:txBody>
      </p:sp>
      <p:sp>
        <p:nvSpPr>
          <p:cNvPr id="87050" name="Rectangle 10"/>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87051" name="Rectangle 11"/>
          <p:cNvSpPr>
            <a:spLocks noGrp="1" noChangeArrowheads="1"/>
          </p:cNvSpPr>
          <p:nvPr>
            <p:ph type="subTitle" idx="1"/>
          </p:nvPr>
        </p:nvSpPr>
        <p:spPr>
          <a:xfrm>
            <a:off x="1371600" y="3886200"/>
            <a:ext cx="6400800" cy="1752600"/>
          </a:xfrm>
        </p:spPr>
        <p:txBody>
          <a:bodyPr/>
          <a:lstStyle>
            <a:lvl1pPr marL="0" indent="0" algn="ctr">
              <a:buFont typeface="Wingdings" pitchFamily="-16" charset="2"/>
              <a:buNone/>
              <a:defRPr/>
            </a:lvl1pPr>
          </a:lstStyle>
          <a:p>
            <a:r>
              <a:rPr lang="en-US"/>
              <a:t>Click to edit Master subtitle style</a:t>
            </a:r>
          </a:p>
        </p:txBody>
      </p:sp>
      <p:sp>
        <p:nvSpPr>
          <p:cNvPr id="14" name="Rectangle 12"/>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3"/>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4"/>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A430ACE-D5D3-486C-8AB1-848890BC3F6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3207AFE-A5C1-4A5D-8A71-02B049E693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871E6AB-7FDB-4F66-AE8E-26D73AEC708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ea typeface="ＭＳ Ｐゴシック" pitchFamily="-28" charset="-128"/>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ea typeface="ＭＳ Ｐゴシック" pitchFamily="-28" charset="-128"/>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ea typeface="ＭＳ Ｐゴシック" pitchFamily="-28" charset="-128"/>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ea typeface="ＭＳ Ｐゴシック" pitchFamily="-28" charset="-128"/>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ea typeface="ＭＳ Ｐゴシック" pitchFamily="-28" charset="-128"/>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2378C48-EE42-48ED-8E8F-68D52714FC89}" type="slidenum">
              <a:rPr lang="ar-SA"/>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DC74C6D-C926-4227-BB77-E3B18C9F2286}" type="slidenum">
              <a:rPr lang="ar-SA"/>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53F1DA0-ED31-4276-9240-32331B27EA2A}" type="slidenum">
              <a:rPr lang="ar-SA"/>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6FAA288-CF26-4732-A83A-D8D6F73194DD}" type="slidenum">
              <a:rPr lang="ar-SA"/>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E8F35E3-8970-4AA2-88E6-9D0F32EEAE13}" type="slidenum">
              <a:rPr lang="ar-SA"/>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8B459DF9-4721-4F35-8409-72D54C9EC68C}" type="slidenum">
              <a:rPr lang="ar-SA"/>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77DC50FB-7595-4982-8664-C577AF4555D4}" type="slidenum">
              <a:rPr lang="ar-SA"/>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D1F5CA1-457F-408C-9FB4-28FD5D0C31D8}" type="slidenum">
              <a:rPr lang="ar-SA"/>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A2E03EA-F622-46AB-A935-670DA2F1170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568AB2C-DA1E-4BC6-8B6B-19281D6F1A40}" type="slidenum">
              <a:rPr lang="ar-SA"/>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B1BB3AE-0E41-4828-94F2-336BEA77C720}" type="slidenum">
              <a:rPr lang="ar-SA"/>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F5D29BE-09A3-4611-A8CA-48B78B56DB2D}" type="slidenum">
              <a:rPr lang="ar-SA"/>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46BF296-AA86-468B-A18D-FF258A5DDA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B4F5A00-666A-4C69-BDE1-2F8CEDA93E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706E40B5-FA3D-4180-A796-B9B7009DD7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BD5B6AB-923E-4FB5-BF84-5A8791CEC8B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89A7788-6CE9-449F-81CA-F72C4688A4A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F6D02F3-0B99-4368-B16A-91D3922FB37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C94B26B-D855-47AE-A68D-80A2F58700A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eaLnBrk="1" hangingPunct="1">
              <a:defRPr/>
            </a:pPr>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eaLnBrk="1" hangingPunct="1">
              <a:defRPr/>
            </a:pPr>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defRPr/>
            </a:pPr>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eaLnBrk="1" hangingPunct="1">
              <a:defRPr/>
            </a:pPr>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eaLnBrk="1" hangingPunct="1">
              <a:defRPr/>
            </a:pPr>
            <a:endParaRPr kumimoji="1" lang="en-US" sz="2400"/>
          </a:p>
        </p:txBody>
      </p:sp>
      <p:sp>
        <p:nvSpPr>
          <p:cNvPr id="1032" name="Rectangle 8"/>
          <p:cNvSpPr>
            <a:spLocks noChangeArrowheads="1"/>
          </p:cNvSpPr>
          <p:nvPr/>
        </p:nvSpPr>
        <p:spPr bwMode="gray">
          <a:xfrm flipV="1">
            <a:off x="460375" y="1828800"/>
            <a:ext cx="8683625" cy="46038"/>
          </a:xfrm>
          <a:prstGeom prst="rect">
            <a:avLst/>
          </a:prstGeom>
          <a:gradFill rotWithShape="0">
            <a:gsLst>
              <a:gs pos="0">
                <a:schemeClr val="bg2"/>
              </a:gs>
              <a:gs pos="100000">
                <a:schemeClr val="bg1"/>
              </a:gs>
            </a:gsLst>
            <a:lin ang="0" scaled="1"/>
          </a:gradFill>
          <a:ln w="9525">
            <a:noFill/>
            <a:miter lim="800000"/>
            <a:headEnd/>
            <a:tailEnd/>
          </a:ln>
        </p:spPr>
        <p:txBody>
          <a:bodyPr rot="10800000" wrap="none" anchor="ctr"/>
          <a:lstStyle/>
          <a:p>
            <a:pPr algn="ctr" eaLnBrk="1" hangingPunct="1">
              <a:defRPr/>
            </a:pPr>
            <a:endParaRPr kumimoji="1" lang="en-US" sz="2400"/>
          </a:p>
        </p:txBody>
      </p:sp>
      <p:sp>
        <p:nvSpPr>
          <p:cNvPr id="615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5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7"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Arial" charset="0"/>
                <a:ea typeface="ＭＳ Ｐゴシック" pitchFamily="-16" charset="-128"/>
              </a:defRPr>
            </a:lvl1pPr>
          </a:lstStyle>
          <a:p>
            <a:pPr>
              <a:defRPr/>
            </a:pPr>
            <a:endParaRPr lang="en-US"/>
          </a:p>
        </p:txBody>
      </p:sp>
      <p:sp>
        <p:nvSpPr>
          <p:cNvPr id="86028"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Arial" charset="0"/>
                <a:ea typeface="ＭＳ Ｐゴシック" pitchFamily="-16" charset="-128"/>
              </a:defRPr>
            </a:lvl1pPr>
          </a:lstStyle>
          <a:p>
            <a:pPr>
              <a:defRPr/>
            </a:pPr>
            <a:endParaRPr lang="en-US"/>
          </a:p>
        </p:txBody>
      </p:sp>
      <p:sp>
        <p:nvSpPr>
          <p:cNvPr id="86029"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Arial" charset="0"/>
                <a:ea typeface="ＭＳ Ｐゴシック" pitchFamily="-16" charset="-128"/>
              </a:defRPr>
            </a:lvl1pPr>
          </a:lstStyle>
          <a:p>
            <a:pPr>
              <a:defRPr/>
            </a:pPr>
            <a:fld id="{32F1A6E1-C8E2-4AAB-ACFC-2340CF8CC1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3"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16"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pitchFamily="34" charset="0"/>
                <a:ea typeface="ＭＳ Ｐゴシック" pitchFamily="-28" charset="-128"/>
                <a:cs typeface="Arial" pitchFamily="34" charset="0"/>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pitchFamily="34" charset="0"/>
                <a:ea typeface="ＭＳ Ｐゴシック" pitchFamily="-28" charset="-128"/>
                <a:cs typeface="Arial" pitchFamily="34" charset="0"/>
              </a:defRPr>
            </a:lvl1pPr>
          </a:lstStyle>
          <a:p>
            <a:pPr>
              <a:defRPr/>
            </a:pPr>
            <a:fld id="{3FB5E1B4-6001-4348-A27B-CD05A19E00A5}" type="slidenum">
              <a:rPr lang="ar-SA"/>
              <a:pPr>
                <a:defRPr/>
              </a:pPr>
              <a:t>‹#›</a:t>
            </a:fld>
            <a:endParaRPr lang="ru-RU"/>
          </a:p>
        </p:txBody>
      </p:sp>
      <p:grpSp>
        <p:nvGrpSpPr>
          <p:cNvPr id="7172" name="Group 4"/>
          <p:cNvGrpSpPr>
            <a:grpSpLocks/>
          </p:cNvGrpSpPr>
          <p:nvPr/>
        </p:nvGrpSpPr>
        <p:grpSpPr bwMode="auto">
          <a:xfrm>
            <a:off x="0" y="0"/>
            <a:ext cx="9140825" cy="6850063"/>
            <a:chOff x="0" y="0"/>
            <a:chExt cx="5758" cy="4315"/>
          </a:xfrm>
        </p:grpSpPr>
        <p:grpSp>
          <p:nvGrpSpPr>
            <p:cNvPr id="7176"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ea typeface="ＭＳ Ｐゴシック" pitchFamily="-28" charset="-128"/>
                </a:endParaRPr>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ea typeface="ＭＳ Ｐゴシック" pitchFamily="-28" charset="-128"/>
                </a:endParaRPr>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ea typeface="ＭＳ Ｐゴシック" pitchFamily="-28" charset="-128"/>
                </a:endParaRPr>
              </a:p>
            </p:txBody>
          </p:sp>
          <p:sp>
            <p:nvSpPr>
              <p:cNvPr id="2062"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ea typeface="ＭＳ Ｐゴシック" pitchFamily="-28" charset="-128"/>
                </a:endParaRPr>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ea typeface="ＭＳ Ｐゴシック" pitchFamily="-28" charset="-128"/>
              </a:endParaRPr>
            </a:p>
          </p:txBody>
        </p:sp>
        <p:sp>
          <p:nvSpPr>
            <p:cNvPr id="2058"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atin typeface="Arial" pitchFamily="34" charset="0"/>
                <a:ea typeface="ＭＳ Ｐゴシック" pitchFamily="-28" charset="-128"/>
                <a:cs typeface="Arial" pitchFamily="34" charset="0"/>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984"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iming>
    <p:tnLst>
      <p:par>
        <p:cTn id="1" dur="indefinite" restart="never" nodeType="tmRoot"/>
      </p:par>
    </p:tnLst>
  </p:timing>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5.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5.xml"/><Relationship Id="rId1" Type="http://schemas.openxmlformats.org/officeDocument/2006/relationships/vmlDrawing" Target="../drawings/vmlDrawing4.v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5.xml"/><Relationship Id="rId1" Type="http://schemas.openxmlformats.org/officeDocument/2006/relationships/vmlDrawing" Target="../drawings/vmlDrawing5.v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990600" y="1193800"/>
            <a:ext cx="7772400" cy="1358900"/>
          </a:xfrm>
        </p:spPr>
        <p:txBody>
          <a:bodyPr/>
          <a:lstStyle/>
          <a:p>
            <a:pPr eaLnBrk="1" hangingPunct="1"/>
            <a:r>
              <a:rPr lang="en-US" b="1" smtClean="0"/>
              <a:t>Estimation of Sample Size</a:t>
            </a:r>
          </a:p>
        </p:txBody>
      </p:sp>
      <p:sp>
        <p:nvSpPr>
          <p:cNvPr id="10243" name="Subtitle 3"/>
          <p:cNvSpPr>
            <a:spLocks noGrp="1"/>
          </p:cNvSpPr>
          <p:nvPr>
            <p:ph type="subTitle" idx="1"/>
          </p:nvPr>
        </p:nvSpPr>
        <p:spPr>
          <a:xfrm>
            <a:off x="1371600" y="2997200"/>
            <a:ext cx="6400800" cy="2832100"/>
          </a:xfrm>
        </p:spPr>
        <p:txBody>
          <a:bodyPr/>
          <a:lstStyle/>
          <a:p>
            <a:pPr>
              <a:buFont typeface="Wingdings" pitchFamily="2" charset="2"/>
              <a:buNone/>
            </a:pPr>
            <a:r>
              <a:rPr lang="en-US" sz="2800" smtClean="0">
                <a:solidFill>
                  <a:srgbClr val="7030A0"/>
                </a:solidFill>
              </a:rPr>
              <a:t>By</a:t>
            </a:r>
          </a:p>
          <a:p>
            <a:pPr>
              <a:buFont typeface="Wingdings" pitchFamily="2" charset="2"/>
              <a:buNone/>
            </a:pPr>
            <a:r>
              <a:rPr lang="en-US" sz="2800" smtClean="0">
                <a:solidFill>
                  <a:srgbClr val="7030A0"/>
                </a:solidFill>
              </a:rPr>
              <a:t>Dr.Shaikh Shaffi Ahamed Ph.d.,</a:t>
            </a:r>
          </a:p>
          <a:p>
            <a:pPr>
              <a:buFont typeface="Wingdings" pitchFamily="2" charset="2"/>
              <a:buNone/>
            </a:pPr>
            <a:r>
              <a:rPr lang="en-US" sz="2800" smtClean="0">
                <a:solidFill>
                  <a:srgbClr val="7030A0"/>
                </a:solidFill>
              </a:rPr>
              <a:t>Associate Professor</a:t>
            </a:r>
          </a:p>
          <a:p>
            <a:pPr>
              <a:buFont typeface="Wingdings" pitchFamily="2" charset="2"/>
              <a:buNone/>
            </a:pPr>
            <a:r>
              <a:rPr lang="en-US" sz="2800" smtClean="0">
                <a:solidFill>
                  <a:srgbClr val="7030A0"/>
                </a:solidFill>
              </a:rPr>
              <a:t>Dept.of Family &amp; Community Medicine</a:t>
            </a:r>
          </a:p>
          <a:p>
            <a:pPr>
              <a:buFont typeface="Wingdings" pitchFamily="2" charset="2"/>
              <a:buNone/>
            </a:pPr>
            <a:r>
              <a:rPr lang="en-US" sz="2800" smtClean="0">
                <a:solidFill>
                  <a:srgbClr val="7030A0"/>
                </a:solidFill>
              </a:rPr>
              <a:t>College of Medicine, KSU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solidFill>
                  <a:srgbClr val="336600"/>
                </a:solidFill>
              </a:rPr>
              <a:t>Study Design</a:t>
            </a:r>
            <a:endParaRPr lang="en-US" sz="2800" smtClean="0">
              <a:solidFill>
                <a:srgbClr val="336600"/>
              </a:solidFill>
            </a:endParaRPr>
          </a:p>
        </p:txBody>
      </p:sp>
      <p:sp>
        <p:nvSpPr>
          <p:cNvPr id="18435" name="Rectangle 4"/>
          <p:cNvSpPr>
            <a:spLocks noChangeArrowheads="1"/>
          </p:cNvSpPr>
          <p:nvPr/>
        </p:nvSpPr>
        <p:spPr bwMode="auto">
          <a:xfrm>
            <a:off x="836613" y="2098675"/>
            <a:ext cx="7548562" cy="3594100"/>
          </a:xfrm>
          <a:prstGeom prst="rect">
            <a:avLst/>
          </a:prstGeom>
          <a:noFill/>
          <a:ln w="9525">
            <a:noFill/>
            <a:miter lim="800000"/>
            <a:headEnd/>
            <a:tailEnd/>
          </a:ln>
        </p:spPr>
        <p:txBody>
          <a:bodyPr>
            <a:spAutoFit/>
          </a:bodyPr>
          <a:lstStyle/>
          <a:p>
            <a:pPr eaLnBrk="1" hangingPunct="1">
              <a:lnSpc>
                <a:spcPct val="90000"/>
              </a:lnSpc>
              <a:spcBef>
                <a:spcPct val="20000"/>
              </a:spcBef>
              <a:buClr>
                <a:srgbClr val="336600"/>
              </a:buClr>
              <a:buSzPct val="60000"/>
              <a:buFont typeface="Wingdings" pitchFamily="2" charset="2"/>
              <a:buChar char="Ø"/>
            </a:pPr>
            <a:r>
              <a:rPr lang="en-US"/>
              <a:t>Type of response variable or outcome</a:t>
            </a:r>
          </a:p>
          <a:p>
            <a:pPr eaLnBrk="1" hangingPunct="1">
              <a:lnSpc>
                <a:spcPct val="90000"/>
              </a:lnSpc>
              <a:spcBef>
                <a:spcPct val="20000"/>
              </a:spcBef>
              <a:buClr>
                <a:srgbClr val="336600"/>
              </a:buClr>
              <a:buSzPct val="60000"/>
              <a:buFont typeface="Wingdings" pitchFamily="2" charset="2"/>
              <a:buChar char="Ø"/>
            </a:pPr>
            <a:r>
              <a:rPr lang="en-US"/>
              <a:t>Number of groups to be compared</a:t>
            </a:r>
          </a:p>
          <a:p>
            <a:pPr eaLnBrk="1" hangingPunct="1">
              <a:lnSpc>
                <a:spcPct val="90000"/>
              </a:lnSpc>
              <a:spcBef>
                <a:spcPct val="20000"/>
              </a:spcBef>
              <a:buClr>
                <a:srgbClr val="336600"/>
              </a:buClr>
              <a:buSzPct val="60000"/>
              <a:buFont typeface="Wingdings" pitchFamily="2" charset="2"/>
              <a:buChar char="Ø"/>
            </a:pPr>
            <a:r>
              <a:rPr lang="en-US"/>
              <a:t>Specific study design</a:t>
            </a:r>
          </a:p>
          <a:p>
            <a:pPr eaLnBrk="1" hangingPunct="1">
              <a:lnSpc>
                <a:spcPct val="90000"/>
              </a:lnSpc>
              <a:spcBef>
                <a:spcPct val="20000"/>
              </a:spcBef>
              <a:buClr>
                <a:srgbClr val="336600"/>
              </a:buClr>
              <a:buSzPct val="60000"/>
              <a:buFont typeface="Wingdings" pitchFamily="2" charset="2"/>
              <a:buChar char="Ø"/>
            </a:pPr>
            <a:r>
              <a:rPr lang="en-US">
                <a:solidFill>
                  <a:srgbClr val="0000CC"/>
                </a:solidFill>
              </a:rPr>
              <a:t>Type of statistical analysis</a:t>
            </a:r>
          </a:p>
          <a:p>
            <a:pPr eaLnBrk="1" hangingPunct="1">
              <a:lnSpc>
                <a:spcPct val="90000"/>
              </a:lnSpc>
              <a:spcBef>
                <a:spcPct val="20000"/>
              </a:spcBef>
              <a:buClr>
                <a:srgbClr val="336600"/>
              </a:buClr>
              <a:buSzPct val="60000"/>
              <a:buFont typeface="Wingdings" pitchFamily="2" charset="2"/>
              <a:buChar char="Ø"/>
            </a:pPr>
            <a:endParaRPr lang="en-US"/>
          </a:p>
          <a:p>
            <a:pPr eaLnBrk="1" hangingPunct="1">
              <a:lnSpc>
                <a:spcPct val="90000"/>
              </a:lnSpc>
              <a:spcBef>
                <a:spcPct val="20000"/>
              </a:spcBef>
              <a:buClr>
                <a:srgbClr val="336600"/>
              </a:buClr>
              <a:buSzPct val="60000"/>
              <a:buFont typeface="Wingdings" pitchFamily="2" charset="2"/>
              <a:buChar char="Ø"/>
            </a:pPr>
            <a:r>
              <a:rPr lang="en-US"/>
              <a:t>In conjunction with the </a:t>
            </a:r>
            <a:r>
              <a:rPr lang="en-US">
                <a:solidFill>
                  <a:srgbClr val="FF0000"/>
                </a:solidFill>
              </a:rPr>
              <a:t>research question</a:t>
            </a:r>
            <a:r>
              <a:rPr lang="en-US"/>
              <a:t>, the type of outcome and study design will determine the </a:t>
            </a:r>
            <a:r>
              <a:rPr lang="en-US">
                <a:solidFill>
                  <a:srgbClr val="FF0000"/>
                </a:solidFill>
              </a:rPr>
              <a:t>statistical method of analysis</a:t>
            </a:r>
            <a:r>
              <a:rPr lang="en-US"/>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50825" y="2133600"/>
            <a:ext cx="8232775" cy="2246313"/>
          </a:xfrm>
          <a:prstGeom prst="rect">
            <a:avLst/>
          </a:prstGeom>
          <a:noFill/>
          <a:ln w="9525">
            <a:noFill/>
            <a:miter lim="800000"/>
            <a:headEnd/>
            <a:tailEnd/>
          </a:ln>
        </p:spPr>
        <p:txBody>
          <a:bodyPr>
            <a:spAutoFit/>
          </a:bodyPr>
          <a:lstStyle/>
          <a:p>
            <a:pPr>
              <a:buClr>
                <a:srgbClr val="CCFFCC"/>
              </a:buClr>
              <a:buFont typeface="Wingdings" pitchFamily="2" charset="2"/>
              <a:buChar char="Ø"/>
            </a:pPr>
            <a:r>
              <a:rPr lang="en-GB" b="1">
                <a:solidFill>
                  <a:srgbClr val="002060"/>
                </a:solidFill>
              </a:rPr>
              <a:t>Systematic error (or bias) </a:t>
            </a:r>
          </a:p>
          <a:p>
            <a:pPr>
              <a:buClr>
                <a:srgbClr val="CCFFCC"/>
              </a:buClr>
              <a:buFont typeface="Wingdings" pitchFamily="2" charset="2"/>
              <a:buNone/>
            </a:pPr>
            <a:r>
              <a:rPr lang="en-GB"/>
              <a:t>     Inaccurate response   (information bias)</a:t>
            </a:r>
          </a:p>
          <a:p>
            <a:pPr lvl="1"/>
            <a:r>
              <a:rPr lang="en-GB"/>
              <a:t>Selection bias</a:t>
            </a:r>
          </a:p>
          <a:p>
            <a:endParaRPr lang="en-GB"/>
          </a:p>
          <a:p>
            <a:pPr>
              <a:buClr>
                <a:srgbClr val="CCFFCC"/>
              </a:buClr>
              <a:buFont typeface="Wingdings" pitchFamily="2" charset="2"/>
              <a:buChar char="Ø"/>
            </a:pPr>
            <a:r>
              <a:rPr lang="en-GB" b="1">
                <a:solidFill>
                  <a:srgbClr val="002060"/>
                </a:solidFill>
              </a:rPr>
              <a:t>Sampling error (random error)</a:t>
            </a:r>
          </a:p>
        </p:txBody>
      </p:sp>
      <p:sp>
        <p:nvSpPr>
          <p:cNvPr id="19459" name="Text Box 3"/>
          <p:cNvSpPr txBox="1">
            <a:spLocks noChangeArrowheads="1"/>
          </p:cNvSpPr>
          <p:nvPr/>
        </p:nvSpPr>
        <p:spPr bwMode="auto">
          <a:xfrm>
            <a:off x="747713" y="557213"/>
            <a:ext cx="7200900" cy="708025"/>
          </a:xfrm>
          <a:prstGeom prst="rect">
            <a:avLst/>
          </a:prstGeom>
          <a:noFill/>
          <a:ln w="9525">
            <a:noFill/>
            <a:miter lim="800000"/>
            <a:headEnd/>
            <a:tailEnd/>
          </a:ln>
        </p:spPr>
        <p:txBody>
          <a:bodyPr>
            <a:spAutoFit/>
          </a:bodyPr>
          <a:lstStyle/>
          <a:p>
            <a:pPr algn="ctr">
              <a:spcBef>
                <a:spcPct val="50000"/>
              </a:spcBef>
            </a:pPr>
            <a:r>
              <a:rPr lang="en-US" sz="4000" b="1">
                <a:solidFill>
                  <a:srgbClr val="FF0000"/>
                </a:solidFill>
              </a:rPr>
              <a:t>Errors in sample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en-US" smtClean="0"/>
              <a:t>Type 1 error</a:t>
            </a:r>
          </a:p>
        </p:txBody>
      </p:sp>
      <p:sp>
        <p:nvSpPr>
          <p:cNvPr id="20483" name="Rectangle 3"/>
          <p:cNvSpPr>
            <a:spLocks noGrp="1" noChangeArrowheads="1"/>
          </p:cNvSpPr>
          <p:nvPr>
            <p:ph type="body" idx="1"/>
          </p:nvPr>
        </p:nvSpPr>
        <p:spPr/>
        <p:txBody>
          <a:bodyPr/>
          <a:lstStyle/>
          <a:p>
            <a:pPr eaLnBrk="1" hangingPunct="1"/>
            <a:r>
              <a:rPr lang="en-US" smtClean="0"/>
              <a:t>The probability of finding a difference when compared our sample with population, and in reality there is no difference</a:t>
            </a:r>
          </a:p>
          <a:p>
            <a:pPr lvl="1" eaLnBrk="1" hangingPunct="1"/>
            <a:endParaRPr lang="en-US" smtClean="0"/>
          </a:p>
          <a:p>
            <a:pPr eaLnBrk="1" hangingPunct="1"/>
            <a:r>
              <a:rPr lang="en-US" smtClean="0"/>
              <a:t>Known as the </a:t>
            </a:r>
            <a:r>
              <a:rPr lang="el-GR" smtClean="0">
                <a:sym typeface="Mathematica1"/>
              </a:rPr>
              <a:t>α</a:t>
            </a:r>
            <a:r>
              <a:rPr lang="en-GB" smtClean="0">
                <a:sym typeface="Mathematica1"/>
              </a:rPr>
              <a:t> (or “type 1 error”)</a:t>
            </a:r>
          </a:p>
          <a:p>
            <a:pPr eaLnBrk="1" hangingPunct="1"/>
            <a:endParaRPr lang="en-GB" smtClean="0">
              <a:sym typeface="Mathematica1"/>
            </a:endParaRPr>
          </a:p>
          <a:p>
            <a:pPr eaLnBrk="1" hangingPunct="1"/>
            <a:r>
              <a:rPr lang="en-GB" smtClean="0">
                <a:sym typeface="Mathematica1"/>
              </a:rPr>
              <a:t>Usually set at 5% (or 0.05)</a:t>
            </a:r>
            <a:endParaRPr lang="en-US" smtClean="0">
              <a:sym typeface="Mathematica1"/>
            </a:endParaRPr>
          </a:p>
        </p:txBody>
      </p:sp>
      <p:sp>
        <p:nvSpPr>
          <p:cNvPr id="20484" name="Line 4"/>
          <p:cNvSpPr>
            <a:spLocks noChangeShapeType="1"/>
          </p:cNvSpPr>
          <p:nvPr/>
        </p:nvSpPr>
        <p:spPr bwMode="auto">
          <a:xfrm>
            <a:off x="304800" y="1700213"/>
            <a:ext cx="85344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r>
              <a:rPr lang="en-US" smtClean="0"/>
              <a:t>Type 2 error</a:t>
            </a:r>
          </a:p>
        </p:txBody>
      </p:sp>
      <p:sp>
        <p:nvSpPr>
          <p:cNvPr id="21507" name="Rectangle 3"/>
          <p:cNvSpPr>
            <a:spLocks noGrp="1" noChangeArrowheads="1"/>
          </p:cNvSpPr>
          <p:nvPr>
            <p:ph type="body" idx="1"/>
          </p:nvPr>
        </p:nvSpPr>
        <p:spPr>
          <a:xfrm>
            <a:off x="395288" y="1981200"/>
            <a:ext cx="8062912" cy="4114800"/>
          </a:xfrm>
        </p:spPr>
        <p:txBody>
          <a:bodyPr/>
          <a:lstStyle/>
          <a:p>
            <a:pPr eaLnBrk="1" hangingPunct="1"/>
            <a:r>
              <a:rPr lang="en-US" smtClean="0"/>
              <a:t>The probability of not finding a difference that actually exists between two groups  (or between sample and population).</a:t>
            </a:r>
          </a:p>
          <a:p>
            <a:pPr eaLnBrk="1" hangingPunct="1"/>
            <a:endParaRPr lang="en-US" smtClean="0"/>
          </a:p>
          <a:p>
            <a:pPr eaLnBrk="1" hangingPunct="1"/>
            <a:r>
              <a:rPr lang="en-US" smtClean="0"/>
              <a:t>Known as the β (or “type 2 error”)</a:t>
            </a:r>
          </a:p>
          <a:p>
            <a:pPr eaLnBrk="1" hangingPunct="1"/>
            <a:endParaRPr lang="en-US" smtClean="0"/>
          </a:p>
          <a:p>
            <a:pPr eaLnBrk="1" hangingPunct="1"/>
            <a:r>
              <a:rPr lang="en-US" smtClean="0"/>
              <a:t>Power is (1- β) and is usually 80%</a:t>
            </a:r>
          </a:p>
          <a:p>
            <a:pPr eaLnBrk="1" hangingPunct="1">
              <a:buFont typeface="Wingdings" pitchFamily="2" charset="2"/>
              <a:buNone/>
            </a:pPr>
            <a:endParaRPr lang="en-US" smtClean="0"/>
          </a:p>
        </p:txBody>
      </p:sp>
      <p:sp>
        <p:nvSpPr>
          <p:cNvPr id="21508" name="Line 4"/>
          <p:cNvSpPr>
            <a:spLocks noChangeShapeType="1"/>
          </p:cNvSpPr>
          <p:nvPr/>
        </p:nvSpPr>
        <p:spPr bwMode="auto">
          <a:xfrm>
            <a:off x="304800" y="1700213"/>
            <a:ext cx="8534400" cy="0"/>
          </a:xfrm>
          <a:prstGeom prst="line">
            <a:avLst/>
          </a:prstGeom>
          <a:noFill/>
          <a:ln w="571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304800" y="2022475"/>
            <a:ext cx="4206875" cy="3570288"/>
          </a:xfrm>
          <a:prstGeom prst="rect">
            <a:avLst/>
          </a:prstGeom>
          <a:solidFill>
            <a:srgbClr val="00FFFF"/>
          </a:solidFill>
          <a:ln w="9525">
            <a:noFill/>
            <a:miter lim="800000"/>
            <a:headEnd/>
            <a:tailEnd/>
          </a:ln>
        </p:spPr>
        <p:txBody>
          <a:bodyPr>
            <a:spAutoFit/>
          </a:bodyPr>
          <a:lstStyle/>
          <a:p>
            <a:pPr>
              <a:tabLst>
                <a:tab pos="1538288" algn="l"/>
                <a:tab pos="2857500" algn="l"/>
              </a:tabLst>
            </a:pPr>
            <a:r>
              <a:rPr lang="en-US" sz="2200">
                <a:solidFill>
                  <a:schemeClr val="bg1"/>
                </a:solidFill>
              </a:rPr>
              <a:t>	  </a:t>
            </a:r>
            <a:r>
              <a:rPr lang="en-US" sz="2200" b="1"/>
              <a:t>Disease status</a:t>
            </a:r>
            <a:endParaRPr lang="en-US" sz="2200"/>
          </a:p>
          <a:p>
            <a:pPr>
              <a:tabLst>
                <a:tab pos="1538288" algn="l"/>
                <a:tab pos="2857500" algn="l"/>
              </a:tabLst>
            </a:pPr>
            <a:r>
              <a:rPr lang="en-US" sz="2200"/>
              <a:t>	Present	Absent</a:t>
            </a:r>
          </a:p>
          <a:p>
            <a:pPr>
              <a:tabLst>
                <a:tab pos="1538288" algn="l"/>
                <a:tab pos="2857500" algn="l"/>
              </a:tabLst>
            </a:pPr>
            <a:endParaRPr lang="en-US" sz="2200" b="1"/>
          </a:p>
          <a:p>
            <a:pPr>
              <a:tabLst>
                <a:tab pos="1538288" algn="l"/>
                <a:tab pos="2857500" algn="l"/>
              </a:tabLst>
            </a:pPr>
            <a:endParaRPr lang="en-US"/>
          </a:p>
          <a:p>
            <a:pPr>
              <a:tabLst>
                <a:tab pos="1538288" algn="l"/>
                <a:tab pos="2857500" algn="l"/>
              </a:tabLst>
            </a:pPr>
            <a:r>
              <a:rPr lang="en-US" sz="2200" b="1"/>
              <a:t>Test result</a:t>
            </a:r>
            <a:endParaRPr lang="en-US" sz="2200"/>
          </a:p>
          <a:p>
            <a:pPr>
              <a:tabLst>
                <a:tab pos="1538288" algn="l"/>
                <a:tab pos="2857500" algn="l"/>
              </a:tabLst>
            </a:pPr>
            <a:r>
              <a:rPr lang="en-US" sz="2200"/>
              <a:t>+ve      True +ve       False +ve</a:t>
            </a:r>
          </a:p>
          <a:p>
            <a:pPr>
              <a:tabLst>
                <a:tab pos="1538288" algn="l"/>
                <a:tab pos="2857500" algn="l"/>
              </a:tabLst>
            </a:pPr>
            <a:r>
              <a:rPr lang="en-US" sz="2200"/>
              <a:t>           </a:t>
            </a:r>
            <a:r>
              <a:rPr lang="en-US" sz="2000"/>
              <a:t>(sensitivity)</a:t>
            </a:r>
            <a:endParaRPr lang="en-US" sz="2200"/>
          </a:p>
          <a:p>
            <a:pPr>
              <a:tabLst>
                <a:tab pos="1538288" algn="l"/>
                <a:tab pos="2857500" algn="l"/>
              </a:tabLst>
            </a:pPr>
            <a:endParaRPr lang="en-US" sz="2200"/>
          </a:p>
          <a:p>
            <a:pPr>
              <a:tabLst>
                <a:tab pos="1538288" algn="l"/>
                <a:tab pos="2857500" algn="l"/>
              </a:tabLst>
            </a:pPr>
            <a:r>
              <a:rPr lang="en-US" sz="2200"/>
              <a:t>-ve      False –ve       True -ve</a:t>
            </a:r>
          </a:p>
          <a:p>
            <a:pPr>
              <a:tabLst>
                <a:tab pos="1538288" algn="l"/>
                <a:tab pos="2857500" algn="l"/>
              </a:tabLst>
            </a:pPr>
            <a:r>
              <a:rPr lang="en-US" sz="2200"/>
              <a:t>	             </a:t>
            </a:r>
            <a:r>
              <a:rPr lang="en-US" sz="1800"/>
              <a:t>(Specificity)</a:t>
            </a:r>
          </a:p>
        </p:txBody>
      </p:sp>
      <p:sp>
        <p:nvSpPr>
          <p:cNvPr id="50180" name="Text Box 4"/>
          <p:cNvSpPr txBox="1">
            <a:spLocks noChangeArrowheads="1"/>
          </p:cNvSpPr>
          <p:nvPr/>
        </p:nvSpPr>
        <p:spPr bwMode="auto">
          <a:xfrm>
            <a:off x="4724400" y="2209800"/>
            <a:ext cx="4206875" cy="2924175"/>
          </a:xfrm>
          <a:prstGeom prst="rect">
            <a:avLst/>
          </a:prstGeom>
          <a:solidFill>
            <a:srgbClr val="FF3300"/>
          </a:solidFill>
          <a:ln w="9525">
            <a:noFill/>
            <a:miter lim="800000"/>
            <a:headEnd/>
            <a:tailEnd/>
          </a:ln>
        </p:spPr>
        <p:txBody>
          <a:bodyPr>
            <a:spAutoFit/>
          </a:bodyPr>
          <a:lstStyle/>
          <a:p>
            <a:pPr algn="ctr">
              <a:tabLst>
                <a:tab pos="1538288" algn="l"/>
                <a:tab pos="2857500" algn="l"/>
              </a:tabLst>
              <a:defRPr/>
            </a:pPr>
            <a:r>
              <a:rPr lang="en-US" sz="2200" dirty="0">
                <a:solidFill>
                  <a:schemeClr val="tx2">
                    <a:lumMod val="60000"/>
                    <a:lumOff val="40000"/>
                  </a:schemeClr>
                </a:solidFill>
                <a:ea typeface="ＭＳ Ｐゴシック" pitchFamily="-16" charset="-128"/>
              </a:rPr>
              <a:t>            </a:t>
            </a:r>
            <a:r>
              <a:rPr lang="en-US" sz="2000" b="1" u="sng" dirty="0">
                <a:solidFill>
                  <a:schemeClr val="tx2">
                    <a:lumMod val="60000"/>
                    <a:lumOff val="40000"/>
                  </a:schemeClr>
                </a:solidFill>
                <a:ea typeface="ＭＳ Ｐゴシック" pitchFamily="-16" charset="-128"/>
              </a:rPr>
              <a:t>Significance Difference is</a:t>
            </a:r>
            <a:endParaRPr lang="en-US" sz="2000" u="sng" dirty="0">
              <a:solidFill>
                <a:schemeClr val="tx2">
                  <a:lumMod val="60000"/>
                  <a:lumOff val="40000"/>
                </a:schemeClr>
              </a:solidFill>
              <a:ea typeface="ＭＳ Ｐゴシック" pitchFamily="-16" charset="-128"/>
            </a:endParaRPr>
          </a:p>
          <a:p>
            <a:pPr>
              <a:tabLst>
                <a:tab pos="1538288" algn="l"/>
                <a:tab pos="2857500" algn="l"/>
              </a:tabLst>
              <a:defRPr/>
            </a:pPr>
            <a:r>
              <a:rPr lang="en-US" sz="2200" dirty="0">
                <a:solidFill>
                  <a:schemeClr val="tx2">
                    <a:lumMod val="60000"/>
                    <a:lumOff val="40000"/>
                  </a:schemeClr>
                </a:solidFill>
                <a:ea typeface="ＭＳ Ｐゴシック" pitchFamily="-16" charset="-128"/>
              </a:rPr>
              <a:t>	Present	Absent</a:t>
            </a:r>
          </a:p>
          <a:p>
            <a:pPr>
              <a:tabLst>
                <a:tab pos="1538288" algn="l"/>
                <a:tab pos="2857500" algn="l"/>
              </a:tabLst>
              <a:defRPr/>
            </a:pPr>
            <a:r>
              <a:rPr lang="en-US" sz="2200" dirty="0">
                <a:solidFill>
                  <a:schemeClr val="tx2">
                    <a:lumMod val="60000"/>
                    <a:lumOff val="40000"/>
                  </a:schemeClr>
                </a:solidFill>
                <a:ea typeface="ＭＳ Ｐゴシック" pitchFamily="-16" charset="-128"/>
              </a:rPr>
              <a:t>	</a:t>
            </a:r>
            <a:r>
              <a:rPr lang="en-US" sz="1500" dirty="0">
                <a:solidFill>
                  <a:schemeClr val="tx2">
                    <a:lumMod val="60000"/>
                    <a:lumOff val="40000"/>
                  </a:schemeClr>
                </a:solidFill>
                <a:ea typeface="ＭＳ Ｐゴシック" pitchFamily="-16" charset="-128"/>
              </a:rPr>
              <a:t>(Ho </a:t>
            </a:r>
            <a:r>
              <a:rPr lang="en-US" sz="1500" i="1" dirty="0">
                <a:solidFill>
                  <a:schemeClr val="tx2">
                    <a:lumMod val="60000"/>
                    <a:lumOff val="40000"/>
                  </a:schemeClr>
                </a:solidFill>
                <a:ea typeface="ＭＳ Ｐゴシック" pitchFamily="-16" charset="-128"/>
              </a:rPr>
              <a:t>not</a:t>
            </a:r>
            <a:r>
              <a:rPr lang="en-US" sz="1500" dirty="0">
                <a:solidFill>
                  <a:schemeClr val="tx2">
                    <a:lumMod val="60000"/>
                    <a:lumOff val="40000"/>
                  </a:schemeClr>
                </a:solidFill>
                <a:ea typeface="ＭＳ Ｐゴシック" pitchFamily="-16" charset="-128"/>
              </a:rPr>
              <a:t> true)	(Ho is true)</a:t>
            </a:r>
            <a:endParaRPr lang="en-US" sz="2200" dirty="0">
              <a:solidFill>
                <a:schemeClr val="tx2">
                  <a:lumMod val="60000"/>
                  <a:lumOff val="40000"/>
                </a:schemeClr>
              </a:solidFill>
              <a:ea typeface="ＭＳ Ｐゴシック" pitchFamily="-16" charset="-128"/>
            </a:endParaRPr>
          </a:p>
          <a:p>
            <a:pPr>
              <a:tabLst>
                <a:tab pos="1538288" algn="l"/>
                <a:tab pos="2857500" algn="l"/>
              </a:tabLst>
              <a:defRPr/>
            </a:pPr>
            <a:endParaRPr lang="en-US" sz="2200" b="1" dirty="0">
              <a:solidFill>
                <a:schemeClr val="tx2">
                  <a:lumMod val="60000"/>
                  <a:lumOff val="40000"/>
                </a:schemeClr>
              </a:solidFill>
              <a:ea typeface="ＭＳ Ｐゴシック" pitchFamily="-16" charset="-128"/>
            </a:endParaRPr>
          </a:p>
          <a:p>
            <a:pPr>
              <a:tabLst>
                <a:tab pos="1538288" algn="l"/>
                <a:tab pos="2857500" algn="l"/>
              </a:tabLst>
              <a:defRPr/>
            </a:pPr>
            <a:r>
              <a:rPr lang="en-US" sz="1600" b="1" u="sng" dirty="0">
                <a:solidFill>
                  <a:schemeClr val="tx2">
                    <a:lumMod val="60000"/>
                    <a:lumOff val="40000"/>
                  </a:schemeClr>
                </a:solidFill>
                <a:ea typeface="ＭＳ Ｐゴシック" pitchFamily="-16" charset="-128"/>
              </a:rPr>
              <a:t>Test result</a:t>
            </a:r>
            <a:endParaRPr lang="en-US" sz="1600" u="sng" dirty="0">
              <a:solidFill>
                <a:schemeClr val="tx2">
                  <a:lumMod val="60000"/>
                  <a:lumOff val="40000"/>
                </a:schemeClr>
              </a:solidFill>
              <a:ea typeface="ＭＳ Ｐゴシック" pitchFamily="-16" charset="-128"/>
            </a:endParaRPr>
          </a:p>
          <a:p>
            <a:pPr>
              <a:tabLst>
                <a:tab pos="1538288" algn="l"/>
                <a:tab pos="2857500" algn="l"/>
              </a:tabLst>
              <a:defRPr/>
            </a:pPr>
            <a:r>
              <a:rPr lang="en-US" sz="1600" dirty="0">
                <a:solidFill>
                  <a:schemeClr val="tx2">
                    <a:lumMod val="60000"/>
                    <a:lumOff val="40000"/>
                  </a:schemeClr>
                </a:solidFill>
                <a:ea typeface="ＭＳ Ｐゴシック" pitchFamily="-16" charset="-128"/>
              </a:rPr>
              <a:t>Reject Ho	No error	Type I err.</a:t>
            </a:r>
          </a:p>
          <a:p>
            <a:pPr>
              <a:tabLst>
                <a:tab pos="1538288" algn="l"/>
                <a:tab pos="2857500" algn="l"/>
              </a:tabLst>
              <a:defRPr/>
            </a:pPr>
            <a:r>
              <a:rPr lang="en-US" sz="1600" dirty="0">
                <a:solidFill>
                  <a:schemeClr val="tx2">
                    <a:lumMod val="60000"/>
                    <a:lumOff val="40000"/>
                  </a:schemeClr>
                </a:solidFill>
                <a:ea typeface="ＭＳ Ｐゴシック" pitchFamily="-16" charset="-128"/>
              </a:rPr>
              <a:t>	1-</a:t>
            </a:r>
            <a:r>
              <a:rPr lang="en-US" sz="1600" dirty="0">
                <a:solidFill>
                  <a:schemeClr val="tx2">
                    <a:lumMod val="60000"/>
                    <a:lumOff val="40000"/>
                  </a:schemeClr>
                </a:solidFill>
                <a:latin typeface="Symbol" pitchFamily="18" charset="2"/>
                <a:ea typeface="ＭＳ Ｐゴシック" pitchFamily="-16" charset="-128"/>
              </a:rPr>
              <a:t>b	a</a:t>
            </a:r>
          </a:p>
          <a:p>
            <a:pPr>
              <a:tabLst>
                <a:tab pos="1538288" algn="l"/>
                <a:tab pos="2857500" algn="l"/>
              </a:tabLst>
              <a:defRPr/>
            </a:pPr>
            <a:endParaRPr lang="en-US" sz="1600" dirty="0">
              <a:solidFill>
                <a:schemeClr val="tx2">
                  <a:lumMod val="60000"/>
                  <a:lumOff val="40000"/>
                </a:schemeClr>
              </a:solidFill>
              <a:ea typeface="ＭＳ Ｐゴシック" pitchFamily="-16" charset="-128"/>
            </a:endParaRPr>
          </a:p>
          <a:p>
            <a:pPr>
              <a:tabLst>
                <a:tab pos="1538288" algn="l"/>
                <a:tab pos="2857500" algn="l"/>
              </a:tabLst>
              <a:defRPr/>
            </a:pPr>
            <a:r>
              <a:rPr lang="en-US" sz="1600" dirty="0">
                <a:solidFill>
                  <a:schemeClr val="tx2">
                    <a:lumMod val="60000"/>
                    <a:lumOff val="40000"/>
                  </a:schemeClr>
                </a:solidFill>
                <a:ea typeface="ＭＳ Ｐゴシック" pitchFamily="-16" charset="-128"/>
              </a:rPr>
              <a:t>Accept Ho	Type II err.	No error</a:t>
            </a:r>
          </a:p>
          <a:p>
            <a:pPr>
              <a:tabLst>
                <a:tab pos="1538288" algn="l"/>
                <a:tab pos="2857500" algn="l"/>
              </a:tabLst>
              <a:defRPr/>
            </a:pPr>
            <a:r>
              <a:rPr lang="en-US" sz="1600" dirty="0">
                <a:solidFill>
                  <a:schemeClr val="tx2">
                    <a:lumMod val="60000"/>
                    <a:lumOff val="40000"/>
                  </a:schemeClr>
                </a:solidFill>
                <a:ea typeface="ＭＳ Ｐゴシック" pitchFamily="-16" charset="-128"/>
              </a:rPr>
              <a:t>	</a:t>
            </a:r>
            <a:r>
              <a:rPr lang="en-US" sz="1600" dirty="0">
                <a:solidFill>
                  <a:schemeClr val="tx2">
                    <a:lumMod val="60000"/>
                    <a:lumOff val="40000"/>
                  </a:schemeClr>
                </a:solidFill>
                <a:latin typeface="Symbol" pitchFamily="18" charset="2"/>
                <a:ea typeface="ＭＳ Ｐゴシック" pitchFamily="-16" charset="-128"/>
              </a:rPr>
              <a:t>b	1-a</a:t>
            </a:r>
            <a:endParaRPr lang="en-US" sz="1600" dirty="0">
              <a:solidFill>
                <a:schemeClr val="tx2">
                  <a:lumMod val="60000"/>
                  <a:lumOff val="40000"/>
                </a:schemeClr>
              </a:solidFill>
              <a:ea typeface="ＭＳ Ｐゴシック" pitchFamily="-16" charset="-128"/>
            </a:endParaRPr>
          </a:p>
        </p:txBody>
      </p:sp>
      <p:sp>
        <p:nvSpPr>
          <p:cNvPr id="22532" name="Line 5"/>
          <p:cNvSpPr>
            <a:spLocks noChangeShapeType="1"/>
          </p:cNvSpPr>
          <p:nvPr/>
        </p:nvSpPr>
        <p:spPr bwMode="auto">
          <a:xfrm>
            <a:off x="4876800" y="3276600"/>
            <a:ext cx="4114800" cy="0"/>
          </a:xfrm>
          <a:prstGeom prst="line">
            <a:avLst/>
          </a:prstGeom>
          <a:noFill/>
          <a:ln w="9525">
            <a:solidFill>
              <a:schemeClr val="tx1"/>
            </a:solidFill>
            <a:round/>
            <a:headEnd/>
            <a:tailEnd/>
          </a:ln>
        </p:spPr>
        <p:txBody>
          <a:bodyPr wrap="none" anchor="ctr"/>
          <a:lstStyle/>
          <a:p>
            <a:endParaRPr lang="en-US"/>
          </a:p>
        </p:txBody>
      </p:sp>
      <p:sp>
        <p:nvSpPr>
          <p:cNvPr id="22533" name="Line 6"/>
          <p:cNvSpPr>
            <a:spLocks noChangeShapeType="1"/>
          </p:cNvSpPr>
          <p:nvPr/>
        </p:nvSpPr>
        <p:spPr bwMode="auto">
          <a:xfrm>
            <a:off x="533400" y="3276600"/>
            <a:ext cx="3962400" cy="0"/>
          </a:xfrm>
          <a:prstGeom prst="line">
            <a:avLst/>
          </a:prstGeom>
          <a:noFill/>
          <a:ln w="9525">
            <a:solidFill>
              <a:schemeClr val="tx1"/>
            </a:solidFill>
            <a:round/>
            <a:headEnd/>
            <a:tailEnd/>
          </a:ln>
        </p:spPr>
        <p:txBody>
          <a:bodyPr wrap="none" anchor="ctr"/>
          <a:lstStyle/>
          <a:p>
            <a:endParaRPr lang="en-US"/>
          </a:p>
        </p:txBody>
      </p:sp>
      <p:sp>
        <p:nvSpPr>
          <p:cNvPr id="22534" name="Text Box 7"/>
          <p:cNvSpPr txBox="1">
            <a:spLocks noChangeArrowheads="1"/>
          </p:cNvSpPr>
          <p:nvPr/>
        </p:nvSpPr>
        <p:spPr bwMode="auto">
          <a:xfrm>
            <a:off x="4508500" y="5422900"/>
            <a:ext cx="3467100" cy="954088"/>
          </a:xfrm>
          <a:prstGeom prst="rect">
            <a:avLst/>
          </a:prstGeom>
          <a:noFill/>
          <a:ln w="9525">
            <a:noFill/>
            <a:miter lim="800000"/>
            <a:headEnd/>
            <a:tailEnd/>
          </a:ln>
        </p:spPr>
        <p:txBody>
          <a:bodyPr>
            <a:spAutoFit/>
          </a:bodyPr>
          <a:lstStyle/>
          <a:p>
            <a:r>
              <a:rPr lang="en-US">
                <a:latin typeface="Symbol" pitchFamily="18" charset="2"/>
              </a:rPr>
              <a:t>a</a:t>
            </a:r>
            <a:r>
              <a:rPr lang="en-US"/>
              <a:t> : significance level</a:t>
            </a:r>
          </a:p>
          <a:p>
            <a:r>
              <a:rPr lang="en-US"/>
              <a:t>1-</a:t>
            </a:r>
            <a:r>
              <a:rPr lang="en-US">
                <a:latin typeface="Symbol" pitchFamily="18" charset="2"/>
              </a:rPr>
              <a:t>b</a:t>
            </a:r>
            <a:r>
              <a:rPr lang="en-US"/>
              <a:t> : power</a:t>
            </a:r>
          </a:p>
        </p:txBody>
      </p:sp>
      <p:sp>
        <p:nvSpPr>
          <p:cNvPr id="22535" name="Title 7"/>
          <p:cNvSpPr>
            <a:spLocks noGrp="1"/>
          </p:cNvSpPr>
          <p:nvPr>
            <p:ph type="title"/>
          </p:nvPr>
        </p:nvSpPr>
        <p:spPr>
          <a:xfrm>
            <a:off x="660400" y="190500"/>
            <a:ext cx="8283575" cy="1219200"/>
          </a:xfrm>
        </p:spPr>
        <p:txBody>
          <a:bodyPr/>
          <a:lstStyle/>
          <a:p>
            <a:r>
              <a:rPr lang="en-US" sz="4000" smtClean="0"/>
              <a:t>Diagnosis and statistical reasoning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482600" y="469900"/>
            <a:ext cx="8280400" cy="1574800"/>
          </a:xfrm>
        </p:spPr>
        <p:txBody>
          <a:bodyPr/>
          <a:lstStyle/>
          <a:p>
            <a:r>
              <a:rPr lang="en-US" smtClean="0"/>
              <a:t>Estimation of Sample Size by Three ways:</a:t>
            </a:r>
          </a:p>
        </p:txBody>
      </p:sp>
      <p:sp>
        <p:nvSpPr>
          <p:cNvPr id="23555" name="Subtitle 2"/>
          <p:cNvSpPr>
            <a:spLocks noGrp="1"/>
          </p:cNvSpPr>
          <p:nvPr>
            <p:ph type="subTitle" idx="1"/>
          </p:nvPr>
        </p:nvSpPr>
        <p:spPr>
          <a:xfrm>
            <a:off x="1054100" y="3225800"/>
            <a:ext cx="7378700" cy="2844800"/>
          </a:xfrm>
        </p:spPr>
        <p:txBody>
          <a:bodyPr/>
          <a:lstStyle/>
          <a:p>
            <a:pPr marL="514350" indent="-514350" algn="l">
              <a:buFont typeface="Wingdings" pitchFamily="2" charset="2"/>
              <a:buNone/>
            </a:pPr>
            <a:r>
              <a:rPr lang="en-US" smtClean="0">
                <a:solidFill>
                  <a:srgbClr val="7030A0"/>
                </a:solidFill>
              </a:rPr>
              <a:t>By using </a:t>
            </a:r>
          </a:p>
          <a:p>
            <a:pPr marL="514350" indent="-514350" algn="l">
              <a:buFont typeface="Wingdings" pitchFamily="2" charset="2"/>
              <a:buNone/>
            </a:pPr>
            <a:r>
              <a:rPr lang="en-US" smtClean="0">
                <a:solidFill>
                  <a:srgbClr val="7030A0"/>
                </a:solidFill>
              </a:rPr>
              <a:t>(1) Formulae (manual calculations)</a:t>
            </a:r>
          </a:p>
          <a:p>
            <a:pPr marL="514350" indent="-514350" algn="l">
              <a:buFont typeface="Wingdings" pitchFamily="2" charset="2"/>
              <a:buNone/>
            </a:pPr>
            <a:r>
              <a:rPr lang="en-US" smtClean="0">
                <a:solidFill>
                  <a:srgbClr val="7030A0"/>
                </a:solidFill>
              </a:rPr>
              <a:t>(2) Sample size tables or Nomogram</a:t>
            </a:r>
          </a:p>
          <a:p>
            <a:pPr marL="514350" indent="-514350" algn="l">
              <a:buFont typeface="Wingdings" pitchFamily="2" charset="2"/>
              <a:buNone/>
            </a:pPr>
            <a:r>
              <a:rPr lang="en-US" smtClean="0">
                <a:solidFill>
                  <a:srgbClr val="7030A0"/>
                </a:solidFill>
              </a:rPr>
              <a:t>(3) Softwares</a:t>
            </a:r>
          </a:p>
          <a:p>
            <a:pPr marL="514350" indent="-514350">
              <a:buFont typeface="Wingdings" pitchFamily="2" charset="2"/>
              <a:buAutoNum type="arabicParenBoth"/>
            </a:pPr>
            <a:endParaRPr lang="en-US" smtClean="0"/>
          </a:p>
          <a:p>
            <a:pPr marL="514350" indent="-514350">
              <a:buFont typeface="Wingdings" pitchFamily="2" charset="2"/>
              <a:buAutoNum type="arabicParenBoth"/>
            </a:pPr>
            <a:endParaRPr lang="en-US" smtClean="0"/>
          </a:p>
          <a:p>
            <a:pPr marL="514350" indent="-514350">
              <a:buFont typeface="Wingdings" pitchFamily="2" charset="2"/>
              <a:buAutoNum type="arabicParenBoth"/>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638550" y="666750"/>
            <a:ext cx="2095500" cy="531813"/>
          </a:xfrm>
          <a:prstGeom prst="rect">
            <a:avLst/>
          </a:prstGeom>
          <a:solidFill>
            <a:srgbClr val="FFFFFF"/>
          </a:solidFill>
          <a:ln w="12700">
            <a:solidFill>
              <a:schemeClr val="tx1"/>
            </a:solidFill>
            <a:miter lim="800000"/>
            <a:headEnd/>
            <a:tailEnd/>
          </a:ln>
        </p:spPr>
        <p:txBody>
          <a:bodyPr>
            <a:spAutoFit/>
          </a:bodyPr>
          <a:lstStyle/>
          <a:p>
            <a:pPr algn="ctr">
              <a:spcBef>
                <a:spcPct val="50000"/>
              </a:spcBef>
            </a:pPr>
            <a:r>
              <a:rPr lang="en-US"/>
              <a:t>All studies</a:t>
            </a:r>
          </a:p>
        </p:txBody>
      </p:sp>
      <p:sp>
        <p:nvSpPr>
          <p:cNvPr id="24579" name="Text Box 3"/>
          <p:cNvSpPr txBox="1">
            <a:spLocks noChangeArrowheads="1"/>
          </p:cNvSpPr>
          <p:nvPr/>
        </p:nvSpPr>
        <p:spPr bwMode="auto">
          <a:xfrm>
            <a:off x="1181100" y="2362200"/>
            <a:ext cx="2476500" cy="531813"/>
          </a:xfrm>
          <a:prstGeom prst="rect">
            <a:avLst/>
          </a:prstGeom>
          <a:solidFill>
            <a:schemeClr val="bg1"/>
          </a:solidFill>
          <a:ln w="12700">
            <a:solidFill>
              <a:schemeClr val="tx1"/>
            </a:solidFill>
            <a:miter lim="800000"/>
            <a:headEnd/>
            <a:tailEnd/>
          </a:ln>
        </p:spPr>
        <p:txBody>
          <a:bodyPr>
            <a:spAutoFit/>
          </a:bodyPr>
          <a:lstStyle/>
          <a:p>
            <a:r>
              <a:rPr lang="en-US"/>
              <a:t>Descriptive</a:t>
            </a:r>
          </a:p>
        </p:txBody>
      </p:sp>
      <p:sp>
        <p:nvSpPr>
          <p:cNvPr id="24580" name="Text Box 4"/>
          <p:cNvSpPr txBox="1">
            <a:spLocks noChangeArrowheads="1"/>
          </p:cNvSpPr>
          <p:nvPr/>
        </p:nvSpPr>
        <p:spPr bwMode="auto">
          <a:xfrm>
            <a:off x="5048250" y="2343150"/>
            <a:ext cx="3467100" cy="531813"/>
          </a:xfrm>
          <a:prstGeom prst="rect">
            <a:avLst/>
          </a:prstGeom>
          <a:solidFill>
            <a:schemeClr val="bg1"/>
          </a:solidFill>
          <a:ln w="12700">
            <a:solidFill>
              <a:schemeClr val="tx1"/>
            </a:solidFill>
            <a:miter lim="800000"/>
            <a:headEnd/>
            <a:tailEnd/>
          </a:ln>
        </p:spPr>
        <p:txBody>
          <a:bodyPr>
            <a:spAutoFit/>
          </a:bodyPr>
          <a:lstStyle/>
          <a:p>
            <a:pPr algn="ctr">
              <a:spcBef>
                <a:spcPct val="50000"/>
              </a:spcBef>
            </a:pPr>
            <a:r>
              <a:rPr lang="en-US"/>
              <a:t>Hypothesis testing</a:t>
            </a:r>
          </a:p>
        </p:txBody>
      </p:sp>
      <p:sp>
        <p:nvSpPr>
          <p:cNvPr id="24581" name="Text Box 5"/>
          <p:cNvSpPr txBox="1">
            <a:spLocks noChangeArrowheads="1"/>
          </p:cNvSpPr>
          <p:nvPr/>
        </p:nvSpPr>
        <p:spPr bwMode="auto">
          <a:xfrm>
            <a:off x="1181100" y="3409950"/>
            <a:ext cx="2438400" cy="958850"/>
          </a:xfrm>
          <a:prstGeom prst="rect">
            <a:avLst/>
          </a:prstGeom>
          <a:solidFill>
            <a:schemeClr val="bg1"/>
          </a:solidFill>
          <a:ln w="12700">
            <a:solidFill>
              <a:schemeClr val="tx1"/>
            </a:solidFill>
            <a:miter lim="800000"/>
            <a:headEnd/>
            <a:tailEnd/>
          </a:ln>
        </p:spPr>
        <p:txBody>
          <a:bodyPr>
            <a:spAutoFit/>
          </a:bodyPr>
          <a:lstStyle/>
          <a:p>
            <a:r>
              <a:rPr lang="en-US"/>
              <a:t>Sample surveys</a:t>
            </a:r>
          </a:p>
        </p:txBody>
      </p:sp>
      <p:sp>
        <p:nvSpPr>
          <p:cNvPr id="24582" name="Text Box 6"/>
          <p:cNvSpPr txBox="1">
            <a:spLocks noChangeArrowheads="1"/>
          </p:cNvSpPr>
          <p:nvPr/>
        </p:nvSpPr>
        <p:spPr bwMode="auto">
          <a:xfrm>
            <a:off x="5219700" y="3467100"/>
            <a:ext cx="3086100" cy="531813"/>
          </a:xfrm>
          <a:prstGeom prst="rect">
            <a:avLst/>
          </a:prstGeom>
          <a:solidFill>
            <a:schemeClr val="bg1"/>
          </a:solidFill>
          <a:ln w="12700">
            <a:solidFill>
              <a:schemeClr val="tx1"/>
            </a:solidFill>
            <a:miter lim="800000"/>
            <a:headEnd/>
            <a:tailEnd/>
          </a:ln>
        </p:spPr>
        <p:txBody>
          <a:bodyPr>
            <a:spAutoFit/>
          </a:bodyPr>
          <a:lstStyle/>
          <a:p>
            <a:r>
              <a:rPr lang="en-US"/>
              <a:t>Simple - 2 groups</a:t>
            </a:r>
          </a:p>
        </p:txBody>
      </p:sp>
      <p:sp>
        <p:nvSpPr>
          <p:cNvPr id="24583" name="Text Box 7"/>
          <p:cNvSpPr txBox="1">
            <a:spLocks noChangeArrowheads="1"/>
          </p:cNvSpPr>
          <p:nvPr/>
        </p:nvSpPr>
        <p:spPr bwMode="auto">
          <a:xfrm>
            <a:off x="5295900" y="4457700"/>
            <a:ext cx="2857500" cy="531813"/>
          </a:xfrm>
          <a:prstGeom prst="rect">
            <a:avLst/>
          </a:prstGeom>
          <a:solidFill>
            <a:schemeClr val="bg1"/>
          </a:solidFill>
          <a:ln w="12700">
            <a:solidFill>
              <a:schemeClr val="tx1"/>
            </a:solidFill>
            <a:miter lim="800000"/>
            <a:headEnd/>
            <a:tailEnd/>
          </a:ln>
        </p:spPr>
        <p:txBody>
          <a:bodyPr>
            <a:spAutoFit/>
          </a:bodyPr>
          <a:lstStyle/>
          <a:p>
            <a:r>
              <a:rPr lang="en-US"/>
              <a:t>Complex studies</a:t>
            </a:r>
          </a:p>
        </p:txBody>
      </p:sp>
      <p:sp>
        <p:nvSpPr>
          <p:cNvPr id="24584" name="Line 8"/>
          <p:cNvSpPr>
            <a:spLocks noChangeShapeType="1"/>
          </p:cNvSpPr>
          <p:nvPr/>
        </p:nvSpPr>
        <p:spPr bwMode="auto">
          <a:xfrm>
            <a:off x="2438400" y="1885950"/>
            <a:ext cx="4381500" cy="0"/>
          </a:xfrm>
          <a:prstGeom prst="line">
            <a:avLst/>
          </a:prstGeom>
          <a:noFill/>
          <a:ln w="38100">
            <a:solidFill>
              <a:srgbClr val="FF0000"/>
            </a:solidFill>
            <a:round/>
            <a:headEnd/>
            <a:tailEnd/>
          </a:ln>
        </p:spPr>
        <p:txBody>
          <a:bodyPr/>
          <a:lstStyle/>
          <a:p>
            <a:endParaRPr lang="en-US"/>
          </a:p>
        </p:txBody>
      </p:sp>
      <p:sp>
        <p:nvSpPr>
          <p:cNvPr id="24585" name="Line 9"/>
          <p:cNvSpPr>
            <a:spLocks noChangeShapeType="1"/>
          </p:cNvSpPr>
          <p:nvPr/>
        </p:nvSpPr>
        <p:spPr bwMode="auto">
          <a:xfrm>
            <a:off x="2438400" y="1866900"/>
            <a:ext cx="19050" cy="495300"/>
          </a:xfrm>
          <a:prstGeom prst="line">
            <a:avLst/>
          </a:prstGeom>
          <a:noFill/>
          <a:ln w="38100">
            <a:solidFill>
              <a:srgbClr val="FF0000"/>
            </a:solidFill>
            <a:round/>
            <a:headEnd/>
            <a:tailEnd type="triangle" w="med" len="med"/>
          </a:ln>
        </p:spPr>
        <p:txBody>
          <a:bodyPr/>
          <a:lstStyle/>
          <a:p>
            <a:endParaRPr lang="en-US"/>
          </a:p>
        </p:txBody>
      </p:sp>
      <p:sp>
        <p:nvSpPr>
          <p:cNvPr id="24586" name="Line 10"/>
          <p:cNvSpPr>
            <a:spLocks noChangeShapeType="1"/>
          </p:cNvSpPr>
          <p:nvPr/>
        </p:nvSpPr>
        <p:spPr bwMode="auto">
          <a:xfrm>
            <a:off x="6800850" y="1847850"/>
            <a:ext cx="19050" cy="495300"/>
          </a:xfrm>
          <a:prstGeom prst="line">
            <a:avLst/>
          </a:prstGeom>
          <a:noFill/>
          <a:ln w="38100">
            <a:solidFill>
              <a:srgbClr val="FF0000"/>
            </a:solidFill>
            <a:round/>
            <a:headEnd/>
            <a:tailEnd type="triangle" w="med" len="med"/>
          </a:ln>
        </p:spPr>
        <p:txBody>
          <a:bodyPr/>
          <a:lstStyle/>
          <a:p>
            <a:endParaRPr lang="en-US"/>
          </a:p>
        </p:txBody>
      </p:sp>
      <p:sp>
        <p:nvSpPr>
          <p:cNvPr id="24587" name="Line 11"/>
          <p:cNvSpPr>
            <a:spLocks noChangeShapeType="1"/>
          </p:cNvSpPr>
          <p:nvPr/>
        </p:nvSpPr>
        <p:spPr bwMode="auto">
          <a:xfrm>
            <a:off x="4743450" y="1238250"/>
            <a:ext cx="0" cy="571500"/>
          </a:xfrm>
          <a:prstGeom prst="line">
            <a:avLst/>
          </a:prstGeom>
          <a:noFill/>
          <a:ln w="38100">
            <a:solidFill>
              <a:srgbClr val="FF0000"/>
            </a:solidFill>
            <a:round/>
            <a:headEnd/>
            <a:tailEnd/>
          </a:ln>
        </p:spPr>
        <p:txBody>
          <a:bodyPr/>
          <a:lstStyle/>
          <a:p>
            <a:endParaRPr lang="en-US"/>
          </a:p>
        </p:txBody>
      </p:sp>
      <p:sp>
        <p:nvSpPr>
          <p:cNvPr id="836622" name="Oval 14"/>
          <p:cNvSpPr>
            <a:spLocks noChangeArrowheads="1"/>
          </p:cNvSpPr>
          <p:nvPr/>
        </p:nvSpPr>
        <p:spPr bwMode="auto">
          <a:xfrm>
            <a:off x="285750" y="438150"/>
            <a:ext cx="2343150" cy="1200150"/>
          </a:xfrm>
          <a:prstGeom prst="ellipse">
            <a:avLst/>
          </a:prstGeom>
          <a:solidFill>
            <a:srgbClr val="FFFF00"/>
          </a:solidFill>
          <a:ln w="12700">
            <a:solidFill>
              <a:schemeClr val="tx1"/>
            </a:solidFill>
            <a:round/>
            <a:headEnd/>
            <a:tailEnd/>
          </a:ln>
        </p:spPr>
        <p:txBody>
          <a:bodyPr wrap="none" anchor="ctr"/>
          <a:lstStyle/>
          <a:p>
            <a:pPr algn="ctr"/>
            <a:r>
              <a:rPr lang="en-US"/>
              <a:t>Scenario 1</a:t>
            </a:r>
          </a:p>
          <a:p>
            <a:pPr algn="ctr"/>
            <a:r>
              <a:rPr lang="en-US"/>
              <a:t>Precision</a:t>
            </a:r>
          </a:p>
        </p:txBody>
      </p:sp>
      <p:sp>
        <p:nvSpPr>
          <p:cNvPr id="836624" name="Oval 16"/>
          <p:cNvSpPr>
            <a:spLocks noChangeArrowheads="1"/>
          </p:cNvSpPr>
          <p:nvPr/>
        </p:nvSpPr>
        <p:spPr bwMode="auto">
          <a:xfrm>
            <a:off x="6553200" y="381000"/>
            <a:ext cx="2343150" cy="1200150"/>
          </a:xfrm>
          <a:prstGeom prst="ellipse">
            <a:avLst/>
          </a:prstGeom>
          <a:solidFill>
            <a:srgbClr val="FFFF00"/>
          </a:solidFill>
          <a:ln w="12700">
            <a:solidFill>
              <a:schemeClr val="tx1"/>
            </a:solidFill>
            <a:round/>
            <a:headEnd/>
            <a:tailEnd/>
          </a:ln>
        </p:spPr>
        <p:txBody>
          <a:bodyPr wrap="none" anchor="ctr"/>
          <a:lstStyle/>
          <a:p>
            <a:pPr algn="ctr"/>
            <a:r>
              <a:rPr lang="en-US"/>
              <a:t>Scenario 2</a:t>
            </a:r>
          </a:p>
          <a:p>
            <a:pPr algn="ctr"/>
            <a:r>
              <a:rPr lang="en-US"/>
              <a:t>Power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662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8366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6622" grpId="0" animBg="1" autoUpdateAnimBg="0"/>
      <p:bldP spid="836624"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solidFill>
            <a:srgbClr val="FFFF00"/>
          </a:solidFill>
          <a:ln>
            <a:solidFill>
              <a:srgbClr val="FFFF00"/>
            </a:solidFill>
          </a:ln>
        </p:spPr>
        <p:txBody>
          <a:bodyPr anchor="t"/>
          <a:lstStyle/>
          <a:p>
            <a:r>
              <a:rPr lang="en-US" sz="3600" smtClean="0"/>
              <a:t>SAMPLE SIZE FOR ADEQUATE PRECISION</a:t>
            </a:r>
          </a:p>
        </p:txBody>
      </p:sp>
      <p:sp>
        <p:nvSpPr>
          <p:cNvPr id="25603" name="Rectangle 3"/>
          <p:cNvSpPr>
            <a:spLocks noGrp="1" noChangeArrowheads="1"/>
          </p:cNvSpPr>
          <p:nvPr>
            <p:ph type="body" idx="1"/>
          </p:nvPr>
        </p:nvSpPr>
        <p:spPr/>
        <p:txBody>
          <a:bodyPr/>
          <a:lstStyle/>
          <a:p>
            <a:pPr>
              <a:lnSpc>
                <a:spcPct val="90000"/>
              </a:lnSpc>
            </a:pPr>
            <a:r>
              <a:rPr lang="en-US" smtClean="0"/>
              <a:t>In a descriptive study,</a:t>
            </a:r>
          </a:p>
          <a:p>
            <a:pPr>
              <a:lnSpc>
                <a:spcPct val="90000"/>
              </a:lnSpc>
            </a:pPr>
            <a:r>
              <a:rPr lang="en-US" smtClean="0"/>
              <a:t>Summary statistics (mean, proportion)</a:t>
            </a:r>
          </a:p>
          <a:p>
            <a:pPr>
              <a:lnSpc>
                <a:spcPct val="90000"/>
              </a:lnSpc>
            </a:pPr>
            <a:r>
              <a:rPr lang="en-US" smtClean="0"/>
              <a:t>Reliability  (or)  precision</a:t>
            </a:r>
          </a:p>
          <a:p>
            <a:pPr>
              <a:lnSpc>
                <a:spcPct val="90000"/>
              </a:lnSpc>
            </a:pPr>
            <a:r>
              <a:rPr lang="en-US" smtClean="0"/>
              <a:t>By giving “confidence interval”</a:t>
            </a:r>
          </a:p>
          <a:p>
            <a:pPr>
              <a:lnSpc>
                <a:spcPct val="90000"/>
              </a:lnSpc>
            </a:pPr>
            <a:r>
              <a:rPr lang="en-US" smtClean="0"/>
              <a:t>Wider the C.I – sample statistic is not reliable and it may not give an accurate estimate of the true value of the population parameter</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2"/>
          <p:cNvSpPr>
            <a:spLocks noGrp="1"/>
          </p:cNvSpPr>
          <p:nvPr>
            <p:ph type="subTitle" idx="1"/>
          </p:nvPr>
        </p:nvSpPr>
        <p:spPr>
          <a:xfrm>
            <a:off x="660400" y="368300"/>
            <a:ext cx="8483600" cy="6299200"/>
          </a:xfrm>
        </p:spPr>
        <p:txBody>
          <a:bodyPr/>
          <a:lstStyle/>
          <a:p>
            <a:pPr>
              <a:buFont typeface="Wingdings" pitchFamily="2" charset="2"/>
              <a:buNone/>
            </a:pPr>
            <a:r>
              <a:rPr lang="en-US" sz="3600" b="1" smtClean="0">
                <a:solidFill>
                  <a:srgbClr val="FF0000"/>
                </a:solidFill>
              </a:rPr>
              <a:t>Sample size formulae</a:t>
            </a:r>
          </a:p>
          <a:p>
            <a:pPr algn="l">
              <a:lnSpc>
                <a:spcPct val="150000"/>
              </a:lnSpc>
              <a:buFont typeface="Wingdings" pitchFamily="2" charset="2"/>
              <a:buNone/>
            </a:pPr>
            <a:r>
              <a:rPr lang="en-US" sz="3600" smtClean="0"/>
              <a:t>For single mean :  n = Z</a:t>
            </a:r>
            <a:r>
              <a:rPr lang="en-US" sz="3600" baseline="30000" smtClean="0"/>
              <a:t>2</a:t>
            </a:r>
            <a:r>
              <a:rPr lang="en-US" sz="3600" baseline="-25000" smtClean="0"/>
              <a:t>α </a:t>
            </a:r>
            <a:r>
              <a:rPr lang="en-US" sz="3600" smtClean="0"/>
              <a:t>S</a:t>
            </a:r>
            <a:r>
              <a:rPr lang="en-US" sz="3600" baseline="30000" smtClean="0"/>
              <a:t>2</a:t>
            </a:r>
            <a:r>
              <a:rPr lang="en-US" sz="3600" smtClean="0"/>
              <a:t> /d</a:t>
            </a:r>
            <a:r>
              <a:rPr lang="en-US" sz="3600" baseline="30000" smtClean="0"/>
              <a:t>2</a:t>
            </a:r>
          </a:p>
          <a:p>
            <a:pPr algn="l">
              <a:lnSpc>
                <a:spcPct val="150000"/>
              </a:lnSpc>
              <a:buFont typeface="Wingdings" pitchFamily="2" charset="2"/>
              <a:buNone/>
            </a:pPr>
            <a:r>
              <a:rPr lang="en-US" sz="3600" baseline="30000" smtClean="0"/>
              <a:t>	where S=sd (</a:t>
            </a:r>
            <a:r>
              <a:rPr lang="en-US" sz="3600" smtClean="0">
                <a:latin typeface="Symbol" pitchFamily="18" charset="2"/>
              </a:rPr>
              <a:t>s</a:t>
            </a:r>
            <a:r>
              <a:rPr lang="en-US" sz="3600" baseline="30000" smtClean="0"/>
              <a:t> )</a:t>
            </a:r>
          </a:p>
          <a:p>
            <a:pPr algn="l">
              <a:lnSpc>
                <a:spcPct val="150000"/>
              </a:lnSpc>
              <a:buFont typeface="Wingdings" pitchFamily="2" charset="2"/>
              <a:buNone/>
            </a:pPr>
            <a:r>
              <a:rPr lang="en-US" sz="3600" smtClean="0"/>
              <a:t>For a single proportion : n = Z</a:t>
            </a:r>
            <a:r>
              <a:rPr lang="en-US" sz="3600" baseline="30000" smtClean="0"/>
              <a:t>2</a:t>
            </a:r>
            <a:r>
              <a:rPr lang="en-US" sz="3600" baseline="-25000" smtClean="0"/>
              <a:t>α</a:t>
            </a:r>
            <a:r>
              <a:rPr lang="en-US" sz="3600" smtClean="0"/>
              <a:t>P(1-P)/d</a:t>
            </a:r>
            <a:r>
              <a:rPr lang="en-US" sz="3600" baseline="30000" smtClean="0"/>
              <a:t>2  </a:t>
            </a:r>
          </a:p>
          <a:p>
            <a:pPr algn="l">
              <a:lnSpc>
                <a:spcPct val="150000"/>
              </a:lnSpc>
              <a:buFont typeface="Wingdings" pitchFamily="2" charset="2"/>
              <a:buNone/>
            </a:pPr>
            <a:endParaRPr lang="en-US" sz="3600" baseline="30000" smtClean="0"/>
          </a:p>
          <a:p>
            <a:pPr algn="l">
              <a:lnSpc>
                <a:spcPct val="150000"/>
              </a:lnSpc>
              <a:buFont typeface="Wingdings" pitchFamily="2" charset="2"/>
              <a:buNone/>
            </a:pPr>
            <a:r>
              <a:rPr lang="en-US" sz="3600" baseline="30000" smtClean="0"/>
              <a:t> </a:t>
            </a:r>
            <a:r>
              <a:rPr lang="en-US" sz="2800" smtClean="0"/>
              <a:t>Where , Zα  =1.96  for  95% confidence level                                                  	     Zα  = 2.58   for  99% confidence level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body" idx="1"/>
          </p:nvPr>
        </p:nvSpPr>
        <p:spPr>
          <a:xfrm>
            <a:off x="457200" y="2057400"/>
            <a:ext cx="4267200" cy="4267200"/>
          </a:xfrm>
          <a:noFill/>
          <a:ln>
            <a:solidFill>
              <a:srgbClr val="FFFFFF"/>
            </a:solidFill>
          </a:ln>
        </p:spPr>
        <p:txBody>
          <a:bodyPr/>
          <a:lstStyle/>
          <a:p>
            <a:r>
              <a:rPr lang="en-US" sz="2000" smtClean="0"/>
              <a:t>How close to the true mean</a:t>
            </a:r>
          </a:p>
          <a:p>
            <a:r>
              <a:rPr lang="en-US" sz="2000" smtClean="0"/>
              <a:t>Confidence around the sample mean</a:t>
            </a:r>
          </a:p>
          <a:p>
            <a:r>
              <a:rPr lang="en-US" sz="2000" smtClean="0"/>
              <a:t>Type I error.</a:t>
            </a:r>
          </a:p>
          <a:p>
            <a:endParaRPr lang="en-US" sz="2000" smtClean="0"/>
          </a:p>
          <a:p>
            <a:r>
              <a:rPr lang="en-US" sz="2500" i="1" smtClean="0"/>
              <a:t>n</a:t>
            </a:r>
            <a:r>
              <a:rPr lang="en-US" sz="2500" smtClean="0"/>
              <a:t> = (</a:t>
            </a:r>
            <a:r>
              <a:rPr lang="en-US" sz="2500" i="1" smtClean="0"/>
              <a:t>Z</a:t>
            </a:r>
            <a:r>
              <a:rPr lang="en-US" sz="2500" baseline="-25000" smtClean="0">
                <a:latin typeface="Symbol" pitchFamily="18" charset="2"/>
              </a:rPr>
              <a:t>a</a:t>
            </a:r>
            <a:r>
              <a:rPr lang="en-US" sz="2500" baseline="-25000" smtClean="0"/>
              <a:t>/2</a:t>
            </a:r>
            <a:r>
              <a:rPr lang="en-US" sz="2500" smtClean="0"/>
              <a:t>)</a:t>
            </a:r>
            <a:r>
              <a:rPr lang="en-US" sz="2500" baseline="30000" smtClean="0"/>
              <a:t>2</a:t>
            </a:r>
            <a:r>
              <a:rPr lang="en-US" sz="2500" smtClean="0"/>
              <a:t> </a:t>
            </a:r>
            <a:r>
              <a:rPr lang="en-US" sz="2500" smtClean="0">
                <a:latin typeface="Symbol" pitchFamily="18" charset="2"/>
              </a:rPr>
              <a:t>s</a:t>
            </a:r>
            <a:r>
              <a:rPr lang="en-US" sz="2500" baseline="30000" smtClean="0"/>
              <a:t>2</a:t>
            </a:r>
            <a:r>
              <a:rPr lang="en-US" sz="2500" smtClean="0"/>
              <a:t> / </a:t>
            </a:r>
            <a:r>
              <a:rPr lang="en-US" sz="2500" i="1" smtClean="0"/>
              <a:t>d</a:t>
            </a:r>
            <a:r>
              <a:rPr lang="en-US" sz="2500" baseline="30000" smtClean="0"/>
              <a:t>2</a:t>
            </a:r>
          </a:p>
          <a:p>
            <a:pPr lvl="1">
              <a:buFontTx/>
              <a:buNone/>
            </a:pPr>
            <a:r>
              <a:rPr lang="en-US" sz="2000" smtClean="0">
                <a:latin typeface="Symbol" pitchFamily="18" charset="2"/>
              </a:rPr>
              <a:t>s</a:t>
            </a:r>
            <a:r>
              <a:rPr lang="en-US" sz="2000" smtClean="0"/>
              <a:t>: standard deviation</a:t>
            </a:r>
          </a:p>
          <a:p>
            <a:pPr lvl="1">
              <a:buFontTx/>
              <a:buNone/>
            </a:pPr>
            <a:r>
              <a:rPr lang="en-US" sz="2000" i="1" smtClean="0"/>
              <a:t>d</a:t>
            </a:r>
            <a:r>
              <a:rPr lang="en-US" sz="2000" smtClean="0"/>
              <a:t>: the accuracy of estimate (how close to the true mean).</a:t>
            </a:r>
          </a:p>
          <a:p>
            <a:pPr lvl="1">
              <a:buFontTx/>
              <a:buNone/>
            </a:pPr>
            <a:r>
              <a:rPr lang="en-US" sz="2100" i="1" smtClean="0"/>
              <a:t>Z</a:t>
            </a:r>
            <a:r>
              <a:rPr lang="en-US" sz="2100" baseline="-25000" smtClean="0">
                <a:latin typeface="Symbol" pitchFamily="18" charset="2"/>
              </a:rPr>
              <a:t>a</a:t>
            </a:r>
            <a:r>
              <a:rPr lang="en-US" sz="2100" baseline="-25000" smtClean="0"/>
              <a:t>/2</a:t>
            </a:r>
            <a:r>
              <a:rPr lang="en-US" sz="2000" smtClean="0"/>
              <a:t>: A Normal deviate reflects the type I error.</a:t>
            </a:r>
            <a:endParaRPr lang="en-US" sz="2100" baseline="-25000" smtClean="0"/>
          </a:p>
        </p:txBody>
      </p:sp>
      <p:sp>
        <p:nvSpPr>
          <p:cNvPr id="27651" name="Rectangle 5"/>
          <p:cNvSpPr>
            <a:spLocks noChangeArrowheads="1"/>
          </p:cNvSpPr>
          <p:nvPr/>
        </p:nvSpPr>
        <p:spPr bwMode="auto">
          <a:xfrm>
            <a:off x="4800600" y="2057400"/>
            <a:ext cx="4038600" cy="3810000"/>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7652" name="Rectangle 7"/>
          <p:cNvSpPr>
            <a:spLocks noChangeArrowheads="1"/>
          </p:cNvSpPr>
          <p:nvPr/>
        </p:nvSpPr>
        <p:spPr bwMode="auto">
          <a:xfrm>
            <a:off x="4800600" y="2057400"/>
            <a:ext cx="4038600" cy="3810000"/>
          </a:xfrm>
          <a:prstGeom prst="rect">
            <a:avLst/>
          </a:prstGeom>
          <a:noFill/>
          <a:ln w="9525">
            <a:noFill/>
            <a:miter lim="800000"/>
            <a:headEnd/>
            <a:tailEnd/>
          </a:ln>
        </p:spPr>
        <p:txBody>
          <a:bodyPr/>
          <a:lstStyle/>
          <a:p>
            <a:pPr marL="342900" indent="-342900">
              <a:spcBef>
                <a:spcPct val="20000"/>
              </a:spcBef>
              <a:buFontTx/>
              <a:buChar char="•"/>
            </a:pPr>
            <a:r>
              <a:rPr lang="en-US" sz="2000" b="1" u="sng">
                <a:solidFill>
                  <a:srgbClr val="FF0000"/>
                </a:solidFill>
              </a:rPr>
              <a:t>Example</a:t>
            </a:r>
            <a:r>
              <a:rPr lang="en-US" sz="2000" u="sng">
                <a:solidFill>
                  <a:srgbClr val="FF0000"/>
                </a:solidFill>
              </a:rPr>
              <a:t>:</a:t>
            </a:r>
            <a:r>
              <a:rPr lang="en-US" sz="2000"/>
              <a:t> we want to estimate the average weight in a population, and we want the error of estimation to be less than 2 kg of the true mean, with a probability of 95% (e.g., error rate of 5%).</a:t>
            </a:r>
          </a:p>
          <a:p>
            <a:pPr marL="342900" indent="-342900">
              <a:spcBef>
                <a:spcPct val="20000"/>
              </a:spcBef>
              <a:buFontTx/>
              <a:buChar char="•"/>
            </a:pPr>
            <a:endParaRPr lang="en-US" sz="2000"/>
          </a:p>
          <a:p>
            <a:pPr marL="342900" indent="-342900">
              <a:spcBef>
                <a:spcPct val="20000"/>
              </a:spcBef>
              <a:buFontTx/>
              <a:buChar char="•"/>
            </a:pPr>
            <a:r>
              <a:rPr lang="en-US" sz="2500" i="1"/>
              <a:t>n</a:t>
            </a:r>
            <a:r>
              <a:rPr lang="en-US" sz="2500"/>
              <a:t> = (1.96)</a:t>
            </a:r>
            <a:r>
              <a:rPr lang="en-US" sz="2500" baseline="30000"/>
              <a:t>2</a:t>
            </a:r>
            <a:r>
              <a:rPr lang="en-US" sz="2500"/>
              <a:t> </a:t>
            </a:r>
            <a:r>
              <a:rPr lang="en-US" sz="2500">
                <a:latin typeface="Symbol" pitchFamily="18" charset="2"/>
              </a:rPr>
              <a:t>s</a:t>
            </a:r>
            <a:r>
              <a:rPr lang="en-US" sz="2500" baseline="30000"/>
              <a:t>2</a:t>
            </a:r>
            <a:r>
              <a:rPr lang="en-US" sz="2500"/>
              <a:t> / 2</a:t>
            </a:r>
            <a:r>
              <a:rPr lang="en-US" sz="2500" baseline="30000"/>
              <a:t>2</a:t>
            </a:r>
          </a:p>
        </p:txBody>
      </p:sp>
      <p:sp>
        <p:nvSpPr>
          <p:cNvPr id="27653" name="Rectangle 5"/>
          <p:cNvSpPr>
            <a:spLocks noChangeArrowheads="1"/>
          </p:cNvSpPr>
          <p:nvPr/>
        </p:nvSpPr>
        <p:spPr bwMode="auto">
          <a:xfrm>
            <a:off x="952500" y="698500"/>
            <a:ext cx="8191500" cy="584200"/>
          </a:xfrm>
          <a:prstGeom prst="rect">
            <a:avLst/>
          </a:prstGeom>
          <a:noFill/>
          <a:ln w="9525">
            <a:noFill/>
            <a:miter lim="800000"/>
            <a:headEnd/>
            <a:tailEnd/>
          </a:ln>
        </p:spPr>
        <p:txBody>
          <a:bodyPr>
            <a:spAutoFit/>
          </a:bodyPr>
          <a:lstStyle/>
          <a:p>
            <a:r>
              <a:rPr lang="en-US" b="1">
                <a:solidFill>
                  <a:schemeClr val="tx2"/>
                </a:solidFill>
              </a:rPr>
              <a:t>Sample size for estimating a population mean</a:t>
            </a:r>
            <a:r>
              <a:rPr lang="en-US" sz="3200" b="1">
                <a:solidFill>
                  <a:schemeClr val="tx2"/>
                </a:solidFill>
              </a:rPr>
              <a:t> </a:t>
            </a:r>
            <a:endParaRPr lang="en-US" b="1">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57200" y="244475"/>
            <a:ext cx="5756275" cy="879475"/>
          </a:xfrm>
        </p:spPr>
        <p:txBody>
          <a:bodyPr/>
          <a:lstStyle/>
          <a:p>
            <a:r>
              <a:rPr lang="en-US" smtClean="0"/>
              <a:t>INTRODUCTION</a:t>
            </a:r>
          </a:p>
        </p:txBody>
      </p:sp>
      <p:sp>
        <p:nvSpPr>
          <p:cNvPr id="11267" name="Rectangle 3"/>
          <p:cNvSpPr>
            <a:spLocks noGrp="1" noRot="1" noChangeArrowheads="1"/>
          </p:cNvSpPr>
          <p:nvPr>
            <p:ph type="body" idx="1"/>
          </p:nvPr>
        </p:nvSpPr>
        <p:spPr>
          <a:xfrm>
            <a:off x="673100" y="1765300"/>
            <a:ext cx="8172450" cy="4660900"/>
          </a:xfrm>
        </p:spPr>
        <p:txBody>
          <a:bodyPr/>
          <a:lstStyle/>
          <a:p>
            <a:pPr>
              <a:buFont typeface="Wingdings" pitchFamily="2" charset="2"/>
              <a:buNone/>
            </a:pPr>
            <a:r>
              <a:rPr lang="en-US" sz="2800" smtClean="0"/>
              <a:t>---</a:t>
            </a:r>
            <a:r>
              <a:rPr lang="en-US" sz="2400" b="1" smtClean="0"/>
              <a:t>A COMMON STATISTICAL PROBLEM</a:t>
            </a:r>
          </a:p>
          <a:p>
            <a:pPr>
              <a:buFont typeface="Wingdings" pitchFamily="2" charset="2"/>
              <a:buNone/>
            </a:pPr>
            <a:endParaRPr lang="en-US" sz="2400" b="1" smtClean="0"/>
          </a:p>
          <a:p>
            <a:pPr>
              <a:buFont typeface="Wingdings" pitchFamily="2" charset="2"/>
              <a:buNone/>
            </a:pPr>
            <a:r>
              <a:rPr lang="en-US" sz="2400" b="1" smtClean="0"/>
              <a:t>---SAMPLE SIZE REQUIRED TO ANSWER   THE RESEARCH QUESTION OF INTEREST</a:t>
            </a:r>
          </a:p>
          <a:p>
            <a:pPr>
              <a:buFont typeface="Wingdings" pitchFamily="2" charset="2"/>
              <a:buNone/>
            </a:pPr>
            <a:endParaRPr lang="en-US" sz="2400" b="1" smtClean="0"/>
          </a:p>
          <a:p>
            <a:pPr>
              <a:buFont typeface="Wingdings" pitchFamily="2" charset="2"/>
              <a:buNone/>
            </a:pPr>
            <a:r>
              <a:rPr lang="en-US" sz="2400" b="1" smtClean="0"/>
              <a:t>---IT IS UNETHICAL TO CONDUCT STUDIES WHICH HAVE INAPPROPRIATE NUMBERS OF STUDY SUBJECTS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292100" y="1765300"/>
            <a:ext cx="4152900" cy="4102100"/>
          </a:xfrm>
        </p:spPr>
        <p:txBody>
          <a:bodyPr/>
          <a:lstStyle/>
          <a:p>
            <a:pPr marL="0" indent="0">
              <a:buFontTx/>
              <a:buNone/>
              <a:tabLst>
                <a:tab pos="2109788" algn="l"/>
              </a:tabLst>
              <a:defRPr/>
            </a:pPr>
            <a:endParaRPr lang="en-US" sz="2500" baseline="-25000" dirty="0" smtClean="0"/>
          </a:p>
          <a:p>
            <a:pPr marL="0" indent="0">
              <a:buFontTx/>
              <a:buNone/>
              <a:tabLst>
                <a:tab pos="2109788" algn="l"/>
              </a:tabLst>
              <a:defRPr/>
            </a:pPr>
            <a:r>
              <a:rPr lang="en-US" sz="2500" dirty="0" smtClean="0"/>
              <a:t>    Std Dev (</a:t>
            </a:r>
            <a:r>
              <a:rPr lang="en-US" sz="2500" dirty="0" smtClean="0">
                <a:latin typeface="Symbol" pitchFamily="18" charset="2"/>
              </a:rPr>
              <a:t>s</a:t>
            </a:r>
            <a:r>
              <a:rPr lang="en-US" sz="2500" dirty="0" smtClean="0"/>
              <a:t>)	Sample size</a:t>
            </a:r>
          </a:p>
          <a:p>
            <a:pPr marL="0" indent="0">
              <a:buFontTx/>
              <a:buNone/>
              <a:tabLst>
                <a:tab pos="2109788" algn="l"/>
              </a:tabLst>
              <a:defRPr/>
            </a:pPr>
            <a:r>
              <a:rPr lang="en-US" sz="2500" dirty="0" smtClean="0"/>
              <a:t>10	96</a:t>
            </a:r>
          </a:p>
          <a:p>
            <a:pPr marL="0" indent="0">
              <a:buFontTx/>
              <a:buNone/>
              <a:tabLst>
                <a:tab pos="2109788" algn="l"/>
              </a:tabLst>
              <a:defRPr/>
            </a:pPr>
            <a:r>
              <a:rPr lang="en-US" sz="2500" dirty="0" smtClean="0"/>
              <a:t>12	138</a:t>
            </a:r>
          </a:p>
          <a:p>
            <a:pPr marL="0" indent="0">
              <a:buFontTx/>
              <a:buNone/>
              <a:tabLst>
                <a:tab pos="2109788" algn="l"/>
              </a:tabLst>
              <a:defRPr/>
            </a:pPr>
            <a:r>
              <a:rPr lang="en-US" sz="2500" dirty="0" smtClean="0"/>
              <a:t>14	188</a:t>
            </a:r>
          </a:p>
          <a:p>
            <a:pPr marL="0" indent="0">
              <a:buFontTx/>
              <a:buNone/>
              <a:tabLst>
                <a:tab pos="2109788" algn="l"/>
              </a:tabLst>
              <a:defRPr/>
            </a:pPr>
            <a:r>
              <a:rPr lang="en-US" sz="2500" dirty="0" smtClean="0"/>
              <a:t>16	246</a:t>
            </a:r>
          </a:p>
          <a:p>
            <a:pPr marL="0" indent="0">
              <a:buFontTx/>
              <a:buNone/>
              <a:tabLst>
                <a:tab pos="2109788" algn="l"/>
              </a:tabLst>
              <a:defRPr/>
            </a:pPr>
            <a:r>
              <a:rPr lang="en-US" sz="2500" dirty="0" smtClean="0"/>
              <a:t>18	311</a:t>
            </a:r>
          </a:p>
          <a:p>
            <a:pPr marL="0" indent="0">
              <a:buFontTx/>
              <a:buNone/>
              <a:tabLst>
                <a:tab pos="2109788" algn="l"/>
              </a:tabLst>
              <a:defRPr/>
            </a:pPr>
            <a:r>
              <a:rPr lang="en-US" sz="2500" dirty="0" smtClean="0"/>
              <a:t>20	384</a:t>
            </a:r>
            <a:endParaRPr lang="en-US" sz="2500" baseline="-25000" dirty="0" smtClean="0"/>
          </a:p>
        </p:txBody>
      </p:sp>
      <p:sp>
        <p:nvSpPr>
          <p:cNvPr id="2052" name="Rectangle 4"/>
          <p:cNvSpPr>
            <a:spLocks noChangeArrowheads="1"/>
          </p:cNvSpPr>
          <p:nvPr/>
        </p:nvSpPr>
        <p:spPr bwMode="auto">
          <a:xfrm>
            <a:off x="4800600" y="2057400"/>
            <a:ext cx="4038600" cy="3810000"/>
          </a:xfrm>
          <a:prstGeom prst="rect">
            <a:avLst/>
          </a:prstGeom>
          <a:noFill/>
          <a:ln w="9525">
            <a:noFill/>
            <a:miter lim="800000"/>
            <a:headEnd/>
            <a:tailEnd/>
          </a:ln>
        </p:spPr>
        <p:txBody>
          <a:bodyPr/>
          <a:lstStyle/>
          <a:p>
            <a:pPr marL="342900" indent="-342900">
              <a:spcBef>
                <a:spcPct val="20000"/>
              </a:spcBef>
              <a:buFontTx/>
              <a:buChar char="•"/>
            </a:pPr>
            <a:endParaRPr lang="en-US" sz="3200"/>
          </a:p>
        </p:txBody>
      </p:sp>
      <p:graphicFrame>
        <p:nvGraphicFramePr>
          <p:cNvPr id="2050" name="Object 6"/>
          <p:cNvGraphicFramePr>
            <a:graphicFrameLocks noChangeAspect="1"/>
          </p:cNvGraphicFramePr>
          <p:nvPr/>
        </p:nvGraphicFramePr>
        <p:xfrm>
          <a:off x="4391025" y="2298700"/>
          <a:ext cx="4302125" cy="4102100"/>
        </p:xfrm>
        <a:graphic>
          <a:graphicData uri="http://schemas.openxmlformats.org/presentationml/2006/ole">
            <p:oleObj spid="_x0000_s2050" name="Chart" r:id="rId3" imgW="4429239" imgH="4219727" progId="MSGraph.Chart.8">
              <p:embed followColorScheme="full"/>
            </p:oleObj>
          </a:graphicData>
        </a:graphic>
      </p:graphicFrame>
      <p:sp>
        <p:nvSpPr>
          <p:cNvPr id="2053" name="Rectangle 6"/>
          <p:cNvSpPr>
            <a:spLocks noChangeArrowheads="1"/>
          </p:cNvSpPr>
          <p:nvPr/>
        </p:nvSpPr>
        <p:spPr bwMode="auto">
          <a:xfrm>
            <a:off x="1841500" y="812800"/>
            <a:ext cx="5930900" cy="523875"/>
          </a:xfrm>
          <a:prstGeom prst="rect">
            <a:avLst/>
          </a:prstGeom>
          <a:noFill/>
          <a:ln w="9525">
            <a:noFill/>
            <a:miter lim="800000"/>
            <a:headEnd/>
            <a:tailEnd/>
          </a:ln>
        </p:spPr>
        <p:txBody>
          <a:bodyPr>
            <a:spAutoFit/>
          </a:bodyPr>
          <a:lstStyle/>
          <a:p>
            <a:r>
              <a:rPr lang="en-US" b="1">
                <a:solidFill>
                  <a:schemeClr val="tx2"/>
                </a:solidFill>
              </a:rPr>
              <a:t>Effect of standard deviation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457200" y="1778000"/>
            <a:ext cx="8229600" cy="4348163"/>
          </a:xfrm>
        </p:spPr>
        <p:txBody>
          <a:bodyPr/>
          <a:lstStyle/>
          <a:p>
            <a:pPr algn="ctr" eaLnBrk="1" hangingPunct="1">
              <a:buFont typeface="Wingdings" pitchFamily="2" charset="2"/>
              <a:buNone/>
            </a:pPr>
            <a:r>
              <a:rPr lang="en-US" smtClean="0">
                <a:solidFill>
                  <a:srgbClr val="CC0066"/>
                </a:solidFill>
              </a:rPr>
              <a:t>Problem 2</a:t>
            </a:r>
            <a:endParaRPr lang="en-US" smtClean="0"/>
          </a:p>
          <a:p>
            <a:pPr algn="just" eaLnBrk="1" hangingPunct="1">
              <a:buFont typeface="Wingdings" pitchFamily="2" charset="2"/>
              <a:buNone/>
            </a:pPr>
            <a:r>
              <a:rPr lang="en-US" smtClean="0"/>
              <a:t>A study is to be performed to determine a certain parameter in a community. From a previous study a sd of 46 was  obtained.</a:t>
            </a:r>
          </a:p>
          <a:p>
            <a:pPr algn="just" eaLnBrk="1" hangingPunct="1">
              <a:buFont typeface="Wingdings" pitchFamily="2" charset="2"/>
              <a:buNone/>
            </a:pPr>
            <a:r>
              <a:rPr lang="en-US" smtClean="0"/>
              <a:t> If a sample error of up to 4 is to be accepted. How many subjects should be included in this study at 99% level of confidence?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pPr eaLnBrk="1" hangingPunct="1">
              <a:defRPr/>
            </a:pPr>
            <a:r>
              <a:rPr lang="en-US" smtClean="0">
                <a:solidFill>
                  <a:schemeClr val="accent2"/>
                </a:solidFill>
              </a:rPr>
              <a:t>Answer</a:t>
            </a:r>
          </a:p>
        </p:txBody>
      </p:sp>
      <p:graphicFrame>
        <p:nvGraphicFramePr>
          <p:cNvPr id="3074" name="Object 3"/>
          <p:cNvGraphicFramePr>
            <a:graphicFrameLocks noChangeAspect="1"/>
          </p:cNvGraphicFramePr>
          <p:nvPr>
            <p:ph sz="half" idx="1"/>
          </p:nvPr>
        </p:nvGraphicFramePr>
        <p:xfrm>
          <a:off x="1905000" y="4302125"/>
          <a:ext cx="5181600" cy="1362075"/>
        </p:xfrm>
        <a:graphic>
          <a:graphicData uri="http://schemas.openxmlformats.org/presentationml/2006/ole">
            <p:oleObj spid="_x0000_s3074" name="Equation" r:id="rId3" imgW="1981200" imgH="520700" progId="Equation.3">
              <p:embed/>
            </p:oleObj>
          </a:graphicData>
        </a:graphic>
      </p:graphicFrame>
      <p:sp>
        <p:nvSpPr>
          <p:cNvPr id="3076" name="Rectangle 4"/>
          <p:cNvSpPr>
            <a:spLocks noChangeArrowheads="1"/>
          </p:cNvSpPr>
          <p:nvPr/>
        </p:nvSpPr>
        <p:spPr bwMode="auto">
          <a:xfrm>
            <a:off x="1663700" y="1257300"/>
            <a:ext cx="6096000" cy="2903538"/>
          </a:xfrm>
          <a:prstGeom prst="rect">
            <a:avLst/>
          </a:prstGeom>
          <a:noFill/>
          <a:ln w="9525">
            <a:noFill/>
            <a:miter lim="800000"/>
            <a:headEnd/>
            <a:tailEnd/>
          </a:ln>
        </p:spPr>
        <p:txBody>
          <a:bodyPr>
            <a:spAutoFit/>
          </a:bodyPr>
          <a:lstStyle/>
          <a:p>
            <a:r>
              <a:rPr lang="en-US" sz="2500" i="1"/>
              <a:t>n</a:t>
            </a:r>
            <a:r>
              <a:rPr lang="en-US" sz="2500"/>
              <a:t> = (</a:t>
            </a:r>
            <a:r>
              <a:rPr lang="en-US" sz="2500" i="1"/>
              <a:t>Z</a:t>
            </a:r>
            <a:r>
              <a:rPr lang="en-US" sz="2500" baseline="-25000">
                <a:latin typeface="Symbol" pitchFamily="18" charset="2"/>
              </a:rPr>
              <a:t>a</a:t>
            </a:r>
            <a:r>
              <a:rPr lang="en-US" sz="2500" baseline="-25000"/>
              <a:t>/2</a:t>
            </a:r>
            <a:r>
              <a:rPr lang="en-US" sz="2500"/>
              <a:t>)</a:t>
            </a:r>
            <a:r>
              <a:rPr lang="en-US" sz="2500" baseline="30000"/>
              <a:t>2</a:t>
            </a:r>
            <a:r>
              <a:rPr lang="en-US" sz="2500"/>
              <a:t> </a:t>
            </a:r>
            <a:r>
              <a:rPr lang="en-US" sz="2500">
                <a:latin typeface="Symbol" pitchFamily="18" charset="2"/>
              </a:rPr>
              <a:t>s</a:t>
            </a:r>
            <a:r>
              <a:rPr lang="en-US" sz="2500" baseline="30000"/>
              <a:t>2</a:t>
            </a:r>
            <a:r>
              <a:rPr lang="en-US" sz="2500"/>
              <a:t> / </a:t>
            </a:r>
            <a:r>
              <a:rPr lang="en-US" sz="2500" i="1"/>
              <a:t>d</a:t>
            </a:r>
            <a:r>
              <a:rPr lang="en-US" sz="2500" baseline="30000"/>
              <a:t>2</a:t>
            </a:r>
          </a:p>
          <a:p>
            <a:endParaRPr lang="en-US" sz="2500" baseline="30000"/>
          </a:p>
          <a:p>
            <a:pPr lvl="1"/>
            <a:r>
              <a:rPr lang="en-US" sz="2000">
                <a:latin typeface="Symbol" pitchFamily="18" charset="2"/>
              </a:rPr>
              <a:t>s</a:t>
            </a:r>
            <a:r>
              <a:rPr lang="en-US" sz="2000"/>
              <a:t>: standard deviation  = 46</a:t>
            </a:r>
          </a:p>
          <a:p>
            <a:pPr lvl="1"/>
            <a:endParaRPr lang="en-US" sz="2000"/>
          </a:p>
          <a:p>
            <a:pPr lvl="1"/>
            <a:r>
              <a:rPr lang="en-US" sz="2000" i="1"/>
              <a:t>d</a:t>
            </a:r>
            <a:r>
              <a:rPr lang="en-US" sz="2000"/>
              <a:t>: the accuracy of estimate (how close to the true mean)= given sample error =4</a:t>
            </a:r>
          </a:p>
          <a:p>
            <a:pPr lvl="1"/>
            <a:endParaRPr lang="en-US" sz="2000"/>
          </a:p>
          <a:p>
            <a:pPr lvl="1"/>
            <a:r>
              <a:rPr lang="en-US" sz="2100" i="1"/>
              <a:t>Z</a:t>
            </a:r>
            <a:r>
              <a:rPr lang="en-US" sz="2100" baseline="-25000">
                <a:latin typeface="Symbol" pitchFamily="18" charset="2"/>
              </a:rPr>
              <a:t>a</a:t>
            </a:r>
            <a:r>
              <a:rPr lang="en-US" sz="2100" baseline="-25000"/>
              <a:t>/2</a:t>
            </a:r>
            <a:r>
              <a:rPr lang="en-US" sz="2000"/>
              <a:t>: A Normal deviate reflects the type I error.</a:t>
            </a:r>
          </a:p>
          <a:p>
            <a:pPr lvl="1"/>
            <a:r>
              <a:rPr lang="en-US" sz="2000" baseline="-25000"/>
              <a:t> </a:t>
            </a:r>
            <a:r>
              <a:rPr lang="en-US" sz="2000"/>
              <a:t>         For 99% the critical value =2.58</a:t>
            </a:r>
            <a:endParaRPr lang="en-US" sz="2100" baseline="-250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4800600" y="2057400"/>
            <a:ext cx="4038600" cy="3810000"/>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29699" name="Rectangle 7"/>
          <p:cNvSpPr>
            <a:spLocks noGrp="1" noChangeArrowheads="1"/>
          </p:cNvSpPr>
          <p:nvPr>
            <p:ph type="body" idx="1"/>
          </p:nvPr>
        </p:nvSpPr>
        <p:spPr>
          <a:xfrm>
            <a:off x="457200" y="2057400"/>
            <a:ext cx="4267200" cy="4267200"/>
          </a:xfrm>
          <a:noFill/>
          <a:ln>
            <a:solidFill>
              <a:srgbClr val="FFFFFF"/>
            </a:solidFill>
          </a:ln>
        </p:spPr>
        <p:txBody>
          <a:bodyPr/>
          <a:lstStyle/>
          <a:p>
            <a:r>
              <a:rPr lang="en-US" sz="2000" smtClean="0"/>
              <a:t>How close to the true proportion</a:t>
            </a:r>
          </a:p>
          <a:p>
            <a:r>
              <a:rPr lang="en-US" sz="2000" smtClean="0"/>
              <a:t>Confidence around the sample proportion.</a:t>
            </a:r>
          </a:p>
          <a:p>
            <a:r>
              <a:rPr lang="en-US" sz="2000" smtClean="0"/>
              <a:t>Type I error.</a:t>
            </a:r>
          </a:p>
          <a:p>
            <a:endParaRPr lang="en-US" sz="2000" smtClean="0"/>
          </a:p>
          <a:p>
            <a:r>
              <a:rPr lang="en-US" sz="2500" i="1" smtClean="0"/>
              <a:t>n</a:t>
            </a:r>
            <a:r>
              <a:rPr lang="en-US" sz="2500" smtClean="0"/>
              <a:t> = (</a:t>
            </a:r>
            <a:r>
              <a:rPr lang="en-US" sz="2500" i="1" smtClean="0"/>
              <a:t>Z</a:t>
            </a:r>
            <a:r>
              <a:rPr lang="en-US" sz="2500" baseline="-25000" smtClean="0">
                <a:latin typeface="Symbol" pitchFamily="18" charset="2"/>
              </a:rPr>
              <a:t>a</a:t>
            </a:r>
            <a:r>
              <a:rPr lang="en-US" sz="2500" baseline="-25000" smtClean="0"/>
              <a:t>/2</a:t>
            </a:r>
            <a:r>
              <a:rPr lang="en-US" sz="2500" smtClean="0"/>
              <a:t>)</a:t>
            </a:r>
            <a:r>
              <a:rPr lang="en-US" sz="2500" baseline="30000" smtClean="0"/>
              <a:t>2</a:t>
            </a:r>
            <a:r>
              <a:rPr lang="en-US" sz="2500" smtClean="0"/>
              <a:t> </a:t>
            </a:r>
            <a:r>
              <a:rPr lang="en-US" sz="2500" i="1" smtClean="0"/>
              <a:t>p</a:t>
            </a:r>
            <a:r>
              <a:rPr lang="en-US" sz="2500" smtClean="0"/>
              <a:t>(1-</a:t>
            </a:r>
            <a:r>
              <a:rPr lang="en-US" sz="2500" i="1" smtClean="0"/>
              <a:t>p</a:t>
            </a:r>
            <a:r>
              <a:rPr lang="en-US" sz="2500" smtClean="0"/>
              <a:t>) / </a:t>
            </a:r>
            <a:r>
              <a:rPr lang="en-US" sz="2500" i="1" smtClean="0"/>
              <a:t>d</a:t>
            </a:r>
            <a:r>
              <a:rPr lang="en-US" sz="2500" baseline="30000" smtClean="0"/>
              <a:t>2</a:t>
            </a:r>
          </a:p>
          <a:p>
            <a:pPr lvl="1">
              <a:buFontTx/>
              <a:buNone/>
            </a:pPr>
            <a:r>
              <a:rPr lang="en-US" sz="2000" i="1" smtClean="0"/>
              <a:t>p</a:t>
            </a:r>
            <a:r>
              <a:rPr lang="en-US" sz="2000" smtClean="0"/>
              <a:t>: proportion to be estimated.</a:t>
            </a:r>
          </a:p>
          <a:p>
            <a:pPr lvl="1">
              <a:buFontTx/>
              <a:buNone/>
            </a:pPr>
            <a:r>
              <a:rPr lang="en-US" sz="2000" i="1" smtClean="0"/>
              <a:t>d</a:t>
            </a:r>
            <a:r>
              <a:rPr lang="en-US" sz="2000" smtClean="0"/>
              <a:t>: the accuracy of estimate (how close to the true proportion).</a:t>
            </a:r>
          </a:p>
          <a:p>
            <a:pPr lvl="1">
              <a:buFontTx/>
              <a:buNone/>
            </a:pPr>
            <a:r>
              <a:rPr lang="en-US" sz="2100" i="1" smtClean="0"/>
              <a:t>Z</a:t>
            </a:r>
            <a:r>
              <a:rPr lang="en-US" sz="2100" baseline="-25000" smtClean="0">
                <a:latin typeface="Symbol" pitchFamily="18" charset="2"/>
              </a:rPr>
              <a:t>a</a:t>
            </a:r>
            <a:r>
              <a:rPr lang="en-US" sz="2100" baseline="-25000" smtClean="0"/>
              <a:t>/2</a:t>
            </a:r>
            <a:r>
              <a:rPr lang="en-US" sz="2000" smtClean="0"/>
              <a:t>: A Normal deviate reflects the type I error.</a:t>
            </a:r>
            <a:endParaRPr lang="en-US" sz="2100" baseline="-25000" smtClean="0"/>
          </a:p>
        </p:txBody>
      </p:sp>
      <p:sp>
        <p:nvSpPr>
          <p:cNvPr id="29700" name="Rectangle 8"/>
          <p:cNvSpPr>
            <a:spLocks noChangeArrowheads="1"/>
          </p:cNvSpPr>
          <p:nvPr/>
        </p:nvSpPr>
        <p:spPr bwMode="auto">
          <a:xfrm>
            <a:off x="4953000" y="2209800"/>
            <a:ext cx="4038600" cy="3810000"/>
          </a:xfrm>
          <a:prstGeom prst="rect">
            <a:avLst/>
          </a:prstGeom>
          <a:noFill/>
          <a:ln w="9525">
            <a:noFill/>
            <a:miter lim="800000"/>
            <a:headEnd/>
            <a:tailEnd/>
          </a:ln>
        </p:spPr>
        <p:txBody>
          <a:bodyPr/>
          <a:lstStyle/>
          <a:p>
            <a:pPr marL="342900" indent="-342900">
              <a:spcBef>
                <a:spcPct val="20000"/>
              </a:spcBef>
              <a:buFontTx/>
              <a:buChar char="•"/>
            </a:pPr>
            <a:r>
              <a:rPr lang="en-US" sz="2000" b="1" u="sng">
                <a:solidFill>
                  <a:srgbClr val="FF0000"/>
                </a:solidFill>
              </a:rPr>
              <a:t>Example</a:t>
            </a:r>
            <a:r>
              <a:rPr lang="en-US" sz="2000" u="sng">
                <a:solidFill>
                  <a:srgbClr val="FF0000"/>
                </a:solidFill>
              </a:rPr>
              <a:t>:</a:t>
            </a:r>
            <a:r>
              <a:rPr lang="en-US" sz="2000"/>
              <a:t> The proportion of preference for male child is around 80%.  We want to estimate the preference </a:t>
            </a:r>
            <a:r>
              <a:rPr lang="en-US" sz="2000" i="1"/>
              <a:t>p </a:t>
            </a:r>
            <a:r>
              <a:rPr lang="en-US" sz="2000"/>
              <a:t>in a community within 5% with 95% confidence interval.</a:t>
            </a:r>
          </a:p>
          <a:p>
            <a:pPr marL="342900" indent="-342900">
              <a:spcBef>
                <a:spcPct val="20000"/>
              </a:spcBef>
              <a:buFontTx/>
              <a:buChar char="•"/>
            </a:pPr>
            <a:endParaRPr lang="en-US" sz="2000"/>
          </a:p>
          <a:p>
            <a:pPr marL="342900" indent="-342900">
              <a:spcBef>
                <a:spcPct val="20000"/>
              </a:spcBef>
              <a:buFontTx/>
              <a:buChar char="•"/>
            </a:pPr>
            <a:r>
              <a:rPr lang="en-US" sz="2000" i="1"/>
              <a:t>N</a:t>
            </a:r>
            <a:r>
              <a:rPr lang="en-US" sz="2000"/>
              <a:t> = (1.96)</a:t>
            </a:r>
            <a:r>
              <a:rPr lang="en-US" sz="2000" baseline="30000"/>
              <a:t>2 </a:t>
            </a:r>
            <a:r>
              <a:rPr lang="en-US" sz="2000"/>
              <a:t>(0.8)(0.2) / 0.05</a:t>
            </a:r>
            <a:r>
              <a:rPr lang="en-US" sz="2000" baseline="30000"/>
              <a:t>2 </a:t>
            </a:r>
          </a:p>
          <a:p>
            <a:pPr marL="342900" indent="-342900">
              <a:spcBef>
                <a:spcPct val="20000"/>
              </a:spcBef>
            </a:pPr>
            <a:r>
              <a:rPr lang="en-US" sz="2500"/>
              <a:t>      = 246  married women.</a:t>
            </a:r>
            <a:endParaRPr lang="en-US" sz="2500" baseline="30000"/>
          </a:p>
        </p:txBody>
      </p:sp>
      <p:sp>
        <p:nvSpPr>
          <p:cNvPr id="29701" name="Rectangle 6"/>
          <p:cNvSpPr>
            <a:spLocks noChangeArrowheads="1"/>
          </p:cNvSpPr>
          <p:nvPr/>
        </p:nvSpPr>
        <p:spPr bwMode="auto">
          <a:xfrm>
            <a:off x="254000" y="406400"/>
            <a:ext cx="8890000" cy="646113"/>
          </a:xfrm>
          <a:prstGeom prst="rect">
            <a:avLst/>
          </a:prstGeom>
          <a:noFill/>
          <a:ln w="9525">
            <a:noFill/>
            <a:miter lim="800000"/>
            <a:headEnd/>
            <a:tailEnd/>
          </a:ln>
        </p:spPr>
        <p:txBody>
          <a:bodyPr>
            <a:spAutoFit/>
          </a:bodyPr>
          <a:lstStyle/>
          <a:p>
            <a:r>
              <a:rPr lang="en-US" b="1">
                <a:solidFill>
                  <a:schemeClr val="tx2"/>
                </a:solidFill>
              </a:rPr>
              <a:t>Sample size for estimating a population </a:t>
            </a:r>
            <a:r>
              <a:rPr lang="en-US" b="1" i="1">
                <a:solidFill>
                  <a:schemeClr val="tx2"/>
                </a:solidFill>
              </a:rPr>
              <a:t>proportion</a:t>
            </a:r>
            <a:r>
              <a:rPr lang="en-US" sz="3600" b="1">
                <a:solidFill>
                  <a:schemeClr val="tx2"/>
                </a:solidFill>
              </a:rPr>
              <a:t> </a:t>
            </a:r>
            <a:endParaRPr lang="en-US" b="1">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939800" y="274638"/>
            <a:ext cx="7747000" cy="792162"/>
          </a:xfrm>
        </p:spPr>
        <p:txBody>
          <a:bodyPr/>
          <a:lstStyle/>
          <a:p>
            <a:pPr eaLnBrk="1" hangingPunct="1"/>
            <a:r>
              <a:rPr lang="en-US" smtClean="0">
                <a:solidFill>
                  <a:srgbClr val="CC0066"/>
                </a:solidFill>
              </a:rPr>
              <a:t>Problem 2</a:t>
            </a:r>
          </a:p>
        </p:txBody>
      </p:sp>
      <p:sp>
        <p:nvSpPr>
          <p:cNvPr id="30723" name="Rectangle 3"/>
          <p:cNvSpPr>
            <a:spLocks noGrp="1" noChangeArrowheads="1"/>
          </p:cNvSpPr>
          <p:nvPr>
            <p:ph type="body" idx="1"/>
          </p:nvPr>
        </p:nvSpPr>
        <p:spPr>
          <a:xfrm>
            <a:off x="1143000" y="1943100"/>
            <a:ext cx="7823200" cy="4183063"/>
          </a:xfrm>
        </p:spPr>
        <p:txBody>
          <a:bodyPr/>
          <a:lstStyle/>
          <a:p>
            <a:pPr eaLnBrk="1" hangingPunct="1">
              <a:buFont typeface="Wingdings" pitchFamily="2" charset="2"/>
              <a:buNone/>
            </a:pPr>
            <a:r>
              <a:rPr lang="en-US" smtClean="0"/>
              <a:t>It was desired to estimate proportion of anemic children in a certain preparatory school. In a similar study at another school a proportion of 30 % was detected.</a:t>
            </a:r>
          </a:p>
          <a:p>
            <a:pPr eaLnBrk="1" hangingPunct="1">
              <a:buFont typeface="Wingdings" pitchFamily="2" charset="2"/>
              <a:buNone/>
            </a:pPr>
            <a:r>
              <a:rPr lang="en-US" smtClean="0"/>
              <a:t>Compute the minimal sample size required at a confidence limit of 95% and accepting a difference of up to 4% of the true population.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pPr rtl="0" eaLnBrk="1" hangingPunct="1">
              <a:defRPr/>
            </a:pPr>
            <a:r>
              <a:rPr lang="en-US" smtClean="0">
                <a:solidFill>
                  <a:schemeClr val="tx1"/>
                </a:solidFill>
              </a:rPr>
              <a:t>Answer</a:t>
            </a:r>
          </a:p>
        </p:txBody>
      </p:sp>
      <p:graphicFrame>
        <p:nvGraphicFramePr>
          <p:cNvPr id="4098" name="Object 3"/>
          <p:cNvGraphicFramePr>
            <a:graphicFrameLocks noChangeAspect="1"/>
          </p:cNvGraphicFramePr>
          <p:nvPr>
            <p:ph sz="half" idx="1"/>
          </p:nvPr>
        </p:nvGraphicFramePr>
        <p:xfrm>
          <a:off x="457200" y="3886200"/>
          <a:ext cx="8229600" cy="1676400"/>
        </p:xfrm>
        <a:graphic>
          <a:graphicData uri="http://schemas.openxmlformats.org/presentationml/2006/ole">
            <p:oleObj spid="_x0000_s4098" name="Equation" r:id="rId3" imgW="2374900" imgH="444500" progId="Equation.3">
              <p:embed/>
            </p:oleObj>
          </a:graphicData>
        </a:graphic>
      </p:graphicFrame>
      <p:sp>
        <p:nvSpPr>
          <p:cNvPr id="4100" name="Rectangle 4"/>
          <p:cNvSpPr>
            <a:spLocks noChangeArrowheads="1"/>
          </p:cNvSpPr>
          <p:nvPr/>
        </p:nvSpPr>
        <p:spPr bwMode="auto">
          <a:xfrm>
            <a:off x="1790700" y="1358900"/>
            <a:ext cx="6311900" cy="2032000"/>
          </a:xfrm>
          <a:prstGeom prst="rect">
            <a:avLst/>
          </a:prstGeom>
          <a:noFill/>
          <a:ln w="9525">
            <a:noFill/>
            <a:miter lim="800000"/>
            <a:headEnd/>
            <a:tailEnd/>
          </a:ln>
        </p:spPr>
        <p:txBody>
          <a:bodyPr>
            <a:spAutoFit/>
          </a:bodyPr>
          <a:lstStyle/>
          <a:p>
            <a:r>
              <a:rPr lang="en-US" sz="2500" i="1"/>
              <a:t>n</a:t>
            </a:r>
            <a:r>
              <a:rPr lang="en-US" sz="2500"/>
              <a:t> = (</a:t>
            </a:r>
            <a:r>
              <a:rPr lang="en-US" sz="2500" i="1"/>
              <a:t>Z</a:t>
            </a:r>
            <a:r>
              <a:rPr lang="en-US" sz="2500" baseline="-25000">
                <a:latin typeface="Symbol" pitchFamily="18" charset="2"/>
              </a:rPr>
              <a:t>a</a:t>
            </a:r>
            <a:r>
              <a:rPr lang="en-US" sz="2500" baseline="-25000"/>
              <a:t>/2</a:t>
            </a:r>
            <a:r>
              <a:rPr lang="en-US" sz="2500"/>
              <a:t>)</a:t>
            </a:r>
            <a:r>
              <a:rPr lang="en-US" sz="2500" baseline="30000"/>
              <a:t>2</a:t>
            </a:r>
            <a:r>
              <a:rPr lang="en-US" sz="2500"/>
              <a:t> </a:t>
            </a:r>
            <a:r>
              <a:rPr lang="en-US" sz="2500" i="1"/>
              <a:t>p</a:t>
            </a:r>
            <a:r>
              <a:rPr lang="en-US" sz="2500"/>
              <a:t>(1-</a:t>
            </a:r>
            <a:r>
              <a:rPr lang="en-US" sz="2500" i="1"/>
              <a:t>p</a:t>
            </a:r>
            <a:r>
              <a:rPr lang="en-US" sz="2500"/>
              <a:t>) / </a:t>
            </a:r>
            <a:r>
              <a:rPr lang="en-US" sz="2500" i="1"/>
              <a:t>d</a:t>
            </a:r>
            <a:r>
              <a:rPr lang="en-US" sz="2500" baseline="30000"/>
              <a:t>2</a:t>
            </a:r>
          </a:p>
          <a:p>
            <a:pPr lvl="1"/>
            <a:r>
              <a:rPr lang="en-US" sz="2000" i="1"/>
              <a:t>p</a:t>
            </a:r>
            <a:r>
              <a:rPr lang="en-US" sz="2000"/>
              <a:t>: proportion to be estimated = 30% (0.30)</a:t>
            </a:r>
          </a:p>
          <a:p>
            <a:pPr lvl="1"/>
            <a:r>
              <a:rPr lang="en-US" sz="2000" i="1"/>
              <a:t>d</a:t>
            </a:r>
            <a:r>
              <a:rPr lang="en-US" sz="2000"/>
              <a:t>: the accuracy of estimate (how close to the true proportion) = 4% (0.04)</a:t>
            </a:r>
          </a:p>
          <a:p>
            <a:pPr lvl="1"/>
            <a:r>
              <a:rPr lang="en-US" sz="2100" i="1"/>
              <a:t>Z</a:t>
            </a:r>
            <a:r>
              <a:rPr lang="en-US" sz="2100" baseline="-25000">
                <a:latin typeface="Symbol" pitchFamily="18" charset="2"/>
              </a:rPr>
              <a:t>a</a:t>
            </a:r>
            <a:r>
              <a:rPr lang="en-US" sz="2100" baseline="-25000"/>
              <a:t>/2</a:t>
            </a:r>
            <a:r>
              <a:rPr lang="en-US" sz="2000"/>
              <a:t>: A Normal deviate reflects the type I error</a:t>
            </a:r>
          </a:p>
          <a:p>
            <a:pPr lvl="1"/>
            <a:r>
              <a:rPr lang="en-US" sz="2000"/>
              <a:t>        For 95% the critical value =1.96</a:t>
            </a:r>
            <a:endParaRPr lang="en-US" sz="2100" baseline="-25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1026"/>
          <p:cNvSpPr>
            <a:spLocks noChangeArrowheads="1"/>
          </p:cNvSpPr>
          <p:nvPr/>
        </p:nvSpPr>
        <p:spPr bwMode="auto">
          <a:xfrm>
            <a:off x="361950" y="1320800"/>
            <a:ext cx="8210550" cy="1257300"/>
          </a:xfrm>
          <a:prstGeom prst="rect">
            <a:avLst/>
          </a:prstGeom>
          <a:noFill/>
          <a:ln w="12700">
            <a:noFill/>
            <a:miter lim="800000"/>
            <a:headEnd/>
            <a:tailEnd/>
          </a:ln>
          <a:effectLst/>
        </p:spPr>
        <p:txBody>
          <a:bodyPr lIns="90488" tIns="44450" rIns="90488" bIns="44450"/>
          <a:lstStyle/>
          <a:p>
            <a:pPr marL="342900" indent="-342900" algn="ctr">
              <a:lnSpc>
                <a:spcPct val="90000"/>
              </a:lnSpc>
              <a:spcBef>
                <a:spcPct val="20000"/>
              </a:spcBef>
              <a:buClr>
                <a:schemeClr val="hlink"/>
              </a:buClr>
              <a:buFont typeface="Wingdings" pitchFamily="2" charset="2"/>
              <a:buNone/>
              <a:defRPr/>
            </a:pPr>
            <a:r>
              <a:rPr lang="en-US" sz="3200" dirty="0">
                <a:effectLst>
                  <a:outerShdw blurRad="38100" dist="38100" dir="2700000" algn="tl">
                    <a:srgbClr val="114FFB"/>
                  </a:outerShdw>
                </a:effectLst>
                <a:latin typeface="Arial" charset="0"/>
                <a:ea typeface="ＭＳ Ｐゴシック" pitchFamily="-28" charset="-128"/>
              </a:rPr>
              <a:t>Three bits of information required to determine the sample size</a:t>
            </a:r>
          </a:p>
        </p:txBody>
      </p:sp>
      <p:sp>
        <p:nvSpPr>
          <p:cNvPr id="812035" name="Rectangle 1027"/>
          <p:cNvSpPr>
            <a:spLocks noChangeArrowheads="1"/>
          </p:cNvSpPr>
          <p:nvPr/>
        </p:nvSpPr>
        <p:spPr bwMode="auto">
          <a:xfrm>
            <a:off x="1790700" y="476250"/>
            <a:ext cx="5200650" cy="704850"/>
          </a:xfrm>
          <a:prstGeom prst="rect">
            <a:avLst/>
          </a:prstGeom>
          <a:noFill/>
          <a:ln w="12700">
            <a:noFill/>
            <a:miter lim="800000"/>
            <a:headEnd/>
            <a:tailEnd/>
          </a:ln>
          <a:effectLst/>
        </p:spPr>
        <p:txBody>
          <a:bodyPr lIns="90488" tIns="44450" rIns="90488" bIns="44450" anchor="ctr"/>
          <a:lstStyle/>
          <a:p>
            <a:pPr algn="ctr">
              <a:lnSpc>
                <a:spcPct val="85000"/>
              </a:lnSpc>
              <a:defRPr/>
            </a:pPr>
            <a:r>
              <a:rPr lang="en-US" sz="3600" i="1" dirty="0">
                <a:solidFill>
                  <a:srgbClr val="FF0000"/>
                </a:solidFill>
                <a:effectLst>
                  <a:outerShdw blurRad="38100" dist="38100" dir="2700000" algn="tl">
                    <a:srgbClr val="FFFFFF"/>
                  </a:outerShdw>
                </a:effectLst>
                <a:latin typeface="Arial" charset="0"/>
                <a:ea typeface="ＭＳ Ｐゴシック" pitchFamily="-28" charset="-128"/>
              </a:rPr>
              <a:t>Scenario 2</a:t>
            </a:r>
          </a:p>
        </p:txBody>
      </p:sp>
      <p:sp>
        <p:nvSpPr>
          <p:cNvPr id="812036" name="AutoShape 1028"/>
          <p:cNvSpPr>
            <a:spLocks noChangeArrowheads="1"/>
          </p:cNvSpPr>
          <p:nvPr/>
        </p:nvSpPr>
        <p:spPr bwMode="auto">
          <a:xfrm>
            <a:off x="0" y="2876550"/>
            <a:ext cx="3276600" cy="2419350"/>
          </a:xfrm>
          <a:prstGeom prst="irregularSeal1">
            <a:avLst/>
          </a:prstGeom>
          <a:solidFill>
            <a:srgbClr val="00FFFF"/>
          </a:solidFill>
          <a:ln w="12700">
            <a:solidFill>
              <a:schemeClr val="tx1"/>
            </a:solidFill>
            <a:miter lim="800000"/>
            <a:headEnd/>
            <a:tailEnd/>
          </a:ln>
        </p:spPr>
        <p:txBody>
          <a:bodyPr wrap="none" anchor="ctr"/>
          <a:lstStyle/>
          <a:p>
            <a:pPr algn="ctr"/>
            <a:r>
              <a:rPr lang="en-US">
                <a:solidFill>
                  <a:srgbClr val="FF0000"/>
                </a:solidFill>
              </a:rPr>
              <a:t>Type I &amp; II</a:t>
            </a:r>
          </a:p>
          <a:p>
            <a:pPr algn="ctr"/>
            <a:r>
              <a:rPr lang="en-US">
                <a:solidFill>
                  <a:srgbClr val="FF0000"/>
                </a:solidFill>
              </a:rPr>
              <a:t>errors</a:t>
            </a:r>
          </a:p>
        </p:txBody>
      </p:sp>
      <p:sp>
        <p:nvSpPr>
          <p:cNvPr id="812038" name="AutoShape 1030"/>
          <p:cNvSpPr>
            <a:spLocks noChangeArrowheads="1"/>
          </p:cNvSpPr>
          <p:nvPr/>
        </p:nvSpPr>
        <p:spPr bwMode="auto">
          <a:xfrm>
            <a:off x="3276600" y="3257550"/>
            <a:ext cx="2819400" cy="2266950"/>
          </a:xfrm>
          <a:prstGeom prst="irregularSeal1">
            <a:avLst/>
          </a:prstGeom>
          <a:solidFill>
            <a:srgbClr val="FFFF00"/>
          </a:solidFill>
          <a:ln w="12700">
            <a:solidFill>
              <a:schemeClr val="tx1"/>
            </a:solidFill>
            <a:miter lim="800000"/>
            <a:headEnd/>
            <a:tailEnd/>
          </a:ln>
        </p:spPr>
        <p:txBody>
          <a:bodyPr wrap="none" anchor="ctr"/>
          <a:lstStyle/>
          <a:p>
            <a:pPr algn="ctr"/>
            <a:r>
              <a:rPr lang="en-US">
                <a:solidFill>
                  <a:srgbClr val="FF0000"/>
                </a:solidFill>
              </a:rPr>
              <a:t>Clinical</a:t>
            </a:r>
          </a:p>
          <a:p>
            <a:pPr algn="ctr"/>
            <a:r>
              <a:rPr lang="en-US">
                <a:solidFill>
                  <a:srgbClr val="FF0000"/>
                </a:solidFill>
              </a:rPr>
              <a:t>effect</a:t>
            </a:r>
          </a:p>
        </p:txBody>
      </p:sp>
      <p:sp>
        <p:nvSpPr>
          <p:cNvPr id="812039" name="AutoShape 1031"/>
          <p:cNvSpPr>
            <a:spLocks noChangeArrowheads="1"/>
          </p:cNvSpPr>
          <p:nvPr/>
        </p:nvSpPr>
        <p:spPr bwMode="auto">
          <a:xfrm>
            <a:off x="6038850" y="2876550"/>
            <a:ext cx="3105150" cy="2266950"/>
          </a:xfrm>
          <a:prstGeom prst="irregularSeal1">
            <a:avLst/>
          </a:prstGeom>
          <a:solidFill>
            <a:srgbClr val="00FF00"/>
          </a:solidFill>
          <a:ln w="12700">
            <a:solidFill>
              <a:schemeClr val="tx1"/>
            </a:solidFill>
            <a:miter lim="800000"/>
            <a:headEnd/>
            <a:tailEnd/>
          </a:ln>
        </p:spPr>
        <p:txBody>
          <a:bodyPr wrap="none" anchor="ctr"/>
          <a:lstStyle/>
          <a:p>
            <a:pPr algn="ctr"/>
            <a:r>
              <a:rPr lang="en-US">
                <a:solidFill>
                  <a:srgbClr val="FF0000"/>
                </a:solidFill>
              </a:rPr>
              <a:t>Variation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2036"/>
                                        </p:tgtEl>
                                        <p:attrNameLst>
                                          <p:attrName>style.visibility</p:attrName>
                                        </p:attrNameLst>
                                      </p:cBhvr>
                                      <p:to>
                                        <p:strVal val="visible"/>
                                      </p:to>
                                    </p:set>
                                    <p:anim calcmode="lin" valueType="num">
                                      <p:cBhvr additive="base">
                                        <p:cTn id="7" dur="500" fill="hold"/>
                                        <p:tgtEl>
                                          <p:spTgt spid="812036"/>
                                        </p:tgtEl>
                                        <p:attrNameLst>
                                          <p:attrName>ppt_x</p:attrName>
                                        </p:attrNameLst>
                                      </p:cBhvr>
                                      <p:tavLst>
                                        <p:tav tm="0">
                                          <p:val>
                                            <p:strVal val="0-#ppt_w/2"/>
                                          </p:val>
                                        </p:tav>
                                        <p:tav tm="100000">
                                          <p:val>
                                            <p:strVal val="#ppt_x"/>
                                          </p:val>
                                        </p:tav>
                                      </p:tavLst>
                                    </p:anim>
                                    <p:anim calcmode="lin" valueType="num">
                                      <p:cBhvr additive="base">
                                        <p:cTn id="8" dur="500" fill="hold"/>
                                        <p:tgtEl>
                                          <p:spTgt spid="8120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2038"/>
                                        </p:tgtEl>
                                        <p:attrNameLst>
                                          <p:attrName>style.visibility</p:attrName>
                                        </p:attrNameLst>
                                      </p:cBhvr>
                                      <p:to>
                                        <p:strVal val="visible"/>
                                      </p:to>
                                    </p:set>
                                    <p:anim calcmode="lin" valueType="num">
                                      <p:cBhvr additive="base">
                                        <p:cTn id="13" dur="500" fill="hold"/>
                                        <p:tgtEl>
                                          <p:spTgt spid="812038"/>
                                        </p:tgtEl>
                                        <p:attrNameLst>
                                          <p:attrName>ppt_x</p:attrName>
                                        </p:attrNameLst>
                                      </p:cBhvr>
                                      <p:tavLst>
                                        <p:tav tm="0">
                                          <p:val>
                                            <p:strVal val="0-#ppt_w/2"/>
                                          </p:val>
                                        </p:tav>
                                        <p:tav tm="100000">
                                          <p:val>
                                            <p:strVal val="#ppt_x"/>
                                          </p:val>
                                        </p:tav>
                                      </p:tavLst>
                                    </p:anim>
                                    <p:anim calcmode="lin" valueType="num">
                                      <p:cBhvr additive="base">
                                        <p:cTn id="14" dur="500" fill="hold"/>
                                        <p:tgtEl>
                                          <p:spTgt spid="8120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2039"/>
                                        </p:tgtEl>
                                        <p:attrNameLst>
                                          <p:attrName>style.visibility</p:attrName>
                                        </p:attrNameLst>
                                      </p:cBhvr>
                                      <p:to>
                                        <p:strVal val="visible"/>
                                      </p:to>
                                    </p:set>
                                    <p:anim calcmode="lin" valueType="num">
                                      <p:cBhvr additive="base">
                                        <p:cTn id="19" dur="500" fill="hold"/>
                                        <p:tgtEl>
                                          <p:spTgt spid="812039"/>
                                        </p:tgtEl>
                                        <p:attrNameLst>
                                          <p:attrName>ppt_x</p:attrName>
                                        </p:attrNameLst>
                                      </p:cBhvr>
                                      <p:tavLst>
                                        <p:tav tm="0">
                                          <p:val>
                                            <p:strVal val="0-#ppt_w/2"/>
                                          </p:val>
                                        </p:tav>
                                        <p:tav tm="100000">
                                          <p:val>
                                            <p:strVal val="#ppt_x"/>
                                          </p:val>
                                        </p:tav>
                                      </p:tavLst>
                                    </p:anim>
                                    <p:anim calcmode="lin" valueType="num">
                                      <p:cBhvr additive="base">
                                        <p:cTn id="20" dur="500" fill="hold"/>
                                        <p:tgtEl>
                                          <p:spTgt spid="8120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2036" grpId="0" animBg="1" autoUpdateAnimBg="0"/>
      <p:bldP spid="812038" grpId="0" animBg="1" autoUpdateAnimBg="0"/>
      <p:bldP spid="812039"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Grp="1" noChangeAspect="1" noChangeArrowheads="1"/>
          </p:cNvPicPr>
          <p:nvPr>
            <p:ph idx="1"/>
          </p:nvPr>
        </p:nvPicPr>
        <p:blipFill>
          <a:blip r:embed="rId2"/>
          <a:srcRect/>
          <a:stretch>
            <a:fillRect/>
          </a:stretch>
        </p:blipFill>
        <p:spPr>
          <a:xfrm>
            <a:off x="1219200" y="3411538"/>
            <a:ext cx="6908800" cy="1008062"/>
          </a:xfrm>
        </p:spPr>
      </p:pic>
      <p:sp>
        <p:nvSpPr>
          <p:cNvPr id="32771" name="Rectangle 4"/>
          <p:cNvSpPr>
            <a:spLocks noChangeArrowheads="1"/>
          </p:cNvSpPr>
          <p:nvPr/>
        </p:nvSpPr>
        <p:spPr bwMode="auto">
          <a:xfrm>
            <a:off x="381000" y="76200"/>
            <a:ext cx="7924800" cy="3970338"/>
          </a:xfrm>
          <a:prstGeom prst="rect">
            <a:avLst/>
          </a:prstGeom>
          <a:noFill/>
          <a:ln w="9525">
            <a:noFill/>
            <a:miter lim="800000"/>
            <a:headEnd/>
            <a:tailEnd/>
          </a:ln>
        </p:spPr>
        <p:txBody>
          <a:bodyPr>
            <a:spAutoFit/>
          </a:bodyPr>
          <a:lstStyle/>
          <a:p>
            <a:pPr algn="ctr">
              <a:lnSpc>
                <a:spcPct val="150000"/>
              </a:lnSpc>
            </a:pPr>
            <a:r>
              <a:rPr lang="en-US" sz="3600"/>
              <a:t>Sample size formulae</a:t>
            </a:r>
          </a:p>
          <a:p>
            <a:pPr>
              <a:lnSpc>
                <a:spcPct val="150000"/>
              </a:lnSpc>
            </a:pPr>
            <a:r>
              <a:rPr lang="en-US" sz="3600"/>
              <a:t>For two means : n =2</a:t>
            </a:r>
            <a:r>
              <a:rPr lang="en-US" sz="3600" baseline="-25000"/>
              <a:t> </a:t>
            </a:r>
            <a:r>
              <a:rPr lang="en-US" sz="3600"/>
              <a:t>S</a:t>
            </a:r>
            <a:r>
              <a:rPr lang="en-US" sz="3600" baseline="30000"/>
              <a:t>2</a:t>
            </a:r>
            <a:r>
              <a:rPr lang="en-US" sz="3600"/>
              <a:t> (Z</a:t>
            </a:r>
            <a:r>
              <a:rPr lang="en-US" sz="3600" baseline="-25000"/>
              <a:t>α</a:t>
            </a:r>
            <a:r>
              <a:rPr lang="en-US" sz="3600"/>
              <a:t>+</a:t>
            </a:r>
            <a:r>
              <a:rPr lang="en-US" sz="3600" baseline="-25000"/>
              <a:t> </a:t>
            </a:r>
            <a:r>
              <a:rPr lang="en-US" sz="3600"/>
              <a:t>Z</a:t>
            </a:r>
            <a:r>
              <a:rPr lang="en-US" sz="3600" baseline="-25000"/>
              <a:t>β</a:t>
            </a:r>
            <a:r>
              <a:rPr lang="en-US" sz="3600"/>
              <a:t>)</a:t>
            </a:r>
            <a:r>
              <a:rPr lang="en-US" sz="3600" baseline="30000"/>
              <a:t>2 </a:t>
            </a:r>
            <a:r>
              <a:rPr lang="en-US" sz="3600"/>
              <a:t>/d</a:t>
            </a:r>
            <a:r>
              <a:rPr lang="en-US" sz="3600" baseline="30000"/>
              <a:t>2</a:t>
            </a:r>
            <a:endParaRPr lang="en-US" sz="3600"/>
          </a:p>
          <a:p>
            <a:pPr>
              <a:lnSpc>
                <a:spcPct val="150000"/>
              </a:lnSpc>
            </a:pPr>
            <a:r>
              <a:rPr lang="en-US" sz="3600" baseline="30000"/>
              <a:t>where S=sd</a:t>
            </a:r>
            <a:endParaRPr lang="en-US" sz="3600"/>
          </a:p>
          <a:p>
            <a:pPr>
              <a:lnSpc>
                <a:spcPct val="150000"/>
              </a:lnSpc>
            </a:pPr>
            <a:r>
              <a:rPr lang="en-US" sz="3600"/>
              <a:t>For two proportions : </a:t>
            </a:r>
          </a:p>
          <a:p>
            <a:r>
              <a:rPr lang="en-US" sz="3600"/>
              <a:t> </a:t>
            </a:r>
          </a:p>
        </p:txBody>
      </p:sp>
      <p:sp>
        <p:nvSpPr>
          <p:cNvPr id="32772" name="Rectangle 3"/>
          <p:cNvSpPr>
            <a:spLocks noChangeArrowheads="1"/>
          </p:cNvSpPr>
          <p:nvPr/>
        </p:nvSpPr>
        <p:spPr bwMode="auto">
          <a:xfrm>
            <a:off x="685800" y="4535488"/>
            <a:ext cx="7315200" cy="2246312"/>
          </a:xfrm>
          <a:prstGeom prst="rect">
            <a:avLst/>
          </a:prstGeom>
          <a:noFill/>
          <a:ln w="9525">
            <a:noFill/>
            <a:miter lim="800000"/>
            <a:headEnd/>
            <a:tailEnd/>
          </a:ln>
        </p:spPr>
        <p:txBody>
          <a:bodyPr anchor="ctr">
            <a:spAutoFit/>
          </a:bodyPr>
          <a:lstStyle/>
          <a:p>
            <a:pPr eaLnBrk="1" hangingPunct="1"/>
            <a:r>
              <a:rPr lang="en-US">
                <a:latin typeface="Calibri" pitchFamily="34" charset="0"/>
                <a:ea typeface="Calibri" pitchFamily="34" charset="0"/>
                <a:cs typeface="Times New Roman" pitchFamily="18" charset="0"/>
              </a:rPr>
              <a:t>Zα=  1.96    for  95% confidence level</a:t>
            </a:r>
            <a:endParaRPr lang="en-US">
              <a:ea typeface="Calibri" pitchFamily="34" charset="0"/>
              <a:cs typeface="Arial" pitchFamily="34" charset="0"/>
            </a:endParaRPr>
          </a:p>
          <a:p>
            <a:r>
              <a:rPr lang="en-US">
                <a:latin typeface="Calibri" pitchFamily="34" charset="0"/>
                <a:ea typeface="Calibri" pitchFamily="34" charset="0"/>
                <a:cs typeface="Times New Roman" pitchFamily="18" charset="0"/>
              </a:rPr>
              <a:t>Zα  = 2.58   for  99% confidence level  ;</a:t>
            </a:r>
          </a:p>
          <a:p>
            <a:r>
              <a:rPr lang="en-US">
                <a:latin typeface="Calibri" pitchFamily="34" charset="0"/>
                <a:ea typeface="Calibri" pitchFamily="34" charset="0"/>
                <a:cs typeface="Times New Roman" pitchFamily="18" charset="0"/>
              </a:rPr>
              <a:t>  </a:t>
            </a:r>
          </a:p>
          <a:p>
            <a:r>
              <a:rPr lang="en-US">
                <a:latin typeface="Calibri" pitchFamily="34" charset="0"/>
                <a:ea typeface="Calibri" pitchFamily="34" charset="0"/>
                <a:cs typeface="Times New Roman" pitchFamily="18" charset="0"/>
              </a:rPr>
              <a:t> Z</a:t>
            </a:r>
            <a:r>
              <a:rPr lang="en-US" baseline="-30000">
                <a:latin typeface="Calibri" pitchFamily="34" charset="0"/>
                <a:ea typeface="Calibri" pitchFamily="34" charset="0"/>
                <a:cs typeface="Times New Roman" pitchFamily="18" charset="0"/>
              </a:rPr>
              <a:t>β</a:t>
            </a:r>
            <a:r>
              <a:rPr lang="en-US">
                <a:latin typeface="Calibri" pitchFamily="34" charset="0"/>
                <a:ea typeface="Calibri" pitchFamily="34" charset="0"/>
                <a:cs typeface="Times New Roman" pitchFamily="18" charset="0"/>
              </a:rPr>
              <a:t>= 0.842 for 80% power</a:t>
            </a:r>
          </a:p>
          <a:p>
            <a:r>
              <a:rPr lang="en-US">
                <a:latin typeface="Calibri" pitchFamily="34" charset="0"/>
                <a:ea typeface="Calibri" pitchFamily="34" charset="0"/>
                <a:cs typeface="Times New Roman" pitchFamily="18" charset="0"/>
              </a:rPr>
              <a:t> Z</a:t>
            </a:r>
            <a:r>
              <a:rPr lang="en-US" baseline="-30000">
                <a:latin typeface="Calibri" pitchFamily="34" charset="0"/>
                <a:ea typeface="Calibri" pitchFamily="34" charset="0"/>
                <a:cs typeface="Times New Roman" pitchFamily="18" charset="0"/>
              </a:rPr>
              <a:t>β</a:t>
            </a:r>
            <a:r>
              <a:rPr lang="en-US">
                <a:latin typeface="Calibri" pitchFamily="34" charset="0"/>
                <a:ea typeface="Calibri" pitchFamily="34" charset="0"/>
                <a:cs typeface="Times New Roman" pitchFamily="18" charset="0"/>
              </a:rPr>
              <a:t>= 1.282 for 90% power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600" smtClean="0">
                <a:solidFill>
                  <a:srgbClr val="336600"/>
                </a:solidFill>
              </a:rPr>
              <a:t>Quantities related to the research question (defined by the researcher)</a:t>
            </a:r>
            <a:endParaRPr lang="en-US" sz="2800" smtClean="0">
              <a:solidFill>
                <a:srgbClr val="336600"/>
              </a:solidFill>
            </a:endParaRPr>
          </a:p>
        </p:txBody>
      </p:sp>
      <p:sp>
        <p:nvSpPr>
          <p:cNvPr id="33795" name="Rectangle 4"/>
          <p:cNvSpPr>
            <a:spLocks noChangeArrowheads="1"/>
          </p:cNvSpPr>
          <p:nvPr/>
        </p:nvSpPr>
        <p:spPr bwMode="auto">
          <a:xfrm>
            <a:off x="787400" y="1743075"/>
            <a:ext cx="7686675" cy="4551363"/>
          </a:xfrm>
          <a:prstGeom prst="rect">
            <a:avLst/>
          </a:prstGeom>
          <a:noFill/>
          <a:ln w="9525">
            <a:noFill/>
            <a:miter lim="800000"/>
            <a:headEnd/>
            <a:tailEnd/>
          </a:ln>
        </p:spPr>
        <p:txBody>
          <a:bodyPr>
            <a:spAutoFit/>
          </a:bodyPr>
          <a:lstStyle/>
          <a:p>
            <a:pPr indent="169863" eaLnBrk="1" hangingPunct="1">
              <a:lnSpc>
                <a:spcPct val="90000"/>
              </a:lnSpc>
              <a:spcBef>
                <a:spcPct val="20000"/>
              </a:spcBef>
              <a:buClr>
                <a:srgbClr val="FF0000"/>
              </a:buClr>
              <a:buSzPct val="60000"/>
              <a:buFont typeface="Wingdings" pitchFamily="2" charset="2"/>
              <a:buNone/>
            </a:pPr>
            <a:endParaRPr lang="en-US"/>
          </a:p>
          <a:p>
            <a:pPr indent="169863" eaLnBrk="1" hangingPunct="1">
              <a:lnSpc>
                <a:spcPct val="90000"/>
              </a:lnSpc>
              <a:spcBef>
                <a:spcPct val="20000"/>
              </a:spcBef>
              <a:buClr>
                <a:srgbClr val="FF0000"/>
              </a:buClr>
              <a:buSzPct val="60000"/>
              <a:buFont typeface="Wingdings" pitchFamily="2" charset="2"/>
              <a:buChar char="v"/>
            </a:pPr>
            <a:r>
              <a:rPr lang="en-US">
                <a:sym typeface="Symbol" pitchFamily="18" charset="2"/>
              </a:rPr>
              <a:t> </a:t>
            </a:r>
            <a:r>
              <a:rPr lang="en-US" b="1">
                <a:solidFill>
                  <a:srgbClr val="0000CC"/>
                </a:solidFill>
                <a:sym typeface="Symbol" pitchFamily="18" charset="2"/>
              </a:rPr>
              <a:t></a:t>
            </a:r>
            <a:r>
              <a:rPr lang="en-US">
                <a:sym typeface="Symbol" pitchFamily="18" charset="2"/>
              </a:rPr>
              <a:t> = </a:t>
            </a:r>
            <a:r>
              <a:rPr lang="en-US"/>
              <a:t>Probability of rejecting H</a:t>
            </a:r>
            <a:r>
              <a:rPr lang="en-US" baseline="-25000"/>
              <a:t>0</a:t>
            </a:r>
            <a:r>
              <a:rPr lang="en-US"/>
              <a:t> when H</a:t>
            </a:r>
            <a:r>
              <a:rPr lang="en-US" baseline="-25000"/>
              <a:t>0</a:t>
            </a:r>
            <a:r>
              <a:rPr lang="en-US"/>
              <a:t> is true </a:t>
            </a:r>
          </a:p>
          <a:p>
            <a:pPr indent="169863" eaLnBrk="1" hangingPunct="1">
              <a:lnSpc>
                <a:spcPct val="90000"/>
              </a:lnSpc>
              <a:spcBef>
                <a:spcPct val="20000"/>
              </a:spcBef>
              <a:buClr>
                <a:srgbClr val="FF0000"/>
              </a:buClr>
              <a:buSzPct val="60000"/>
              <a:buFont typeface="Wingdings" pitchFamily="2" charset="2"/>
              <a:buChar char="v"/>
            </a:pPr>
            <a:endParaRPr lang="en-US"/>
          </a:p>
          <a:p>
            <a:pPr indent="169863" eaLnBrk="1" hangingPunct="1">
              <a:lnSpc>
                <a:spcPct val="90000"/>
              </a:lnSpc>
              <a:spcBef>
                <a:spcPct val="20000"/>
              </a:spcBef>
              <a:buClr>
                <a:srgbClr val="FF0000"/>
              </a:buClr>
              <a:buSzPct val="60000"/>
              <a:buFont typeface="Wingdings" pitchFamily="2" charset="2"/>
              <a:buChar char="v"/>
            </a:pPr>
            <a:r>
              <a:rPr lang="en-US"/>
              <a:t> </a:t>
            </a:r>
            <a:r>
              <a:rPr lang="en-US" b="1">
                <a:solidFill>
                  <a:srgbClr val="0000CC"/>
                </a:solidFill>
                <a:sym typeface="Symbol" pitchFamily="18" charset="2"/>
              </a:rPr>
              <a:t></a:t>
            </a:r>
            <a:r>
              <a:rPr lang="en-US">
                <a:sym typeface="Symbol" pitchFamily="18" charset="2"/>
              </a:rPr>
              <a:t> is called </a:t>
            </a:r>
            <a:r>
              <a:rPr lang="en-US">
                <a:solidFill>
                  <a:srgbClr val="0000CC"/>
                </a:solidFill>
                <a:sym typeface="Symbol" pitchFamily="18" charset="2"/>
              </a:rPr>
              <a:t>significance level </a:t>
            </a:r>
            <a:r>
              <a:rPr lang="en-US">
                <a:sym typeface="Symbol" pitchFamily="18" charset="2"/>
              </a:rPr>
              <a:t>of the test</a:t>
            </a:r>
          </a:p>
          <a:p>
            <a:pPr indent="169863" eaLnBrk="1" hangingPunct="1">
              <a:lnSpc>
                <a:spcPct val="90000"/>
              </a:lnSpc>
              <a:spcBef>
                <a:spcPct val="20000"/>
              </a:spcBef>
              <a:buClr>
                <a:srgbClr val="FF0000"/>
              </a:buClr>
              <a:buSzPct val="60000"/>
              <a:buFont typeface="Wingdings" pitchFamily="2" charset="2"/>
              <a:buChar char="v"/>
            </a:pPr>
            <a:endParaRPr lang="en-US">
              <a:solidFill>
                <a:srgbClr val="0000CC"/>
              </a:solidFill>
            </a:endParaRPr>
          </a:p>
          <a:p>
            <a:pPr indent="169863" eaLnBrk="1" hangingPunct="1">
              <a:lnSpc>
                <a:spcPct val="90000"/>
              </a:lnSpc>
              <a:spcBef>
                <a:spcPct val="20000"/>
              </a:spcBef>
              <a:buClr>
                <a:srgbClr val="FF0000"/>
              </a:buClr>
              <a:buSzPct val="60000"/>
              <a:buFont typeface="Wingdings" pitchFamily="2" charset="2"/>
              <a:buChar char="v"/>
            </a:pPr>
            <a:r>
              <a:rPr lang="en-US">
                <a:sym typeface="Symbol" pitchFamily="18" charset="2"/>
              </a:rPr>
              <a:t> </a:t>
            </a:r>
            <a:r>
              <a:rPr lang="en-US" b="1">
                <a:solidFill>
                  <a:srgbClr val="FF0000"/>
                </a:solidFill>
                <a:sym typeface="Symbol" pitchFamily="18" charset="2"/>
              </a:rPr>
              <a:t></a:t>
            </a:r>
            <a:r>
              <a:rPr lang="en-US">
                <a:sym typeface="Symbol" pitchFamily="18" charset="2"/>
              </a:rPr>
              <a:t> = </a:t>
            </a:r>
            <a:r>
              <a:rPr lang="en-US"/>
              <a:t>Probability of not rejecting H</a:t>
            </a:r>
            <a:r>
              <a:rPr lang="en-US" baseline="-25000"/>
              <a:t>0</a:t>
            </a:r>
            <a:r>
              <a:rPr lang="en-US"/>
              <a:t> when H</a:t>
            </a:r>
            <a:r>
              <a:rPr lang="en-US" baseline="-25000"/>
              <a:t>0</a:t>
            </a:r>
            <a:r>
              <a:rPr lang="en-US"/>
              <a:t> is false</a:t>
            </a:r>
          </a:p>
          <a:p>
            <a:pPr indent="169863" eaLnBrk="1" hangingPunct="1">
              <a:lnSpc>
                <a:spcPct val="90000"/>
              </a:lnSpc>
              <a:spcBef>
                <a:spcPct val="20000"/>
              </a:spcBef>
              <a:buClr>
                <a:srgbClr val="FF0000"/>
              </a:buClr>
              <a:buSzPct val="60000"/>
              <a:buFont typeface="Wingdings" pitchFamily="2" charset="2"/>
              <a:buChar char="v"/>
            </a:pPr>
            <a:endParaRPr lang="en-US"/>
          </a:p>
          <a:p>
            <a:pPr indent="169863" eaLnBrk="1" hangingPunct="1">
              <a:lnSpc>
                <a:spcPct val="90000"/>
              </a:lnSpc>
              <a:spcBef>
                <a:spcPct val="20000"/>
              </a:spcBef>
              <a:buClr>
                <a:srgbClr val="FF0000"/>
              </a:buClr>
              <a:buSzPct val="60000"/>
              <a:buFont typeface="Wingdings" pitchFamily="2" charset="2"/>
              <a:buChar char="v"/>
            </a:pPr>
            <a:r>
              <a:rPr lang="en-US" b="1">
                <a:solidFill>
                  <a:srgbClr val="FF0000"/>
                </a:solidFill>
                <a:sym typeface="Symbol" pitchFamily="18" charset="2"/>
              </a:rPr>
              <a:t> 1-</a:t>
            </a:r>
            <a:r>
              <a:rPr lang="en-US">
                <a:sym typeface="Symbol" pitchFamily="18" charset="2"/>
              </a:rPr>
              <a:t> is called </a:t>
            </a:r>
            <a:r>
              <a:rPr lang="en-US">
                <a:solidFill>
                  <a:srgbClr val="FF0000"/>
                </a:solidFill>
                <a:sym typeface="Symbol" pitchFamily="18" charset="2"/>
              </a:rPr>
              <a:t>statistical power</a:t>
            </a:r>
            <a:r>
              <a:rPr lang="en-US">
                <a:sym typeface="Symbol" pitchFamily="18" charset="2"/>
              </a:rPr>
              <a:t> of the test</a:t>
            </a:r>
            <a:endParaRPr lang="en-US"/>
          </a:p>
          <a:p>
            <a:pPr indent="169863" eaLnBrk="1" hangingPunct="1">
              <a:lnSpc>
                <a:spcPct val="90000"/>
              </a:lnSpc>
              <a:spcBef>
                <a:spcPct val="20000"/>
              </a:spcBef>
              <a:buClr>
                <a:srgbClr val="FF0000"/>
              </a:buClr>
              <a:buSzPct val="60000"/>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600" smtClean="0">
                <a:solidFill>
                  <a:srgbClr val="336600"/>
                </a:solidFill>
              </a:rPr>
              <a:t>Quantities related to the research question (defined by the researcher)</a:t>
            </a:r>
            <a:endParaRPr lang="en-US" sz="2800" smtClean="0">
              <a:solidFill>
                <a:srgbClr val="336600"/>
              </a:solidFill>
            </a:endParaRPr>
          </a:p>
        </p:txBody>
      </p:sp>
      <p:sp>
        <p:nvSpPr>
          <p:cNvPr id="34819" name="Rectangle 3"/>
          <p:cNvSpPr>
            <a:spLocks noChangeArrowheads="1"/>
          </p:cNvSpPr>
          <p:nvPr/>
        </p:nvSpPr>
        <p:spPr bwMode="auto">
          <a:xfrm>
            <a:off x="787400" y="1641475"/>
            <a:ext cx="7686675" cy="3895725"/>
          </a:xfrm>
          <a:prstGeom prst="rect">
            <a:avLst/>
          </a:prstGeom>
          <a:noFill/>
          <a:ln w="9525">
            <a:noFill/>
            <a:miter lim="800000"/>
            <a:headEnd/>
            <a:tailEnd/>
          </a:ln>
        </p:spPr>
        <p:txBody>
          <a:bodyPr>
            <a:spAutoFit/>
          </a:bodyPr>
          <a:lstStyle/>
          <a:p>
            <a:pPr indent="169863" eaLnBrk="1" hangingPunct="1">
              <a:lnSpc>
                <a:spcPct val="90000"/>
              </a:lnSpc>
              <a:spcBef>
                <a:spcPct val="20000"/>
              </a:spcBef>
              <a:buClr>
                <a:srgbClr val="FF0000"/>
              </a:buClr>
              <a:buSzPct val="60000"/>
              <a:buFont typeface="Wingdings" pitchFamily="2" charset="2"/>
              <a:buNone/>
            </a:pPr>
            <a:endParaRPr lang="en-US"/>
          </a:p>
          <a:p>
            <a:pPr indent="169863" eaLnBrk="1" hangingPunct="1">
              <a:lnSpc>
                <a:spcPct val="90000"/>
              </a:lnSpc>
              <a:spcBef>
                <a:spcPct val="20000"/>
              </a:spcBef>
              <a:buClr>
                <a:srgbClr val="FF0000"/>
              </a:buClr>
              <a:buSzPct val="60000"/>
              <a:buFont typeface="Wingdings" pitchFamily="2" charset="2"/>
              <a:buChar char="v"/>
            </a:pPr>
            <a:r>
              <a:rPr lang="en-US">
                <a:sym typeface="Symbol" pitchFamily="18" charset="2"/>
              </a:rPr>
              <a:t> </a:t>
            </a:r>
            <a:r>
              <a:rPr lang="en-US"/>
              <a:t>Size of the measure of interest to be detected</a:t>
            </a:r>
          </a:p>
          <a:p>
            <a:pPr marL="693738" lvl="1" indent="-236538" eaLnBrk="1" hangingPunct="1">
              <a:lnSpc>
                <a:spcPct val="90000"/>
              </a:lnSpc>
              <a:spcBef>
                <a:spcPct val="20000"/>
              </a:spcBef>
              <a:buClr>
                <a:srgbClr val="FF0000"/>
              </a:buClr>
              <a:buSzPct val="55000"/>
              <a:buFont typeface="Wingdings" pitchFamily="2" charset="2"/>
              <a:buChar char="v"/>
            </a:pPr>
            <a:r>
              <a:rPr lang="en-US" sz="2400"/>
              <a:t>Difference between two or more means</a:t>
            </a:r>
          </a:p>
          <a:p>
            <a:pPr marL="693738" lvl="1" indent="-236538" eaLnBrk="1" hangingPunct="1">
              <a:lnSpc>
                <a:spcPct val="90000"/>
              </a:lnSpc>
              <a:spcBef>
                <a:spcPct val="20000"/>
              </a:spcBef>
              <a:buClr>
                <a:srgbClr val="FF0000"/>
              </a:buClr>
              <a:buSzPct val="55000"/>
              <a:buFont typeface="Wingdings" pitchFamily="2" charset="2"/>
              <a:buChar char="v"/>
            </a:pPr>
            <a:r>
              <a:rPr lang="en-US" sz="2400"/>
              <a:t>Difference between two or more proportions</a:t>
            </a:r>
          </a:p>
          <a:p>
            <a:pPr marL="693738" lvl="1" indent="-236538" eaLnBrk="1" hangingPunct="1">
              <a:lnSpc>
                <a:spcPct val="90000"/>
              </a:lnSpc>
              <a:spcBef>
                <a:spcPct val="20000"/>
              </a:spcBef>
              <a:buClr>
                <a:srgbClr val="FF0000"/>
              </a:buClr>
              <a:buSzPct val="55000"/>
              <a:buFont typeface="Wingdings" pitchFamily="2" charset="2"/>
              <a:buChar char="v"/>
            </a:pPr>
            <a:r>
              <a:rPr lang="en-US" sz="2400"/>
              <a:t>Odds ratio, Relative risk, etc.,</a:t>
            </a:r>
          </a:p>
          <a:p>
            <a:pPr indent="169863" eaLnBrk="1" hangingPunct="1">
              <a:lnSpc>
                <a:spcPct val="90000"/>
              </a:lnSpc>
              <a:spcBef>
                <a:spcPct val="20000"/>
              </a:spcBef>
              <a:buClr>
                <a:srgbClr val="FF0000"/>
              </a:buClr>
              <a:buSzPct val="55000"/>
            </a:pPr>
            <a:endParaRPr lang="en-US"/>
          </a:p>
          <a:p>
            <a:pPr indent="169863" eaLnBrk="1" hangingPunct="1">
              <a:lnSpc>
                <a:spcPct val="90000"/>
              </a:lnSpc>
              <a:spcBef>
                <a:spcPct val="20000"/>
              </a:spcBef>
              <a:buClr>
                <a:srgbClr val="FF0000"/>
              </a:buClr>
              <a:buSzPct val="55000"/>
              <a:buFont typeface="Wingdings" pitchFamily="2" charset="2"/>
              <a:buChar char="v"/>
            </a:pPr>
            <a:r>
              <a:rPr lang="en-US"/>
              <a:t> The magnitude of these values depend on the research question and objective of the study (for example, clinical relevance)</a:t>
            </a:r>
            <a:endParaRPr 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en-US" smtClean="0"/>
              <a:t>Am I going to reach my objective?</a:t>
            </a:r>
          </a:p>
        </p:txBody>
      </p:sp>
      <p:sp>
        <p:nvSpPr>
          <p:cNvPr id="12291" name="Rectangle 5"/>
          <p:cNvSpPr>
            <a:spLocks noGrp="1" noChangeArrowheads="1"/>
          </p:cNvSpPr>
          <p:nvPr>
            <p:ph type="body" idx="1"/>
          </p:nvPr>
        </p:nvSpPr>
        <p:spPr/>
        <p:txBody>
          <a:bodyPr/>
          <a:lstStyle/>
          <a:p>
            <a:pPr eaLnBrk="1" hangingPunct="1">
              <a:lnSpc>
                <a:spcPct val="90000"/>
              </a:lnSpc>
            </a:pPr>
            <a:r>
              <a:rPr lang="en-US" smtClean="0"/>
              <a:t>I have 4 months  to finish my research project, of which only one week is for data collection</a:t>
            </a:r>
          </a:p>
          <a:p>
            <a:pPr eaLnBrk="1" hangingPunct="1">
              <a:lnSpc>
                <a:spcPct val="90000"/>
              </a:lnSpc>
            </a:pPr>
            <a:r>
              <a:rPr lang="en-US" smtClean="0"/>
              <a:t>I think I can get data on 50 subjects in  a week</a:t>
            </a:r>
          </a:p>
          <a:p>
            <a:pPr eaLnBrk="1" hangingPunct="1">
              <a:lnSpc>
                <a:spcPct val="90000"/>
              </a:lnSpc>
            </a:pPr>
            <a:r>
              <a:rPr lang="en-US" smtClean="0"/>
              <a:t>Is 50 a sufficient number of subjects to test my hypothesis with the significance level I want?</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150938" y="393700"/>
            <a:ext cx="7793037" cy="698500"/>
          </a:xfrm>
        </p:spPr>
        <p:txBody>
          <a:bodyPr/>
          <a:lstStyle/>
          <a:p>
            <a:pPr eaLnBrk="1" hangingPunct="1"/>
            <a:r>
              <a:rPr lang="en-US" smtClean="0"/>
              <a:t>Comparison of two means</a:t>
            </a:r>
          </a:p>
        </p:txBody>
      </p:sp>
      <p:sp>
        <p:nvSpPr>
          <p:cNvPr id="35843" name="Content Placeholder 2"/>
          <p:cNvSpPr>
            <a:spLocks noGrp="1"/>
          </p:cNvSpPr>
          <p:nvPr>
            <p:ph idx="1"/>
          </p:nvPr>
        </p:nvSpPr>
        <p:spPr>
          <a:xfrm>
            <a:off x="1028700" y="1333500"/>
            <a:ext cx="7926388" cy="5029200"/>
          </a:xfrm>
        </p:spPr>
        <p:txBody>
          <a:bodyPr/>
          <a:lstStyle/>
          <a:p>
            <a:pPr eaLnBrk="1" hangingPunct="1"/>
            <a:r>
              <a:rPr lang="en-US" u="sng" smtClean="0">
                <a:solidFill>
                  <a:srgbClr val="FF0000"/>
                </a:solidFill>
              </a:rPr>
              <a:t>Objective:</a:t>
            </a:r>
          </a:p>
          <a:p>
            <a:pPr eaLnBrk="1" hangingPunct="1">
              <a:buFontTx/>
              <a:buNone/>
            </a:pPr>
            <a:r>
              <a:rPr lang="en-US" smtClean="0"/>
              <a:t>   To observe whether feeding milk to 5       year old children enhances  growth.</a:t>
            </a:r>
          </a:p>
          <a:p>
            <a:pPr eaLnBrk="1" hangingPunct="1">
              <a:buFontTx/>
              <a:buNone/>
            </a:pPr>
            <a:r>
              <a:rPr lang="en-US" u="sng" smtClean="0">
                <a:solidFill>
                  <a:srgbClr val="FF0000"/>
                </a:solidFill>
              </a:rPr>
              <a:t> Groups: </a:t>
            </a:r>
          </a:p>
          <a:p>
            <a:pPr eaLnBrk="1" hangingPunct="1">
              <a:buFontTx/>
              <a:buNone/>
            </a:pPr>
            <a:r>
              <a:rPr lang="en-US" smtClean="0"/>
              <a:t>    Extra milk diet</a:t>
            </a:r>
          </a:p>
          <a:p>
            <a:pPr eaLnBrk="1" hangingPunct="1">
              <a:buFontTx/>
              <a:buNone/>
            </a:pPr>
            <a:r>
              <a:rPr lang="en-US" smtClean="0"/>
              <a:t>    Normal milk diet</a:t>
            </a:r>
          </a:p>
          <a:p>
            <a:pPr eaLnBrk="1" hangingPunct="1">
              <a:buFontTx/>
              <a:buNone/>
            </a:pPr>
            <a:r>
              <a:rPr lang="en-US" smtClean="0"/>
              <a:t>    </a:t>
            </a:r>
            <a:r>
              <a:rPr lang="en-US" u="sng" smtClean="0">
                <a:solidFill>
                  <a:srgbClr val="FF0000"/>
                </a:solidFill>
              </a:rPr>
              <a:t>Outcome:</a:t>
            </a:r>
          </a:p>
          <a:p>
            <a:pPr eaLnBrk="1" hangingPunct="1">
              <a:buFontTx/>
              <a:buNone/>
            </a:pPr>
            <a:r>
              <a:rPr lang="en-US" smtClean="0"/>
              <a:t>     Height ( in cms.)</a:t>
            </a:r>
          </a:p>
          <a:p>
            <a:pPr eaLnBrk="1" hangingPunct="1">
              <a:buFontTx/>
              <a:buNone/>
            </a:pPr>
            <a:endParaRPr lang="en-US" smtClean="0"/>
          </a:p>
          <a:p>
            <a:pPr eaLnBrk="1" hangingPunct="1">
              <a:buFontTx/>
              <a:buNone/>
            </a:pPr>
            <a:r>
              <a:rPr lang="en-US" smtClean="0"/>
              <a:t>    </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ubtitle 2"/>
          <p:cNvSpPr>
            <a:spLocks noGrp="1"/>
          </p:cNvSpPr>
          <p:nvPr>
            <p:ph type="subTitle" idx="1"/>
          </p:nvPr>
        </p:nvSpPr>
        <p:spPr>
          <a:xfrm>
            <a:off x="482600" y="571500"/>
            <a:ext cx="8064500" cy="5067300"/>
          </a:xfrm>
        </p:spPr>
        <p:txBody>
          <a:bodyPr/>
          <a:lstStyle/>
          <a:p>
            <a:pPr algn="l">
              <a:buFont typeface="Wingdings" pitchFamily="2" charset="2"/>
              <a:buNone/>
            </a:pPr>
            <a:r>
              <a:rPr lang="en-US" b="1" u="sng" smtClean="0">
                <a:solidFill>
                  <a:schemeClr val="tx2"/>
                </a:solidFill>
              </a:rPr>
              <a:t>Assumptions or specifications:</a:t>
            </a:r>
          </a:p>
          <a:p>
            <a:pPr algn="l">
              <a:buFont typeface="Wingdings" pitchFamily="2" charset="2"/>
              <a:buNone/>
            </a:pPr>
            <a:r>
              <a:rPr lang="en-US" sz="2800" smtClean="0"/>
              <a:t>Type-I error (</a:t>
            </a:r>
            <a:r>
              <a:rPr lang="el-GR" sz="2800" smtClean="0"/>
              <a:t>α</a:t>
            </a:r>
            <a:r>
              <a:rPr lang="en-US" sz="2800" smtClean="0"/>
              <a:t>)  =0.05</a:t>
            </a:r>
          </a:p>
          <a:p>
            <a:pPr algn="l">
              <a:buFont typeface="Wingdings" pitchFamily="2" charset="2"/>
              <a:buNone/>
            </a:pPr>
            <a:r>
              <a:rPr lang="en-US" sz="2800" smtClean="0"/>
              <a:t>Type-II error (</a:t>
            </a:r>
            <a:r>
              <a:rPr lang="el-GR" sz="2800" smtClean="0"/>
              <a:t>β</a:t>
            </a:r>
            <a:r>
              <a:rPr lang="en-US" sz="2800" smtClean="0"/>
              <a:t>) = 0.20</a:t>
            </a:r>
          </a:p>
          <a:p>
            <a:pPr algn="l">
              <a:buFont typeface="Wingdings" pitchFamily="2" charset="2"/>
              <a:buNone/>
            </a:pPr>
            <a:r>
              <a:rPr lang="en-US" sz="2800" smtClean="0"/>
              <a:t>   i.e., Power(1-</a:t>
            </a:r>
            <a:r>
              <a:rPr lang="el-GR" sz="2800" smtClean="0"/>
              <a:t>β</a:t>
            </a:r>
            <a:r>
              <a:rPr lang="en-US" sz="2800" smtClean="0"/>
              <a:t>) = 0.80</a:t>
            </a:r>
          </a:p>
          <a:p>
            <a:pPr algn="l">
              <a:buFont typeface="Wingdings" pitchFamily="2" charset="2"/>
              <a:buNone/>
            </a:pPr>
            <a:endParaRPr lang="en-US" sz="2800" smtClean="0"/>
          </a:p>
          <a:p>
            <a:pPr algn="l">
              <a:buFont typeface="Wingdings" pitchFamily="2" charset="2"/>
              <a:buNone/>
            </a:pPr>
            <a:r>
              <a:rPr lang="en-US" sz="2800" smtClean="0"/>
              <a:t>  Clinically significant difference (∆) =0.5 cm.,</a:t>
            </a:r>
          </a:p>
          <a:p>
            <a:pPr algn="l">
              <a:buFont typeface="Wingdings" pitchFamily="2" charset="2"/>
              <a:buNone/>
            </a:pPr>
            <a:r>
              <a:rPr lang="en-US" sz="2800" smtClean="0"/>
              <a:t>   Measure of variation (SD.,)           =2.0 cm.,</a:t>
            </a:r>
          </a:p>
          <a:p>
            <a:pPr algn="l">
              <a:buFont typeface="Wingdings" pitchFamily="2" charset="2"/>
              <a:buNone/>
            </a:pPr>
            <a:r>
              <a:rPr lang="en-US" sz="2800" smtClean="0"/>
              <a:t>   ( from literature or “Guesstimate”)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ubtitle 2"/>
          <p:cNvSpPr>
            <a:spLocks noGrp="1"/>
          </p:cNvSpPr>
          <p:nvPr>
            <p:ph type="subTitle" idx="1"/>
          </p:nvPr>
        </p:nvSpPr>
        <p:spPr>
          <a:xfrm>
            <a:off x="850900" y="736600"/>
            <a:ext cx="7899400" cy="5702300"/>
          </a:xfrm>
        </p:spPr>
        <p:txBody>
          <a:bodyPr/>
          <a:lstStyle/>
          <a:p>
            <a:pPr algn="l">
              <a:buFont typeface="Wingdings" pitchFamily="2" charset="2"/>
              <a:buNone/>
            </a:pPr>
            <a:r>
              <a:rPr lang="en-US" smtClean="0">
                <a:solidFill>
                  <a:schemeClr val="tx2"/>
                </a:solidFill>
              </a:rPr>
              <a:t>Using the appropriate formula:</a:t>
            </a:r>
          </a:p>
          <a:p>
            <a:pPr algn="l">
              <a:buFont typeface="Wingdings" pitchFamily="2" charset="2"/>
              <a:buNone/>
            </a:pPr>
            <a:r>
              <a:rPr lang="en-US" smtClean="0"/>
              <a:t>          </a:t>
            </a:r>
          </a:p>
          <a:p>
            <a:pPr algn="l">
              <a:buFont typeface="Wingdings" pitchFamily="2" charset="2"/>
              <a:buNone/>
            </a:pPr>
            <a:r>
              <a:rPr lang="en-US" smtClean="0"/>
              <a:t>              n =2</a:t>
            </a:r>
            <a:r>
              <a:rPr lang="en-US" baseline="-25000" smtClean="0"/>
              <a:t> </a:t>
            </a:r>
            <a:r>
              <a:rPr lang="en-US" smtClean="0"/>
              <a:t>S</a:t>
            </a:r>
            <a:r>
              <a:rPr lang="en-US" baseline="30000" smtClean="0"/>
              <a:t>2</a:t>
            </a:r>
            <a:r>
              <a:rPr lang="en-US" smtClean="0"/>
              <a:t> (Z</a:t>
            </a:r>
            <a:r>
              <a:rPr lang="en-US" baseline="-25000" smtClean="0"/>
              <a:t>α</a:t>
            </a:r>
            <a:r>
              <a:rPr lang="en-US" smtClean="0"/>
              <a:t>+</a:t>
            </a:r>
            <a:r>
              <a:rPr lang="en-US" baseline="-25000" smtClean="0"/>
              <a:t> </a:t>
            </a:r>
            <a:r>
              <a:rPr lang="en-US" smtClean="0"/>
              <a:t>Z</a:t>
            </a:r>
            <a:r>
              <a:rPr lang="en-US" baseline="-25000" smtClean="0"/>
              <a:t>β</a:t>
            </a:r>
            <a:r>
              <a:rPr lang="en-US" smtClean="0"/>
              <a:t>)</a:t>
            </a:r>
            <a:r>
              <a:rPr lang="en-US" baseline="30000" smtClean="0"/>
              <a:t>2 </a:t>
            </a:r>
            <a:r>
              <a:rPr lang="en-US" smtClean="0"/>
              <a:t>/d</a:t>
            </a:r>
            <a:r>
              <a:rPr lang="en-US" baseline="30000" smtClean="0"/>
              <a:t>2</a:t>
            </a:r>
            <a:endParaRPr lang="en-US" smtClean="0"/>
          </a:p>
          <a:p>
            <a:pPr algn="l">
              <a:buFont typeface="Wingdings" pitchFamily="2" charset="2"/>
              <a:buNone/>
            </a:pPr>
            <a:r>
              <a:rPr lang="en-US" smtClean="0"/>
              <a:t>                    </a:t>
            </a:r>
          </a:p>
          <a:p>
            <a:pPr algn="l">
              <a:buFont typeface="Wingdings" pitchFamily="2" charset="2"/>
              <a:buNone/>
            </a:pPr>
            <a:endParaRPr lang="en-US" smtClean="0"/>
          </a:p>
          <a:p>
            <a:pPr algn="l">
              <a:buFont typeface="Wingdings" pitchFamily="2" charset="2"/>
              <a:buNone/>
            </a:pPr>
            <a:r>
              <a:rPr lang="en-US" smtClean="0"/>
              <a:t>                  2(2)²(1.96 +0.842)</a:t>
            </a:r>
            <a:r>
              <a:rPr lang="en-US" baseline="30000" smtClean="0"/>
              <a:t> 2</a:t>
            </a:r>
            <a:endParaRPr lang="en-US" smtClean="0"/>
          </a:p>
          <a:p>
            <a:pPr algn="l">
              <a:buFont typeface="Wingdings" pitchFamily="2" charset="2"/>
              <a:buNone/>
            </a:pPr>
            <a:r>
              <a:rPr lang="en-US" smtClean="0"/>
              <a:t>            =  --------------------------</a:t>
            </a:r>
          </a:p>
          <a:p>
            <a:pPr algn="l">
              <a:buFont typeface="Wingdings" pitchFamily="2" charset="2"/>
              <a:buNone/>
            </a:pPr>
            <a:r>
              <a:rPr lang="en-US" smtClean="0"/>
              <a:t>                          (0.5)²</a:t>
            </a:r>
          </a:p>
          <a:p>
            <a:pPr algn="l">
              <a:buFont typeface="Wingdings" pitchFamily="2" charset="2"/>
              <a:buNone/>
            </a:pPr>
            <a:r>
              <a:rPr lang="en-US" smtClean="0"/>
              <a:t>            = 252.8 ( in each group)</a:t>
            </a:r>
          </a:p>
          <a:p>
            <a:pPr>
              <a:buFont typeface="Wingdings" pitchFamily="2" charset="2"/>
              <a:buNone/>
            </a:pPr>
            <a:endParaRPr lang="en-US" smtClean="0"/>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571500" y="342900"/>
            <a:ext cx="8420100" cy="2400300"/>
          </a:xfrm>
        </p:spPr>
        <p:txBody>
          <a:bodyPr/>
          <a:lstStyle/>
          <a:p>
            <a:r>
              <a:rPr lang="en-US" sz="3600" b="1" smtClean="0"/>
              <a:t>Simple Method:</a:t>
            </a:r>
            <a:br>
              <a:rPr lang="en-US" sz="3600" b="1" smtClean="0"/>
            </a:br>
            <a:r>
              <a:rPr lang="en-US" sz="3600" b="1" smtClean="0"/>
              <a:t> --- Nomogram</a:t>
            </a:r>
            <a:br>
              <a:rPr lang="en-US" sz="3600" b="1" smtClean="0"/>
            </a:br>
            <a:r>
              <a:rPr lang="en-US" sz="3600" b="1" smtClean="0"/>
              <a:t/>
            </a:r>
            <a:br>
              <a:rPr lang="en-US" sz="3600" b="1" smtClean="0"/>
            </a:br>
            <a:endParaRPr lang="en-US" sz="3600" smtClean="0"/>
          </a:p>
        </p:txBody>
      </p:sp>
      <p:sp>
        <p:nvSpPr>
          <p:cNvPr id="38915" name="Subtitle 2"/>
          <p:cNvSpPr>
            <a:spLocks noGrp="1"/>
          </p:cNvSpPr>
          <p:nvPr>
            <p:ph type="subTitle" idx="1"/>
          </p:nvPr>
        </p:nvSpPr>
        <p:spPr>
          <a:xfrm>
            <a:off x="1371600" y="2705100"/>
            <a:ext cx="6400800" cy="2959100"/>
          </a:xfrm>
        </p:spPr>
        <p:txBody>
          <a:bodyPr/>
          <a:lstStyle/>
          <a:p>
            <a:pPr>
              <a:buFont typeface="Wingdings" pitchFamily="2" charset="2"/>
              <a:buNone/>
            </a:pPr>
            <a:r>
              <a:rPr lang="en-US" smtClean="0"/>
              <a:t>     </a:t>
            </a:r>
          </a:p>
          <a:p>
            <a:pPr>
              <a:buFont typeface="Wingdings" pitchFamily="2" charset="2"/>
              <a:buNone/>
            </a:pPr>
            <a:r>
              <a:rPr lang="en-US" sz="2800" smtClean="0"/>
              <a:t>                      = 0.5/2.0  = 0.25</a:t>
            </a:r>
          </a:p>
        </p:txBody>
      </p:sp>
      <p:pic>
        <p:nvPicPr>
          <p:cNvPr id="38916" name="Picture 3"/>
          <p:cNvPicPr>
            <a:picLocks noChangeAspect="1" noChangeArrowheads="1"/>
          </p:cNvPicPr>
          <p:nvPr/>
        </p:nvPicPr>
        <p:blipFill>
          <a:blip r:embed="rId2"/>
          <a:srcRect/>
          <a:stretch>
            <a:fillRect/>
          </a:stretch>
        </p:blipFill>
        <p:spPr bwMode="auto">
          <a:xfrm>
            <a:off x="1689100" y="1714500"/>
            <a:ext cx="5664200" cy="124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ubtitle 2"/>
          <p:cNvSpPr>
            <a:spLocks noGrp="1"/>
          </p:cNvSpPr>
          <p:nvPr>
            <p:ph type="subTitle" idx="1"/>
          </p:nvPr>
        </p:nvSpPr>
        <p:spPr/>
        <p:txBody>
          <a:bodyPr/>
          <a:lstStyle/>
          <a:p>
            <a:pPr>
              <a:buFont typeface="Wingdings" pitchFamily="2" charset="2"/>
              <a:buNone/>
            </a:pPr>
            <a:endParaRPr lang="en-US" smtClean="0"/>
          </a:p>
        </p:txBody>
      </p:sp>
      <p:pic>
        <p:nvPicPr>
          <p:cNvPr id="39939" name="Picture 2"/>
          <p:cNvPicPr>
            <a:picLocks noChangeAspect="1" noChangeArrowheads="1"/>
          </p:cNvPicPr>
          <p:nvPr/>
        </p:nvPicPr>
        <p:blipFill>
          <a:blip r:embed="rId2"/>
          <a:srcRect/>
          <a:stretch>
            <a:fillRect/>
          </a:stretch>
        </p:blipFill>
        <p:spPr bwMode="auto">
          <a:xfrm>
            <a:off x="1016000" y="584200"/>
            <a:ext cx="6781800" cy="5791200"/>
          </a:xfrm>
          <a:prstGeom prst="rect">
            <a:avLst/>
          </a:prstGeom>
          <a:noFill/>
          <a:ln w="9525">
            <a:noFill/>
            <a:miter lim="800000"/>
            <a:headEnd/>
            <a:tailEnd/>
          </a:ln>
        </p:spPr>
      </p:pic>
      <p:cxnSp>
        <p:nvCxnSpPr>
          <p:cNvPr id="39940" name="Straight Arrow Connector 4"/>
          <p:cNvCxnSpPr>
            <a:cxnSpLocks noChangeShapeType="1"/>
          </p:cNvCxnSpPr>
          <p:nvPr/>
        </p:nvCxnSpPr>
        <p:spPr bwMode="auto">
          <a:xfrm>
            <a:off x="1612900" y="2082800"/>
            <a:ext cx="5168900" cy="723900"/>
          </a:xfrm>
          <a:prstGeom prst="straightConnector1">
            <a:avLst/>
          </a:prstGeom>
          <a:noFill/>
          <a:ln w="9525" algn="ctr">
            <a:solidFill>
              <a:schemeClr val="tx1"/>
            </a:solidFill>
            <a:round/>
            <a:headEnd/>
            <a:tailEnd type="arrow" w="med" len="med"/>
          </a:ln>
        </p:spPr>
      </p:cxnSp>
      <p:sp>
        <p:nvSpPr>
          <p:cNvPr id="39941" name="Rectangle 6"/>
          <p:cNvSpPr>
            <a:spLocks noChangeArrowheads="1"/>
          </p:cNvSpPr>
          <p:nvPr/>
        </p:nvSpPr>
        <p:spPr bwMode="auto">
          <a:xfrm>
            <a:off x="381000" y="1803400"/>
            <a:ext cx="863600" cy="355600"/>
          </a:xfrm>
          <a:prstGeom prst="rect">
            <a:avLst/>
          </a:prstGeom>
          <a:solidFill>
            <a:schemeClr val="accent1"/>
          </a:solidFill>
          <a:ln w="9525" algn="ctr">
            <a:solidFill>
              <a:schemeClr val="tx1"/>
            </a:solidFill>
            <a:round/>
            <a:headEnd/>
            <a:tailEnd/>
          </a:ln>
        </p:spPr>
        <p:txBody>
          <a:bodyPr/>
          <a:lstStyle/>
          <a:p>
            <a:r>
              <a:rPr lang="en-US" sz="2000"/>
              <a:t>0.25</a:t>
            </a:r>
          </a:p>
        </p:txBody>
      </p:sp>
      <p:sp>
        <p:nvSpPr>
          <p:cNvPr id="39942" name="Rectangle 7"/>
          <p:cNvSpPr>
            <a:spLocks noChangeArrowheads="1"/>
          </p:cNvSpPr>
          <p:nvPr/>
        </p:nvSpPr>
        <p:spPr bwMode="auto">
          <a:xfrm>
            <a:off x="3416300" y="1765300"/>
            <a:ext cx="762000" cy="317500"/>
          </a:xfrm>
          <a:prstGeom prst="rect">
            <a:avLst/>
          </a:prstGeom>
          <a:solidFill>
            <a:schemeClr val="accent1"/>
          </a:solidFill>
          <a:ln w="9525" algn="ctr">
            <a:solidFill>
              <a:schemeClr val="tx1"/>
            </a:solidFill>
            <a:round/>
            <a:headEnd/>
            <a:tailEnd/>
          </a:ln>
        </p:spPr>
        <p:txBody>
          <a:bodyPr/>
          <a:lstStyle/>
          <a:p>
            <a:r>
              <a:rPr lang="en-US" sz="2000"/>
              <a:t>500</a:t>
            </a:r>
          </a:p>
        </p:txBody>
      </p:sp>
      <p:sp>
        <p:nvSpPr>
          <p:cNvPr id="39943" name="Rectangle 8"/>
          <p:cNvSpPr>
            <a:spLocks noChangeArrowheads="1"/>
          </p:cNvSpPr>
          <p:nvPr/>
        </p:nvSpPr>
        <p:spPr bwMode="auto">
          <a:xfrm>
            <a:off x="7543800" y="2705100"/>
            <a:ext cx="1308100" cy="317500"/>
          </a:xfrm>
          <a:prstGeom prst="rect">
            <a:avLst/>
          </a:prstGeom>
          <a:solidFill>
            <a:schemeClr val="accent1"/>
          </a:solidFill>
          <a:ln w="9525" algn="ctr">
            <a:solidFill>
              <a:schemeClr val="tx1"/>
            </a:solidFill>
            <a:round/>
            <a:headEnd/>
            <a:tailEnd/>
          </a:ln>
        </p:spPr>
        <p:txBody>
          <a:bodyPr/>
          <a:lstStyle/>
          <a:p>
            <a:r>
              <a:rPr lang="en-US" sz="1800"/>
              <a:t>80%power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457200" y="274638"/>
            <a:ext cx="8229600" cy="944562"/>
          </a:xfrm>
        </p:spPr>
        <p:txBody>
          <a:bodyPr/>
          <a:lstStyle/>
          <a:p>
            <a:pPr eaLnBrk="1" hangingPunct="1"/>
            <a:r>
              <a:rPr lang="en-US" smtClean="0">
                <a:solidFill>
                  <a:srgbClr val="CC0066"/>
                </a:solidFill>
              </a:rPr>
              <a:t>Problem 2</a:t>
            </a:r>
          </a:p>
        </p:txBody>
      </p:sp>
      <p:sp>
        <p:nvSpPr>
          <p:cNvPr id="40963" name="Rectangle 3"/>
          <p:cNvSpPr>
            <a:spLocks noGrp="1" noChangeArrowheads="1"/>
          </p:cNvSpPr>
          <p:nvPr>
            <p:ph type="body" idx="1"/>
          </p:nvPr>
        </p:nvSpPr>
        <p:spPr>
          <a:xfrm>
            <a:off x="457200" y="1219200"/>
            <a:ext cx="8229600" cy="4906963"/>
          </a:xfrm>
        </p:spPr>
        <p:txBody>
          <a:bodyPr/>
          <a:lstStyle/>
          <a:p>
            <a:pPr eaLnBrk="1" hangingPunct="1">
              <a:lnSpc>
                <a:spcPct val="90000"/>
              </a:lnSpc>
            </a:pPr>
            <a:r>
              <a:rPr lang="en-US" smtClean="0"/>
              <a:t>A study is to be done to determine effect of 2 drugs (A and B) on blood glucose level. From previous studies using those drugs, Sd of BGL of  8 and 12 g/dl were obtained respectively.</a:t>
            </a:r>
          </a:p>
          <a:p>
            <a:pPr eaLnBrk="1" hangingPunct="1">
              <a:lnSpc>
                <a:spcPct val="90000"/>
              </a:lnSpc>
            </a:pPr>
            <a:r>
              <a:rPr lang="en-US" smtClean="0"/>
              <a:t>A significant level of 95% and a power of 90% is required to detect a mean difference between the two groups of 3 g/dl. How many subjects should be include in each group?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pPr eaLnBrk="1" hangingPunct="1">
              <a:defRPr/>
            </a:pPr>
            <a:r>
              <a:rPr lang="en-US" smtClean="0">
                <a:solidFill>
                  <a:schemeClr val="tx1"/>
                </a:solidFill>
              </a:rPr>
              <a:t>Answer</a:t>
            </a:r>
          </a:p>
        </p:txBody>
      </p:sp>
      <p:graphicFrame>
        <p:nvGraphicFramePr>
          <p:cNvPr id="5122" name="Object 3"/>
          <p:cNvGraphicFramePr>
            <a:graphicFrameLocks noChangeAspect="1"/>
          </p:cNvGraphicFramePr>
          <p:nvPr>
            <p:ph sz="half" idx="1"/>
          </p:nvPr>
        </p:nvGraphicFramePr>
        <p:xfrm>
          <a:off x="1143000" y="3771900"/>
          <a:ext cx="7010400" cy="2209800"/>
        </p:xfrm>
        <a:graphic>
          <a:graphicData uri="http://schemas.openxmlformats.org/presentationml/2006/ole">
            <p:oleObj spid="_x0000_s5122" name="Equation" r:id="rId3" imgW="2095500" imgH="660400" progId="Equation.3">
              <p:embed/>
            </p:oleObj>
          </a:graphicData>
        </a:graphic>
      </p:graphicFrame>
      <p:sp>
        <p:nvSpPr>
          <p:cNvPr id="5124" name="Rectangle 4"/>
          <p:cNvSpPr>
            <a:spLocks noChangeArrowheads="1"/>
          </p:cNvSpPr>
          <p:nvPr/>
        </p:nvSpPr>
        <p:spPr bwMode="auto">
          <a:xfrm>
            <a:off x="1778000" y="1485900"/>
            <a:ext cx="5994400" cy="1384300"/>
          </a:xfrm>
          <a:prstGeom prst="rect">
            <a:avLst/>
          </a:prstGeom>
          <a:noFill/>
          <a:ln w="9525">
            <a:noFill/>
            <a:miter lim="800000"/>
            <a:headEnd/>
            <a:tailEnd/>
          </a:ln>
        </p:spPr>
        <p:txBody>
          <a:bodyPr>
            <a:spAutoFit/>
          </a:bodyPr>
          <a:lstStyle/>
          <a:p>
            <a:r>
              <a:rPr lang="en-US"/>
              <a:t>                 (SD1 + SD2)²</a:t>
            </a:r>
          </a:p>
          <a:p>
            <a:r>
              <a:rPr lang="en-US"/>
              <a:t>         n =  -------------------- *  f(</a:t>
            </a:r>
            <a:r>
              <a:rPr lang="el-GR"/>
              <a:t>α</a:t>
            </a:r>
            <a:r>
              <a:rPr lang="en-US"/>
              <a:t>,</a:t>
            </a:r>
            <a:r>
              <a:rPr lang="el-GR"/>
              <a:t>β</a:t>
            </a:r>
            <a:r>
              <a:rPr lang="en-US"/>
              <a:t>)</a:t>
            </a:r>
          </a:p>
          <a:p>
            <a:r>
              <a:rPr lang="en-US"/>
              <a:t>                         ∆²</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381000" y="2209800"/>
            <a:ext cx="4038600" cy="3810000"/>
          </a:xfrm>
          <a:prstGeom prst="rect">
            <a:avLst/>
          </a:prstGeom>
          <a:noFill/>
          <a:ln w="9525">
            <a:noFill/>
            <a:miter lim="800000"/>
            <a:headEnd/>
            <a:tailEnd/>
          </a:ln>
        </p:spPr>
        <p:txBody>
          <a:bodyPr/>
          <a:lstStyle/>
          <a:p>
            <a:pPr marL="342900" indent="-342900">
              <a:spcBef>
                <a:spcPct val="20000"/>
              </a:spcBef>
              <a:buFontTx/>
              <a:buChar char="•"/>
            </a:pPr>
            <a:endParaRPr lang="en-US" sz="2500" baseline="30000"/>
          </a:p>
          <a:p>
            <a:pPr marL="342900" indent="-342900">
              <a:spcBef>
                <a:spcPct val="20000"/>
              </a:spcBef>
              <a:buFontTx/>
              <a:buChar char="•"/>
            </a:pPr>
            <a:endParaRPr lang="en-US" sz="2500" baseline="30000"/>
          </a:p>
          <a:p>
            <a:pPr marL="342900" indent="-342900">
              <a:spcBef>
                <a:spcPct val="20000"/>
              </a:spcBef>
              <a:buFontTx/>
              <a:buChar char="•"/>
            </a:pPr>
            <a:endParaRPr lang="en-US" sz="2500" baseline="30000"/>
          </a:p>
        </p:txBody>
      </p:sp>
      <p:sp>
        <p:nvSpPr>
          <p:cNvPr id="6148" name="Rectangle 6"/>
          <p:cNvSpPr>
            <a:spLocks noChangeArrowheads="1"/>
          </p:cNvSpPr>
          <p:nvPr/>
        </p:nvSpPr>
        <p:spPr bwMode="auto">
          <a:xfrm>
            <a:off x="381000" y="1778000"/>
            <a:ext cx="8382000" cy="4826000"/>
          </a:xfrm>
          <a:prstGeom prst="rect">
            <a:avLst/>
          </a:prstGeom>
          <a:noFill/>
          <a:ln>
            <a:noFill/>
          </a:ln>
          <a:extLst>
            <a:ext uri="{909E8E84-426E-40DD-AFC4-6F175D3DCCD1}"/>
            <a:ext uri="{91240B29-F687-4F45-9708-019B960494DF}"/>
          </a:extLst>
        </p:spPr>
        <p:txBody>
          <a:bodyPr/>
          <a:lstStyle/>
          <a:p>
            <a:pPr marL="342900" indent="-342900">
              <a:spcBef>
                <a:spcPct val="20000"/>
              </a:spcBef>
              <a:buFontTx/>
              <a:buChar char="•"/>
              <a:defRPr/>
            </a:pPr>
            <a:r>
              <a:rPr lang="en-US" sz="2000" b="1" u="sng" dirty="0">
                <a:solidFill>
                  <a:srgbClr val="FF0000"/>
                </a:solidFill>
              </a:rPr>
              <a:t>Example:</a:t>
            </a:r>
            <a:r>
              <a:rPr lang="en-US" sz="2000" dirty="0"/>
              <a:t> The efficacy  of  ‘treatment A ‘ is expected to be 70%, and for ‘treatment B’  to be 60%.  A study is planned to show the difference at the significance level of 1% and power of 90%.  </a:t>
            </a:r>
          </a:p>
          <a:p>
            <a:pPr>
              <a:spcBef>
                <a:spcPct val="20000"/>
              </a:spcBef>
              <a:defRPr/>
            </a:pPr>
            <a:r>
              <a:rPr lang="en-US" sz="2000" dirty="0"/>
              <a:t>     The sample size can be calculated as follows:</a:t>
            </a:r>
          </a:p>
          <a:p>
            <a:pPr marL="742950" lvl="1" indent="-285750">
              <a:spcBef>
                <a:spcPct val="20000"/>
              </a:spcBef>
              <a:buFontTx/>
              <a:buChar char="–"/>
              <a:defRPr/>
            </a:pPr>
            <a:r>
              <a:rPr lang="en-US" sz="2000" i="1" dirty="0"/>
              <a:t>p</a:t>
            </a:r>
            <a:r>
              <a:rPr lang="en-US" sz="2000" baseline="-25000" dirty="0"/>
              <a:t>1</a:t>
            </a:r>
            <a:r>
              <a:rPr lang="en-US" sz="2000" i="1" dirty="0"/>
              <a:t> </a:t>
            </a:r>
            <a:r>
              <a:rPr lang="en-US" sz="2000" dirty="0"/>
              <a:t>= 0.6; q</a:t>
            </a:r>
            <a:r>
              <a:rPr lang="en-US" sz="2000" baseline="-25000" dirty="0"/>
              <a:t>1</a:t>
            </a:r>
            <a:r>
              <a:rPr lang="en-US" sz="2000" dirty="0"/>
              <a:t>= 1-0.6 =0.4; </a:t>
            </a:r>
            <a:r>
              <a:rPr lang="en-US" sz="2000" i="1" dirty="0"/>
              <a:t>p</a:t>
            </a:r>
            <a:r>
              <a:rPr lang="en-US" sz="2000" baseline="-25000" dirty="0"/>
              <a:t>2</a:t>
            </a:r>
            <a:r>
              <a:rPr lang="en-US" sz="2000" i="1" dirty="0"/>
              <a:t> </a:t>
            </a:r>
            <a:r>
              <a:rPr lang="en-US" sz="2000" dirty="0"/>
              <a:t>= 0.7; q</a:t>
            </a:r>
            <a:r>
              <a:rPr lang="en-US" sz="2000" baseline="-25000" dirty="0"/>
              <a:t>2</a:t>
            </a:r>
            <a:r>
              <a:rPr lang="en-US" sz="2000" i="1" dirty="0"/>
              <a:t> =</a:t>
            </a:r>
            <a:r>
              <a:rPr lang="en-US" sz="2000" dirty="0"/>
              <a:t>1-0.7=0.3; </a:t>
            </a:r>
          </a:p>
          <a:p>
            <a:pPr marL="742950" lvl="1" indent="-285750">
              <a:spcBef>
                <a:spcPct val="20000"/>
              </a:spcBef>
              <a:buFontTx/>
              <a:buChar char="–"/>
              <a:defRPr/>
            </a:pPr>
            <a:r>
              <a:rPr lang="en-US" sz="2000" i="1" dirty="0"/>
              <a:t>Z</a:t>
            </a:r>
            <a:r>
              <a:rPr lang="en-US" sz="2000" baseline="-25000" dirty="0">
                <a:latin typeface="Symbol" pitchFamily="18" charset="2"/>
              </a:rPr>
              <a:t>0.01</a:t>
            </a:r>
            <a:r>
              <a:rPr lang="en-US" sz="2000" dirty="0"/>
              <a:t> = 2.58;  </a:t>
            </a:r>
            <a:r>
              <a:rPr lang="en-US" sz="2000" i="1" dirty="0"/>
              <a:t> Z</a:t>
            </a:r>
            <a:r>
              <a:rPr lang="en-US" sz="2000" baseline="-25000" dirty="0">
                <a:latin typeface="Symbol" pitchFamily="18" charset="2"/>
              </a:rPr>
              <a:t>1-0.9</a:t>
            </a:r>
            <a:r>
              <a:rPr lang="en-US" sz="2000" dirty="0"/>
              <a:t> = 1.28.  </a:t>
            </a:r>
          </a:p>
          <a:p>
            <a:pPr marL="742950" lvl="1" indent="-285750">
              <a:spcBef>
                <a:spcPct val="20000"/>
              </a:spcBef>
              <a:buFontTx/>
              <a:buChar char="–"/>
              <a:defRPr/>
            </a:pPr>
            <a:r>
              <a:rPr lang="en-US" sz="2000" dirty="0"/>
              <a:t>The sample size required for each group should be:</a:t>
            </a:r>
          </a:p>
          <a:p>
            <a:pPr marL="742950" lvl="1" indent="-285750">
              <a:spcBef>
                <a:spcPct val="20000"/>
              </a:spcBef>
              <a:buFontTx/>
              <a:buChar char="–"/>
              <a:defRPr/>
            </a:pPr>
            <a:endParaRPr lang="en-US" sz="2000" dirty="0"/>
          </a:p>
          <a:p>
            <a:pPr marL="742950" lvl="1" indent="-285750">
              <a:spcBef>
                <a:spcPct val="20000"/>
              </a:spcBef>
              <a:buFontTx/>
              <a:buChar char="–"/>
              <a:defRPr/>
            </a:pPr>
            <a:endParaRPr lang="en-US" sz="2000" dirty="0"/>
          </a:p>
          <a:p>
            <a:pPr marL="742950" lvl="1" indent="-285750">
              <a:spcBef>
                <a:spcPct val="20000"/>
              </a:spcBef>
              <a:buFontTx/>
              <a:buChar char="–"/>
              <a:defRPr/>
            </a:pPr>
            <a:endParaRPr lang="en-US" sz="2000" dirty="0"/>
          </a:p>
          <a:p>
            <a:pPr lvl="1">
              <a:spcBef>
                <a:spcPct val="20000"/>
              </a:spcBef>
              <a:defRPr/>
            </a:pPr>
            <a:endParaRPr lang="en-US" sz="2000" dirty="0"/>
          </a:p>
          <a:p>
            <a:pPr lvl="1">
              <a:spcBef>
                <a:spcPct val="20000"/>
              </a:spcBef>
              <a:defRPr/>
            </a:pPr>
            <a:r>
              <a:rPr lang="en-US" sz="2000" dirty="0"/>
              <a:t> n = (2.58+1.28)</a:t>
            </a:r>
            <a:r>
              <a:rPr lang="en-US" sz="2000" baseline="30000" dirty="0"/>
              <a:t>2</a:t>
            </a:r>
            <a:r>
              <a:rPr lang="en-US" sz="2000" dirty="0"/>
              <a:t>[(0.6)(0.4)+(0.7)(0.30] /(0.6-0.7)</a:t>
            </a:r>
            <a:r>
              <a:rPr lang="en-US" sz="2000" baseline="30000" dirty="0"/>
              <a:t>2 </a:t>
            </a:r>
            <a:r>
              <a:rPr lang="en-US" sz="2000" dirty="0"/>
              <a:t> = 670.5 </a:t>
            </a:r>
          </a:p>
          <a:p>
            <a:pPr lvl="1">
              <a:spcBef>
                <a:spcPct val="20000"/>
              </a:spcBef>
              <a:defRPr/>
            </a:pPr>
            <a:r>
              <a:rPr lang="en-US" sz="2000" dirty="0"/>
              <a:t>  Total sample size = 1342 ( consider for drop outs &amp; lost to </a:t>
            </a:r>
            <a:r>
              <a:rPr lang="en-US" sz="2000" dirty="0" err="1"/>
              <a:t>followup</a:t>
            </a:r>
            <a:r>
              <a:rPr lang="en-US" sz="2000" dirty="0"/>
              <a:t>)</a:t>
            </a:r>
            <a:endParaRPr lang="en-US" dirty="0"/>
          </a:p>
        </p:txBody>
      </p:sp>
      <p:sp>
        <p:nvSpPr>
          <p:cNvPr id="41988" name="Rectangle 5"/>
          <p:cNvSpPr>
            <a:spLocks noChangeArrowheads="1"/>
          </p:cNvSpPr>
          <p:nvPr/>
        </p:nvSpPr>
        <p:spPr bwMode="auto">
          <a:xfrm>
            <a:off x="914400" y="520700"/>
            <a:ext cx="7899400" cy="523875"/>
          </a:xfrm>
          <a:prstGeom prst="rect">
            <a:avLst/>
          </a:prstGeom>
          <a:noFill/>
          <a:ln w="9525">
            <a:noFill/>
            <a:miter lim="800000"/>
            <a:headEnd/>
            <a:tailEnd/>
          </a:ln>
        </p:spPr>
        <p:txBody>
          <a:bodyPr>
            <a:spAutoFit/>
          </a:bodyPr>
          <a:lstStyle/>
          <a:p>
            <a:r>
              <a:rPr lang="en-US" b="1">
                <a:solidFill>
                  <a:schemeClr val="tx2"/>
                </a:solidFill>
              </a:rPr>
              <a:t>Sample size for </a:t>
            </a:r>
            <a:r>
              <a:rPr lang="en-US" b="1" i="1">
                <a:solidFill>
                  <a:schemeClr val="tx2"/>
                </a:solidFill>
              </a:rPr>
              <a:t>two proportions: </a:t>
            </a:r>
            <a:r>
              <a:rPr lang="en-US" b="1">
                <a:solidFill>
                  <a:schemeClr val="tx2"/>
                </a:solidFill>
              </a:rPr>
              <a:t>example</a:t>
            </a:r>
          </a:p>
        </p:txBody>
      </p:sp>
      <p:pic>
        <p:nvPicPr>
          <p:cNvPr id="41989" name="Picture 2"/>
          <p:cNvPicPr>
            <a:picLocks noGrp="1" noChangeAspect="1" noChangeArrowheads="1"/>
          </p:cNvPicPr>
          <p:nvPr>
            <p:ph idx="1"/>
          </p:nvPr>
        </p:nvPicPr>
        <p:blipFill>
          <a:blip r:embed="rId2"/>
          <a:srcRect/>
          <a:stretch>
            <a:fillRect/>
          </a:stretch>
        </p:blipFill>
        <p:spPr>
          <a:xfrm>
            <a:off x="1066800" y="4330700"/>
            <a:ext cx="6629400" cy="1066800"/>
          </a:xfr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Important to remember</a:t>
            </a:r>
          </a:p>
        </p:txBody>
      </p:sp>
      <p:sp>
        <p:nvSpPr>
          <p:cNvPr id="43011" name="Rectangle 3"/>
          <p:cNvSpPr>
            <a:spLocks noGrp="1" noChangeArrowheads="1"/>
          </p:cNvSpPr>
          <p:nvPr>
            <p:ph type="body" idx="1"/>
          </p:nvPr>
        </p:nvSpPr>
        <p:spPr>
          <a:xfrm>
            <a:off x="677863" y="2133600"/>
            <a:ext cx="8001000" cy="4191000"/>
          </a:xfrm>
        </p:spPr>
        <p:txBody>
          <a:bodyPr/>
          <a:lstStyle/>
          <a:p>
            <a:pPr eaLnBrk="1" hangingPunct="1">
              <a:lnSpc>
                <a:spcPct val="90000"/>
              </a:lnSpc>
            </a:pPr>
            <a:r>
              <a:rPr lang="en-US" sz="2800" smtClean="0"/>
              <a:t>Pilot studies do not need sample size calculation!!!</a:t>
            </a:r>
          </a:p>
          <a:p>
            <a:pPr eaLnBrk="1" hangingPunct="1">
              <a:lnSpc>
                <a:spcPct val="90000"/>
              </a:lnSpc>
            </a:pPr>
            <a:r>
              <a:rPr lang="en-US" altLang="ja-JP" sz="2800" smtClean="0">
                <a:ea typeface="ＭＳ Ｐゴシック" pitchFamily="34" charset="-128"/>
              </a:rPr>
              <a:t>Sample size is an educated guess, and it works only if:</a:t>
            </a:r>
          </a:p>
          <a:p>
            <a:pPr lvl="1" eaLnBrk="1" hangingPunct="1">
              <a:lnSpc>
                <a:spcPct val="90000"/>
              </a:lnSpc>
            </a:pPr>
            <a:r>
              <a:rPr lang="en-US" smtClean="0"/>
              <a:t>The study samples comes from the same or similar populations to the pilot study populations</a:t>
            </a:r>
            <a:endParaRPr lang="en-US" altLang="ja-JP" smtClean="0">
              <a:ea typeface="ＭＳ Ｐゴシック" pitchFamily="34" charset="-128"/>
            </a:endParaRPr>
          </a:p>
          <a:p>
            <a:pPr lvl="1" eaLnBrk="1" hangingPunct="1">
              <a:lnSpc>
                <a:spcPct val="90000"/>
              </a:lnSpc>
            </a:pPr>
            <a:r>
              <a:rPr lang="en-US" altLang="ja-JP" smtClean="0">
                <a:ea typeface="ＭＳ Ｐゴシック" pitchFamily="34" charset="-128"/>
              </a:rPr>
              <a:t>The population of interest is not changing over time </a:t>
            </a:r>
          </a:p>
          <a:p>
            <a:pPr lvl="1" eaLnBrk="1" hangingPunct="1">
              <a:lnSpc>
                <a:spcPct val="90000"/>
              </a:lnSpc>
            </a:pPr>
            <a:r>
              <a:rPr lang="en-US" altLang="ja-JP" smtClean="0">
                <a:ea typeface="ＭＳ Ｐゴシック" pitchFamily="34" charset="-128"/>
              </a:rPr>
              <a:t>The difference or association being studied exists</a:t>
            </a:r>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Summary</a:t>
            </a:r>
          </a:p>
        </p:txBody>
      </p:sp>
      <p:sp>
        <p:nvSpPr>
          <p:cNvPr id="44035" name="Rectangle 3"/>
          <p:cNvSpPr>
            <a:spLocks noGrp="1" noChangeArrowheads="1"/>
          </p:cNvSpPr>
          <p:nvPr>
            <p:ph type="body" idx="1"/>
          </p:nvPr>
        </p:nvSpPr>
        <p:spPr>
          <a:xfrm>
            <a:off x="827088" y="2017713"/>
            <a:ext cx="8128000" cy="4433887"/>
          </a:xfrm>
        </p:spPr>
        <p:txBody>
          <a:bodyPr/>
          <a:lstStyle/>
          <a:p>
            <a:pPr eaLnBrk="1" hangingPunct="1">
              <a:lnSpc>
                <a:spcPct val="90000"/>
              </a:lnSpc>
            </a:pPr>
            <a:r>
              <a:rPr lang="en-US" sz="2800" smtClean="0"/>
              <a:t>Define research question well</a:t>
            </a:r>
          </a:p>
          <a:p>
            <a:pPr eaLnBrk="1" hangingPunct="1">
              <a:lnSpc>
                <a:spcPct val="90000"/>
              </a:lnSpc>
            </a:pPr>
            <a:r>
              <a:rPr lang="en-US" sz="2800" smtClean="0"/>
              <a:t>Consider study design, type of response variable, and type of data analysis</a:t>
            </a:r>
          </a:p>
          <a:p>
            <a:pPr eaLnBrk="1" hangingPunct="1">
              <a:lnSpc>
                <a:spcPct val="90000"/>
              </a:lnSpc>
            </a:pPr>
            <a:r>
              <a:rPr lang="en-US" sz="2800" smtClean="0"/>
              <a:t>Decide on the type of difference or change you want to detect (make sure it answers your research question)</a:t>
            </a:r>
          </a:p>
          <a:p>
            <a:pPr eaLnBrk="1" hangingPunct="1">
              <a:lnSpc>
                <a:spcPct val="90000"/>
              </a:lnSpc>
            </a:pPr>
            <a:r>
              <a:rPr lang="en-US" sz="2800" smtClean="0"/>
              <a:t>Choose </a:t>
            </a:r>
            <a:r>
              <a:rPr lang="en-US" sz="2800" smtClean="0">
                <a:sym typeface="Symbol" pitchFamily="18" charset="2"/>
              </a:rPr>
              <a:t></a:t>
            </a:r>
            <a:r>
              <a:rPr lang="en-US" sz="2800" smtClean="0"/>
              <a:t> and </a:t>
            </a:r>
            <a:r>
              <a:rPr lang="en-US" sz="2800" smtClean="0">
                <a:sym typeface="Symbol" pitchFamily="18" charset="2"/>
              </a:rPr>
              <a:t></a:t>
            </a:r>
          </a:p>
          <a:p>
            <a:pPr eaLnBrk="1" hangingPunct="1">
              <a:lnSpc>
                <a:spcPct val="90000"/>
              </a:lnSpc>
            </a:pPr>
            <a:r>
              <a:rPr lang="en-US" sz="2800" smtClean="0">
                <a:solidFill>
                  <a:srgbClr val="0000CC"/>
                </a:solidFill>
                <a:sym typeface="Symbol" pitchFamily="18" charset="2"/>
              </a:rPr>
              <a:t>Use appropriate equation  for sample size calculation or sample size tables/ nomogram or software.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50938" y="617538"/>
            <a:ext cx="7793037" cy="868362"/>
          </a:xfrm>
        </p:spPr>
        <p:txBody>
          <a:bodyPr/>
          <a:lstStyle/>
          <a:p>
            <a:pPr eaLnBrk="1" hangingPunct="1"/>
            <a:r>
              <a:rPr lang="en-US" smtClean="0"/>
              <a:t>Why to calculate sample size?</a:t>
            </a:r>
          </a:p>
        </p:txBody>
      </p:sp>
      <p:sp>
        <p:nvSpPr>
          <p:cNvPr id="13315" name="Rectangle 3"/>
          <p:cNvSpPr>
            <a:spLocks noGrp="1" noChangeArrowheads="1"/>
          </p:cNvSpPr>
          <p:nvPr>
            <p:ph type="body" idx="1"/>
          </p:nvPr>
        </p:nvSpPr>
        <p:spPr/>
        <p:txBody>
          <a:bodyPr/>
          <a:lstStyle/>
          <a:p>
            <a:pPr eaLnBrk="1" hangingPunct="1">
              <a:lnSpc>
                <a:spcPct val="90000"/>
              </a:lnSpc>
            </a:pPr>
            <a:r>
              <a:rPr lang="en-US" sz="2800" smtClean="0"/>
              <a:t>To show that under certain conditions, the hypothesis test has a good chance of showing a desired difference (if it exists) </a:t>
            </a:r>
          </a:p>
          <a:p>
            <a:pPr eaLnBrk="1" hangingPunct="1">
              <a:lnSpc>
                <a:spcPct val="90000"/>
              </a:lnSpc>
            </a:pPr>
            <a:r>
              <a:rPr lang="en-US" sz="2800" smtClean="0"/>
              <a:t>To show to that the study has a reasonable chance to obtain a conclusive result</a:t>
            </a:r>
          </a:p>
          <a:p>
            <a:pPr eaLnBrk="1" hangingPunct="1">
              <a:lnSpc>
                <a:spcPct val="90000"/>
              </a:lnSpc>
            </a:pPr>
            <a:r>
              <a:rPr lang="en-US" sz="2800" smtClean="0"/>
              <a:t>To show that the necessary resources (human, monetary, time) will be minimized and well utilized</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ubtitle 2"/>
          <p:cNvSpPr>
            <a:spLocks noGrp="1"/>
          </p:cNvSpPr>
          <p:nvPr>
            <p:ph type="subTitle" idx="1"/>
          </p:nvPr>
        </p:nvSpPr>
        <p:spPr>
          <a:xfrm>
            <a:off x="1371600" y="1727200"/>
            <a:ext cx="6400800" cy="2044700"/>
          </a:xfrm>
        </p:spPr>
        <p:txBody>
          <a:bodyPr/>
          <a:lstStyle/>
          <a:p>
            <a:pPr>
              <a:buFont typeface="Wingdings" pitchFamily="2" charset="2"/>
              <a:buNone/>
            </a:pPr>
            <a:r>
              <a:rPr lang="en-US" sz="8000" b="1" smtClean="0">
                <a:solidFill>
                  <a:schemeClr val="tx2"/>
                </a:solidFill>
              </a:rPr>
              <a:t>Thanks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592138" y="287338"/>
            <a:ext cx="7883525" cy="911225"/>
          </a:xfrm>
          <a:prstGeom prst="rect">
            <a:avLst/>
          </a:prstGeom>
          <a:noFill/>
          <a:ln w="12700">
            <a:noFill/>
            <a:miter lim="800000"/>
            <a:headEnd/>
            <a:tailEnd/>
          </a:ln>
        </p:spPr>
        <p:txBody>
          <a:bodyPr lIns="90488" tIns="44450" rIns="90488" bIns="44450">
            <a:spAutoFit/>
          </a:bodyPr>
          <a:lstStyle/>
          <a:p>
            <a:pPr algn="ctr">
              <a:spcBef>
                <a:spcPct val="50000"/>
              </a:spcBef>
            </a:pPr>
            <a:r>
              <a:rPr lang="en-US" sz="5400"/>
              <a:t>Sample Size</a:t>
            </a:r>
          </a:p>
        </p:txBody>
      </p:sp>
      <p:graphicFrame>
        <p:nvGraphicFramePr>
          <p:cNvPr id="1026" name="Object 3">
            <a:hlinkClick r:id="" action="ppaction://ole?verb=0"/>
          </p:cNvPr>
          <p:cNvGraphicFramePr>
            <a:graphicFrameLocks/>
          </p:cNvGraphicFramePr>
          <p:nvPr/>
        </p:nvGraphicFramePr>
        <p:xfrm>
          <a:off x="2667000" y="1379538"/>
          <a:ext cx="4140200" cy="5770562"/>
        </p:xfrm>
        <a:graphic>
          <a:graphicData uri="http://schemas.openxmlformats.org/presentationml/2006/ole">
            <p:oleObj spid="_x0000_s1026" name="Clip" r:id="rId4" imgW="4140200" imgH="5770563" progId="MS_ClipArt_Gallery.2">
              <p:embed/>
            </p:oleObj>
          </a:graphicData>
        </a:graphic>
      </p:graphicFrame>
      <p:sp>
        <p:nvSpPr>
          <p:cNvPr id="1028" name="Rectangle 4"/>
          <p:cNvSpPr>
            <a:spLocks noChangeArrowheads="1"/>
          </p:cNvSpPr>
          <p:nvPr/>
        </p:nvSpPr>
        <p:spPr bwMode="auto">
          <a:xfrm>
            <a:off x="381000" y="2190750"/>
            <a:ext cx="2682875" cy="1900238"/>
          </a:xfrm>
          <a:prstGeom prst="rect">
            <a:avLst/>
          </a:prstGeom>
          <a:noFill/>
          <a:ln w="12700">
            <a:noFill/>
            <a:miter lim="800000"/>
            <a:headEnd/>
            <a:tailEnd/>
          </a:ln>
        </p:spPr>
        <p:txBody>
          <a:bodyPr lIns="90488" tIns="44450" rIns="90488" bIns="44450">
            <a:spAutoFit/>
          </a:bodyPr>
          <a:lstStyle/>
          <a:p>
            <a:pPr>
              <a:lnSpc>
                <a:spcPct val="70000"/>
              </a:lnSpc>
              <a:spcBef>
                <a:spcPct val="50000"/>
              </a:spcBef>
            </a:pPr>
            <a:r>
              <a:rPr lang="en-US">
                <a:solidFill>
                  <a:srgbClr val="009900"/>
                </a:solidFill>
              </a:rPr>
              <a:t>Too Big:</a:t>
            </a:r>
          </a:p>
          <a:p>
            <a:pPr>
              <a:spcBef>
                <a:spcPct val="50000"/>
              </a:spcBef>
              <a:buFontTx/>
              <a:buChar char="•"/>
            </a:pPr>
            <a:r>
              <a:rPr lang="en-US">
                <a:solidFill>
                  <a:srgbClr val="009900"/>
                </a:solidFill>
              </a:rPr>
              <a:t>Requires too much resources</a:t>
            </a:r>
          </a:p>
        </p:txBody>
      </p:sp>
      <p:sp>
        <p:nvSpPr>
          <p:cNvPr id="1029" name="Rectangle 5"/>
          <p:cNvSpPr>
            <a:spLocks noChangeArrowheads="1"/>
          </p:cNvSpPr>
          <p:nvPr/>
        </p:nvSpPr>
        <p:spPr bwMode="auto">
          <a:xfrm>
            <a:off x="6381750" y="2190750"/>
            <a:ext cx="2168525" cy="1285875"/>
          </a:xfrm>
          <a:prstGeom prst="rect">
            <a:avLst/>
          </a:prstGeom>
          <a:noFill/>
          <a:ln w="12700">
            <a:noFill/>
            <a:miter lim="800000"/>
            <a:headEnd/>
            <a:tailEnd/>
          </a:ln>
        </p:spPr>
        <p:txBody>
          <a:bodyPr lIns="90488" tIns="44450" rIns="90488" bIns="44450">
            <a:spAutoFit/>
          </a:bodyPr>
          <a:lstStyle/>
          <a:p>
            <a:pPr>
              <a:lnSpc>
                <a:spcPct val="70000"/>
              </a:lnSpc>
              <a:spcBef>
                <a:spcPct val="50000"/>
              </a:spcBef>
            </a:pPr>
            <a:r>
              <a:rPr lang="en-US">
                <a:solidFill>
                  <a:schemeClr val="hlink"/>
                </a:solidFill>
              </a:rPr>
              <a:t> </a:t>
            </a:r>
            <a:r>
              <a:rPr lang="en-US">
                <a:solidFill>
                  <a:srgbClr val="FF0000"/>
                </a:solidFill>
              </a:rPr>
              <a:t>Too Small:</a:t>
            </a:r>
          </a:p>
          <a:p>
            <a:pPr>
              <a:lnSpc>
                <a:spcPct val="60000"/>
              </a:lnSpc>
              <a:spcBef>
                <a:spcPct val="50000"/>
              </a:spcBef>
              <a:buFontTx/>
              <a:buChar char="•"/>
            </a:pPr>
            <a:r>
              <a:rPr lang="en-US">
                <a:solidFill>
                  <a:srgbClr val="FF0000"/>
                </a:solidFill>
              </a:rPr>
              <a:t>Won’t do </a:t>
            </a:r>
          </a:p>
          <a:p>
            <a:pPr>
              <a:lnSpc>
                <a:spcPct val="50000"/>
              </a:lnSpc>
              <a:spcBef>
                <a:spcPct val="50000"/>
              </a:spcBef>
            </a:pPr>
            <a:r>
              <a:rPr lang="en-US">
                <a:solidFill>
                  <a:srgbClr val="FF0000"/>
                </a:solidFill>
              </a:rPr>
              <a:t>    the job</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What do I need to know to calculate sample size? </a:t>
            </a:r>
          </a:p>
        </p:txBody>
      </p:sp>
      <p:sp>
        <p:nvSpPr>
          <p:cNvPr id="14339" name="Rectangle 3"/>
          <p:cNvSpPr>
            <a:spLocks noGrp="1" noChangeArrowheads="1"/>
          </p:cNvSpPr>
          <p:nvPr>
            <p:ph type="body" idx="1"/>
          </p:nvPr>
        </p:nvSpPr>
        <p:spPr>
          <a:xfrm>
            <a:off x="1182688" y="2017713"/>
            <a:ext cx="7551737" cy="4114800"/>
          </a:xfrm>
        </p:spPr>
        <p:txBody>
          <a:bodyPr/>
          <a:lstStyle/>
          <a:p>
            <a:pPr eaLnBrk="1" hangingPunct="1">
              <a:lnSpc>
                <a:spcPct val="90000"/>
              </a:lnSpc>
            </a:pPr>
            <a:r>
              <a:rPr lang="en-US" sz="2800" smtClean="0"/>
              <a:t>Most Important: sample size calculation is an </a:t>
            </a:r>
            <a:r>
              <a:rPr lang="en-US" sz="2800" smtClean="0">
                <a:solidFill>
                  <a:srgbClr val="FF0000"/>
                </a:solidFill>
              </a:rPr>
              <a:t>educated guess</a:t>
            </a:r>
          </a:p>
          <a:p>
            <a:pPr eaLnBrk="1" hangingPunct="1">
              <a:lnSpc>
                <a:spcPct val="90000"/>
              </a:lnSpc>
            </a:pPr>
            <a:r>
              <a:rPr lang="en-US" sz="2800" smtClean="0"/>
              <a:t>It is more appropriate for studies involving </a:t>
            </a:r>
            <a:r>
              <a:rPr lang="en-US" sz="2800" smtClean="0">
                <a:solidFill>
                  <a:srgbClr val="FF0000"/>
                </a:solidFill>
              </a:rPr>
              <a:t>hypothesis testing</a:t>
            </a:r>
            <a:endParaRPr lang="en-US" sz="2800" smtClean="0"/>
          </a:p>
          <a:p>
            <a:pPr eaLnBrk="1" hangingPunct="1">
              <a:lnSpc>
                <a:spcPct val="90000"/>
              </a:lnSpc>
            </a:pPr>
            <a:r>
              <a:rPr lang="en-US" sz="2800" smtClean="0"/>
              <a:t>There is no magic involved; only statistical and mathematical logic and some algebra</a:t>
            </a:r>
          </a:p>
          <a:p>
            <a:pPr eaLnBrk="1" hangingPunct="1">
              <a:lnSpc>
                <a:spcPct val="90000"/>
              </a:lnSpc>
            </a:pPr>
            <a:r>
              <a:rPr lang="en-US" sz="2800" smtClean="0"/>
              <a:t>Researchers need to know something about what they are measuring and how it varies in the population of interest</a:t>
            </a:r>
          </a:p>
        </p:txBody>
      </p:sp>
      <p:sp>
        <p:nvSpPr>
          <p:cNvPr id="14340" name="Rectangle 5"/>
          <p:cNvSpPr>
            <a:spLocks noChangeArrowheads="1"/>
          </p:cNvSpPr>
          <p:nvPr/>
        </p:nvSpPr>
        <p:spPr bwMode="auto">
          <a:xfrm>
            <a:off x="-2141538" y="1006475"/>
            <a:ext cx="184150" cy="519113"/>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smtClean="0"/>
              <a:t>Sample Size Calculations</a:t>
            </a:r>
          </a:p>
        </p:txBody>
      </p:sp>
      <p:sp>
        <p:nvSpPr>
          <p:cNvPr id="15363" name="Rectangle 3"/>
          <p:cNvSpPr>
            <a:spLocks noGrp="1" noRot="1" noChangeArrowheads="1"/>
          </p:cNvSpPr>
          <p:nvPr>
            <p:ph type="body" idx="1"/>
          </p:nvPr>
        </p:nvSpPr>
        <p:spPr/>
        <p:txBody>
          <a:bodyPr/>
          <a:lstStyle/>
          <a:p>
            <a:pPr marL="398463" indent="-398463"/>
            <a:r>
              <a:rPr lang="en-US" smtClean="0">
                <a:cs typeface="Times New Roman" pitchFamily="18" charset="0"/>
              </a:rPr>
              <a:t>Formulate a PRIMARY question or hypothesis to test (or determine what you are estimating).  Write down H</a:t>
            </a:r>
            <a:r>
              <a:rPr lang="en-US" baseline="-30000" smtClean="0">
                <a:cs typeface="Times New Roman" pitchFamily="18" charset="0"/>
              </a:rPr>
              <a:t>0</a:t>
            </a:r>
            <a:r>
              <a:rPr lang="en-US" smtClean="0">
                <a:cs typeface="Times New Roman" pitchFamily="18" charset="0"/>
              </a:rPr>
              <a:t> and H</a:t>
            </a:r>
            <a:r>
              <a:rPr lang="en-US" baseline="-30000" smtClean="0">
                <a:cs typeface="Times New Roman" pitchFamily="18" charset="0"/>
              </a:rPr>
              <a:t>A</a:t>
            </a:r>
            <a:r>
              <a:rPr lang="en-US" smtClean="0">
                <a:cs typeface="Times New Roman" pitchFamily="18" charset="0"/>
              </a:rPr>
              <a:t>.</a:t>
            </a:r>
            <a:endParaRPr lang="en-US" smtClean="0"/>
          </a:p>
          <a:p>
            <a:pPr marL="398463" indent="-398463"/>
            <a:r>
              <a:rPr lang="en-US" smtClean="0">
                <a:cs typeface="Times New Roman" pitchFamily="18" charset="0"/>
              </a:rPr>
              <a:t>Determine the endpoint.  Choose an outcome measure.  How do we “measure” or “quantify” the responses?</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71600" y="533400"/>
            <a:ext cx="7123113" cy="1143000"/>
          </a:xfrm>
        </p:spPr>
        <p:txBody>
          <a:bodyPr/>
          <a:lstStyle/>
          <a:p>
            <a:pPr eaLnBrk="1" hangingPunct="1"/>
            <a:r>
              <a:rPr lang="en-US" smtClean="0"/>
              <a:t>Factors related to the sample size</a:t>
            </a:r>
          </a:p>
        </p:txBody>
      </p:sp>
      <p:sp>
        <p:nvSpPr>
          <p:cNvPr id="16387" name="Rectangle 3"/>
          <p:cNvSpPr>
            <a:spLocks noGrp="1" noChangeArrowheads="1"/>
          </p:cNvSpPr>
          <p:nvPr>
            <p:ph type="body" idx="1"/>
          </p:nvPr>
        </p:nvSpPr>
        <p:spPr>
          <a:xfrm>
            <a:off x="381000" y="1981200"/>
            <a:ext cx="8534400" cy="4114800"/>
          </a:xfrm>
        </p:spPr>
        <p:txBody>
          <a:bodyPr/>
          <a:lstStyle/>
          <a:p>
            <a:pPr eaLnBrk="1" hangingPunct="1">
              <a:lnSpc>
                <a:spcPct val="90000"/>
              </a:lnSpc>
              <a:buFont typeface="Zapf Dingbats" pitchFamily="-16" charset="2"/>
              <a:buChar char="X"/>
            </a:pPr>
            <a:r>
              <a:rPr lang="en-US" smtClean="0">
                <a:solidFill>
                  <a:srgbClr val="336600"/>
                </a:solidFill>
              </a:rPr>
              <a:t>Variance of outcome measure </a:t>
            </a:r>
            <a:r>
              <a:rPr lang="en-US" altLang="ja-JP" smtClean="0">
                <a:solidFill>
                  <a:srgbClr val="336600"/>
                </a:solidFill>
                <a:ea typeface="ＭＳ Ｐゴシック" pitchFamily="34" charset="-128"/>
              </a:rPr>
              <a:t>(cannot be controlled by researcher) </a:t>
            </a:r>
          </a:p>
          <a:p>
            <a:pPr eaLnBrk="1" hangingPunct="1">
              <a:lnSpc>
                <a:spcPct val="90000"/>
              </a:lnSpc>
              <a:buFont typeface="Zapf Dingbats" pitchFamily="-16" charset="2"/>
              <a:buChar char="X"/>
            </a:pPr>
            <a:endParaRPr lang="en-US" smtClean="0">
              <a:solidFill>
                <a:srgbClr val="336600"/>
              </a:solidFill>
            </a:endParaRPr>
          </a:p>
          <a:p>
            <a:pPr eaLnBrk="1" hangingPunct="1">
              <a:lnSpc>
                <a:spcPct val="90000"/>
              </a:lnSpc>
              <a:buClr>
                <a:srgbClr val="336600"/>
              </a:buClr>
              <a:buFont typeface="Wingdings" pitchFamily="2" charset="2"/>
              <a:buChar char="Ø"/>
            </a:pPr>
            <a:r>
              <a:rPr lang="en-US" smtClean="0">
                <a:solidFill>
                  <a:srgbClr val="336600"/>
                </a:solidFill>
              </a:rPr>
              <a:t>Characteristics of the study design </a:t>
            </a:r>
          </a:p>
          <a:p>
            <a:pPr eaLnBrk="1" hangingPunct="1">
              <a:lnSpc>
                <a:spcPct val="90000"/>
              </a:lnSpc>
              <a:buClr>
                <a:srgbClr val="336600"/>
              </a:buClr>
              <a:buFont typeface="Wingdings" pitchFamily="2" charset="2"/>
              <a:buChar char="Ø"/>
            </a:pPr>
            <a:endParaRPr lang="en-US" smtClean="0">
              <a:solidFill>
                <a:srgbClr val="336600"/>
              </a:solidFill>
            </a:endParaRPr>
          </a:p>
          <a:p>
            <a:pPr eaLnBrk="1" hangingPunct="1">
              <a:lnSpc>
                <a:spcPct val="90000"/>
              </a:lnSpc>
              <a:buClr>
                <a:srgbClr val="FF0000"/>
              </a:buClr>
              <a:buFont typeface="Wingdings" pitchFamily="2" charset="2"/>
              <a:buChar char="v"/>
            </a:pPr>
            <a:r>
              <a:rPr lang="en-US" smtClean="0">
                <a:solidFill>
                  <a:srgbClr val="336600"/>
                </a:solidFill>
              </a:rPr>
              <a:t>Quantities related to the research question (defined by the researcher)</a:t>
            </a:r>
            <a:endParaRPr lang="en-US" smtClean="0"/>
          </a:p>
          <a:p>
            <a:pPr eaLnBrk="1" hangingPunct="1">
              <a:lnSpc>
                <a:spcPct val="90000"/>
              </a:lnSpc>
              <a:buFont typeface="Wingdings" pitchFamily="2" charset="2"/>
              <a:buNone/>
            </a:pPr>
            <a:endParaRPr lang="en-US" smtClean="0">
              <a:solidFill>
                <a:srgbClr val="3366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
            </a:r>
            <a:br>
              <a:rPr lang="en-US" smtClean="0"/>
            </a:br>
            <a:r>
              <a:rPr lang="en-US" smtClean="0"/>
              <a:t>Where do we get this knowledge?</a:t>
            </a:r>
          </a:p>
        </p:txBody>
      </p:sp>
      <p:sp>
        <p:nvSpPr>
          <p:cNvPr id="17411" name="Rectangle 3"/>
          <p:cNvSpPr>
            <a:spLocks noGrp="1" noChangeArrowheads="1"/>
          </p:cNvSpPr>
          <p:nvPr>
            <p:ph type="body" idx="1"/>
          </p:nvPr>
        </p:nvSpPr>
        <p:spPr/>
        <p:txBody>
          <a:bodyPr/>
          <a:lstStyle/>
          <a:p>
            <a:pPr eaLnBrk="1" hangingPunct="1"/>
            <a:r>
              <a:rPr lang="en-US" smtClean="0"/>
              <a:t>Previous published studies </a:t>
            </a:r>
          </a:p>
          <a:p>
            <a:pPr eaLnBrk="1" hangingPunct="1"/>
            <a:endParaRPr lang="en-US" smtClean="0"/>
          </a:p>
          <a:p>
            <a:pPr eaLnBrk="1" hangingPunct="1"/>
            <a:r>
              <a:rPr lang="en-US" smtClean="0"/>
              <a:t>Pilot studies</a:t>
            </a:r>
          </a:p>
          <a:p>
            <a:pPr eaLnBrk="1" hangingPunct="1"/>
            <a:endParaRPr lang="en-US" smtClean="0"/>
          </a:p>
          <a:p>
            <a:pPr eaLnBrk="1" hangingPunct="1"/>
            <a:r>
              <a:rPr lang="en-US" smtClean="0"/>
              <a:t>If information is lacking, there is no good way to calculate the sample size!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3851</TotalTime>
  <Words>2106</Words>
  <Application>Microsoft Office PowerPoint</Application>
  <PresentationFormat>عرض على الشاشة (3:4)‏</PresentationFormat>
  <Paragraphs>302</Paragraphs>
  <Slides>40</Slides>
  <Notes>16</Notes>
  <HiddenSlides>0</HiddenSlides>
  <MMClips>0</MMClips>
  <ScaleCrop>false</ScaleCrop>
  <HeadingPairs>
    <vt:vector size="8" baseType="variant">
      <vt:variant>
        <vt:lpstr>الخطوط المستخدمة</vt:lpstr>
      </vt:variant>
      <vt:variant>
        <vt:i4>8</vt:i4>
      </vt:variant>
      <vt:variant>
        <vt:lpstr>سمة</vt:lpstr>
      </vt:variant>
      <vt:variant>
        <vt:i4>2</vt:i4>
      </vt:variant>
      <vt:variant>
        <vt:lpstr>خوادم OLE مضمنة</vt:lpstr>
      </vt:variant>
      <vt:variant>
        <vt:i4>3</vt:i4>
      </vt:variant>
      <vt:variant>
        <vt:lpstr>عناوين الشرائح</vt:lpstr>
      </vt:variant>
      <vt:variant>
        <vt:i4>40</vt:i4>
      </vt:variant>
    </vt:vector>
  </HeadingPairs>
  <TitlesOfParts>
    <vt:vector size="53" baseType="lpstr">
      <vt:lpstr>Arial</vt:lpstr>
      <vt:lpstr>ＭＳ Ｐゴシック</vt:lpstr>
      <vt:lpstr>Wingdings</vt:lpstr>
      <vt:lpstr>Times New Roman</vt:lpstr>
      <vt:lpstr>Zapf Dingbats</vt:lpstr>
      <vt:lpstr>Mathematica1</vt:lpstr>
      <vt:lpstr>Symbol</vt:lpstr>
      <vt:lpstr>Calibri</vt:lpstr>
      <vt:lpstr>Blends</vt:lpstr>
      <vt:lpstr>Stream</vt:lpstr>
      <vt:lpstr>Clip</vt:lpstr>
      <vt:lpstr>Microsoft Graph 97 Chart</vt:lpstr>
      <vt:lpstr>Microsoft Equation 3.0</vt:lpstr>
      <vt:lpstr>Estimation of Sample Size</vt:lpstr>
      <vt:lpstr>INTRODUCTION</vt:lpstr>
      <vt:lpstr>Am I going to reach my objective?</vt:lpstr>
      <vt:lpstr>Why to calculate sample size?</vt:lpstr>
      <vt:lpstr>الشريحة 5</vt:lpstr>
      <vt:lpstr>What do I need to know to calculate sample size? </vt:lpstr>
      <vt:lpstr>Sample Size Calculations</vt:lpstr>
      <vt:lpstr>Factors related to the sample size</vt:lpstr>
      <vt:lpstr> Where do we get this knowledge?</vt:lpstr>
      <vt:lpstr>Study Design</vt:lpstr>
      <vt:lpstr>الشريحة 11</vt:lpstr>
      <vt:lpstr>Type 1 error</vt:lpstr>
      <vt:lpstr>Type 2 error</vt:lpstr>
      <vt:lpstr>Diagnosis and statistical reasoning</vt:lpstr>
      <vt:lpstr>Estimation of Sample Size by Three ways:</vt:lpstr>
      <vt:lpstr>الشريحة 16</vt:lpstr>
      <vt:lpstr>SAMPLE SIZE FOR ADEQUATE PRECISION</vt:lpstr>
      <vt:lpstr>الشريحة 18</vt:lpstr>
      <vt:lpstr>الشريحة 19</vt:lpstr>
      <vt:lpstr>الشريحة 20</vt:lpstr>
      <vt:lpstr>الشريحة 21</vt:lpstr>
      <vt:lpstr>Answer</vt:lpstr>
      <vt:lpstr>الشريحة 23</vt:lpstr>
      <vt:lpstr>Problem 2</vt:lpstr>
      <vt:lpstr>Answer</vt:lpstr>
      <vt:lpstr>الشريحة 26</vt:lpstr>
      <vt:lpstr>الشريحة 27</vt:lpstr>
      <vt:lpstr>Quantities related to the research question (defined by the researcher)</vt:lpstr>
      <vt:lpstr>Quantities related to the research question (defined by the researcher)</vt:lpstr>
      <vt:lpstr>Comparison of two means</vt:lpstr>
      <vt:lpstr>الشريحة 31</vt:lpstr>
      <vt:lpstr>الشريحة 32</vt:lpstr>
      <vt:lpstr>Simple Method:  --- Nomogram  </vt:lpstr>
      <vt:lpstr>الشريحة 34</vt:lpstr>
      <vt:lpstr>Problem 2</vt:lpstr>
      <vt:lpstr>Answer</vt:lpstr>
      <vt:lpstr>الشريحة 37</vt:lpstr>
      <vt:lpstr>Important to remember</vt:lpstr>
      <vt:lpstr>Summary</vt:lpstr>
      <vt:lpstr>الشريحة 40</vt:lpstr>
    </vt:vector>
  </TitlesOfParts>
  <Company>Marcia A. Ciol</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of Sample Size</dc:title>
  <dc:creator>Dr.Shaikh Shaffi Ahamed</dc:creator>
  <cp:lastModifiedBy>AA</cp:lastModifiedBy>
  <cp:revision>98</cp:revision>
  <dcterms:created xsi:type="dcterms:W3CDTF">2007-09-14T02:54:07Z</dcterms:created>
  <dcterms:modified xsi:type="dcterms:W3CDTF">2013-10-30T19:31:54Z</dcterms:modified>
</cp:coreProperties>
</file>