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7" r:id="rId3"/>
    <p:sldId id="281" r:id="rId4"/>
    <p:sldId id="302" r:id="rId5"/>
    <p:sldId id="326" r:id="rId6"/>
    <p:sldId id="328" r:id="rId7"/>
    <p:sldId id="330" r:id="rId8"/>
    <p:sldId id="332" r:id="rId9"/>
    <p:sldId id="327" r:id="rId10"/>
    <p:sldId id="329" r:id="rId11"/>
    <p:sldId id="325" r:id="rId12"/>
    <p:sldId id="284" r:id="rId13"/>
    <p:sldId id="310" r:id="rId14"/>
    <p:sldId id="293" r:id="rId15"/>
    <p:sldId id="307" r:id="rId16"/>
    <p:sldId id="331" r:id="rId17"/>
    <p:sldId id="311" r:id="rId18"/>
    <p:sldId id="30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2787"/>
    <p:restoredTop sz="91000" autoAdjust="0"/>
  </p:normalViewPr>
  <p:slideViewPr>
    <p:cSldViewPr>
      <p:cViewPr>
        <p:scale>
          <a:sx n="75" d="100"/>
          <a:sy n="75" d="100"/>
        </p:scale>
        <p:origin x="-18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A4E8040-F1C4-4E36-9659-CA56BC849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833AB2B-AA1E-4710-BA49-9B76C362ACDD}" type="datetimeFigureOut">
              <a:rPr lang="ar-EG"/>
              <a:pPr>
                <a:defRPr/>
              </a:pPr>
              <a:t>30/12/1434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E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7E81ABB-1E41-4272-BB0E-42A742F6B829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B18CD4-FB80-46A0-BE73-C64CCF835F9E}" type="slidenum">
              <a:rPr lang="ar-EG" smtClean="0">
                <a:latin typeface="Times New Roman" charset="0"/>
              </a:rPr>
              <a:pPr/>
              <a:t>1</a:t>
            </a:fld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D87479-C5A9-4BCA-8126-0F83A61F24F3}" type="slidenum">
              <a:rPr lang="ar-EG" smtClean="0">
                <a:latin typeface="Times New Roman" charset="0"/>
              </a:rPr>
              <a:pPr/>
              <a:t>17</a:t>
            </a:fld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8C3C2A-013D-40E9-AF28-BB55BF07FDDF}" type="slidenum">
              <a:rPr lang="ar-EG" smtClean="0">
                <a:latin typeface="Times New Roman" charset="0"/>
              </a:rPr>
              <a:pPr/>
              <a:t>18</a:t>
            </a:fld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B3D8BE-C7B7-40A2-9187-888817ECFD8D}" type="slidenum">
              <a:rPr lang="ar-EG" smtClean="0">
                <a:latin typeface="Times New Roman" charset="0"/>
              </a:rPr>
              <a:pPr/>
              <a:t>2</a:t>
            </a:fld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AFE1C9-5621-44CC-92A0-F00E660B96B0}" type="slidenum">
              <a:rPr lang="ar-EG" smtClean="0">
                <a:latin typeface="Times New Roman" charset="0"/>
              </a:rPr>
              <a:pPr/>
              <a:t>3</a:t>
            </a:fld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04A542-FD7E-4C03-A28E-CB94984553E8}" type="slidenum">
              <a:rPr lang="ar-EG" smtClean="0">
                <a:latin typeface="Times New Roman" charset="0"/>
              </a:rPr>
              <a:pPr/>
              <a:t>4</a:t>
            </a:fld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6FFC2B-E49C-4CF3-87E6-E5A724666557}" type="slidenum">
              <a:rPr lang="ar-EG" smtClean="0">
                <a:latin typeface="Times New Roman" charset="0"/>
              </a:rPr>
              <a:pPr/>
              <a:t>12</a:t>
            </a:fld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2B8143-129B-4340-9C90-DED53A8C07E3}" type="slidenum">
              <a:rPr lang="ar-EG" smtClean="0">
                <a:latin typeface="Times New Roman" charset="0"/>
              </a:rPr>
              <a:pPr/>
              <a:t>13</a:t>
            </a:fld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2E4ADF-6B8F-441F-8B99-9A345387125F}" type="slidenum">
              <a:rPr lang="ar-EG" smtClean="0">
                <a:latin typeface="Times New Roman" charset="0"/>
              </a:rPr>
              <a:pPr/>
              <a:t>14</a:t>
            </a:fld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9A4E9A-1F54-4FEB-A834-9F7ADCB7DF2C}" type="slidenum">
              <a:rPr lang="ar-EG" smtClean="0">
                <a:latin typeface="Times New Roman" charset="0"/>
              </a:rPr>
              <a:pPr/>
              <a:t>15</a:t>
            </a:fld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365347-0F2A-43BC-8319-851FC2BAE7C8}" type="slidenum">
              <a:rPr lang="ar-EG" smtClean="0">
                <a:latin typeface="Times New Roman" charset="0"/>
              </a:rPr>
              <a:pPr/>
              <a:t>16</a:t>
            </a:fld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>
                <a:latin typeface="Times New Roman" pitchFamily="18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>
                <a:latin typeface="Times New Roman" pitchFamily="18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>
                <a:latin typeface="Times New Roman" pitchFamily="18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>
                <a:latin typeface="Times New Roman" pitchFamily="18" charset="0"/>
              </a:endParaRPr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Community Intervention Studies: Methodology &amp; Applications (II)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4038600"/>
            <a:ext cx="6400800" cy="1752600"/>
          </a:xfrm>
          <a:ln w="9525">
            <a:headEnd/>
            <a:tailEnd/>
          </a:ln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 sz="1800"/>
            </a:lvl1pPr>
          </a:lstStyle>
          <a:p>
            <a:r>
              <a:rPr lang="en-US"/>
              <a:t>Sunny Sallam, Ali Hasab, Ahmed Mandil</a:t>
            </a:r>
          </a:p>
          <a:p>
            <a:r>
              <a:rPr lang="en-US"/>
              <a:t>Epidemiology Dept., High Institute of Public Health, Alexandria University, Alexandria, Egypt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F7C237-8D7F-4575-8A8C-89407A16B970}" type="datetime3">
              <a:rPr lang="en-US"/>
              <a:pPr>
                <a:defRPr/>
              </a:pPr>
              <a:t>3 November 2013</a:t>
            </a:fld>
            <a:endParaRPr lang="ar-EG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AAE0971-A624-4FA5-AE16-BC19C8A74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7B668-E103-4C0E-A1CD-970160167B6E}" type="datetime3">
              <a:rPr lang="en-US"/>
              <a:pPr>
                <a:defRPr/>
              </a:pPr>
              <a:t>3 November 2013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7C881-D5D7-4FBA-A0BD-ECCE04FF10AA}" type="datetime3">
              <a:rPr lang="en-US"/>
              <a:pPr>
                <a:defRPr/>
              </a:pPr>
              <a:t>3 November 2013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86366-9B17-4A9A-B534-7E7C529AA55D}" type="datetime3">
              <a:rPr lang="en-US"/>
              <a:pPr>
                <a:defRPr/>
              </a:pPr>
              <a:t>3 November 2013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E8E21-DC9E-4053-81BB-92984C15FED3}" type="datetime3">
              <a:rPr lang="en-US"/>
              <a:pPr>
                <a:defRPr/>
              </a:pPr>
              <a:t>3 November 2013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6AF3D-6D66-4B1E-A302-BC2DDBA4EB3B}" type="datetime3">
              <a:rPr lang="en-US"/>
              <a:pPr>
                <a:defRPr/>
              </a:pPr>
              <a:t>3 November 2013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648E4-A96A-4228-B33D-55BBB2B34F49}" type="datetime3">
              <a:rPr lang="en-US"/>
              <a:pPr>
                <a:defRPr/>
              </a:pPr>
              <a:t>3 November 2013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FAF5F-F1E2-4503-A927-A2D6256DAA46}" type="datetime3">
              <a:rPr lang="en-US"/>
              <a:pPr>
                <a:defRPr/>
              </a:pPr>
              <a:t>3 November 2013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3ED82-1559-440B-B4F3-AEB2925F14A2}" type="datetime3">
              <a:rPr lang="en-US"/>
              <a:pPr>
                <a:defRPr/>
              </a:pPr>
              <a:t>3 November 2013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C7829-632E-4CAE-9FA8-8AD1F418D2A7}" type="datetime3">
              <a:rPr lang="en-US"/>
              <a:pPr>
                <a:defRPr/>
              </a:pPr>
              <a:t>3 November 2013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720DE-A8C7-4E65-B33E-BC8EEF2F1F5E}" type="datetime3">
              <a:rPr lang="en-US"/>
              <a:pPr>
                <a:defRPr/>
              </a:pPr>
              <a:t>3 November 2013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>
                <a:latin typeface="Times New Roman" pitchFamily="18" charset="0"/>
              </a:endParaRPr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>
                <a:latin typeface="Times New Roman" pitchFamily="18" charset="0"/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>
                <a:latin typeface="Times New Roman" pitchFamily="18" charset="0"/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>
                <a:latin typeface="Times New Roman" pitchFamily="18" charset="0"/>
              </a:endParaRPr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A293BE9-50F0-4423-99C8-D68951F74053}" type="datetime3">
              <a:rPr lang="en-US"/>
              <a:pPr>
                <a:defRPr/>
              </a:pPr>
              <a:t>3 November 2013</a:t>
            </a:fld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build="p" autoUpdateAnimBg="0"/>
    </p:bld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nc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dc.gov/tobacco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362200"/>
            <a:ext cx="7772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Material &amp; Methods: </a:t>
            </a:r>
            <a:br>
              <a:rPr lang="en-US" sz="4400" dirty="0" smtClean="0"/>
            </a:br>
            <a:r>
              <a:rPr lang="en-US" sz="4400" dirty="0" smtClean="0"/>
              <a:t>An Overview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5181600"/>
            <a:ext cx="64008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Awatif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smtClean="0"/>
              <a:t> &amp; Ahmed </a:t>
            </a:r>
            <a:r>
              <a:rPr lang="en-US" dirty="0" err="1" smtClean="0"/>
              <a:t>Mandil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Prof of Epidemiology </a:t>
            </a:r>
          </a:p>
          <a:p>
            <a:pPr eaLnBrk="1" hangingPunct="1">
              <a:defRPr/>
            </a:pPr>
            <a:r>
              <a:rPr lang="en-US" dirty="0" smtClean="0"/>
              <a:t>KSU College of Medicine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Ethical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>
              <a:defRPr/>
            </a:pPr>
            <a:r>
              <a:rPr lang="en-US" sz="2200" b="1" dirty="0" smtClean="0">
                <a:solidFill>
                  <a:srgbClr val="FFFF00"/>
                </a:solidFill>
              </a:rPr>
              <a:t>IRB bilingual C</a:t>
            </a:r>
            <a:r>
              <a:rPr lang="en-US" sz="2200" dirty="0" smtClean="0">
                <a:solidFill>
                  <a:srgbClr val="FFFF00"/>
                </a:solidFill>
              </a:rPr>
              <a:t>onsent Form </a:t>
            </a:r>
            <a:r>
              <a:rPr lang="en-US" sz="2200" dirty="0" smtClean="0"/>
              <a:t>to be attached and include the following:</a:t>
            </a:r>
          </a:p>
          <a:p>
            <a:pPr lvl="1">
              <a:defRPr/>
            </a:pPr>
            <a:r>
              <a:rPr lang="en-US" sz="2200" dirty="0" smtClean="0"/>
              <a:t>Purposes of the study, benefits, potential harms</a:t>
            </a:r>
          </a:p>
          <a:p>
            <a:pPr lvl="1">
              <a:defRPr/>
            </a:pPr>
            <a:r>
              <a:rPr lang="en-US" sz="2200" dirty="0" smtClean="0"/>
              <a:t>Right of the participant to withdraw at any time without any obligation</a:t>
            </a:r>
          </a:p>
          <a:p>
            <a:pPr lvl="1">
              <a:defRPr/>
            </a:pPr>
            <a:r>
              <a:rPr lang="en-US" sz="2200" dirty="0" smtClean="0"/>
              <a:t>Confidentiality of collection information </a:t>
            </a:r>
          </a:p>
          <a:p>
            <a:pPr lvl="1">
              <a:defRPr/>
            </a:pPr>
            <a:r>
              <a:rPr lang="en-US" sz="2200" dirty="0" smtClean="0"/>
              <a:t>Participant’s anonymity assured (by assigning each participant with a code number for the purpose of analysis only)</a:t>
            </a:r>
          </a:p>
          <a:p>
            <a:pPr lvl="1">
              <a:defRPr/>
            </a:pPr>
            <a:r>
              <a:rPr lang="en-US" sz="2200" dirty="0" smtClean="0"/>
              <a:t>Information on PI: name / affiliation / number</a:t>
            </a:r>
          </a:p>
          <a:p>
            <a:pPr>
              <a:defRPr/>
            </a:pPr>
            <a:r>
              <a:rPr lang="en-US" sz="2200" dirty="0" smtClean="0">
                <a:solidFill>
                  <a:srgbClr val="FFFF00"/>
                </a:solidFill>
              </a:rPr>
              <a:t>No incentives or rewards</a:t>
            </a:r>
            <a:r>
              <a:rPr lang="en-US" sz="2200" dirty="0" smtClean="0"/>
              <a:t> should be given to participants. Transportation / snacks  may be provided to establish a bond with participants, with no obligation to participate 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87C1ACA-DEA9-418F-B072-7D1DEC74F97D}" type="datetime3">
              <a:rPr lang="en-US" smtClean="0">
                <a:latin typeface="Times New Roman" charset="0"/>
              </a:rPr>
              <a:pPr/>
              <a:t>3 November 2013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979487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tx2"/>
                </a:solidFill>
              </a:rPr>
              <a:t>REFERENCES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5FB6737-D5DE-4877-BDFC-01F0F0E4E712}" type="datetime3">
              <a:rPr lang="en-US" smtClean="0">
                <a:latin typeface="Times New Roman" charset="0"/>
              </a:rPr>
              <a:pPr/>
              <a:t>3 November 2013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F9FE9A8-9FE3-43DB-B6A4-8B5269E9A2F6}" type="datetime3">
              <a:rPr lang="en-US" smtClean="0">
                <a:latin typeface="Times New Roman" charset="0"/>
              </a:rPr>
              <a:pPr/>
              <a:t>3 November 2013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References (I)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4545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Knowledge of previous work is critical to  the success and soundness of the study, credibility of the scientific paper</a:t>
            </a:r>
          </a:p>
          <a:p>
            <a:pPr eaLnBrk="1" hangingPunct="1">
              <a:defRPr/>
            </a:pPr>
            <a:r>
              <a:rPr lang="en-US" dirty="0" smtClean="0"/>
              <a:t>References should be restricted to those with direct bearing on the work described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“Instructions to authors”</a:t>
            </a:r>
            <a:r>
              <a:rPr lang="en-US" dirty="0" smtClean="0"/>
              <a:t> of the respective journal should be reviewed for style to be used in citing references, e.g. Vancouver  style, Harvard style, etc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References (II)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Sources for references include: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Printed indices:</a:t>
            </a:r>
            <a:r>
              <a:rPr lang="en-US" dirty="0" smtClean="0"/>
              <a:t> Index </a:t>
            </a:r>
            <a:r>
              <a:rPr lang="en-US" dirty="0" err="1" smtClean="0"/>
              <a:t>Medicus</a:t>
            </a:r>
            <a:r>
              <a:rPr lang="en-US" dirty="0" smtClean="0"/>
              <a:t> (author, subject), </a:t>
            </a:r>
            <a:r>
              <a:rPr lang="en-US" dirty="0" err="1" smtClean="0"/>
              <a:t>Excerpta</a:t>
            </a:r>
            <a:r>
              <a:rPr lang="en-US" dirty="0" smtClean="0"/>
              <a:t> </a:t>
            </a:r>
            <a:r>
              <a:rPr lang="en-US" dirty="0" err="1" smtClean="0"/>
              <a:t>Medica</a:t>
            </a:r>
            <a:r>
              <a:rPr lang="en-US" dirty="0" smtClean="0"/>
              <a:t>, Science Citation Index, Biological Extracts, etc (now obsolete)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Electronic databases</a:t>
            </a:r>
            <a:r>
              <a:rPr lang="en-US" dirty="0" smtClean="0"/>
              <a:t>: 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International:</a:t>
            </a:r>
            <a:r>
              <a:rPr lang="en-US" dirty="0" smtClean="0"/>
              <a:t> </a:t>
            </a:r>
            <a:r>
              <a:rPr lang="en-US" dirty="0" err="1" smtClean="0"/>
              <a:t>PubMed</a:t>
            </a:r>
            <a:r>
              <a:rPr lang="en-US" dirty="0" smtClean="0"/>
              <a:t>, Ovid, Medline (Index </a:t>
            </a:r>
            <a:r>
              <a:rPr lang="en-US" dirty="0" err="1" smtClean="0"/>
              <a:t>Medicus</a:t>
            </a:r>
            <a:r>
              <a:rPr lang="en-US" dirty="0" smtClean="0"/>
              <a:t>), EMBASE (</a:t>
            </a:r>
            <a:r>
              <a:rPr lang="en-US" dirty="0" err="1" smtClean="0"/>
              <a:t>Excerpta</a:t>
            </a:r>
            <a:r>
              <a:rPr lang="en-US" dirty="0" smtClean="0"/>
              <a:t> </a:t>
            </a:r>
            <a:r>
              <a:rPr lang="en-US" dirty="0" err="1" smtClean="0"/>
              <a:t>Medica</a:t>
            </a:r>
            <a:r>
              <a:rPr lang="en-US" dirty="0" smtClean="0"/>
              <a:t>), </a:t>
            </a:r>
            <a:r>
              <a:rPr lang="en-US" dirty="0" err="1" smtClean="0"/>
              <a:t>Biosis</a:t>
            </a:r>
            <a:r>
              <a:rPr lang="en-US" dirty="0" smtClean="0"/>
              <a:t> (biology), IPA (drug development), </a:t>
            </a:r>
            <a:r>
              <a:rPr lang="en-US" dirty="0" err="1" smtClean="0"/>
              <a:t>Toxline</a:t>
            </a:r>
            <a:r>
              <a:rPr lang="en-US" dirty="0" smtClean="0"/>
              <a:t> (toxicology), etc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Regional:</a:t>
            </a:r>
            <a:r>
              <a:rPr lang="en-US" dirty="0" smtClean="0"/>
              <a:t> IMEMR (of WHO/EMRO), Center for Arab Genomic Studies (CAGS) in Dubai 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National:</a:t>
            </a:r>
            <a:r>
              <a:rPr lang="en-US" dirty="0" smtClean="0"/>
              <a:t> SAUDIMEDLIT, etc</a:t>
            </a:r>
          </a:p>
          <a:p>
            <a:pPr>
              <a:buFont typeface="Wingdings" pitchFamily="2" charset="2"/>
              <a:buNone/>
              <a:defRPr/>
            </a:pPr>
            <a:endParaRPr lang="ar-EG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B549F36-9CB8-4474-942C-D80CDA696E07}" type="datetime3">
              <a:rPr lang="en-US" smtClean="0">
                <a:latin typeface="Times New Roman" charset="0"/>
              </a:rPr>
              <a:pPr/>
              <a:t>3 November 2013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121D1C5-CB6A-41CE-A009-BDCAAB2449C9}" type="datetime3">
              <a:rPr lang="en-US" smtClean="0">
                <a:latin typeface="Times New Roman" charset="0"/>
              </a:rPr>
              <a:pPr/>
              <a:t>3 November 2013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Examples of Citing References</a:t>
            </a:r>
            <a:br>
              <a:rPr lang="en-US" dirty="0" smtClean="0"/>
            </a:br>
            <a:r>
              <a:rPr lang="en-US" dirty="0" smtClean="0"/>
              <a:t>(Vancouver Style) I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924800" cy="3768725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 smtClean="0">
                <a:cs typeface="Arial" pitchFamily="34" charset="0"/>
              </a:rPr>
              <a:t>UNAIDS/WHO.  HIV/AIDS epidemic update: December, 2008.  Geneva: UNAIDS/WHO, 2008. </a:t>
            </a:r>
            <a:r>
              <a:rPr lang="en-US" sz="2000" dirty="0" smtClean="0">
                <a:solidFill>
                  <a:srgbClr val="FFFF00"/>
                </a:solidFill>
                <a:cs typeface="Arial" pitchFamily="34" charset="0"/>
              </a:rPr>
              <a:t>[official document]</a:t>
            </a:r>
          </a:p>
          <a:p>
            <a:pPr marL="381000" indent="-3810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 smtClean="0">
                <a:cs typeface="Times New Roman" pitchFamily="18" charset="0"/>
              </a:rPr>
              <a:t>Statistical Package for Social Sciences  (for Personal Computers)  [SPSS-PC].  Version 11.  SPSS Co.  (444 N. Michigan Avenue, Chicago, Illinois, U.S.A.), 2007. </a:t>
            </a:r>
            <a:r>
              <a:rPr lang="en-US" sz="2000" dirty="0" smtClean="0">
                <a:solidFill>
                  <a:srgbClr val="FFFF00"/>
                </a:solidFill>
                <a:cs typeface="Times New Roman" pitchFamily="18" charset="0"/>
              </a:rPr>
              <a:t>[statistical software]</a:t>
            </a:r>
          </a:p>
          <a:p>
            <a:pPr marL="381000" indent="-3810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 smtClean="0">
                <a:cs typeface="Times New Roman" pitchFamily="18" charset="0"/>
              </a:rPr>
              <a:t>Al-</a:t>
            </a:r>
            <a:r>
              <a:rPr lang="en-US" sz="2000" dirty="0" err="1" smtClean="0">
                <a:cs typeface="Times New Roman" pitchFamily="18" charset="0"/>
              </a:rPr>
              <a:t>Zahrani</a:t>
            </a:r>
            <a:r>
              <a:rPr lang="en-US" sz="2000" dirty="0" smtClean="0">
                <a:cs typeface="Times New Roman" pitchFamily="18" charset="0"/>
              </a:rPr>
              <a:t> A.  A national study of obesity in Saudi Arabia.  MD thesis. Riyadh: King Saud University, 2005  </a:t>
            </a:r>
            <a:r>
              <a:rPr lang="en-US" sz="2000" dirty="0" smtClean="0">
                <a:solidFill>
                  <a:srgbClr val="FFFF00"/>
                </a:solidFill>
                <a:cs typeface="Times New Roman" pitchFamily="18" charset="0"/>
              </a:rPr>
              <a:t>[doctoral thesis]</a:t>
            </a:r>
          </a:p>
          <a:p>
            <a:pPr marL="381000" indent="-3810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 err="1" smtClean="0">
                <a:cs typeface="Times New Roman" pitchFamily="18" charset="0"/>
              </a:rPr>
              <a:t>Mandil</a:t>
            </a:r>
            <a:r>
              <a:rPr lang="en-US" sz="2000" dirty="0" smtClean="0">
                <a:cs typeface="Times New Roman" pitchFamily="18" charset="0"/>
              </a:rPr>
              <a:t> AMA, </a:t>
            </a:r>
            <a:r>
              <a:rPr lang="en-US" sz="2000" dirty="0" err="1" smtClean="0">
                <a:cs typeface="Times New Roman" pitchFamily="18" charset="0"/>
              </a:rPr>
              <a:t>Aboul-Azm</a:t>
            </a:r>
            <a:r>
              <a:rPr lang="en-US" sz="2000" dirty="0" smtClean="0">
                <a:cs typeface="Times New Roman" pitchFamily="18" charset="0"/>
              </a:rPr>
              <a:t> S, </a:t>
            </a:r>
            <a:r>
              <a:rPr lang="en-US" sz="2000" dirty="0" err="1" smtClean="0">
                <a:cs typeface="Times New Roman" pitchFamily="18" charset="0"/>
              </a:rPr>
              <a:t>Bahnassy</a:t>
            </a:r>
            <a:r>
              <a:rPr lang="en-US" sz="2000" dirty="0" smtClean="0">
                <a:cs typeface="Times New Roman" pitchFamily="18" charset="0"/>
              </a:rPr>
              <a:t> AA, </a:t>
            </a:r>
            <a:r>
              <a:rPr lang="en-US" sz="2000" dirty="0" err="1" smtClean="0">
                <a:cs typeface="Times New Roman" pitchFamily="18" charset="0"/>
              </a:rPr>
              <a:t>Bashawri</a:t>
            </a:r>
            <a:r>
              <a:rPr lang="en-US" sz="2000" dirty="0" smtClean="0">
                <a:cs typeface="Times New Roman" pitchFamily="18" charset="0"/>
              </a:rPr>
              <a:t> L.  KAP study concerning HIV/AIDS among nursing students, Eastern Province, Saudi Arabia.  Bull HIPH 2000; 30(2): 391 - 404. </a:t>
            </a:r>
            <a:r>
              <a:rPr lang="en-US" sz="2000" dirty="0" smtClean="0">
                <a:solidFill>
                  <a:srgbClr val="FFFF00"/>
                </a:solidFill>
                <a:cs typeface="Times New Roman" pitchFamily="18" charset="0"/>
              </a:rPr>
              <a:t>[published article in a scientific journal]</a:t>
            </a:r>
            <a:endParaRPr lang="en-US" sz="1600" dirty="0" smtClean="0">
              <a:cs typeface="Times New Roman" pitchFamily="18" charset="0"/>
            </a:endParaRP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 dirty="0" smtClean="0">
              <a:cs typeface="Times New Roman" pitchFamily="18" charset="0"/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7ABC9E8-46C4-41EA-86F0-318532C56282}" type="datetime3">
              <a:rPr lang="en-US" smtClean="0">
                <a:latin typeface="Times New Roman" charset="0"/>
              </a:rPr>
              <a:pPr/>
              <a:t>3 November 2013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Examples of Citing References</a:t>
            </a:r>
            <a:br>
              <a:rPr lang="en-US" dirty="0" smtClean="0"/>
            </a:br>
            <a:r>
              <a:rPr lang="en-US" dirty="0" smtClean="0"/>
              <a:t>(Vancouver Style) II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924800" cy="3921125"/>
          </a:xfrm>
        </p:spPr>
        <p:txBody>
          <a:bodyPr/>
          <a:lstStyle/>
          <a:p>
            <a:pPr marL="533400" indent="-533400" algn="just" eaLnBrk="1" hangingPunct="1">
              <a:lnSpc>
                <a:spcPct val="90000"/>
              </a:lnSpc>
              <a:buFont typeface="+mj-lt"/>
              <a:buAutoNum type="arabicPeriod"/>
              <a:defRPr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 algn="just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 smtClean="0">
                <a:cs typeface="Times New Roman" pitchFamily="18" charset="0"/>
              </a:rPr>
              <a:t>Last JM. </a:t>
            </a:r>
            <a:r>
              <a:rPr lang="en-US" sz="2000" b="1" i="1" dirty="0" smtClean="0">
                <a:solidFill>
                  <a:schemeClr val="hlink"/>
                </a:solidFill>
                <a:cs typeface="Times New Roman" pitchFamily="18" charset="0"/>
              </a:rPr>
              <a:t>A dictionary of epidemiology</a:t>
            </a:r>
            <a:r>
              <a:rPr lang="en-US" sz="2000" dirty="0" smtClean="0">
                <a:cs typeface="Times New Roman" pitchFamily="18" charset="0"/>
              </a:rPr>
              <a:t>. 5</a:t>
            </a:r>
            <a:r>
              <a:rPr lang="en-US" sz="2000" baseline="30000" dirty="0" smtClean="0">
                <a:cs typeface="Times New Roman" pitchFamily="18" charset="0"/>
              </a:rPr>
              <a:t>th</a:t>
            </a:r>
            <a:r>
              <a:rPr lang="en-US" sz="2000" dirty="0" smtClean="0">
                <a:cs typeface="Times New Roman" pitchFamily="18" charset="0"/>
              </a:rPr>
              <a:t> edition.  New York, Oxford, Toronto: Oxford University Press,  2008. </a:t>
            </a:r>
            <a:r>
              <a:rPr lang="en-US" sz="2000" dirty="0" smtClean="0">
                <a:solidFill>
                  <a:srgbClr val="FFFF00"/>
                </a:solidFill>
                <a:cs typeface="Times New Roman" pitchFamily="18" charset="0"/>
              </a:rPr>
              <a:t>[book]</a:t>
            </a:r>
            <a:endParaRPr lang="en-US" sz="2000" dirty="0" smtClean="0">
              <a:cs typeface="Times New Roman" pitchFamily="18" charset="0"/>
            </a:endParaRPr>
          </a:p>
          <a:p>
            <a:pPr marL="533400" indent="-533400" algn="just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 smtClean="0">
                <a:cs typeface="Times New Roman" pitchFamily="18" charset="0"/>
              </a:rPr>
              <a:t>Krauss JFK.  Occupational health.  In: </a:t>
            </a:r>
            <a:r>
              <a:rPr lang="en-US" sz="2000" dirty="0" err="1" smtClean="0">
                <a:cs typeface="Times New Roman" pitchFamily="18" charset="0"/>
              </a:rPr>
              <a:t>Beaglehole</a:t>
            </a:r>
            <a:r>
              <a:rPr lang="en-US" sz="2000" dirty="0" smtClean="0">
                <a:cs typeface="Times New Roman" pitchFamily="18" charset="0"/>
              </a:rPr>
              <a:t> R, Bonita R, </a:t>
            </a:r>
            <a:r>
              <a:rPr lang="en-US" sz="2000" dirty="0" err="1" smtClean="0">
                <a:cs typeface="Times New Roman" pitchFamily="18" charset="0"/>
              </a:rPr>
              <a:t>Kjellstrom</a:t>
            </a:r>
            <a:r>
              <a:rPr lang="en-US" sz="2000" dirty="0" smtClean="0">
                <a:cs typeface="Times New Roman" pitchFamily="18" charset="0"/>
              </a:rPr>
              <a:t> T. 2</a:t>
            </a:r>
            <a:r>
              <a:rPr lang="en-US" sz="2000" baseline="30000" dirty="0" smtClean="0">
                <a:cs typeface="Times New Roman" pitchFamily="18" charset="0"/>
              </a:rPr>
              <a:t>nd</a:t>
            </a:r>
            <a:r>
              <a:rPr lang="en-US" sz="2000" dirty="0" smtClean="0">
                <a:cs typeface="Times New Roman" pitchFamily="18" charset="0"/>
              </a:rPr>
              <a:t> edition. </a:t>
            </a:r>
            <a:r>
              <a:rPr lang="en-US" sz="2000" b="1" i="1" dirty="0" smtClean="0">
                <a:solidFill>
                  <a:schemeClr val="hlink"/>
                </a:solidFill>
                <a:cs typeface="Times New Roman" pitchFamily="18" charset="0"/>
              </a:rPr>
              <a:t>Basic epidemiology</a:t>
            </a:r>
            <a:r>
              <a:rPr lang="en-US" sz="2000" dirty="0" smtClean="0">
                <a:cs typeface="Times New Roman" pitchFamily="18" charset="0"/>
              </a:rPr>
              <a:t>.  Geneva: WHO, 2006.  </a:t>
            </a:r>
            <a:r>
              <a:rPr lang="en-US" sz="2000" dirty="0" smtClean="0">
                <a:solidFill>
                  <a:srgbClr val="FFFF00"/>
                </a:solidFill>
                <a:cs typeface="Times New Roman" pitchFamily="18" charset="0"/>
              </a:rPr>
              <a:t>[book chapter]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/>
              <a:t> Non-communicable diseases report. </a:t>
            </a:r>
            <a:r>
              <a:rPr lang="en-US" sz="2000" dirty="0" smtClean="0">
                <a:hlinkClick r:id="rId3"/>
              </a:rPr>
              <a:t>http://www.who.int/ncd</a:t>
            </a:r>
            <a:r>
              <a:rPr lang="en-US" sz="2000" dirty="0" smtClean="0"/>
              <a:t>             (accessed on 26 July, 2008) </a:t>
            </a:r>
            <a:r>
              <a:rPr lang="en-US" sz="2000" dirty="0" smtClean="0">
                <a:solidFill>
                  <a:srgbClr val="FFFF00"/>
                </a:solidFill>
                <a:cs typeface="Times New Roman" pitchFamily="18" charset="0"/>
              </a:rPr>
              <a:t>[Internet source]</a:t>
            </a:r>
            <a:endParaRPr lang="en-US" sz="2000" dirty="0" smtClean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/>
              <a:t> Tobacco control policies. </a:t>
            </a:r>
            <a:r>
              <a:rPr lang="en-US" sz="2000" dirty="0" smtClean="0">
                <a:hlinkClick r:id="rId4"/>
              </a:rPr>
              <a:t>http://www.cdc.gov/tobacco</a:t>
            </a:r>
            <a:r>
              <a:rPr lang="en-US" sz="2000" dirty="0" smtClean="0"/>
              <a:t>   (accessed on 1 September, 2007) </a:t>
            </a:r>
            <a:r>
              <a:rPr lang="en-US" sz="2000" dirty="0" smtClean="0">
                <a:solidFill>
                  <a:srgbClr val="FFFF00"/>
                </a:solidFill>
                <a:cs typeface="Times New Roman" pitchFamily="18" charset="0"/>
              </a:rPr>
              <a:t>[Internet source]</a:t>
            </a:r>
            <a:endParaRPr lang="en-US" sz="2000" dirty="0" smtClean="0">
              <a:cs typeface="Times New Roman" pitchFamily="18" charset="0"/>
            </a:endParaRP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 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dirty="0" smtClean="0">
              <a:cs typeface="Times New Roman" pitchFamily="18" charset="0"/>
            </a:endParaRP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 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E0BE881-FB1A-4DB0-997E-5B860DDA891C}" type="datetime3">
              <a:rPr lang="en-US" smtClean="0">
                <a:latin typeface="Times New Roman" charset="0"/>
              </a:rPr>
              <a:pPr/>
              <a:t>3 November 2013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Headlines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2259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Sections of an M&amp;M section</a:t>
            </a:r>
          </a:p>
          <a:p>
            <a:pPr eaLnBrk="1" hangingPunct="1">
              <a:defRPr/>
            </a:pPr>
            <a:r>
              <a:rPr lang="en-US" sz="3200" dirty="0" smtClean="0"/>
              <a:t>Design, setting, sampling</a:t>
            </a:r>
          </a:p>
          <a:p>
            <a:pPr eaLnBrk="1" hangingPunct="1">
              <a:defRPr/>
            </a:pPr>
            <a:r>
              <a:rPr lang="en-US" sz="3200" dirty="0" smtClean="0"/>
              <a:t>Data collection tools</a:t>
            </a:r>
          </a:p>
          <a:p>
            <a:pPr eaLnBrk="1" hangingPunct="1">
              <a:defRPr/>
            </a:pPr>
            <a:r>
              <a:rPr lang="en-US" sz="3200" dirty="0" smtClean="0"/>
              <a:t>Pilot study</a:t>
            </a:r>
          </a:p>
          <a:p>
            <a:pPr eaLnBrk="1" hangingPunct="1">
              <a:defRPr/>
            </a:pPr>
            <a:r>
              <a:rPr lang="en-US" sz="3200" dirty="0" smtClean="0"/>
              <a:t>Ethical considerations</a:t>
            </a:r>
          </a:p>
          <a:p>
            <a:pPr eaLnBrk="1" hangingPunct="1">
              <a:defRPr/>
            </a:pPr>
            <a:r>
              <a:rPr lang="en-US" sz="3200" dirty="0" smtClean="0"/>
              <a:t>Citing references</a:t>
            </a:r>
          </a:p>
          <a:p>
            <a:pPr eaLnBrk="1" hangingPunct="1">
              <a:defRPr/>
            </a:pPr>
            <a:endParaRPr lang="en-US" sz="32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Further Reading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Hall GM.  </a:t>
            </a:r>
            <a:r>
              <a:rPr lang="en-US" sz="2200" dirty="0" smtClean="0">
                <a:solidFill>
                  <a:schemeClr val="tx2"/>
                </a:solidFill>
              </a:rPr>
              <a:t>How to write a paper</a:t>
            </a:r>
            <a:r>
              <a:rPr lang="en-US" sz="2200" dirty="0" smtClean="0"/>
              <a:t>.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edition. Delhi: Byword publishers, 2000.</a:t>
            </a:r>
          </a:p>
          <a:p>
            <a:pPr>
              <a:defRPr/>
            </a:pPr>
            <a:r>
              <a:rPr lang="en-US" sz="2200" dirty="0" smtClean="0"/>
              <a:t>Day RA.  </a:t>
            </a:r>
            <a:r>
              <a:rPr lang="en-US" sz="2200" dirty="0" smtClean="0">
                <a:solidFill>
                  <a:schemeClr val="tx2"/>
                </a:solidFill>
              </a:rPr>
              <a:t>How to write and publish a scientific paper</a:t>
            </a:r>
            <a:r>
              <a:rPr lang="en-US" sz="2200" dirty="0" smtClean="0"/>
              <a:t>. 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edition. Phoenix, New York: Oryx Press, 1988.</a:t>
            </a:r>
          </a:p>
          <a:p>
            <a:pPr>
              <a:defRPr/>
            </a:pPr>
            <a:r>
              <a:rPr lang="en-US" sz="2200" dirty="0" smtClean="0"/>
              <a:t>Smith GD. </a:t>
            </a:r>
            <a:r>
              <a:rPr lang="en-GB" sz="2200" dirty="0" smtClean="0">
                <a:solidFill>
                  <a:schemeClr val="tx2"/>
                </a:solidFill>
              </a:rPr>
              <a:t>Writing and publishing in the epidemiological field: the IEA’s journal as an example</a:t>
            </a:r>
            <a:r>
              <a:rPr lang="en-GB" sz="2200" dirty="0" smtClean="0"/>
              <a:t>. University of Bristol, Sept 2013 </a:t>
            </a:r>
            <a:endParaRPr lang="en-US" sz="2200" dirty="0" smtClean="0"/>
          </a:p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International journals</a:t>
            </a:r>
            <a:r>
              <a:rPr lang="en-US" sz="2200" dirty="0" smtClean="0"/>
              <a:t>: International Journal of Epidemiology, American Journal of Public Health, The Lancet, Social Sciences &amp; Medicine </a:t>
            </a:r>
          </a:p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Regional</a:t>
            </a:r>
            <a:r>
              <a:rPr lang="en-US" sz="2200" dirty="0" smtClean="0"/>
              <a:t>: Eastern Mediterranean Health Journal</a:t>
            </a:r>
          </a:p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National</a:t>
            </a:r>
            <a:r>
              <a:rPr lang="en-US" sz="2200" dirty="0" smtClean="0"/>
              <a:t>: Saudi Medical Journal, Saudi Journal of Gastroenterology, Annals of Saudi Medicine</a:t>
            </a:r>
            <a:endParaRPr lang="ar-EG" sz="2200" dirty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65FA9C0-7225-4897-B365-E37AD85A17D2}" type="datetime3">
              <a:rPr lang="en-US" smtClean="0">
                <a:latin typeface="Times New Roman" charset="0"/>
              </a:rPr>
              <a:pPr/>
              <a:t>3 November 2013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ar-EG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ar-EG" smtClean="0"/>
          </a:p>
        </p:txBody>
      </p:sp>
      <p:pic>
        <p:nvPicPr>
          <p:cNvPr id="20484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5638800"/>
          </a:xfrm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81000" y="5715000"/>
            <a:ext cx="6781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chemeClr val="tx2"/>
                </a:solidFill>
              </a:rPr>
              <a:t>Thank you</a:t>
            </a:r>
            <a:r>
              <a:rPr lang="en-US" sz="3200" b="1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6F60E31-8986-4B18-9F8D-80844E342229}" type="datetime3">
              <a:rPr lang="en-US" smtClean="0">
                <a:latin typeface="Times New Roman" charset="0"/>
              </a:rPr>
              <a:pPr/>
              <a:t>3 November 2013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Headlines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2259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Sections of an M&amp;M section</a:t>
            </a:r>
          </a:p>
          <a:p>
            <a:pPr eaLnBrk="1" hangingPunct="1">
              <a:defRPr/>
            </a:pPr>
            <a:r>
              <a:rPr lang="en-US" sz="3200" dirty="0" smtClean="0"/>
              <a:t>Design, setting, sampling</a:t>
            </a:r>
          </a:p>
          <a:p>
            <a:pPr eaLnBrk="1" hangingPunct="1">
              <a:defRPr/>
            </a:pPr>
            <a:r>
              <a:rPr lang="en-US" sz="3200" dirty="0" smtClean="0"/>
              <a:t>Data collection tools</a:t>
            </a:r>
          </a:p>
          <a:p>
            <a:pPr eaLnBrk="1" hangingPunct="1">
              <a:defRPr/>
            </a:pPr>
            <a:r>
              <a:rPr lang="en-US" sz="3200" dirty="0" smtClean="0"/>
              <a:t>Pilot study</a:t>
            </a:r>
          </a:p>
          <a:p>
            <a:pPr eaLnBrk="1" hangingPunct="1">
              <a:defRPr/>
            </a:pPr>
            <a:r>
              <a:rPr lang="en-US" sz="3200" dirty="0" smtClean="0"/>
              <a:t>Ethical considerations</a:t>
            </a:r>
          </a:p>
          <a:p>
            <a:pPr eaLnBrk="1" hangingPunct="1">
              <a:defRPr/>
            </a:pPr>
            <a:r>
              <a:rPr lang="en-US" sz="3200" dirty="0" smtClean="0"/>
              <a:t>Citing references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D610CE0-E379-4898-9A8B-9AF45E68D122}" type="datetime3">
              <a:rPr lang="en-US" smtClean="0">
                <a:latin typeface="Times New Roman" charset="0"/>
              </a:rPr>
              <a:pPr/>
              <a:t>3 November 2013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Questions to be answered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3021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How will the study be </a:t>
            </a:r>
            <a:r>
              <a:rPr lang="en-US" sz="3600" dirty="0" smtClean="0">
                <a:solidFill>
                  <a:schemeClr val="tx2"/>
                </a:solidFill>
              </a:rPr>
              <a:t>designed ?</a:t>
            </a:r>
          </a:p>
          <a:p>
            <a:pPr eaLnBrk="1" hangingPunct="1">
              <a:defRPr/>
            </a:pPr>
            <a:r>
              <a:rPr lang="en-US" sz="3600" dirty="0" smtClean="0"/>
              <a:t>How will the study be </a:t>
            </a:r>
            <a:r>
              <a:rPr lang="en-US" sz="3600" dirty="0" smtClean="0">
                <a:solidFill>
                  <a:schemeClr val="tx2"/>
                </a:solidFill>
              </a:rPr>
              <a:t>carried out ?</a:t>
            </a:r>
          </a:p>
          <a:p>
            <a:pPr eaLnBrk="1" hangingPunct="1">
              <a:defRPr/>
            </a:pPr>
            <a:r>
              <a:rPr lang="en-US" sz="3600" dirty="0" smtClean="0"/>
              <a:t>How are collected data going to be </a:t>
            </a:r>
            <a:r>
              <a:rPr lang="en-US" sz="3600" dirty="0" smtClean="0">
                <a:solidFill>
                  <a:schemeClr val="tx2"/>
                </a:solidFill>
              </a:rPr>
              <a:t>analyzed ?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65F0148-76A8-477A-AAC0-CA2FB348E75C}" type="datetime3">
              <a:rPr lang="en-US" smtClean="0">
                <a:latin typeface="Times New Roman" charset="0"/>
              </a:rPr>
              <a:pPr/>
              <a:t>3 November 2013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Needed Information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683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How the study will be designed</a:t>
            </a:r>
            <a:r>
              <a:rPr lang="en-US" dirty="0" smtClean="0"/>
              <a:t> (briefly include: type of study design, suitability of choice for objectives of the study, study sequence)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How the study will be carried out</a:t>
            </a:r>
            <a:r>
              <a:rPr lang="en-US" dirty="0" smtClean="0"/>
              <a:t> (briefly include information on: sample selection, inclusion / exclusion criteria, instruments to be utilized, variables considered, referenced techniques, personnel / research team, pilot / actual data collection experience, ethical considerations)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How are collected data going to be analyzed</a:t>
            </a:r>
            <a:r>
              <a:rPr lang="en-US" dirty="0" smtClean="0"/>
              <a:t> (software, </a:t>
            </a:r>
            <a:r>
              <a:rPr lang="en-US" dirty="0" err="1" smtClean="0"/>
              <a:t>biostatistical</a:t>
            </a:r>
            <a:r>
              <a:rPr lang="en-US" dirty="0" smtClean="0"/>
              <a:t> techniques and methods)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Design &amp;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Study design </a:t>
            </a:r>
            <a:r>
              <a:rPr lang="en-US" b="1" dirty="0" smtClean="0"/>
              <a:t>:</a:t>
            </a:r>
          </a:p>
          <a:p>
            <a:pPr lvl="1">
              <a:defRPr/>
            </a:pPr>
            <a:r>
              <a:rPr lang="en-US" dirty="0" smtClean="0"/>
              <a:t>Quantitative [observational, experimental]</a:t>
            </a:r>
          </a:p>
          <a:p>
            <a:pPr lvl="1">
              <a:defRPr/>
            </a:pPr>
            <a:r>
              <a:rPr lang="en-US" dirty="0" smtClean="0"/>
              <a:t>Qualitative</a:t>
            </a:r>
          </a:p>
          <a:p>
            <a:pPr lvl="1">
              <a:defRPr/>
            </a:pPr>
            <a:r>
              <a:rPr lang="en-US" dirty="0" smtClean="0"/>
              <a:t>Mixed</a:t>
            </a:r>
          </a:p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Study setting</a:t>
            </a:r>
            <a:r>
              <a:rPr lang="en-US" b="1" dirty="0" smtClean="0"/>
              <a:t>: </a:t>
            </a:r>
            <a:r>
              <a:rPr lang="en-US" dirty="0" smtClean="0"/>
              <a:t>where will the study be carried out:</a:t>
            </a:r>
          </a:p>
          <a:p>
            <a:pPr lvl="1">
              <a:defRPr/>
            </a:pPr>
            <a:r>
              <a:rPr lang="en-US" dirty="0" smtClean="0"/>
              <a:t>For primary data</a:t>
            </a:r>
          </a:p>
          <a:p>
            <a:pPr lvl="1">
              <a:defRPr/>
            </a:pPr>
            <a:r>
              <a:rPr lang="en-US" dirty="0" smtClean="0"/>
              <a:t>For secondary </a:t>
            </a:r>
            <a:r>
              <a:rPr lang="en-US" dirty="0" err="1" smtClean="0"/>
              <a:t>dat</a:t>
            </a:r>
            <a:endParaRPr lang="en-US" dirty="0" smtClean="0"/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4F004D0-E3E6-4E8D-9BC7-96C22254E78F}" type="datetime3">
              <a:rPr lang="en-US" smtClean="0">
                <a:latin typeface="Times New Roman" charset="0"/>
              </a:rPr>
              <a:pPr/>
              <a:t>3 November 2013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/>
              <a:t>Sample </a:t>
            </a:r>
            <a:r>
              <a:rPr lang="en-US" sz="3200" b="1" dirty="0" smtClean="0">
                <a:solidFill>
                  <a:srgbClr val="FFFF00"/>
                </a:solidFill>
              </a:rPr>
              <a:t>size </a:t>
            </a:r>
            <a:r>
              <a:rPr lang="en-US" sz="3200" b="1" dirty="0" smtClean="0"/>
              <a:t>estimation:  </a:t>
            </a:r>
            <a:r>
              <a:rPr lang="en-US" sz="3200" dirty="0" smtClean="0"/>
              <a:t>using standard equation</a:t>
            </a:r>
          </a:p>
          <a:p>
            <a:pPr>
              <a:defRPr/>
            </a:pPr>
            <a:r>
              <a:rPr lang="en-US" sz="3200" b="1" dirty="0" smtClean="0"/>
              <a:t>Sampling </a:t>
            </a:r>
            <a:r>
              <a:rPr lang="en-US" sz="3200" b="1" dirty="0" smtClean="0">
                <a:solidFill>
                  <a:srgbClr val="FFFF00"/>
                </a:solidFill>
              </a:rPr>
              <a:t>technique</a:t>
            </a:r>
          </a:p>
          <a:p>
            <a:pPr lvl="1">
              <a:defRPr/>
            </a:pPr>
            <a:r>
              <a:rPr lang="en-US" sz="3200" b="1" dirty="0" smtClean="0"/>
              <a:t>s</a:t>
            </a:r>
            <a:r>
              <a:rPr lang="en-US" sz="3200" dirty="0" smtClean="0"/>
              <a:t>hould be random, unless otherwise justified</a:t>
            </a:r>
          </a:p>
          <a:p>
            <a:pPr lvl="1">
              <a:defRPr/>
            </a:pPr>
            <a:r>
              <a:rPr lang="en-US" sz="3200" dirty="0" smtClean="0"/>
              <a:t>inclusion / exclusion criteria of selection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3CB1085-922A-4174-AC56-83C69106DB0F}" type="datetime3">
              <a:rPr lang="en-US" smtClean="0">
                <a:latin typeface="Times New Roman" charset="0"/>
              </a:rPr>
              <a:pPr/>
              <a:t>3 November 2013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Data Collection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/>
              <a:t>Data collection </a:t>
            </a:r>
            <a:r>
              <a:rPr lang="en-US" sz="2800" b="1" dirty="0" smtClean="0">
                <a:solidFill>
                  <a:srgbClr val="FFFF00"/>
                </a:solidFill>
              </a:rPr>
              <a:t>Tools</a:t>
            </a:r>
            <a:r>
              <a:rPr lang="en-US" sz="2800" b="1" dirty="0" smtClean="0"/>
              <a:t>:</a:t>
            </a:r>
          </a:p>
          <a:p>
            <a:pPr lvl="1"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Questionnaire</a:t>
            </a:r>
            <a:r>
              <a:rPr lang="en-US" sz="2800" dirty="0" smtClean="0"/>
              <a:t> : brief description of sections / variables mentioned, with copy attached</a:t>
            </a:r>
          </a:p>
          <a:p>
            <a:pPr lvl="1"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Biochemical</a:t>
            </a:r>
            <a:r>
              <a:rPr lang="en-US" sz="2800" dirty="0" smtClean="0"/>
              <a:t> measurements: with references of techniques / kits</a:t>
            </a:r>
          </a:p>
          <a:p>
            <a:pPr lvl="1"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Physical </a:t>
            </a:r>
            <a:r>
              <a:rPr lang="en-US" sz="2800" dirty="0" smtClean="0"/>
              <a:t>measurements: with description of method / reference, as applicable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9E8B622-C62A-4F8C-96F4-F1D3B97F4997}" type="datetime3">
              <a:rPr lang="en-US" smtClean="0">
                <a:latin typeface="Times New Roman" charset="0"/>
              </a:rPr>
              <a:pPr/>
              <a:t>3 November 2013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Pilot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Pilot study </a:t>
            </a:r>
            <a:r>
              <a:rPr lang="en-US" b="1" dirty="0" smtClean="0"/>
              <a:t>: </a:t>
            </a:r>
            <a:r>
              <a:rPr lang="en-US" dirty="0" smtClean="0"/>
              <a:t>needed for all studies, to test:</a:t>
            </a:r>
          </a:p>
          <a:p>
            <a:pPr>
              <a:defRPr/>
            </a:pPr>
            <a:r>
              <a:rPr lang="en-US" dirty="0" smtClean="0"/>
              <a:t>Logistics of data collection</a:t>
            </a:r>
          </a:p>
          <a:p>
            <a:pPr>
              <a:defRPr/>
            </a:pPr>
            <a:r>
              <a:rPr lang="en-US" dirty="0" smtClean="0"/>
              <a:t>Transportation (if applicable)</a:t>
            </a:r>
          </a:p>
          <a:p>
            <a:pPr>
              <a:defRPr/>
            </a:pPr>
            <a:r>
              <a:rPr lang="en-US" dirty="0" smtClean="0"/>
              <a:t>Questionnaire: </a:t>
            </a:r>
          </a:p>
          <a:p>
            <a:pPr lvl="1">
              <a:defRPr/>
            </a:pPr>
            <a:r>
              <a:rPr lang="en-US" dirty="0" smtClean="0"/>
              <a:t>Suitability / clarity</a:t>
            </a:r>
          </a:p>
          <a:p>
            <a:pPr lvl="1">
              <a:defRPr/>
            </a:pPr>
            <a:r>
              <a:rPr lang="en-US" dirty="0" smtClean="0"/>
              <a:t>Questions may need rephrasing, removing, adding</a:t>
            </a:r>
          </a:p>
          <a:p>
            <a:pPr>
              <a:defRPr/>
            </a:pPr>
            <a:r>
              <a:rPr lang="en-US" dirty="0" smtClean="0"/>
              <a:t>Estimation of timing for data collection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Re-planning, accordingly 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12DBF95-AB7F-4D0C-821E-723B108E5133}" type="datetime3">
              <a:rPr lang="en-US" smtClean="0">
                <a:latin typeface="Times New Roman" charset="0"/>
              </a:rPr>
              <a:pPr/>
              <a:t>3 November 2013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Data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Data analysis </a:t>
            </a:r>
            <a:r>
              <a:rPr lang="en-US" b="1" dirty="0" smtClean="0">
                <a:solidFill>
                  <a:srgbClr val="FFFF00"/>
                </a:solidFill>
              </a:rPr>
              <a:t>plan</a:t>
            </a:r>
            <a:r>
              <a:rPr lang="en-US" b="1" dirty="0" smtClean="0"/>
              <a:t> : </a:t>
            </a:r>
          </a:p>
          <a:p>
            <a:pPr lvl="1">
              <a:defRPr/>
            </a:pPr>
            <a:r>
              <a:rPr lang="en-US" dirty="0" smtClean="0"/>
              <a:t>Referenced </a:t>
            </a:r>
            <a:r>
              <a:rPr lang="en-US" dirty="0" smtClean="0">
                <a:solidFill>
                  <a:srgbClr val="FFFF00"/>
                </a:solidFill>
              </a:rPr>
              <a:t>software</a:t>
            </a:r>
          </a:p>
          <a:p>
            <a:pPr lvl="1">
              <a:defRPr/>
            </a:pPr>
            <a:r>
              <a:rPr lang="en-US" dirty="0" smtClean="0"/>
              <a:t>Brief description of </a:t>
            </a:r>
            <a:r>
              <a:rPr lang="en-US" dirty="0" smtClean="0">
                <a:solidFill>
                  <a:srgbClr val="FFFF00"/>
                </a:solidFill>
              </a:rPr>
              <a:t>techniques</a:t>
            </a:r>
          </a:p>
          <a:p>
            <a:pPr lvl="2">
              <a:defRPr/>
            </a:pPr>
            <a:r>
              <a:rPr lang="en-US" dirty="0" err="1" smtClean="0"/>
              <a:t>Univariate</a:t>
            </a:r>
            <a:r>
              <a:rPr lang="en-US" dirty="0" smtClean="0"/>
              <a:t> analysis (sample demography)</a:t>
            </a:r>
          </a:p>
          <a:p>
            <a:pPr lvl="2">
              <a:defRPr/>
            </a:pPr>
            <a:r>
              <a:rPr lang="en-US" dirty="0" err="1" smtClean="0"/>
              <a:t>Bivariate</a:t>
            </a:r>
            <a:r>
              <a:rPr lang="en-US" dirty="0" smtClean="0"/>
              <a:t> analysis (cross tabulations)</a:t>
            </a:r>
          </a:p>
          <a:p>
            <a:pPr lvl="2">
              <a:defRPr/>
            </a:pPr>
            <a:r>
              <a:rPr lang="en-US" dirty="0" smtClean="0"/>
              <a:t>Multivariate analysis (for identifying key determinants for outcomes)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9824600-DB44-4F50-A9DE-B35DBA95B68D}" type="datetime3">
              <a:rPr lang="en-US" smtClean="0">
                <a:latin typeface="Times New Roman" charset="0"/>
              </a:rPr>
              <a:pPr/>
              <a:t>3 November 2013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ue Diagonal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 Diagonal.pot</Template>
  <TotalTime>1336</TotalTime>
  <Words>1026</Words>
  <Application>Microsoft PowerPoint</Application>
  <PresentationFormat>عرض على الشاشة (3:4)‏</PresentationFormat>
  <Paragraphs>147</Paragraphs>
  <Slides>18</Slides>
  <Notes>11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4" baseType="lpstr">
      <vt:lpstr>Times New Roman</vt:lpstr>
      <vt:lpstr>Arial</vt:lpstr>
      <vt:lpstr>Arial Rounded MT Bold</vt:lpstr>
      <vt:lpstr>Wingdings</vt:lpstr>
      <vt:lpstr>Calibri</vt:lpstr>
      <vt:lpstr>Blue Diagonal</vt:lpstr>
      <vt:lpstr>Material &amp; Methods:  An Overview</vt:lpstr>
      <vt:lpstr>Headlines</vt:lpstr>
      <vt:lpstr>Questions to be answered</vt:lpstr>
      <vt:lpstr>Needed Information</vt:lpstr>
      <vt:lpstr>Design &amp; Setting</vt:lpstr>
      <vt:lpstr>Sampling</vt:lpstr>
      <vt:lpstr>Data Collection Tools</vt:lpstr>
      <vt:lpstr>Pilot Study</vt:lpstr>
      <vt:lpstr>Data Analysis </vt:lpstr>
      <vt:lpstr>Ethical Considerations</vt:lpstr>
      <vt:lpstr>الشريحة 11</vt:lpstr>
      <vt:lpstr>References (I)</vt:lpstr>
      <vt:lpstr>References (II)</vt:lpstr>
      <vt:lpstr>Examples of Citing References (Vancouver Style) I</vt:lpstr>
      <vt:lpstr>Examples of Citing References (Vancouver Style) II</vt:lpstr>
      <vt:lpstr>Headlines</vt:lpstr>
      <vt:lpstr>Further Reading</vt:lpstr>
      <vt:lpstr>الشريحة 18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MANDIL</dc:creator>
  <cp:lastModifiedBy>AA</cp:lastModifiedBy>
  <cp:revision>252</cp:revision>
  <cp:lastPrinted>1601-01-01T00:00:00Z</cp:lastPrinted>
  <dcterms:created xsi:type="dcterms:W3CDTF">2002-02-11T01:28:17Z</dcterms:created>
  <dcterms:modified xsi:type="dcterms:W3CDTF">2013-11-03T20:08:57Z</dcterms:modified>
</cp:coreProperties>
</file>