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41"/>
  </p:notesMasterIdLst>
  <p:sldIdLst>
    <p:sldId id="332" r:id="rId2"/>
    <p:sldId id="389" r:id="rId3"/>
    <p:sldId id="338" r:id="rId4"/>
    <p:sldId id="399" r:id="rId5"/>
    <p:sldId id="392" r:id="rId6"/>
    <p:sldId id="393" r:id="rId7"/>
    <p:sldId id="395" r:id="rId8"/>
    <p:sldId id="400" r:id="rId9"/>
    <p:sldId id="436" r:id="rId10"/>
    <p:sldId id="396" r:id="rId11"/>
    <p:sldId id="408" r:id="rId12"/>
    <p:sldId id="434" r:id="rId13"/>
    <p:sldId id="402" r:id="rId14"/>
    <p:sldId id="418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44" r:id="rId25"/>
    <p:sldId id="429" r:id="rId26"/>
    <p:sldId id="430" r:id="rId27"/>
    <p:sldId id="431" r:id="rId28"/>
    <p:sldId id="432" r:id="rId29"/>
    <p:sldId id="433" r:id="rId30"/>
    <p:sldId id="406" r:id="rId31"/>
    <p:sldId id="407" r:id="rId32"/>
    <p:sldId id="394" r:id="rId33"/>
    <p:sldId id="439" r:id="rId34"/>
    <p:sldId id="440" r:id="rId35"/>
    <p:sldId id="441" r:id="rId36"/>
    <p:sldId id="442" r:id="rId37"/>
    <p:sldId id="443" r:id="rId38"/>
    <p:sldId id="438" r:id="rId39"/>
    <p:sldId id="40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E2651A-D95C-4C69-8B8D-6B6BCB7DB133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E789F-E469-4537-8AF1-73B38914E27C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D6CF-4738-4F73-B13F-9BD5818A2C0B}" type="slidenum">
              <a:rPr lang="en-US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measures can you as a researcher take to minimise </a:t>
            </a:r>
          </a:p>
          <a:p>
            <a:r>
              <a:rPr lang="en-US" smtClean="0">
                <a:ea typeface="ＭＳ Ｐゴシック" pitchFamily="34" charset="-128"/>
              </a:rPr>
              <a:t>the risk of harm in the study? If you are to minimize harm, </a:t>
            </a:r>
          </a:p>
          <a:p>
            <a:r>
              <a:rPr lang="en-US" smtClean="0">
                <a:ea typeface="ＭＳ Ｐゴシック" pitchFamily="34" charset="-128"/>
              </a:rPr>
              <a:t>you first need to identify the types of harm possible</a:t>
            </a:r>
          </a:p>
          <a:p>
            <a:r>
              <a:rPr lang="en-US" smtClean="0">
                <a:ea typeface="ＭＳ Ｐゴシック" pitchFamily="34" charset="-128"/>
              </a:rPr>
              <a:t> in  the groups of people involved.</a:t>
            </a:r>
          </a:p>
          <a:p>
            <a:r>
              <a:rPr lang="en-US" smtClean="0">
                <a:ea typeface="ＭＳ Ｐゴシック" pitchFamily="34" charset="-128"/>
              </a:rPr>
              <a:t>Risks can be considered in the realm of physical, psychological and social.</a:t>
            </a:r>
          </a:p>
          <a:p>
            <a:r>
              <a:rPr lang="en-US" smtClean="0">
                <a:ea typeface="ＭＳ Ｐゴシック" pitchFamily="34" charset="-128"/>
              </a:rPr>
              <a:t> These can be identified in the context of the individual  compared to the community.</a:t>
            </a:r>
          </a:p>
          <a:p>
            <a:r>
              <a:rPr lang="en-US" smtClean="0">
                <a:ea typeface="ＭＳ Ｐゴシック" pitchFamily="34" charset="-128"/>
              </a:rPr>
              <a:t>In research clinical eqipoise needs to be present. </a:t>
            </a:r>
          </a:p>
          <a:p>
            <a:r>
              <a:rPr lang="en-US" smtClean="0">
                <a:ea typeface="ＭＳ Ｐゴシック" pitchFamily="34" charset="-128"/>
              </a:rPr>
              <a:t>What is clinical equipoise?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76A33F-8FD9-4FAF-AB47-942BFA388351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Applied to research, with the principle</a:t>
            </a:r>
            <a:r>
              <a:rPr lang="en-US" b="1" smtClean="0">
                <a:ea typeface="ＭＳ Ｐゴシック" pitchFamily="34" charset="-128"/>
              </a:rPr>
              <a:t> RESPECT FOR PERSONS: </a:t>
            </a:r>
          </a:p>
          <a:p>
            <a:r>
              <a:rPr lang="en-US" smtClean="0">
                <a:ea typeface="ＭＳ Ｐゴシック" pitchFamily="34" charset="-128"/>
              </a:rPr>
              <a:t>you should consider privacy,….</a:t>
            </a:r>
          </a:p>
          <a:p>
            <a:r>
              <a:rPr lang="en-US" smtClean="0">
                <a:ea typeface="ＭＳ Ｐゴシック" pitchFamily="34" charset="-128"/>
              </a:rPr>
              <a:t>Confidentiality….</a:t>
            </a:r>
          </a:p>
          <a:p>
            <a:r>
              <a:rPr lang="en-US" smtClean="0">
                <a:ea typeface="ＭＳ Ｐゴシック" pitchFamily="34" charset="-128"/>
              </a:rPr>
              <a:t>and autonomy</a:t>
            </a:r>
          </a:p>
          <a:p>
            <a:r>
              <a:rPr lang="en-US" smtClean="0">
                <a:ea typeface="ＭＳ Ｐゴシック" pitchFamily="34" charset="-128"/>
              </a:rPr>
              <a:t>Specifically applied to</a:t>
            </a:r>
            <a:r>
              <a:rPr lang="en-US" b="1" smtClean="0">
                <a:ea typeface="ＭＳ Ｐゴシック" pitchFamily="34" charset="-128"/>
              </a:rPr>
              <a:t> AUTONOMY- </a:t>
            </a:r>
          </a:p>
          <a:p>
            <a:r>
              <a:rPr lang="en-US" smtClean="0">
                <a:ea typeface="ＭＳ Ｐゴシック" pitchFamily="34" charset="-128"/>
              </a:rPr>
              <a:t>WHAT DO YOU AS A RESEARCHER NEED FROM the individual – potential participant?.....</a:t>
            </a:r>
          </a:p>
          <a:p>
            <a:r>
              <a:rPr lang="en-US" smtClean="0">
                <a:ea typeface="ＭＳ Ｐゴシック" pitchFamily="34" charset="-128"/>
              </a:rPr>
              <a:t>Answer: The individual needs to CONSENT to participate – to become a participant.</a:t>
            </a:r>
          </a:p>
          <a:p>
            <a:r>
              <a:rPr lang="en-US" smtClean="0">
                <a:ea typeface="ＭＳ Ｐゴシック" pitchFamily="34" charset="-128"/>
              </a:rPr>
              <a:t>what do </a:t>
            </a:r>
            <a:r>
              <a:rPr lang="en-US" b="1" smtClean="0">
                <a:ea typeface="ＭＳ Ｐゴシック" pitchFamily="34" charset="-128"/>
              </a:rPr>
              <a:t>YOU</a:t>
            </a:r>
            <a:r>
              <a:rPr lang="en-US" smtClean="0">
                <a:ea typeface="ＭＳ Ｐゴシック" pitchFamily="34" charset="-128"/>
              </a:rPr>
              <a:t> as an individual need to make a decision about anything-such as to participate in a study?-</a:t>
            </a:r>
          </a:p>
          <a:p>
            <a:r>
              <a:rPr lang="en-US" smtClean="0">
                <a:ea typeface="ＭＳ Ｐゴシック" pitchFamily="34" charset="-128"/>
              </a:rPr>
              <a:t>INFORMATION – INFORMED CONSENT</a:t>
            </a:r>
            <a:r>
              <a:rPr lang="en-US" b="1" smtClean="0">
                <a:ea typeface="ＭＳ Ｐゴシック" pitchFamily="34" charset="-128"/>
              </a:rPr>
              <a:t>. </a:t>
            </a:r>
          </a:p>
          <a:p>
            <a:r>
              <a:rPr lang="en-US" smtClean="0">
                <a:ea typeface="ＭＳ Ｐゴシック" pitchFamily="34" charset="-128"/>
              </a:rPr>
              <a:t>What are the 3 components to informed consent?:</a:t>
            </a:r>
          </a:p>
          <a:p>
            <a:r>
              <a:rPr lang="en-US" smtClean="0">
                <a:ea typeface="ＭＳ Ｐゴシック" pitchFamily="34" charset="-128"/>
              </a:rPr>
              <a:t>SUFFICIENT INFORMATION: enough information about the project –</a:t>
            </a:r>
          </a:p>
          <a:p>
            <a:r>
              <a:rPr lang="en-US" smtClean="0">
                <a:ea typeface="ＭＳ Ｐゴシック" pitchFamily="34" charset="-128"/>
              </a:rPr>
              <a:t>the research procedure, and purpose</a:t>
            </a:r>
          </a:p>
          <a:p>
            <a:r>
              <a:rPr lang="en-US" smtClean="0">
                <a:ea typeface="ＭＳ Ｐゴシック" pitchFamily="34" charset="-128"/>
              </a:rPr>
              <a:t>about the risks, about the benefits –</a:t>
            </a:r>
          </a:p>
          <a:p>
            <a:r>
              <a:rPr lang="en-US" smtClean="0">
                <a:ea typeface="ＭＳ Ｐゴシック" pitchFamily="34" charset="-128"/>
              </a:rPr>
              <a:t>other procedures (where therapy is involved), </a:t>
            </a:r>
          </a:p>
          <a:p>
            <a:r>
              <a:rPr lang="en-US" smtClean="0">
                <a:ea typeface="ＭＳ Ｐゴシック" pitchFamily="34" charset="-128"/>
              </a:rPr>
              <a:t>and the opportunity to ask questions, and the ability to withdraw from the research. 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936B3-F90B-4E2A-B94B-5B01AE7CE8FF}" type="slidenum">
              <a:rPr lang="en-US">
                <a:latin typeface="Arial" pitchFamily="34" charset="0"/>
              </a:rPr>
              <a:pPr/>
              <a:t>21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You now have the information, what else do </a:t>
            </a:r>
            <a:r>
              <a:rPr lang="en-US" b="1" smtClean="0">
                <a:ea typeface="ＭＳ Ｐゴシック" pitchFamily="34" charset="-128"/>
              </a:rPr>
              <a:t>YOU</a:t>
            </a:r>
            <a:r>
              <a:rPr lang="en-US" smtClean="0">
                <a:ea typeface="ＭＳ Ｐゴシック" pitchFamily="34" charset="-128"/>
              </a:rPr>
              <a:t> need to make your decision?</a:t>
            </a:r>
          </a:p>
          <a:p>
            <a:r>
              <a:rPr lang="en-US" smtClean="0">
                <a:ea typeface="ＭＳ Ｐゴシック" pitchFamily="34" charset="-128"/>
              </a:rPr>
              <a:t>YOU- the potential participant needs to be able to not only understand what is being consented to,</a:t>
            </a:r>
          </a:p>
          <a:p>
            <a:r>
              <a:rPr lang="en-US" smtClean="0">
                <a:ea typeface="ＭＳ Ｐゴシック" pitchFamily="34" charset="-128"/>
              </a:rPr>
              <a:t>but also to appreciate the consequences of participating - CAPACITY.</a:t>
            </a:r>
          </a:p>
          <a:p>
            <a:r>
              <a:rPr lang="en-US" smtClean="0">
                <a:ea typeface="ＭＳ Ｐゴシック" pitchFamily="34" charset="-128"/>
              </a:rPr>
              <a:t>You have the information, you understand and appreciation the consequences,</a:t>
            </a:r>
          </a:p>
          <a:p>
            <a:r>
              <a:rPr lang="en-US" smtClean="0">
                <a:ea typeface="ＭＳ Ｐゴシック" pitchFamily="34" charset="-128"/>
              </a:rPr>
              <a:t> what else does the person need to be able to make a decision?: you need FREE POWER, the ability to say know.</a:t>
            </a:r>
          </a:p>
          <a:p>
            <a:r>
              <a:rPr lang="en-US" smtClean="0">
                <a:ea typeface="ＭＳ Ｐゴシック" pitchFamily="34" charset="-128"/>
              </a:rPr>
              <a:t> FREE POWER : refers to the ability to choose to participate or not to participate.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F6425-7121-4D70-A7D5-0382FEDE0CBD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Enter the 3 potential players we started with:</a:t>
            </a:r>
          </a:p>
          <a:p>
            <a:r>
              <a:rPr lang="en-US" smtClean="0">
                <a:ea typeface="ＭＳ Ｐゴシック" pitchFamily="34" charset="-128"/>
              </a:rPr>
              <a:t>In order to have informed consent, there are ACTIONS that need to be taken</a:t>
            </a:r>
          </a:p>
          <a:p>
            <a:r>
              <a:rPr lang="en-US" smtClean="0">
                <a:ea typeface="ＭＳ Ｐゴシック" pitchFamily="34" charset="-128"/>
              </a:rPr>
              <a:t>by the ethics committee, the investigators and by the participants. </a:t>
            </a:r>
          </a:p>
          <a:p>
            <a:r>
              <a:rPr lang="en-US" smtClean="0">
                <a:ea typeface="ＭＳ Ｐゴシック" pitchFamily="34" charset="-128"/>
              </a:rPr>
              <a:t>The ethics committee assesses the actions of the investigator. </a:t>
            </a:r>
          </a:p>
          <a:p>
            <a:r>
              <a:rPr lang="en-US" smtClean="0">
                <a:ea typeface="ＭＳ Ｐゴシック" pitchFamily="34" charset="-128"/>
              </a:rPr>
              <a:t>The investigator needs to implement informed consent, </a:t>
            </a:r>
          </a:p>
          <a:p>
            <a:r>
              <a:rPr lang="en-US" smtClean="0">
                <a:ea typeface="ＭＳ Ｐゴシック" pitchFamily="34" charset="-128"/>
              </a:rPr>
              <a:t>And the participant must take part in the process.</a:t>
            </a:r>
          </a:p>
          <a:p>
            <a:r>
              <a:rPr lang="en-US" smtClean="0">
                <a:ea typeface="ＭＳ Ｐゴシック" pitchFamily="34" charset="-128"/>
              </a:rPr>
              <a:t>In considering the participant in relation to informed consent, if any of these components is absent –</a:t>
            </a:r>
          </a:p>
          <a:p>
            <a:r>
              <a:rPr lang="en-US" smtClean="0">
                <a:ea typeface="ＭＳ Ｐゴシック" pitchFamily="34" charset="-128"/>
              </a:rPr>
              <a:t>that population is ?...............vulnerable.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FC7FE-5D83-48C4-AC16-B13D59318CFC}" type="slidenum">
              <a:rPr lang="en-US">
                <a:latin typeface="Arial" pitchFamily="34" charset="0"/>
              </a:rPr>
              <a:pPr/>
              <a:t>23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 such cases, what do you think will be needed?</a:t>
            </a:r>
          </a:p>
          <a:p>
            <a:r>
              <a:rPr lang="en-US" smtClean="0">
                <a:ea typeface="ＭＳ Ｐゴシック" pitchFamily="34" charset="-128"/>
              </a:rPr>
              <a:t>Would Additional procedures be needed to provide informed consent?</a:t>
            </a:r>
          </a:p>
          <a:p>
            <a:r>
              <a:rPr lang="en-US" smtClean="0">
                <a:ea typeface="ＭＳ Ｐゴシック" pitchFamily="34" charset="-128"/>
              </a:rPr>
              <a:t> what procedures?</a:t>
            </a:r>
          </a:p>
          <a:p>
            <a:r>
              <a:rPr lang="en-US" smtClean="0">
                <a:ea typeface="ＭＳ Ｐゴシック" pitchFamily="34" charset="-128"/>
              </a:rPr>
              <a:t>In children, when capacity may be an issue, -Parental consent would be required.  </a:t>
            </a:r>
          </a:p>
          <a:p>
            <a:r>
              <a:rPr lang="en-US" smtClean="0">
                <a:ea typeface="ＭＳ Ｐゴシック" pitchFamily="34" charset="-128"/>
              </a:rPr>
              <a:t>But, together with parental consent, assent of the child is also sometimes required.</a:t>
            </a:r>
          </a:p>
          <a:p>
            <a:r>
              <a:rPr lang="en-US" smtClean="0">
                <a:ea typeface="ＭＳ Ｐゴシック" pitchFamily="34" charset="-128"/>
              </a:rPr>
              <a:t>Assent-the child must agree.</a:t>
            </a:r>
          </a:p>
          <a:p>
            <a:r>
              <a:rPr lang="en-US" smtClean="0">
                <a:ea typeface="ＭＳ Ｐゴシック" pitchFamily="34" charset="-128"/>
              </a:rPr>
              <a:t>In MENTALLY DISABLED individuals, where capacity may also be an issue,</a:t>
            </a:r>
          </a:p>
          <a:p>
            <a:r>
              <a:rPr lang="en-US" smtClean="0">
                <a:ea typeface="ＭＳ Ｐゴシック" pitchFamily="34" charset="-128"/>
              </a:rPr>
              <a:t>guardian consent. Sometimes a history of the request of the individual in the past </a:t>
            </a:r>
          </a:p>
          <a:p>
            <a:r>
              <a:rPr lang="en-US" smtClean="0">
                <a:ea typeface="ＭＳ Ｐゴシック" pitchFamily="34" charset="-128"/>
              </a:rPr>
              <a:t>may also be assessed – Living wills, or consent before loss of capacity.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A7B16-061A-439E-84F5-172DE0638A6D}" type="slidenum">
              <a:rPr lang="en-US">
                <a:latin typeface="Arial" pitchFamily="34" charset="0"/>
              </a:rPr>
              <a:pPr/>
              <a:t>25</a:t>
            </a:fld>
            <a:endParaRPr lang="en-US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JUSTICE is about fairness. Is a study fair? Is a study just?</a:t>
            </a:r>
          </a:p>
          <a:p>
            <a:r>
              <a:rPr lang="en-US" smtClean="0">
                <a:ea typeface="ＭＳ Ｐゴシック" pitchFamily="34" charset="-128"/>
              </a:rPr>
              <a:t>What do I mean by fair or just?</a:t>
            </a:r>
          </a:p>
          <a:p>
            <a:r>
              <a:rPr lang="en-US" smtClean="0">
                <a:ea typeface="ＭＳ Ｐゴシック" pitchFamily="34" charset="-128"/>
              </a:rPr>
              <a:t>Is it likely that the participants, in the same way that the risk was shared,</a:t>
            </a:r>
          </a:p>
          <a:p>
            <a:r>
              <a:rPr lang="en-US" smtClean="0">
                <a:ea typeface="ＭＳ Ｐゴシック" pitchFamily="34" charset="-128"/>
              </a:rPr>
              <a:t> will the benefits of the study also be shared?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16292-322D-4A34-838F-82C4B543086E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is the essential function of the IRB/EC? </a:t>
            </a:r>
          </a:p>
          <a:p>
            <a:r>
              <a:rPr lang="en-US" smtClean="0">
                <a:ea typeface="ＭＳ Ｐゴシック" pitchFamily="34" charset="-128"/>
              </a:rPr>
              <a:t>To safeguard the dignity, rights and wellbeing of the research participants.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55C8E-E63B-45CB-9536-9B35EAFEE068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How does the IRB/EC do this? </a:t>
            </a:r>
          </a:p>
          <a:p>
            <a:r>
              <a:rPr lang="en-US" smtClean="0">
                <a:ea typeface="ＭＳ Ｐゴシック" pitchFamily="34" charset="-128"/>
              </a:rPr>
              <a:t>By the process of review and approval of potential research protocols submitted by researchers.</a:t>
            </a:r>
          </a:p>
          <a:p>
            <a:r>
              <a:rPr lang="en-US" smtClean="0">
                <a:ea typeface="ＭＳ Ｐゴシック" pitchFamily="34" charset="-128"/>
              </a:rPr>
              <a:t>Review – considers the implementation of the ethical principles in the study.</a:t>
            </a:r>
          </a:p>
          <a:p>
            <a:r>
              <a:rPr lang="en-US" smtClean="0">
                <a:ea typeface="ＭＳ Ｐゴシック" pitchFamily="34" charset="-128"/>
              </a:rPr>
              <a:t>The objective of the IRB/EC is to apply the principles in the </a:t>
            </a:r>
            <a:r>
              <a:rPr lang="en-US" b="1" smtClean="0">
                <a:ea typeface="ＭＳ Ｐゴシック" pitchFamily="34" charset="-128"/>
              </a:rPr>
              <a:t>LOCAL CONTEXT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r>
              <a:rPr lang="en-US" smtClean="0">
                <a:ea typeface="ＭＳ Ｐゴシック" pitchFamily="34" charset="-128"/>
              </a:rPr>
              <a:t>What does this mean?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32D47-C0A8-43CD-93E5-AACC7E4FAFB5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All ethics committees do not necessarily have the </a:t>
            </a:r>
          </a:p>
          <a:p>
            <a:r>
              <a:rPr lang="en-US" smtClean="0">
                <a:ea typeface="ＭＳ Ｐゴシック" pitchFamily="34" charset="-128"/>
              </a:rPr>
              <a:t>expertise to consider scientific validity. so there is usually </a:t>
            </a:r>
          </a:p>
          <a:p>
            <a:r>
              <a:rPr lang="en-US" smtClean="0">
                <a:ea typeface="ＭＳ Ｐゴシック" pitchFamily="34" charset="-128"/>
              </a:rPr>
              <a:t>a separate scientific review board.</a:t>
            </a:r>
          </a:p>
          <a:p>
            <a:r>
              <a:rPr lang="en-US" smtClean="0">
                <a:ea typeface="ＭＳ Ｐゴシック" pitchFamily="34" charset="-128"/>
              </a:rPr>
              <a:t>Is it ethical to conduct a study that is not scientifically sound?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6445F-48B4-4709-9967-DF9C2658E9DC}" type="slidenum">
              <a:rPr lang="en-US">
                <a:latin typeface="Arial" pitchFamily="34" charset="0"/>
              </a:rPr>
              <a:pPr/>
              <a:t>29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Given that the IRB/EC safe guards the participant, what about the researcher?</a:t>
            </a:r>
          </a:p>
          <a:p>
            <a:r>
              <a:rPr lang="en-US" smtClean="0">
                <a:ea typeface="ＭＳ Ｐゴシック" pitchFamily="34" charset="-128"/>
              </a:rPr>
              <a:t>What  does the researcher have to do to ensure </a:t>
            </a:r>
            <a:r>
              <a:rPr lang="en-US" u="sng" smtClean="0">
                <a:ea typeface="ＭＳ Ｐゴシック" pitchFamily="34" charset="-128"/>
              </a:rPr>
              <a:t>good</a:t>
            </a:r>
            <a:r>
              <a:rPr lang="en-US" smtClean="0">
                <a:ea typeface="ＭＳ Ｐゴシック" pitchFamily="34" charset="-128"/>
              </a:rPr>
              <a:t> research is implemented?</a:t>
            </a:r>
          </a:p>
          <a:p>
            <a:r>
              <a:rPr lang="en-US" smtClean="0">
                <a:ea typeface="ＭＳ Ｐゴシック" pitchFamily="34" charset="-128"/>
              </a:rPr>
              <a:t>The researcher should conduct research with honesty and</a:t>
            </a:r>
          </a:p>
          <a:p>
            <a:r>
              <a:rPr lang="en-US" smtClean="0">
                <a:ea typeface="ＭＳ Ｐゴシック" pitchFamily="34" charset="-128"/>
              </a:rPr>
              <a:t>integrity. Examples of failure to display this behaviour are:</a:t>
            </a:r>
          </a:p>
          <a:p>
            <a:r>
              <a:rPr lang="en-US" smtClean="0">
                <a:ea typeface="ＭＳ Ｐゴシック" pitchFamily="34" charset="-128"/>
              </a:rPr>
              <a:t>plaigarism, fabrication and falsification.</a:t>
            </a:r>
          </a:p>
          <a:p>
            <a:r>
              <a:rPr lang="en-US" smtClean="0">
                <a:ea typeface="ＭＳ Ｐゴシック" pitchFamily="34" charset="-128"/>
              </a:rPr>
              <a:t>Regulation is by the profession. In some countries there are legal</a:t>
            </a:r>
          </a:p>
          <a:p>
            <a:r>
              <a:rPr lang="en-US" smtClean="0">
                <a:ea typeface="ＭＳ Ｐゴシック" pitchFamily="34" charset="-128"/>
              </a:rPr>
              <a:t>Regulatory mechanisms for scientific misconduct – United States.</a:t>
            </a:r>
          </a:p>
          <a:p>
            <a:r>
              <a:rPr lang="en-US" smtClean="0">
                <a:ea typeface="ＭＳ Ｐゴシック" pitchFamily="34" charset="-128"/>
              </a:rPr>
              <a:t>However, the major outcomes of failure</a:t>
            </a:r>
          </a:p>
          <a:p>
            <a:r>
              <a:rPr lang="en-US" smtClean="0">
                <a:ea typeface="ＭＳ Ｐゴシック" pitchFamily="34" charset="-128"/>
              </a:rPr>
              <a:t>of responsible as well as ethical conduct of research is </a:t>
            </a:r>
          </a:p>
          <a:p>
            <a:r>
              <a:rPr lang="en-US" smtClean="0">
                <a:ea typeface="ＭＳ Ｐゴシック" pitchFamily="34" charset="-128"/>
              </a:rPr>
              <a:t>damage to science, society, and loss of credibility and </a:t>
            </a:r>
          </a:p>
          <a:p>
            <a:r>
              <a:rPr lang="en-US" smtClean="0">
                <a:ea typeface="ＭＳ Ｐゴシック" pitchFamily="34" charset="-128"/>
              </a:rPr>
              <a:t>trust by the community served by the research.</a:t>
            </a:r>
          </a:p>
          <a:p>
            <a:r>
              <a:rPr lang="en-US" smtClean="0">
                <a:ea typeface="ＭＳ Ｐゴシック" pitchFamily="34" charset="-128"/>
              </a:rPr>
              <a:t>Tuskegee ………..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ea typeface="ＭＳ Ｐゴシック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76B8F-15E0-43AF-93BA-043B4701C3F6}" type="slidenum">
              <a:rPr lang="ar-EG"/>
              <a:pPr/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54C078-5048-46B0-9418-9690CD6C3D43}" type="slidenum">
              <a:rPr lang="ar-EG">
                <a:latin typeface="Times New Roman" pitchFamily="18" charset="0"/>
              </a:rPr>
              <a:pPr/>
              <a:t>34</a:t>
            </a:fld>
            <a:endParaRPr lang="ar-E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FEC9F-9585-46DC-928C-B9E2FE17E242}" type="slidenum">
              <a:rPr lang="ar-EG">
                <a:latin typeface="Times New Roman" pitchFamily="18" charset="0"/>
              </a:rPr>
              <a:pPr/>
              <a:t>35</a:t>
            </a:fld>
            <a:endParaRPr lang="ar-E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6C594-CD2B-4B11-95D7-854E4A4788E4}" type="slidenum">
              <a:rPr lang="ar-EG">
                <a:latin typeface="Times New Roman" pitchFamily="18" charset="0"/>
              </a:rPr>
              <a:pPr/>
              <a:t>36</a:t>
            </a:fld>
            <a:endParaRPr lang="ar-E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4AB28-DAAD-439D-9B39-1CBA4B040F44}" type="slidenum">
              <a:rPr lang="ar-EG">
                <a:latin typeface="Times New Roman" pitchFamily="18" charset="0"/>
              </a:rPr>
              <a:pPr/>
              <a:t>37</a:t>
            </a:fld>
            <a:endParaRPr lang="ar-E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9506A-CD76-4B49-9631-DDF394486E4C}" type="slidenum">
              <a:rPr lang="ar-EG">
                <a:latin typeface="Times New Roman" pitchFamily="18" charset="0"/>
              </a:rPr>
              <a:pPr/>
              <a:t>38</a:t>
            </a:fld>
            <a:endParaRPr lang="ar-EG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>
              <a:ea typeface="ＭＳ Ｐゴシック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1D2D1-C06B-46F9-9A2D-0F6E0DC98758}" type="slidenum">
              <a:rPr lang="ar-EG"/>
              <a:pPr/>
              <a:t>6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49DBB-5118-4F28-8673-DE8BAB349A9D}" type="slidenum">
              <a:rPr lang="ar-SA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8F4A4-7E95-460F-9EA5-DC3A56B4E3FF}" type="slidenum">
              <a:rPr lang="en-US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BENEFICENCE</a:t>
            </a:r>
            <a:r>
              <a:rPr lang="en-US" smtClean="0">
                <a:ea typeface="ＭＳ Ｐゴシック" pitchFamily="34" charset="-128"/>
              </a:rPr>
              <a:t> – refers to promoting well being. In the context of research, </a:t>
            </a:r>
          </a:p>
          <a:p>
            <a:r>
              <a:rPr lang="en-US" smtClean="0">
                <a:ea typeface="ＭＳ Ｐゴシック" pitchFamily="34" charset="-128"/>
              </a:rPr>
              <a:t>this refers to the responsibility of the researcher  to maximise the potential benefits of the study for the participants.</a:t>
            </a:r>
          </a:p>
          <a:p>
            <a:r>
              <a:rPr lang="en-US" b="1" smtClean="0">
                <a:ea typeface="ＭＳ Ｐゴシック" pitchFamily="34" charset="-128"/>
              </a:rPr>
              <a:t>NONMALEFICENCE</a:t>
            </a:r>
            <a:r>
              <a:rPr lang="en-US" smtClean="0">
                <a:ea typeface="ＭＳ Ｐゴシック" pitchFamily="34" charset="-128"/>
              </a:rPr>
              <a:t> – refers to the requirement to do no harm.</a:t>
            </a:r>
          </a:p>
          <a:p>
            <a:r>
              <a:rPr lang="en-US" smtClean="0">
                <a:ea typeface="ＭＳ Ｐゴシック" pitchFamily="34" charset="-128"/>
              </a:rPr>
              <a:t>Applied to research, this refers to the researcher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responsibility </a:t>
            </a:r>
          </a:p>
          <a:p>
            <a:r>
              <a:rPr lang="en-US" smtClean="0">
                <a:ea typeface="ＭＳ Ｐゴシック" pitchFamily="34" charset="-128"/>
              </a:rPr>
              <a:t>to minimize the potential for harm – or the potential risks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CE103-F4FB-4710-AE6A-C0F7D8D5026D}" type="slidenum">
              <a:rPr lang="en-US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RESPECT FOR PERSONS</a:t>
            </a:r>
            <a:r>
              <a:rPr lang="en-US" smtClean="0">
                <a:ea typeface="ＭＳ Ｐゴシック" pitchFamily="34" charset="-128"/>
              </a:rPr>
              <a:t> – every person is an individual, with rights and individual dignity,</a:t>
            </a:r>
          </a:p>
          <a:p>
            <a:r>
              <a:rPr lang="en-US" smtClean="0">
                <a:ea typeface="ＭＳ Ｐゴシック" pitchFamily="34" charset="-128"/>
              </a:rPr>
              <a:t>they are entitled to your respect just for being an individual.</a:t>
            </a:r>
          </a:p>
          <a:p>
            <a:r>
              <a:rPr lang="en-US" smtClean="0">
                <a:ea typeface="ＭＳ Ｐゴシック" pitchFamily="34" charset="-128"/>
              </a:rPr>
              <a:t>In the context of research issues of privacy and confidentiality need to be </a:t>
            </a:r>
          </a:p>
          <a:p>
            <a:r>
              <a:rPr lang="en-US" smtClean="0">
                <a:ea typeface="ＭＳ Ｐゴシック" pitchFamily="34" charset="-128"/>
              </a:rPr>
              <a:t>safeguarded to ensure this principle is upheld.</a:t>
            </a:r>
          </a:p>
          <a:p>
            <a:r>
              <a:rPr lang="en-US" b="1" smtClean="0">
                <a:ea typeface="ＭＳ Ｐゴシック" pitchFamily="34" charset="-128"/>
              </a:rPr>
              <a:t>AUTONOMY </a:t>
            </a:r>
            <a:r>
              <a:rPr lang="en-US" smtClean="0">
                <a:ea typeface="ＭＳ Ｐゴシック" pitchFamily="34" charset="-128"/>
              </a:rPr>
              <a:t>– deals with the fact that individuals have the right to self determination </a:t>
            </a:r>
          </a:p>
          <a:p>
            <a:r>
              <a:rPr lang="en-US" smtClean="0">
                <a:ea typeface="ＭＳ Ｐゴシック" pitchFamily="34" charset="-128"/>
              </a:rPr>
              <a:t>– make decisions that will affect them. In the context of research, in order to make decisions, what does and individual need to make an informed decision – information:</a:t>
            </a:r>
          </a:p>
          <a:p>
            <a:r>
              <a:rPr lang="en-US" smtClean="0">
                <a:ea typeface="ＭＳ Ｐゴシック" pitchFamily="34" charset="-128"/>
              </a:rPr>
              <a:t>consent based on adequate information is essential.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4EFB7-8AE2-44B2-B0AC-036DAD5A1498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JUSTICE</a:t>
            </a:r>
            <a:r>
              <a:rPr lang="en-US" smtClean="0">
                <a:ea typeface="ＭＳ Ｐゴシック" pitchFamily="34" charset="-128"/>
              </a:rPr>
              <a:t> – Is about fairness. Applied to research consider whether those taking the risks are likely to benefit from the study findings?</a:t>
            </a:r>
          </a:p>
          <a:p>
            <a:r>
              <a:rPr lang="en-US" smtClean="0">
                <a:ea typeface="ＭＳ Ｐゴシック" pitchFamily="34" charset="-128"/>
              </a:rPr>
              <a:t>Is it justifiable that the risks are taken by these individuals if they are unlikely to benefit from participating?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C85C0-2051-4C09-A8BA-3E62F133C3D5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are the attitudes that are needed?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FCDCA-55F0-48CA-B078-CEA95F524EA8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 are the questions you need to ask yourself, the researcher,</a:t>
            </a:r>
          </a:p>
          <a:p>
            <a:r>
              <a:rPr lang="en-US" smtClean="0">
                <a:ea typeface="ＭＳ Ｐゴシック" pitchFamily="34" charset="-128"/>
              </a:rPr>
              <a:t>so as to maximise the benefits of the study?</a:t>
            </a:r>
          </a:p>
          <a:p>
            <a:r>
              <a:rPr lang="en-US" smtClean="0">
                <a:ea typeface="ＭＳ Ｐゴシック" pitchFamily="34" charset="-128"/>
              </a:rPr>
              <a:t>Are there benefits to the INDIVIDUAL?, FAMILY ? COMMUNITY? RESEARCHERr?</a:t>
            </a:r>
          </a:p>
          <a:p>
            <a:r>
              <a:rPr lang="en-US" smtClean="0">
                <a:ea typeface="ＭＳ Ｐゴシック" pitchFamily="34" charset="-128"/>
              </a:rPr>
              <a:t>In considering benefits, one needs to consider the quality of a study. </a:t>
            </a:r>
          </a:p>
          <a:p>
            <a:r>
              <a:rPr lang="en-US" smtClean="0">
                <a:ea typeface="ＭＳ Ｐゴシック" pitchFamily="34" charset="-128"/>
              </a:rPr>
              <a:t>Is the study scientifically sound? For study findings to be of use they must reflect the best science.</a:t>
            </a:r>
          </a:p>
          <a:p>
            <a:r>
              <a:rPr lang="en-US" smtClean="0">
                <a:ea typeface="ＭＳ Ｐゴシック" pitchFamily="34" charset="-128"/>
              </a:rPr>
              <a:t>Does the study provide insight to the question asked?</a:t>
            </a:r>
          </a:p>
          <a:p>
            <a:r>
              <a:rPr lang="en-US" smtClean="0">
                <a:ea typeface="ＭＳ Ｐゴシック" pitchFamily="34" charset="-128"/>
              </a:rPr>
              <a:t>Is the study design appropriate?</a:t>
            </a:r>
          </a:p>
          <a:p>
            <a:r>
              <a:rPr lang="en-US" smtClean="0">
                <a:ea typeface="ＭＳ Ｐゴシック" pitchFamily="34" charset="-128"/>
              </a:rPr>
              <a:t>Is the method used appropriate?</a:t>
            </a:r>
          </a:p>
          <a:p>
            <a:r>
              <a:rPr lang="en-US" smtClean="0">
                <a:ea typeface="ＭＳ Ｐゴシック" pitchFamily="34" charset="-128"/>
              </a:rPr>
              <a:t>Is the analysis, interpretation appropriate to the question?</a:t>
            </a:r>
          </a:p>
          <a:p>
            <a:r>
              <a:rPr lang="en-US" smtClean="0">
                <a:ea typeface="ＭＳ Ｐゴシック" pitchFamily="34" charset="-128"/>
              </a:rPr>
              <a:t>Should benefits to one of these groups be of greater value than anothers?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95DB77F-B9B9-4F14-BA50-3A2310E6D259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CAC528-F44C-401D-8CF3-91006C24DF3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6D262-ED36-4528-8D80-B274C55E27A7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B2C1E-5496-4E18-AF7C-DA38BE09609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BE243-8CA9-44D9-B809-F177C1A7D478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3AFC5-8D26-4229-8BEB-2E7964FD911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pPr>
              <a:defRPr/>
            </a:pPr>
            <a:fld id="{CCB49431-4429-4C68-A7DD-4C12F78F6A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287A-3352-4C8C-93F6-4ADE692ABA57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96A12-6F2E-4BC0-810A-AAB12EAEF7A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4286E-F9FA-4E5D-848E-E787EA1D18DF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9FC84-1BFE-4EE2-88C4-229A8BC59C1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9913-2B8B-4B4E-8E5D-C7DF9E2C74BF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AC55E-CC84-4A5C-A11E-6A8843D2804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2078C-ECD9-4075-A8D6-89380539695C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B596A-2BD7-44D7-9498-681A42FB95B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13EE1-D732-47DE-A20A-5C574EF07155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241EC-7D3C-4ECE-9594-A74C99B8E00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E8B35-A582-4E4A-97AE-0AF73E26B76A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D34BE-BEC7-49BF-9A3E-99AC68F2BA8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C58E5-036E-4F7F-B30A-39236D004969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E289E-E933-4A23-8294-FC7263D75F1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B9A5-6146-4EB7-874A-6759E28E304B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98023-C059-4766-A844-BC7C73CD75C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ar-EG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ＭＳ Ｐゴシック" charset="-128"/>
              </a:defRPr>
            </a:lvl1pPr>
          </a:lstStyle>
          <a:p>
            <a:pPr>
              <a:defRPr/>
            </a:pPr>
            <a:fld id="{843530EE-0C68-49E7-92D3-6838C68A37FE}" type="datetime3">
              <a:rPr lang="en-US"/>
              <a:pPr>
                <a:defRPr/>
              </a:pPr>
              <a:t>3 November 2013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 &amp; M Development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7F26B7-0B47-461A-B72A-A505779A2F51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ncd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tobacco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algn="ctr"/>
            <a:r>
              <a:rPr lang="en-US" sz="2800" smtClean="0">
                <a:ea typeface="ＭＳ Ｐゴシック" pitchFamily="34" charset="-128"/>
              </a:rPr>
              <a:t>Material &amp; Methods Section Preparation </a:t>
            </a:r>
            <a:br>
              <a:rPr lang="en-US" sz="2800" smtClean="0">
                <a:ea typeface="ＭＳ Ｐゴシック" pitchFamily="34" charset="-128"/>
              </a:rPr>
            </a:br>
            <a:r>
              <a:rPr lang="en-US" sz="2200" smtClean="0">
                <a:ea typeface="ＭＳ Ｐゴシック" pitchFamily="34" charset="-128"/>
              </a:rPr>
              <a:t>(in the Health Research Proposal)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248400" cy="2743200"/>
          </a:xfrm>
        </p:spPr>
        <p:txBody>
          <a:bodyPr/>
          <a:lstStyle/>
          <a:p>
            <a:pPr marL="635000" indent="-635000" algn="l">
              <a:buSzTx/>
            </a:pPr>
            <a:r>
              <a:rPr lang="en-US" b="1" smtClean="0">
                <a:ea typeface="ＭＳ Ｐゴシック" pitchFamily="34" charset="-128"/>
              </a:rPr>
              <a:t>	</a:t>
            </a:r>
          </a:p>
          <a:p>
            <a:pPr marL="635000" indent="-635000" algn="l">
              <a:buSzTx/>
            </a:pPr>
            <a:r>
              <a:rPr lang="en-US" b="1" smtClean="0">
                <a:ea typeface="ＭＳ Ｐゴシック" pitchFamily="34" charset="-128"/>
              </a:rPr>
              <a:t>	</a:t>
            </a:r>
          </a:p>
          <a:p>
            <a:pPr marL="635000" indent="-635000">
              <a:buSzTx/>
            </a:pPr>
            <a:r>
              <a:rPr lang="en-US" sz="1800" b="1" smtClean="0">
                <a:ea typeface="ＭＳ Ｐゴシック" pitchFamily="34" charset="-128"/>
              </a:rPr>
              <a:t>Awatif Alam &amp; Ahmed Mandil</a:t>
            </a:r>
          </a:p>
          <a:p>
            <a:pPr marL="635000" indent="-635000">
              <a:buSzTx/>
            </a:pPr>
            <a:r>
              <a:rPr lang="en-US" sz="1800" b="1" smtClean="0">
                <a:ea typeface="ＭＳ Ｐゴシック" pitchFamily="34" charset="-128"/>
              </a:rPr>
              <a:t> </a:t>
            </a:r>
            <a:r>
              <a:rPr lang="en-US" sz="1600" b="1" smtClean="0">
                <a:ea typeface="ＭＳ Ｐゴシック" pitchFamily="34" charset="-128"/>
              </a:rPr>
              <a:t>Prof of Epidemiology</a:t>
            </a:r>
          </a:p>
          <a:p>
            <a:pPr marL="635000" indent="-635000">
              <a:buSzTx/>
            </a:pPr>
            <a:r>
              <a:rPr lang="en-US" sz="1600" b="1" smtClean="0">
                <a:ea typeface="ＭＳ Ｐゴシック" pitchFamily="34" charset="-128"/>
              </a:rPr>
              <a:t>KSU 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>
                <a:ea typeface="ＭＳ Ｐゴシック" pitchFamily="34" charset="-128"/>
              </a:rPr>
              <a:t>3.How will the data be analyzed 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Software to be used (referenced): e.g. EpiInfo; SPSS; Stata; R; SAS, etc </a:t>
            </a:r>
          </a:p>
          <a:p>
            <a:r>
              <a:rPr lang="en-US" smtClean="0">
                <a:ea typeface="ＭＳ Ｐゴシック" pitchFamily="34" charset="-128"/>
              </a:rPr>
              <a:t>Plan for statistical techniques and methods to be used</a:t>
            </a:r>
          </a:p>
          <a:p>
            <a:pPr lvl="1"/>
            <a:r>
              <a:rPr lang="en-US" smtClean="0">
                <a:ea typeface="Arial" pitchFamily="34" charset="0"/>
              </a:rPr>
              <a:t>Descriptive</a:t>
            </a:r>
          </a:p>
          <a:p>
            <a:pPr lvl="1"/>
            <a:r>
              <a:rPr lang="en-US" smtClean="0">
                <a:ea typeface="Arial" pitchFamily="34" charset="0"/>
              </a:rPr>
              <a:t>Analytical</a:t>
            </a:r>
            <a:br>
              <a:rPr lang="en-US" smtClean="0">
                <a:ea typeface="Arial" pitchFamily="34" charset="0"/>
              </a:rPr>
            </a:br>
            <a:r>
              <a:rPr lang="en-US" smtClean="0">
                <a:ea typeface="Arial" pitchFamily="34" charset="0"/>
              </a:rPr>
              <a:t>as related to study objectives / expected outcomes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1EE2C-980E-4E42-B9C5-EA6A555D1CFA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00"/>
            <a:ext cx="7772400" cy="4876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endParaRPr lang="en-US" sz="3600" dirty="0" smtClean="0"/>
          </a:p>
          <a:p>
            <a:pPr marL="571500" indent="-571500">
              <a:buFont typeface="Wingdings" charset="2"/>
              <a:buChar char="q"/>
              <a:defRPr/>
            </a:pPr>
            <a:endParaRPr lang="en-US" sz="3600" dirty="0" smtClean="0"/>
          </a:p>
          <a:p>
            <a:pPr marL="571500" indent="-571500">
              <a:buFont typeface="Wingdings" charset="2"/>
              <a:buChar char="q"/>
              <a:defRPr/>
            </a:pPr>
            <a:endParaRPr lang="en-US" sz="3600" dirty="0"/>
          </a:p>
          <a:p>
            <a:pPr marL="571500" indent="-571500">
              <a:buFont typeface="Wingdings" charset="2"/>
              <a:buChar char="q"/>
              <a:defRPr/>
            </a:pPr>
            <a:endParaRPr lang="en-US" sz="3600" dirty="0" smtClean="0"/>
          </a:p>
          <a:p>
            <a:pPr marL="571500" indent="-571500">
              <a:buFont typeface="Wingdings" charset="2"/>
              <a:buChar char="q"/>
              <a:defRPr/>
            </a:pPr>
            <a:endParaRPr lang="en-US" sz="3600" dirty="0"/>
          </a:p>
          <a:p>
            <a:pPr>
              <a:buFont typeface="Wingdings" charset="0"/>
              <a:buNone/>
              <a:defRPr/>
            </a:pPr>
            <a:r>
              <a:rPr lang="en-US" sz="3600" dirty="0"/>
              <a:t>Topics include ethical questions related to</a:t>
            </a:r>
            <a:r>
              <a:rPr lang="en-US" sz="3600" dirty="0" smtClean="0"/>
              <a:t>:</a:t>
            </a:r>
          </a:p>
          <a:p>
            <a:pPr marL="571500" indent="-571500">
              <a:buFont typeface="Wingdings" charset="2"/>
              <a:buChar char="q"/>
              <a:defRPr/>
            </a:pPr>
            <a:r>
              <a:rPr lang="en-US" sz="3600" dirty="0" smtClean="0"/>
              <a:t>The  research process, </a:t>
            </a:r>
          </a:p>
          <a:p>
            <a:pPr marL="342900" indent="-342900">
              <a:buFont typeface="Wingdings" charset="2"/>
              <a:buChar char="q"/>
              <a:defRPr/>
            </a:pPr>
            <a:r>
              <a:rPr lang="en-US" sz="3600" dirty="0" smtClean="0"/>
              <a:t>  Professional </a:t>
            </a:r>
            <a:r>
              <a:rPr lang="en-US" sz="3600" dirty="0"/>
              <a:t>integrity</a:t>
            </a:r>
            <a:r>
              <a:rPr lang="en-US" sz="3600" dirty="0" smtClean="0"/>
              <a:t>,</a:t>
            </a:r>
          </a:p>
          <a:p>
            <a:pPr marL="342900" indent="-342900">
              <a:buFont typeface="Wingdings" charset="2"/>
              <a:buChar char="q"/>
              <a:defRPr/>
            </a:pPr>
            <a:r>
              <a:rPr lang="en-US" sz="3600" dirty="0" smtClean="0"/>
              <a:t>  Authorship</a:t>
            </a:r>
            <a:r>
              <a:rPr lang="en-US" sz="3600" dirty="0"/>
              <a:t>, </a:t>
            </a:r>
            <a:r>
              <a:rPr lang="en-US" sz="3600" dirty="0" smtClean="0"/>
              <a:t>and</a:t>
            </a:r>
          </a:p>
          <a:p>
            <a:pPr marL="342900" indent="-342900">
              <a:buFont typeface="Wingdings" charset="2"/>
              <a:buChar char="q"/>
              <a:defRPr/>
            </a:pPr>
            <a:r>
              <a:rPr lang="en-US" sz="3600" dirty="0" smtClean="0"/>
              <a:t>  Respect </a:t>
            </a:r>
            <a:r>
              <a:rPr lang="en-US" sz="3600" dirty="0"/>
              <a:t>for human subjects. </a:t>
            </a:r>
          </a:p>
          <a:p>
            <a:pPr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CD2110-0910-4A53-8D49-E3CA998DB608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&amp; M Development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FC6E7F-ED4D-478A-B15D-00F128E976EF}" type="slidenum">
              <a:rPr lang="ar-SA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685800"/>
            <a:ext cx="7772400" cy="6858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Research Ethics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610600" cy="4419600"/>
          </a:xfrm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sz="400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</a:rPr>
              <a:t>Research with human participants is a privilege, not a right….. </a:t>
            </a:r>
          </a:p>
          <a:p>
            <a:pPr algn="ctr"/>
            <a:r>
              <a:rPr lang="en-US" altLang="en-US" sz="4000" smtClean="0">
                <a:solidFill>
                  <a:srgbClr val="FF0000"/>
                </a:solidFill>
                <a:latin typeface="Arial Rounded MT Bold" pitchFamily="34" charset="0"/>
                <a:ea typeface="ＭＳ Ｐゴシック" pitchFamily="34" charset="-128"/>
              </a:rPr>
              <a:t>“</a:t>
            </a:r>
            <a:r>
              <a:rPr lang="en-US" altLang="ja-JP" sz="4000" smtClean="0">
                <a:solidFill>
                  <a:srgbClr val="FF0000"/>
                </a:solidFill>
                <a:latin typeface="Arial Rounded MT Bold" pitchFamily="34" charset="0"/>
                <a:ea typeface="ＭＳ Ｐゴシック" pitchFamily="34" charset="-128"/>
              </a:rPr>
              <a:t>Respect for persons, beneficence and justice</a:t>
            </a:r>
            <a:r>
              <a:rPr lang="en-US" altLang="en-US" sz="4000" smtClean="0">
                <a:solidFill>
                  <a:srgbClr val="FF0000"/>
                </a:solidFill>
                <a:latin typeface="Arial Rounded MT Bold" pitchFamily="34" charset="0"/>
                <a:ea typeface="ＭＳ Ｐゴシック" pitchFamily="34" charset="-128"/>
              </a:rPr>
              <a:t>”</a:t>
            </a:r>
            <a:r>
              <a:rPr lang="en-US" altLang="ja-JP" sz="4000" smtClean="0">
                <a:solidFill>
                  <a:srgbClr val="FF0000"/>
                </a:solidFill>
                <a:latin typeface="Arial Rounded MT Bold" pitchFamily="34" charset="0"/>
                <a:ea typeface="ＭＳ Ｐゴシック" pitchFamily="34" charset="-128"/>
              </a:rPr>
              <a:t>.</a:t>
            </a:r>
            <a:endParaRPr lang="en-US" altLang="ja-JP" sz="400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4C91C0-F998-40A1-BF50-DD02F41AA739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Research Ethics 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91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</a:rPr>
              <a:t>Human participation in research projects has contributed to better quality of life through the development of diagnostic tools and successful treatments.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</a:rPr>
              <a:t>Fundamental ethics need to be included in the design, implementation and evaluation phases of research, especially when involving human subjects.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</a:rPr>
              <a:t> Such principles are universally agreed upon, and exceed cultural, geographical, economic, legal and political boundaries.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5DF67DB-53EE-4986-B4C5-2346902C286F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9F2979D0-B471-4F2C-8671-4D6D71E9EAD6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57213"/>
            <a:ext cx="8101012" cy="1143000"/>
          </a:xfrm>
        </p:spPr>
        <p:txBody>
          <a:bodyPr/>
          <a:lstStyle/>
          <a:p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What are the ethical principles in research involving humans?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687638"/>
            <a:ext cx="7848600" cy="376555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  <a:ea typeface="ＭＳ Ｐゴシック" pitchFamily="34" charset="-128"/>
              </a:rPr>
              <a:t>beneficence</a:t>
            </a:r>
            <a:r>
              <a:rPr lang="en-US" sz="2800" smtClean="0">
                <a:latin typeface="Arial" pitchFamily="34" charset="0"/>
                <a:ea typeface="ＭＳ Ｐゴシック" pitchFamily="34" charset="-128"/>
              </a:rPr>
              <a:t> - </a:t>
            </a:r>
            <a:r>
              <a:rPr lang="en-US" sz="2800" b="1" smtClean="0">
                <a:latin typeface="Arial" pitchFamily="34" charset="0"/>
                <a:ea typeface="ＭＳ Ｐゴシック" pitchFamily="34" charset="-128"/>
              </a:rPr>
              <a:t>promotion of well being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>
                <a:latin typeface="Arial" pitchFamily="34" charset="0"/>
                <a:ea typeface="Arial" pitchFamily="34" charset="0"/>
              </a:rPr>
              <a:t>maximize benefit</a:t>
            </a:r>
          </a:p>
          <a:p>
            <a:endParaRPr lang="en-US" sz="2800" b="1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sz="2800" b="1" smtClean="0">
                <a:latin typeface="Arial" pitchFamily="34" charset="0"/>
                <a:ea typeface="ＭＳ Ｐゴシック" pitchFamily="34" charset="-128"/>
              </a:rPr>
              <a:t>non-maleficence</a:t>
            </a:r>
            <a:r>
              <a:rPr lang="en-US" sz="2800" smtClean="0">
                <a:latin typeface="Arial" pitchFamily="34" charset="0"/>
                <a:ea typeface="ＭＳ Ｐゴシック" pitchFamily="34" charset="-128"/>
              </a:rPr>
              <a:t> -  </a:t>
            </a:r>
            <a:r>
              <a:rPr lang="en-US" sz="2800" b="1" smtClean="0">
                <a:latin typeface="Arial" pitchFamily="34" charset="0"/>
                <a:ea typeface="ＭＳ Ｐゴシック" pitchFamily="34" charset="-128"/>
              </a:rPr>
              <a:t>do no harm 		 (commission or omission</a:t>
            </a:r>
            <a:r>
              <a:rPr lang="en-US" sz="2800" smtClean="0">
                <a:latin typeface="Arial" pitchFamily="34" charset="0"/>
                <a:ea typeface="ＭＳ Ｐゴシック" pitchFamily="34" charset="-128"/>
              </a:rPr>
              <a:t>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 smtClean="0">
                <a:latin typeface="Arial" pitchFamily="34" charset="0"/>
                <a:ea typeface="Arial" pitchFamily="34" charset="0"/>
              </a:rPr>
              <a:t>minimize harm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9D9523CD-D543-483F-B911-98CCBA487348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What are the ethical principles in research involving humans?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14550"/>
            <a:ext cx="7264400" cy="3765550"/>
          </a:xfrm>
        </p:spPr>
        <p:txBody>
          <a:bodyPr/>
          <a:lstStyle/>
          <a:p>
            <a:r>
              <a:rPr lang="en-US" sz="3600" b="1" smtClean="0">
                <a:latin typeface="Arial" pitchFamily="34" charset="0"/>
                <a:ea typeface="ＭＳ Ｐゴシック" pitchFamily="34" charset="-128"/>
              </a:rPr>
              <a:t>respect for persons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latin typeface="Arial" pitchFamily="34" charset="0"/>
                <a:ea typeface="Arial" pitchFamily="34" charset="0"/>
              </a:rPr>
              <a:t>privacy, confidentiality</a:t>
            </a:r>
            <a:endParaRPr lang="en-US" sz="3200" b="1" smtClean="0">
              <a:latin typeface="Arial" pitchFamily="34" charset="0"/>
              <a:ea typeface="Arial" pitchFamily="34" charset="0"/>
            </a:endParaRPr>
          </a:p>
          <a:p>
            <a:pPr lvl="1">
              <a:buFont typeface="Monotype Sorts" charset="2"/>
              <a:buChar char="F"/>
            </a:pPr>
            <a:r>
              <a:rPr lang="en-US" sz="3200" b="1" smtClean="0">
                <a:latin typeface="Arial" pitchFamily="34" charset="0"/>
                <a:ea typeface="Arial" pitchFamily="34" charset="0"/>
              </a:rPr>
              <a:t>autonomy</a:t>
            </a:r>
            <a:r>
              <a:rPr lang="en-US" sz="3200" smtClean="0">
                <a:latin typeface="Arial" pitchFamily="34" charset="0"/>
                <a:ea typeface="Arial" pitchFamily="34" charset="0"/>
              </a:rPr>
              <a:t>  -  make own decisions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smtClean="0">
                <a:latin typeface="Arial" pitchFamily="34" charset="0"/>
                <a:ea typeface="Arial" pitchFamily="34" charset="0"/>
              </a:rPr>
              <a:t>informed consent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360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FB2FFD89-C4E8-42BD-9DDD-36D0C23C385D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What are the ethical principles in research involving humans?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205038"/>
            <a:ext cx="7264400" cy="3765550"/>
          </a:xfrm>
        </p:spPr>
        <p:txBody>
          <a:bodyPr/>
          <a:lstStyle/>
          <a:p>
            <a:r>
              <a:rPr lang="en-US" sz="3600" b="1" smtClean="0">
                <a:latin typeface="Arial" pitchFamily="34" charset="0"/>
                <a:ea typeface="ＭＳ Ｐゴシック" pitchFamily="34" charset="-128"/>
              </a:rPr>
              <a:t>justice</a:t>
            </a:r>
            <a:r>
              <a:rPr lang="en-US" sz="360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 -</a:t>
            </a:r>
            <a:r>
              <a:rPr lang="en-US" smtClean="0">
                <a:latin typeface="Arial" pitchFamily="34" charset="0"/>
                <a:ea typeface="ＭＳ Ｐゴシック" pitchFamily="34" charset="-128"/>
              </a:rPr>
              <a:t>  </a:t>
            </a: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fairness</a:t>
            </a:r>
          </a:p>
          <a:p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risks and benefits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endParaRPr lang="en-US" b="1" smtClean="0">
              <a:latin typeface="Arial" pitchFamily="34" charset="0"/>
              <a:ea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is it justifiable to 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95EB5CE2-97A9-4723-B5C2-6A45D1E25CB1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Attitude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what  are the attitudes that are needed?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ethics is essential to research and clinical practice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research should be a part of everyday clinical practice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know when to ask for help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see it, do it, teach 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3E162733-FF6A-4240-BBA8-60B4E812FDBD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Beneficence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maximize benefits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individual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family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community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researcher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57131676-11D8-4AAA-B207-A2B01C37D7B1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Non-Maleficence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minimize risk of harm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physical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psychological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social</a:t>
            </a:r>
          </a:p>
          <a:p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individual vs  community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Content: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Components of a research proposal (RP)</a:t>
            </a: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Components of the Material &amp; Methods section (</a:t>
            </a:r>
            <a:r>
              <a:rPr lang="en-US" dirty="0" smtClean="0"/>
              <a:t>Design, setting, sampling)</a:t>
            </a: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Data collection tools</a:t>
            </a: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/>
              <a:t>Pilot study</a:t>
            </a:r>
            <a:endParaRPr lang="en-US" dirty="0" smtClean="0">
              <a:ea typeface="+mn-ea"/>
            </a:endParaRP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Ethical considerations</a:t>
            </a: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Citing references</a:t>
            </a:r>
          </a:p>
          <a:p>
            <a:pPr marL="635000" indent="-635000">
              <a:buSzTx/>
              <a:defRPr/>
            </a:pPr>
            <a:endParaRPr lang="en-US" b="1" dirty="0" smtClean="0">
              <a:ea typeface="+mn-ea"/>
            </a:endParaRP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endParaRPr lang="en-US" b="1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AD81F1-412B-4B89-9650-14238CA1F829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0DD9CEFB-ADF9-43B8-8671-E43BF9691190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Autonomy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informed consent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sufficient information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932363" y="4437063"/>
            <a:ext cx="3455987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Belmont Report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A9795822-B270-4CFA-B3CB-E859E192D453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Autonomy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capacity  </a:t>
            </a:r>
          </a:p>
          <a:p>
            <a:pPr lvl="1"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understand </a:t>
            </a:r>
          </a:p>
          <a:p>
            <a:pPr lvl="1"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appreciate consequences of participation</a:t>
            </a:r>
          </a:p>
          <a:p>
            <a:pPr lvl="1">
              <a:buFont typeface="Wingdings" pitchFamily="2" charset="2"/>
              <a:buChar char="Ø"/>
            </a:pPr>
            <a:endParaRPr lang="en-US" b="1" smtClean="0">
              <a:latin typeface="Arial" pitchFamily="34" charset="0"/>
              <a:ea typeface="Arial" pitchFamily="34" charset="0"/>
            </a:endParaRP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free power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5435600" y="5084763"/>
            <a:ext cx="316865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pitchFamily="34" charset="0"/>
              </a:rPr>
              <a:t>Belmont Report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11DD61F1-1774-4EB7-9779-63206D7DCA47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Autonomy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actions: 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ethics committee - community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investigators 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participants</a:t>
            </a:r>
            <a:r>
              <a:rPr lang="en-US" smtClean="0">
                <a:latin typeface="Arial" pitchFamily="34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5292725" y="4508500"/>
            <a:ext cx="2808288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pitchFamily="34" charset="0"/>
              </a:rPr>
              <a:t>Paddi O</a:t>
            </a:r>
            <a:r>
              <a:rPr lang="ja-JP" altLang="en-US" sz="3200" b="1">
                <a:latin typeface="Arial" pitchFamily="34" charset="0"/>
              </a:rPr>
              <a:t>’</a:t>
            </a:r>
            <a:r>
              <a:rPr lang="en-US" altLang="ja-JP" sz="3200" b="1">
                <a:latin typeface="Arial" pitchFamily="34" charset="0"/>
              </a:rPr>
              <a:t>hara</a:t>
            </a:r>
            <a:endParaRPr lang="en-US" sz="3200" b="1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B9EE15EE-E70C-4849-9C8F-7F976BE1CA57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772400" cy="1319213"/>
          </a:xfrm>
        </p:spPr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Vulnerable populations</a:t>
            </a:r>
            <a:br>
              <a:rPr lang="en-US" b="1" smtClean="0">
                <a:latin typeface="Arial" pitchFamily="34" charset="0"/>
                <a:ea typeface="ＭＳ Ｐゴシック" pitchFamily="34" charset="-128"/>
              </a:rPr>
            </a:br>
            <a:r>
              <a:rPr lang="en-US" sz="2800" b="1" smtClean="0">
                <a:latin typeface="Arial" pitchFamily="34" charset="0"/>
                <a:ea typeface="ＭＳ Ｐゴシック" pitchFamily="34" charset="-128"/>
              </a:rPr>
              <a:t>(sufficient knowledge, </a:t>
            </a:r>
            <a:r>
              <a:rPr lang="en-US" sz="2800" b="1" u="sng" smtClean="0">
                <a:latin typeface="Arial" pitchFamily="34" charset="0"/>
                <a:ea typeface="ＭＳ Ｐゴシック" pitchFamily="34" charset="-128"/>
              </a:rPr>
              <a:t>capacity</a:t>
            </a:r>
            <a:r>
              <a:rPr lang="en-US" sz="2800" b="1" smtClean="0">
                <a:latin typeface="Arial" pitchFamily="34" charset="0"/>
                <a:ea typeface="ＭＳ Ｐゴシック" pitchFamily="34" charset="-128"/>
              </a:rPr>
              <a:t>, free power)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children (assent)</a:t>
            </a: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mentally  disabled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latin typeface="Arial" pitchFamily="34" charset="0"/>
                <a:ea typeface="ＭＳ Ｐゴシック" pitchFamily="34" charset="-128"/>
              </a:rPr>
              <a:t>Vulnerable populations</a:t>
            </a:r>
            <a:br>
              <a:rPr lang="en-US" sz="3200" b="1" smtClean="0">
                <a:latin typeface="Arial" pitchFamily="34" charset="0"/>
                <a:ea typeface="ＭＳ Ｐゴシック" pitchFamily="34" charset="-128"/>
              </a:rPr>
            </a:br>
            <a:r>
              <a:rPr lang="en-US" sz="3200" b="1" smtClean="0">
                <a:latin typeface="Arial" pitchFamily="34" charset="0"/>
                <a:ea typeface="ＭＳ Ｐゴシック" pitchFamily="34" charset="-128"/>
              </a:rPr>
              <a:t>(sufficient knowledge, capacity, </a:t>
            </a:r>
            <a:r>
              <a:rPr lang="en-US" sz="3200" b="1" u="sng" smtClean="0">
                <a:latin typeface="Arial" pitchFamily="34" charset="0"/>
                <a:ea typeface="ＭＳ Ｐゴシック" pitchFamily="34" charset="-128"/>
              </a:rPr>
              <a:t>free power</a:t>
            </a:r>
            <a:r>
              <a:rPr lang="en-US" sz="3200" b="1" smtClean="0">
                <a:latin typeface="Arial" pitchFamily="34" charset="0"/>
                <a:ea typeface="ＭＳ Ｐゴシック" pitchFamily="34" charset="-128"/>
              </a:rPr>
              <a:t>)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Prisoners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Generally, </a:t>
            </a:r>
            <a:r>
              <a:rPr lang="en-US" smtClean="0">
                <a:latin typeface="Arial Rounded MT Bold" pitchFamily="34" charset="0"/>
                <a:ea typeface="ＭＳ Ｐゴシック" pitchFamily="34" charset="-128"/>
              </a:rPr>
              <a:t>no incentives or rewards should be given to participants. Transportation / snacks  may be provided to establish a bond with participants, with no obligation to participate</a:t>
            </a:r>
            <a:r>
              <a:rPr lang="en-US" altLang="en-US" smtClean="0">
                <a:latin typeface="Arial Rounded MT Bold" pitchFamily="34" charset="0"/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2D659D8-92E9-4D52-AED7-CE8FA31D696B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0572EFDC-0326-4041-8B90-6C800091B107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Justice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fairness</a:t>
            </a:r>
          </a:p>
          <a:p>
            <a:pPr>
              <a:buFont typeface="Wingdings" pitchFamily="2" charset="2"/>
              <a:buChar char="Ø"/>
            </a:pPr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share risks → share benefits</a:t>
            </a:r>
          </a:p>
          <a:p>
            <a:endParaRPr lang="en-US" b="1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ED256414-FB88-4E23-AC59-9E431D029B42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Role of EC/IRB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ethics committee (EC)</a:t>
            </a:r>
          </a:p>
          <a:p>
            <a:pPr>
              <a:buFont typeface="Monotype Sorts" charset="2"/>
              <a:buNone/>
            </a:pPr>
            <a:r>
              <a:rPr lang="en-US" b="1" smtClean="0">
                <a:latin typeface="Arial" pitchFamily="34" charset="0"/>
                <a:ea typeface="ＭＳ Ｐゴシック" pitchFamily="34" charset="-128"/>
              </a:rPr>
              <a:t>institutional review board (IRB)</a:t>
            </a:r>
          </a:p>
          <a:p>
            <a:pPr>
              <a:buFont typeface="Monotype Sorts" charset="2"/>
              <a:buNone/>
            </a:pPr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safeguard - dignity rights, safety and well being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FDF33D50-53AA-4B6F-B46A-E3D417290496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Ethics committee </a:t>
            </a:r>
            <a:br>
              <a:rPr lang="en-US" sz="4000" b="1" smtClean="0">
                <a:latin typeface="Arial" pitchFamily="34" charset="0"/>
                <a:ea typeface="ＭＳ Ｐゴシック" pitchFamily="34" charset="-128"/>
              </a:rPr>
            </a:br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Institutional review board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review &amp; approval</a:t>
            </a:r>
          </a:p>
          <a:p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beneficence, autonomy, justice, </a:t>
            </a:r>
            <a:br>
              <a:rPr lang="en-US" b="1" smtClean="0">
                <a:latin typeface="Arial" pitchFamily="34" charset="0"/>
                <a:ea typeface="Arial" pitchFamily="34" charset="0"/>
              </a:rPr>
            </a:br>
            <a:r>
              <a:rPr lang="en-US" b="1" smtClean="0">
                <a:latin typeface="Arial" pitchFamily="34" charset="0"/>
                <a:ea typeface="Arial" pitchFamily="34" charset="0"/>
              </a:rPr>
              <a:t>non-maleficence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3C52EBFF-D999-4C22-BC7D-67B76713206C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Ethics committee </a:t>
            </a:r>
            <a:br>
              <a:rPr lang="en-US" sz="4000" b="1" smtClean="0">
                <a:latin typeface="Arial" pitchFamily="34" charset="0"/>
                <a:ea typeface="ＭＳ Ｐゴシック" pitchFamily="34" charset="-128"/>
              </a:rPr>
            </a:br>
            <a:r>
              <a:rPr lang="en-US" sz="4000" b="1" smtClean="0">
                <a:latin typeface="Arial" pitchFamily="34" charset="0"/>
                <a:ea typeface="ＭＳ Ｐゴシック" pitchFamily="34" charset="-128"/>
              </a:rPr>
              <a:t>Institutional review board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scientifically sound research?</a:t>
            </a:r>
          </a:p>
          <a:p>
            <a:endParaRPr lang="en-US" b="1" smtClean="0">
              <a:latin typeface="Arial" pitchFamily="34" charset="0"/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scientific review board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41D8D770-E01C-4D3B-B05F-CCD531D80FBC}" type="datetime1">
              <a:rPr lang="en-US">
                <a:latin typeface="Arial" pitchFamily="34" charset="0"/>
                <a:ea typeface="ＭＳ Ｐゴシック" pitchFamily="34" charset="-128"/>
              </a:rPr>
              <a:pPr/>
              <a:t>11/3/2013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Arial" pitchFamily="34" charset="0"/>
                <a:ea typeface="ＭＳ Ｐゴシック" pitchFamily="34" charset="-128"/>
              </a:rPr>
              <a:t>Responsible conduct of research</a:t>
            </a:r>
            <a:r>
              <a:rPr lang="en-US" sz="400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3200" b="1" smtClean="0">
                <a:latin typeface="Arial" pitchFamily="34" charset="0"/>
                <a:ea typeface="ＭＳ Ｐゴシック" pitchFamily="34" charset="-128"/>
              </a:rPr>
              <a:t>scientific misconduct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to maintain honesty &amp; integrity</a:t>
            </a: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examples of failure - plagiarism, fabrication, falsification</a:t>
            </a: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regulation: professions, legal </a:t>
            </a: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outcome of failure: </a:t>
            </a:r>
          </a:p>
          <a:p>
            <a:pPr lvl="1"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damage science, society </a:t>
            </a:r>
          </a:p>
          <a:p>
            <a:pPr lvl="1">
              <a:buFont typeface="Wingdings" pitchFamily="2" charset="2"/>
              <a:buChar char="Ø"/>
            </a:pPr>
            <a:r>
              <a:rPr lang="en-US" b="1" smtClean="0">
                <a:latin typeface="Arial" pitchFamily="34" charset="0"/>
                <a:ea typeface="Arial" pitchFamily="34" charset="0"/>
              </a:rPr>
              <a:t>credibility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A2F6E25-126B-41EF-9DD0-C21113924AC0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391400" cy="16002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Proposal Components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315200" cy="4114800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Executive Summary</a:t>
            </a:r>
          </a:p>
          <a:p>
            <a:r>
              <a:rPr lang="en-US" sz="2400" smtClean="0">
                <a:ea typeface="ＭＳ Ｐゴシック" pitchFamily="34" charset="-128"/>
              </a:rPr>
              <a:t>Literature review &amp; rationale</a:t>
            </a:r>
          </a:p>
          <a:p>
            <a:r>
              <a:rPr lang="en-US" sz="2400" smtClean="0">
                <a:ea typeface="ＭＳ Ｐゴシック" pitchFamily="34" charset="-128"/>
              </a:rPr>
              <a:t>Objectives &amp; hypothesis</a:t>
            </a:r>
          </a:p>
          <a:p>
            <a:r>
              <a:rPr lang="en-US" sz="2400" smtClean="0">
                <a:ea typeface="ＭＳ Ｐゴシック" pitchFamily="34" charset="-128"/>
              </a:rPr>
              <a:t>Material &amp; Methods </a:t>
            </a:r>
          </a:p>
          <a:p>
            <a:r>
              <a:rPr lang="en-US" sz="2400" smtClean="0">
                <a:ea typeface="ＭＳ Ｐゴシック" pitchFamily="34" charset="-128"/>
              </a:rPr>
              <a:t>Ethical considerations</a:t>
            </a:r>
          </a:p>
          <a:p>
            <a:r>
              <a:rPr lang="en-US" sz="2400" smtClean="0">
                <a:ea typeface="ＭＳ Ｐゴシック" pitchFamily="34" charset="-128"/>
              </a:rPr>
              <a:t>Timeline (chronogram) </a:t>
            </a:r>
          </a:p>
          <a:p>
            <a:r>
              <a:rPr lang="en-US" sz="2400" smtClean="0">
                <a:ea typeface="ＭＳ Ｐゴシック" pitchFamily="34" charset="-128"/>
              </a:rPr>
              <a:t>Budget</a:t>
            </a:r>
          </a:p>
          <a:p>
            <a:r>
              <a:rPr lang="en-US" sz="2400" smtClean="0">
                <a:ea typeface="ＭＳ Ｐゴシック" pitchFamily="34" charset="-128"/>
              </a:rPr>
              <a:t>References</a:t>
            </a:r>
          </a:p>
          <a:p>
            <a:r>
              <a:rPr lang="en-US" sz="2400" smtClean="0">
                <a:ea typeface="ＭＳ Ｐゴシック" pitchFamily="34" charset="-128"/>
              </a:rPr>
              <a:t>Investigating team</a:t>
            </a:r>
          </a:p>
          <a:p>
            <a:pPr>
              <a:buFont typeface="Wingdings" pitchFamily="2" charset="2"/>
              <a:buNone/>
            </a:pPr>
            <a:endParaRPr lang="en-US" b="1" smtClean="0">
              <a:ea typeface="ＭＳ Ｐゴシック" pitchFamily="34" charset="-128"/>
            </a:endParaRPr>
          </a:p>
          <a:p>
            <a:endParaRPr lang="en-US" smtClean="0">
              <a:latin typeface="Arial Rounded MT Bold" pitchFamily="34" charset="0"/>
              <a:ea typeface="ＭＳ Ｐゴシック" pitchFamily="34" charset="-128"/>
            </a:endParaRPr>
          </a:p>
          <a:p>
            <a:endParaRPr lang="en-US" sz="20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Expectations of Ethical Considerations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Design of a bilingual consent form (for written approval of participants)</a:t>
            </a:r>
          </a:p>
          <a:p>
            <a:r>
              <a:rPr lang="en-US" sz="2800" smtClean="0">
                <a:ea typeface="ＭＳ Ｐゴシック" pitchFamily="34" charset="-128"/>
              </a:rPr>
              <a:t>Assurance of respect of human rights in research involving human subjects, including:</a:t>
            </a:r>
          </a:p>
          <a:p>
            <a:r>
              <a:rPr lang="en-US" sz="2800" smtClean="0">
                <a:ea typeface="ＭＳ Ｐゴシック" pitchFamily="34" charset="-128"/>
              </a:rPr>
              <a:t>Benefits outweigh risks</a:t>
            </a:r>
          </a:p>
          <a:p>
            <a:r>
              <a:rPr lang="en-US" sz="2800" smtClean="0">
                <a:ea typeface="ＭＳ Ｐゴシック" pitchFamily="34" charset="-128"/>
              </a:rPr>
              <a:t>Confidentiality</a:t>
            </a:r>
          </a:p>
          <a:p>
            <a:r>
              <a:rPr lang="en-US" sz="2800" smtClean="0">
                <a:ea typeface="ＭＳ Ｐゴシック" pitchFamily="34" charset="-128"/>
              </a:rPr>
              <a:t>Anonymity</a:t>
            </a:r>
          </a:p>
          <a:p>
            <a:r>
              <a:rPr lang="en-US" sz="2800" smtClean="0">
                <a:ea typeface="ＭＳ Ｐゴシック" pitchFamily="34" charset="-128"/>
              </a:rPr>
              <a:t>Voluntary participation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DB6DE1-CC21-4BB8-A602-460D25165233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sz="3000" dirty="0"/>
              <a:t>This section should be directly related to the study question(s), objectives and hypotheses.</a:t>
            </a:r>
          </a:p>
          <a:p>
            <a:pPr>
              <a:buFont typeface="Wingdings" charset="0"/>
              <a:buChar char="n"/>
              <a:defRPr/>
            </a:pPr>
            <a:r>
              <a:rPr lang="en-US" sz="3000" dirty="0"/>
              <a:t>It should be clear, informative, answers all </a:t>
            </a:r>
            <a:r>
              <a:rPr lang="en-US" sz="3000" dirty="0" smtClean="0"/>
              <a:t>3 questions </a:t>
            </a:r>
          </a:p>
          <a:p>
            <a:pPr marL="0" indent="0" algn="ctr">
              <a:buFont typeface="Wingdings" charset="0"/>
              <a:buNone/>
              <a:defRPr/>
            </a:pPr>
            <a:r>
              <a:rPr lang="en-US" sz="3000" dirty="0" smtClean="0"/>
              <a:t>(design, conduct and analyses)</a:t>
            </a:r>
            <a:endParaRPr lang="en-US" sz="3000" dirty="0"/>
          </a:p>
          <a:p>
            <a:pPr>
              <a:buFont typeface="Wingdings" charset="0"/>
              <a:buChar char="n"/>
              <a:defRPr/>
            </a:pPr>
            <a:r>
              <a:rPr lang="en-US" sz="3000" dirty="0"/>
              <a:t>Should clearly observe ethical considerations requested by all reviewers of research proposals / funding agencies.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1B8F867-3985-4C1C-AB32-86221EC2AFD9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What are the components of a research proposal (RP) ?</a:t>
            </a: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What are the components of the Material &amp; Methods section ?</a:t>
            </a: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r>
              <a:rPr lang="en-US" dirty="0" smtClean="0">
                <a:ea typeface="+mn-ea"/>
              </a:rPr>
              <a:t>Ethical considerations</a:t>
            </a:r>
          </a:p>
          <a:p>
            <a:pPr marL="635000" indent="-635000">
              <a:buSzTx/>
              <a:defRPr/>
            </a:pPr>
            <a:endParaRPr lang="en-US" b="1" dirty="0" smtClean="0">
              <a:ea typeface="+mn-ea"/>
            </a:endParaRPr>
          </a:p>
          <a:p>
            <a:pPr marL="635000" indent="-635000">
              <a:buSzTx/>
              <a:buFont typeface="Wingdings" pitchFamily="2" charset="2"/>
              <a:buChar char="Ø"/>
              <a:defRPr/>
            </a:pPr>
            <a:endParaRPr lang="en-US" b="1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F45CD5-1CDE-4FB2-8863-00BB7B4F0171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7772400" cy="1752600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REFERENCES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E47F5770-2A3D-4C06-ABBF-EF77813EA135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F7FC5F7B-DA7A-450E-BAC7-A20393EF3CB1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34" charset="0"/>
                <a:ea typeface="ＭＳ Ｐゴシック" pitchFamily="34" charset="-128"/>
              </a:rPr>
              <a:t>References (I)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92112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34" charset="0"/>
                <a:ea typeface="ＭＳ Ｐゴシック" pitchFamily="34" charset="-128"/>
              </a:rPr>
              <a:t>Knowledge of previous work is critical to  the success and soundness of the study, credibility of the scientific paper</a:t>
            </a:r>
          </a:p>
          <a:p>
            <a:pPr eaLnBrk="1" hangingPunct="1"/>
            <a:r>
              <a:rPr lang="en-US" sz="2400" smtClean="0">
                <a:latin typeface="Arial Rounded MT Bold" pitchFamily="34" charset="0"/>
                <a:ea typeface="ＭＳ Ｐゴシック" pitchFamily="34" charset="-128"/>
              </a:rPr>
              <a:t>References should be restricted to those with direct bearing on the work described</a:t>
            </a:r>
          </a:p>
          <a:p>
            <a:pPr eaLnBrk="1" hangingPunct="1"/>
            <a:r>
              <a:rPr lang="ja-JP" altLang="en-US" sz="24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“</a:t>
            </a:r>
            <a:r>
              <a:rPr lang="en-US" altLang="ja-JP" sz="24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Instructions to authors</a:t>
            </a:r>
            <a:r>
              <a:rPr lang="ja-JP" altLang="en-US" sz="24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”</a:t>
            </a:r>
            <a:r>
              <a:rPr lang="en-US" altLang="ja-JP" sz="2400" smtClean="0">
                <a:latin typeface="Arial Rounded MT Bold" pitchFamily="34" charset="0"/>
                <a:ea typeface="ＭＳ Ｐゴシック" pitchFamily="34" charset="-128"/>
              </a:rPr>
              <a:t> of the respective journal should be reviewed for style to be used in citing references, e.g. Vancouver  style, Harvard style, etc</a:t>
            </a:r>
            <a:endParaRPr lang="en-US" sz="2400" smtClean="0">
              <a:latin typeface="Arial Rounded MT Bold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mtClean="0">
                <a:latin typeface="Arial Rounded MT Bold" pitchFamily="34" charset="0"/>
                <a:ea typeface="ＭＳ Ｐゴシック" pitchFamily="34" charset="-128"/>
              </a:rPr>
              <a:t>References (II)</a:t>
            </a:r>
            <a:endParaRPr lang="ar-EG" smtClean="0">
              <a:latin typeface="Arial Rounded MT Bold" pitchFamily="34" charset="0"/>
              <a:ea typeface="ＭＳ Ｐゴシック" pitchFamily="34" charset="-12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Sources for references include:</a:t>
            </a:r>
          </a:p>
          <a:p>
            <a:pPr eaLnBrk="1" hangingPunct="1"/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Printed indices: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Index Medicus (author, subject), Excerpta Medica, Science Citation Index, Biological Extracts, etc (now obsolete)</a:t>
            </a:r>
          </a:p>
          <a:p>
            <a:pPr eaLnBrk="1" hangingPunct="1"/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Electronic databases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: 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Arial" pitchFamily="34" charset="0"/>
              </a:rPr>
              <a:t>International:</a:t>
            </a:r>
            <a:r>
              <a:rPr lang="en-US" sz="2000" smtClean="0">
                <a:latin typeface="Arial Rounded MT Bold" pitchFamily="34" charset="0"/>
                <a:ea typeface="Arial" pitchFamily="34" charset="0"/>
              </a:rPr>
              <a:t> PubMed, Ovid, Medline (Index Medicus), EMBASE (Excerpta Medica), Biosis (biology), IPA (drug development), Toxline (toxicology), etc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Arial" pitchFamily="34" charset="0"/>
              </a:rPr>
              <a:t>Regional:</a:t>
            </a:r>
            <a:r>
              <a:rPr lang="en-US" sz="2000" smtClean="0">
                <a:latin typeface="Arial Rounded MT Bold" pitchFamily="34" charset="0"/>
                <a:ea typeface="Arial" pitchFamily="34" charset="0"/>
              </a:rPr>
              <a:t> IMEMR (of WHO/EMRO), Center for Arab Genomic Studies (CAGS) in Dubai </a:t>
            </a:r>
          </a:p>
          <a:p>
            <a:pPr lvl="1" eaLnBrk="1" hangingPunct="1"/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Arial" pitchFamily="34" charset="0"/>
              </a:rPr>
              <a:t>National:</a:t>
            </a:r>
            <a:r>
              <a:rPr lang="en-US" sz="2000" smtClean="0">
                <a:latin typeface="Arial Rounded MT Bold" pitchFamily="34" charset="0"/>
                <a:ea typeface="Arial" pitchFamily="34" charset="0"/>
              </a:rPr>
              <a:t> SAUDIMEDLIT, etc</a:t>
            </a:r>
          </a:p>
          <a:p>
            <a:pPr>
              <a:buFont typeface="Wingdings" pitchFamily="2" charset="2"/>
              <a:buNone/>
            </a:pPr>
            <a:endParaRPr lang="ar-EG" smtClean="0">
              <a:latin typeface="Arial Rounded MT Bold" pitchFamily="34" charset="0"/>
              <a:ea typeface="ＭＳ Ｐゴシック" pitchFamily="34" charset="-128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0E5E1C04-1003-4B0C-BAD5-E20FAD03B55D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1E9611A5-E2A1-4BC6-9365-E4797B2F3AE1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Examples of Citing References</a:t>
            </a:r>
            <a:br>
              <a:rPr lang="en-US" sz="3200" smtClean="0">
                <a:latin typeface="Arial Rounded MT Bold" pitchFamily="34" charset="0"/>
                <a:ea typeface="ＭＳ Ｐゴシック" pitchFamily="34" charset="-128"/>
              </a:rPr>
            </a:br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(Vancouver Style) I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3768725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UNAIDS/WHO.  HIV/AIDS epidemic update: December, 2008.  Geneva: UNAIDS/WHO, 2008.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</a:rPr>
              <a:t>[official document]</a:t>
            </a:r>
          </a:p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Statistical Package for Social Sciences  (for Personal Computers)  [SPSS-PC].  Version 11.  SPSS Co.  (444 N. Michigan Avenue, Chicago, Illinois, U.S.A.), 2007.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[statistical software]</a:t>
            </a:r>
          </a:p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Al-Zahrani A.  A national study of obesity in Saudi Arabia.  MD thesis. Riyadh: King Saud University, 2005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 [doctoral thesis]</a:t>
            </a:r>
          </a:p>
          <a:p>
            <a:pPr marL="381000" indent="-381000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Mandil AMA, Aboul-Azm S, Bahnassy AA, Bashawri L.  KAP study concerning HIV/AIDS among nursing students, Eastern Province, Saudi Arabia.  Bull HIPH 2000; 30(2): 391 - 404.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[published article in a scientific journal]</a:t>
            </a:r>
            <a:endParaRPr lang="en-US" sz="1600" smtClean="0">
              <a:solidFill>
                <a:srgbClr val="800000"/>
              </a:solidFill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 </a:t>
            </a:r>
            <a:endParaRPr lang="en-US" sz="1600" smtClean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113AE1D3-ADE0-42CB-A496-D2CD9F7B9218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Examples of Citing References</a:t>
            </a:r>
            <a:br>
              <a:rPr lang="en-US" sz="3200" smtClean="0">
                <a:latin typeface="Arial Rounded MT Bold" pitchFamily="34" charset="0"/>
                <a:ea typeface="ＭＳ Ｐゴシック" pitchFamily="34" charset="-128"/>
              </a:rPr>
            </a:br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(Vancouver Style) II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924800" cy="3921125"/>
          </a:xfrm>
        </p:spPr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endParaRPr lang="en-US" sz="16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533400" indent="-533400" algn="just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Last JM. </a:t>
            </a:r>
            <a:r>
              <a:rPr lang="en-US" sz="2000" b="1" i="1" smtClean="0">
                <a:solidFill>
                  <a:schemeClr val="hlink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A dictionary of epidemiology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. 5</a:t>
            </a:r>
            <a:r>
              <a:rPr lang="en-US" sz="2000" baseline="30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th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 edition.  New York, Oxford, Toronto: Oxford University Press,  2008.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[book]</a:t>
            </a:r>
          </a:p>
          <a:p>
            <a:pPr marL="533400" indent="-533400" algn="just" eaLnBrk="1" hangingPunct="1">
              <a:lnSpc>
                <a:spcPct val="90000"/>
              </a:lnSpc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Krauss JFK.  Occupational health.  In: Beaglehole R, Bonita R, Kjellstrom T. 2</a:t>
            </a:r>
            <a:r>
              <a:rPr lang="en-US" sz="2000" baseline="30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nd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 edition. </a:t>
            </a:r>
            <a:r>
              <a:rPr lang="en-US" sz="2000" b="1" i="1" smtClean="0">
                <a:solidFill>
                  <a:schemeClr val="hlink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Basic epidemiology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.  Geneva: WHO, 2006. 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[book chapter]</a:t>
            </a:r>
          </a:p>
          <a:p>
            <a:pPr marL="533400" indent="-533400" eaLnBrk="1" hangingPunct="1"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Non-communicable diseases report. 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  <a:hlinkClick r:id="rId3"/>
              </a:rPr>
              <a:t>http://www.who.int/ncd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            (accessed on 26 July, 2008)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[Internet source]</a:t>
            </a:r>
            <a:endParaRPr lang="en-US" sz="2000" smtClean="0">
              <a:solidFill>
                <a:srgbClr val="800000"/>
              </a:solidFill>
              <a:latin typeface="Arial Rounded MT Bold" pitchFamily="34" charset="0"/>
              <a:ea typeface="ＭＳ Ｐゴシック" pitchFamily="34" charset="-128"/>
            </a:endParaRPr>
          </a:p>
          <a:p>
            <a:pPr marL="533400" indent="-533400" eaLnBrk="1" hangingPunct="1">
              <a:buFont typeface="Arial Rounded MT Bold" pitchFamily="34" charset="0"/>
              <a:buAutoNum type="arabicPeriod"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Tobacco control policies. 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  <a:hlinkClick r:id="rId4"/>
              </a:rPr>
              <a:t>http://www.cdc.gov/tobacco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  (accessed on 1 September, 2007) </a:t>
            </a:r>
            <a:r>
              <a:rPr lang="en-US" sz="2000" smtClean="0">
                <a:solidFill>
                  <a:srgbClr val="800000"/>
                </a:solidFill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[Internet source]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 </a:t>
            </a:r>
            <a:endParaRPr lang="en-US" sz="2000" smtClean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>
                <a:latin typeface="Arial Rounded MT Bold" pitchFamily="34" charset="0"/>
                <a:ea typeface="ＭＳ Ｐゴシック" pitchFamily="34" charset="-128"/>
              </a:rPr>
              <a:t>Further Reading</a:t>
            </a:r>
            <a:endParaRPr lang="ar-EG" smtClean="0">
              <a:latin typeface="Arial Rounded MT Bold" pitchFamily="34" charset="0"/>
              <a:ea typeface="ＭＳ Ｐゴシック" pitchFamily="34" charset="-128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Hall GM.  </a:t>
            </a:r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How to write a paper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. 2</a:t>
            </a:r>
            <a:r>
              <a:rPr lang="en-US" sz="2000" baseline="30000" smtClean="0">
                <a:latin typeface="Arial Rounded MT Bold" pitchFamily="34" charset="0"/>
                <a:ea typeface="ＭＳ Ｐゴシック" pitchFamily="34" charset="-128"/>
              </a:rPr>
              <a:t>nd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edition. Delhi: Byword publishers, 2000.</a:t>
            </a:r>
          </a:p>
          <a:p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Day RA.  </a:t>
            </a:r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How to write and publish a scientific paper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. 3</a:t>
            </a:r>
            <a:r>
              <a:rPr lang="en-US" sz="2000" baseline="30000" smtClean="0">
                <a:latin typeface="Arial Rounded MT Bold" pitchFamily="34" charset="0"/>
                <a:ea typeface="ＭＳ Ｐゴシック" pitchFamily="34" charset="-128"/>
              </a:rPr>
              <a:t>rd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 edition. Phoenix, New York: Oryx Press, 1988.</a:t>
            </a:r>
          </a:p>
          <a:p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Smith GD. </a:t>
            </a:r>
            <a:r>
              <a:rPr lang="en-GB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Writing and publishing in the epidemiological field: the IEA</a:t>
            </a:r>
            <a:r>
              <a:rPr lang="en-GB" alt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’</a:t>
            </a:r>
            <a:r>
              <a:rPr lang="en-GB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s journal as an example</a:t>
            </a:r>
            <a:r>
              <a:rPr lang="en-GB" sz="2000" smtClean="0">
                <a:latin typeface="Arial Rounded MT Bold" pitchFamily="34" charset="0"/>
                <a:ea typeface="ＭＳ Ｐゴシック" pitchFamily="34" charset="-128"/>
              </a:rPr>
              <a:t>. University of Bristol, Sept 2013 </a:t>
            </a:r>
            <a:endParaRPr lang="en-US" sz="2000" smtClean="0">
              <a:latin typeface="Arial Rounded MT Bold" pitchFamily="34" charset="0"/>
              <a:ea typeface="ＭＳ Ｐゴシック" pitchFamily="34" charset="-128"/>
            </a:endParaRPr>
          </a:p>
          <a:p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International journals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: International Journal of Epidemiology, American Journal of Public Health, The Lancet, Social Sciences &amp; Medicine </a:t>
            </a:r>
          </a:p>
          <a:p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Regional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: Eastern Mediterranean Health Journal</a:t>
            </a:r>
          </a:p>
          <a:p>
            <a:r>
              <a:rPr lang="en-US" sz="2000" smtClean="0">
                <a:solidFill>
                  <a:schemeClr val="tx2"/>
                </a:solidFill>
                <a:latin typeface="Arial Rounded MT Bold" pitchFamily="34" charset="0"/>
                <a:ea typeface="ＭＳ Ｐゴシック" pitchFamily="34" charset="-128"/>
              </a:rPr>
              <a:t>National</a:t>
            </a:r>
            <a:r>
              <a:rPr lang="en-US" sz="2000" smtClean="0">
                <a:latin typeface="Arial Rounded MT Bold" pitchFamily="34" charset="0"/>
                <a:ea typeface="ＭＳ Ｐゴシック" pitchFamily="34" charset="-128"/>
              </a:rPr>
              <a:t>: Saudi Medical Journal, Saudi Journal of Gastroenterology, Annals of Saudi Medicine</a:t>
            </a:r>
            <a:endParaRPr lang="ar-EG" sz="2000" smtClean="0">
              <a:latin typeface="Arial Rounded MT Bold" pitchFamily="34" charset="0"/>
              <a:ea typeface="ＭＳ Ｐゴシック" pitchFamily="34" charset="-128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D5F79BEC-B36B-488F-A408-7487D34160F6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Picture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3011" name="WordArt 6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5867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Components of M&amp;M Section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Study design</a:t>
            </a:r>
          </a:p>
          <a:p>
            <a:r>
              <a:rPr lang="en-US" smtClean="0">
                <a:ea typeface="ＭＳ Ｐゴシック" pitchFamily="34" charset="-128"/>
              </a:rPr>
              <a:t>Study setting</a:t>
            </a:r>
          </a:p>
          <a:p>
            <a:r>
              <a:rPr lang="en-US" smtClean="0">
                <a:ea typeface="ＭＳ Ｐゴシック" pitchFamily="34" charset="-128"/>
              </a:rPr>
              <a:t>Sampling </a:t>
            </a:r>
          </a:p>
          <a:p>
            <a:r>
              <a:rPr lang="en-US" smtClean="0">
                <a:ea typeface="ＭＳ Ｐゴシック" pitchFamily="34" charset="-128"/>
              </a:rPr>
              <a:t>Tools of data collection</a:t>
            </a:r>
          </a:p>
          <a:p>
            <a:r>
              <a:rPr lang="en-US" smtClean="0">
                <a:ea typeface="ＭＳ Ｐゴシック" pitchFamily="34" charset="-128"/>
              </a:rPr>
              <a:t>Pilot study</a:t>
            </a:r>
          </a:p>
          <a:p>
            <a:r>
              <a:rPr lang="en-US" smtClean="0">
                <a:ea typeface="ＭＳ Ｐゴシック" pitchFamily="34" charset="-128"/>
              </a:rPr>
              <a:t>Data management plan</a:t>
            </a:r>
          </a:p>
          <a:p>
            <a:r>
              <a:rPr lang="en-US" smtClean="0">
                <a:ea typeface="ＭＳ Ｐゴシック" pitchFamily="34" charset="-128"/>
              </a:rPr>
              <a:t>Ethical considerations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BCE7B6-4204-4057-835E-1E976F3EE1CF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0C81136-130A-437D-8ACC-F81E03B583CA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Methodology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997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ea typeface="ＭＳ Ｐゴシック" pitchFamily="34" charset="-128"/>
              </a:rPr>
              <a:t>	An informative </a:t>
            </a:r>
            <a:r>
              <a:rPr lang="ja-JP" altLang="en-US" sz="3600" smtClean="0">
                <a:ea typeface="ＭＳ Ｐゴシック" pitchFamily="34" charset="-128"/>
              </a:rPr>
              <a:t>“</a:t>
            </a:r>
            <a:r>
              <a:rPr lang="en-US" altLang="ja-JP" sz="3600" smtClean="0">
                <a:ea typeface="ＭＳ Ｐゴシック" pitchFamily="34" charset="-128"/>
              </a:rPr>
              <a:t>material &amp; methods</a:t>
            </a:r>
            <a:r>
              <a:rPr lang="ja-JP" altLang="en-US" sz="3600" smtClean="0">
                <a:ea typeface="ＭＳ Ｐゴシック" pitchFamily="34" charset="-128"/>
              </a:rPr>
              <a:t>”</a:t>
            </a:r>
            <a:r>
              <a:rPr lang="en-US" altLang="ja-JP" sz="3600" smtClean="0">
                <a:ea typeface="ＭＳ Ｐゴシック" pitchFamily="34" charset="-128"/>
              </a:rPr>
              <a:t> should answer the following questions:</a:t>
            </a:r>
          </a:p>
          <a:p>
            <a:pPr eaLnBrk="1" hangingPunct="1"/>
            <a:r>
              <a:rPr lang="en-US" sz="3600" smtClean="0">
                <a:ea typeface="ＭＳ Ｐゴシック" pitchFamily="34" charset="-128"/>
              </a:rPr>
              <a:t>How is the study </a:t>
            </a:r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designed ?</a:t>
            </a:r>
          </a:p>
          <a:p>
            <a:pPr eaLnBrk="1" hangingPunct="1"/>
            <a:r>
              <a:rPr lang="en-US" sz="3600" smtClean="0">
                <a:ea typeface="ＭＳ Ｐゴシック" pitchFamily="34" charset="-128"/>
              </a:rPr>
              <a:t>How will the study be </a:t>
            </a:r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carried out ?</a:t>
            </a:r>
          </a:p>
          <a:p>
            <a:pPr eaLnBrk="1" hangingPunct="1"/>
            <a:r>
              <a:rPr lang="en-US" sz="3600" smtClean="0">
                <a:ea typeface="ＭＳ Ｐゴシック" pitchFamily="34" charset="-128"/>
              </a:rPr>
              <a:t>How will the data be </a:t>
            </a:r>
            <a:r>
              <a:rPr lang="en-US" sz="3600" smtClean="0">
                <a:solidFill>
                  <a:schemeClr val="tx2"/>
                </a:solidFill>
                <a:ea typeface="ＭＳ Ｐゴシック" pitchFamily="34" charset="-128"/>
              </a:rPr>
              <a:t>analyzed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298502-B11E-4D82-AA95-5BD94C284B46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 &amp; M Development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391400" cy="15240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ea typeface="ＭＳ Ｐゴシック" pitchFamily="34" charset="-128"/>
              </a:rPr>
              <a:t>1.What is the study design?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910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Type of study design(s): quantitative / qualitative methods; exact type(s); ensuring: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800" b="1" smtClean="0">
                <a:solidFill>
                  <a:srgbClr val="C00000"/>
                </a:solidFill>
                <a:ea typeface="ＭＳ Ｐゴシック" pitchFamily="34" charset="-128"/>
              </a:rPr>
              <a:t>Suitability of choice of design for stated </a:t>
            </a:r>
            <a:r>
              <a:rPr lang="en-US" sz="2800" b="1" u="sng" smtClean="0">
                <a:solidFill>
                  <a:srgbClr val="C00000"/>
                </a:solidFill>
                <a:ea typeface="ＭＳ Ｐゴシック" pitchFamily="34" charset="-128"/>
              </a:rPr>
              <a:t>objectives</a:t>
            </a:r>
            <a:r>
              <a:rPr lang="en-US" sz="2800" b="1" smtClean="0">
                <a:solidFill>
                  <a:srgbClr val="C00000"/>
                </a:solidFill>
                <a:ea typeface="ＭＳ Ｐゴシック" pitchFamily="34" charset="-128"/>
              </a:rPr>
              <a:t> of the study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Study setting(s): where will it be carried out?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What are the sources of data? Primary or secondary e.g.[census; records, etc]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>
                <a:ea typeface="ＭＳ Ｐゴシック" pitchFamily="34" charset="-128"/>
              </a:rPr>
              <a:t>2.How will the study be carried out 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Sampling Plan:</a:t>
            </a:r>
          </a:p>
          <a:p>
            <a:pPr lvl="1"/>
            <a:r>
              <a:rPr lang="en-US" smtClean="0">
                <a:ea typeface="Arial" pitchFamily="34" charset="0"/>
              </a:rPr>
              <a:t>Sample size </a:t>
            </a:r>
            <a:r>
              <a:rPr lang="en-US" b="1" smtClean="0">
                <a:ea typeface="Arial" pitchFamily="34" charset="0"/>
              </a:rPr>
              <a:t>estimation</a:t>
            </a:r>
            <a:r>
              <a:rPr lang="en-US" smtClean="0">
                <a:ea typeface="Arial" pitchFamily="34" charset="0"/>
              </a:rPr>
              <a:t> (internet-based, software-based, paper-based)</a:t>
            </a:r>
          </a:p>
          <a:p>
            <a:pPr lvl="1"/>
            <a:r>
              <a:rPr lang="en-US" smtClean="0">
                <a:ea typeface="Arial" pitchFamily="34" charset="0"/>
              </a:rPr>
              <a:t>Sampling</a:t>
            </a:r>
            <a:r>
              <a:rPr lang="en-US" b="1" smtClean="0">
                <a:ea typeface="Arial" pitchFamily="34" charset="0"/>
              </a:rPr>
              <a:t> technique </a:t>
            </a:r>
            <a:r>
              <a:rPr lang="en-US" smtClean="0">
                <a:ea typeface="Arial" pitchFamily="34" charset="0"/>
              </a:rPr>
              <a:t>(random, purposive)</a:t>
            </a:r>
          </a:p>
          <a:p>
            <a:pPr lvl="1"/>
            <a:r>
              <a:rPr lang="en-US" smtClean="0">
                <a:ea typeface="Arial" pitchFamily="34" charset="0"/>
              </a:rPr>
              <a:t>Sample </a:t>
            </a:r>
            <a:r>
              <a:rPr lang="en-US" b="1" smtClean="0">
                <a:ea typeface="Arial" pitchFamily="34" charset="0"/>
              </a:rPr>
              <a:t>selection</a:t>
            </a:r>
            <a:r>
              <a:rPr lang="en-US" smtClean="0">
                <a:ea typeface="Arial" pitchFamily="34" charset="0"/>
              </a:rPr>
              <a:t> (related details)</a:t>
            </a:r>
          </a:p>
          <a:p>
            <a:pPr lvl="1"/>
            <a:r>
              <a:rPr lang="en-US" smtClean="0">
                <a:ea typeface="Arial" pitchFamily="34" charset="0"/>
              </a:rPr>
              <a:t>Inclusion / exclusion criteria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8570A26-EC18-46F1-A5EF-9EC484272113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385887"/>
          </a:xfrm>
        </p:spPr>
        <p:txBody>
          <a:bodyPr/>
          <a:lstStyle/>
          <a:p>
            <a:pPr algn="ctr"/>
            <a:r>
              <a:rPr lang="en-US" sz="2800" smtClean="0">
                <a:ea typeface="ＭＳ Ｐゴシック" pitchFamily="34" charset="-128"/>
              </a:rPr>
              <a:t>Cont. </a:t>
            </a:r>
            <a:r>
              <a:rPr lang="en-US" sz="3200" smtClean="0">
                <a:ea typeface="ＭＳ Ｐゴシック" pitchFamily="34" charset="-128"/>
              </a:rPr>
              <a:t>2.How will the study be carried out 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193088" cy="4419600"/>
          </a:xfrm>
        </p:spPr>
        <p:txBody>
          <a:bodyPr/>
          <a:lstStyle/>
          <a:p>
            <a:r>
              <a:rPr lang="en-US" sz="2800" smtClean="0">
                <a:ea typeface="ＭＳ Ｐゴシック" pitchFamily="34" charset="-128"/>
              </a:rPr>
              <a:t>Data collection methods: </a:t>
            </a:r>
          </a:p>
          <a:p>
            <a:pPr lvl="1"/>
            <a:r>
              <a:rPr lang="en-US" smtClean="0">
                <a:ea typeface="Arial" pitchFamily="34" charset="0"/>
              </a:rPr>
              <a:t>Form: [questionnaire / Format/ variables / response codes] </a:t>
            </a:r>
          </a:p>
          <a:p>
            <a:pPr lvl="1"/>
            <a:r>
              <a:rPr lang="en-US" smtClean="0">
                <a:ea typeface="Arial" pitchFamily="34" charset="0"/>
              </a:rPr>
              <a:t>Measurements: [e.g. biometric / anthropometric] </a:t>
            </a:r>
          </a:p>
          <a:p>
            <a:pPr lvl="1"/>
            <a:r>
              <a:rPr lang="en-US" smtClean="0">
                <a:ea typeface="Arial" pitchFamily="34" charset="0"/>
              </a:rPr>
              <a:t>Lab investigations :[types, referenced techniques / kits for each] </a:t>
            </a:r>
          </a:p>
          <a:p>
            <a:r>
              <a:rPr lang="en-US" sz="2800" smtClean="0">
                <a:ea typeface="ＭＳ Ｐゴシック" pitchFamily="34" charset="-128"/>
              </a:rPr>
              <a:t>Scientific background of research team</a:t>
            </a:r>
          </a:p>
          <a:p>
            <a:r>
              <a:rPr lang="en-US" sz="2800" smtClean="0">
                <a:ea typeface="ＭＳ Ｐゴシック" pitchFamily="34" charset="-128"/>
              </a:rPr>
              <a:t>Pilot study planning 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CCD9FD-F4CE-447C-A026-6B4BA165EC5E}" type="datetime3">
              <a:rPr lang="en-US">
                <a:ea typeface="ＭＳ Ｐゴシック" pitchFamily="34" charset="-128"/>
              </a:rPr>
              <a:pPr/>
              <a:t>3 November 2013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algn="ctr"/>
            <a:r>
              <a:rPr lang="en-US" smtClean="0">
                <a:latin typeface="Arial Rounded MT Bold" pitchFamily="34" charset="0"/>
                <a:ea typeface="ＭＳ Ｐゴシック" pitchFamily="34" charset="-128"/>
              </a:rPr>
              <a:t>Pilot Study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+mj-lt"/>
                <a:ea typeface="ＭＳ Ｐゴシック" charset="-128"/>
              </a:rPr>
              <a:t>Pilot study </a:t>
            </a:r>
            <a:r>
              <a:rPr lang="en-US" sz="2400" b="1" dirty="0" smtClean="0">
                <a:latin typeface="+mj-lt"/>
                <a:ea typeface="ＭＳ Ｐゴシック" charset="-128"/>
              </a:rPr>
              <a:t>: </a:t>
            </a:r>
            <a:r>
              <a:rPr lang="en-US" sz="2400" dirty="0" smtClean="0">
                <a:ea typeface="ＭＳ Ｐゴシック" charset="-128"/>
              </a:rPr>
              <a:t>needed for all studies, to test: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Logistics of data collection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Transportation (if applicable)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Questionnaire: </a:t>
            </a:r>
          </a:p>
          <a:p>
            <a:pPr lvl="1">
              <a:defRPr/>
            </a:pPr>
            <a:r>
              <a:rPr lang="en-US" sz="2400" dirty="0" smtClean="0">
                <a:ea typeface="Arial" pitchFamily="34" charset="0"/>
              </a:rPr>
              <a:t>Suitability / clarity</a:t>
            </a:r>
          </a:p>
          <a:p>
            <a:pPr lvl="1">
              <a:defRPr/>
            </a:pPr>
            <a:r>
              <a:rPr lang="en-US" sz="2400" dirty="0" smtClean="0">
                <a:ea typeface="Arial" pitchFamily="34" charset="0"/>
              </a:rPr>
              <a:t>Questions may need rephrasing, removing, adding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Estimation of timing for data collection</a:t>
            </a:r>
          </a:p>
          <a:p>
            <a:pPr>
              <a:defRPr/>
            </a:pPr>
            <a:r>
              <a:rPr lang="en-US" sz="2400" dirty="0" smtClean="0">
                <a:ea typeface="ＭＳ Ｐゴシック" charset="-128"/>
              </a:rPr>
              <a:t>Re-planning, accordingly</a:t>
            </a:r>
            <a:r>
              <a:rPr lang="en-US" dirty="0" smtClean="0">
                <a:ea typeface="ＭＳ Ｐゴシック" charset="-128"/>
              </a:rPr>
              <a:t> </a:t>
            </a:r>
          </a:p>
          <a:p>
            <a:pPr>
              <a:defRPr/>
            </a:pPr>
            <a:endParaRPr lang="en-US" dirty="0" smtClean="0">
              <a:latin typeface="Arial Rounded MT Bold" pitchFamily="34" charset="0"/>
              <a:ea typeface="ＭＳ Ｐゴシック" charset="-128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684C65DC-7853-4399-900A-D4A4D83F57B3}" type="datetime3">
              <a:rPr lang="en-US">
                <a:latin typeface="Times New Roman" pitchFamily="18" charset="0"/>
                <a:ea typeface="ＭＳ Ｐゴシック" pitchFamily="34" charset="-128"/>
              </a:rPr>
              <a:pPr/>
              <a:t>3 November 2013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2493</TotalTime>
  <Words>2545</Words>
  <Application>Microsoft Office PowerPoint</Application>
  <PresentationFormat>عرض على الشاشة (3:4)‏</PresentationFormat>
  <Paragraphs>389</Paragraphs>
  <Slides>39</Slides>
  <Notes>24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39</vt:i4>
      </vt:variant>
    </vt:vector>
  </HeadingPairs>
  <TitlesOfParts>
    <vt:vector size="48" baseType="lpstr">
      <vt:lpstr>Tahoma</vt:lpstr>
      <vt:lpstr>ＭＳ Ｐゴシック</vt:lpstr>
      <vt:lpstr>Arial</vt:lpstr>
      <vt:lpstr>Wingdings</vt:lpstr>
      <vt:lpstr>Arial Rounded MT Bold</vt:lpstr>
      <vt:lpstr>Times New Roman</vt:lpstr>
      <vt:lpstr>Monotype Sorts</vt:lpstr>
      <vt:lpstr>Calibri</vt:lpstr>
      <vt:lpstr>Blends</vt:lpstr>
      <vt:lpstr>Material &amp; Methods Section Preparation  (in the Health Research Proposal)</vt:lpstr>
      <vt:lpstr>Content:</vt:lpstr>
      <vt:lpstr>Proposal Components</vt:lpstr>
      <vt:lpstr>Components of M&amp;M Section</vt:lpstr>
      <vt:lpstr>Methodology </vt:lpstr>
      <vt:lpstr>1.What is the study design?</vt:lpstr>
      <vt:lpstr>2.How will the study be carried out ?</vt:lpstr>
      <vt:lpstr>Cont. 2.How will the study be carried out ?</vt:lpstr>
      <vt:lpstr>Pilot Study</vt:lpstr>
      <vt:lpstr>3.How will the data be analyzed ?</vt:lpstr>
      <vt:lpstr>Research Ethics</vt:lpstr>
      <vt:lpstr>الشريحة 12</vt:lpstr>
      <vt:lpstr>Research Ethics :</vt:lpstr>
      <vt:lpstr>What are the ethical principles in research involving humans?</vt:lpstr>
      <vt:lpstr>What are the ethical principles in research involving humans?</vt:lpstr>
      <vt:lpstr>What are the ethical principles in research involving humans?</vt:lpstr>
      <vt:lpstr>Attitude</vt:lpstr>
      <vt:lpstr>Beneficence</vt:lpstr>
      <vt:lpstr>Non-Maleficence</vt:lpstr>
      <vt:lpstr>Autonomy</vt:lpstr>
      <vt:lpstr>Autonomy</vt:lpstr>
      <vt:lpstr>Autonomy</vt:lpstr>
      <vt:lpstr>Vulnerable populations (sufficient knowledge, capacity, free power)</vt:lpstr>
      <vt:lpstr>Vulnerable populations (sufficient knowledge, capacity, free power)</vt:lpstr>
      <vt:lpstr>Justice</vt:lpstr>
      <vt:lpstr>Role of EC/IRB</vt:lpstr>
      <vt:lpstr>Ethics committee  Institutional review board</vt:lpstr>
      <vt:lpstr>Ethics committee  Institutional review board</vt:lpstr>
      <vt:lpstr>Responsible conduct of research scientific misconduct</vt:lpstr>
      <vt:lpstr>Expectations of Ethical Considerations</vt:lpstr>
      <vt:lpstr>Conclusion</vt:lpstr>
      <vt:lpstr>Questions</vt:lpstr>
      <vt:lpstr>الشريحة 33</vt:lpstr>
      <vt:lpstr>References (I)</vt:lpstr>
      <vt:lpstr>References (II)</vt:lpstr>
      <vt:lpstr>Examples of Citing References (Vancouver Style) I</vt:lpstr>
      <vt:lpstr>Examples of Citing References (Vancouver Style) II</vt:lpstr>
      <vt:lpstr>Further Reading</vt:lpstr>
      <vt:lpstr>الشريحة 39</vt:lpstr>
    </vt:vector>
  </TitlesOfParts>
  <Company>AUB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Folic Acid in Prevention of Neural Tube Defects</dc:title>
  <dc:creator>AUB</dc:creator>
  <cp:lastModifiedBy>AA</cp:lastModifiedBy>
  <cp:revision>199</cp:revision>
  <dcterms:created xsi:type="dcterms:W3CDTF">2004-08-12T09:00:15Z</dcterms:created>
  <dcterms:modified xsi:type="dcterms:W3CDTF">2013-11-03T20:18:57Z</dcterms:modified>
</cp:coreProperties>
</file>