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embeddings/oleObject12.bin" ContentType="application/vnd.openxmlformats-officedocument.oleObject"/>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embeddings/oleObject8.bin" ContentType="application/vnd.openxmlformats-officedocument.oleObject"/>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embeddings/oleObject4.bin" ContentType="application/vnd.openxmlformats-officedocument.oleObject"/>
  <Override PartName="/ppt/notesSlides/notesSlide12.xml" ContentType="application/vnd.openxmlformats-officedocument.presentationml.notesSlide+xml"/>
  <Override PartName="/ppt/notesSlides/notesSlide7.xml" ContentType="application/vnd.openxmlformats-officedocument.presentationml.notesSlide+xml"/>
  <Override PartName="/ppt/embeddings/oleObject17.bin" ContentType="application/vnd.openxmlformats-officedocument.oleObject"/>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Default Extension="bin" ContentType="application/vnd.ms-office.legacyDiagramText"/>
  <Override PartName="/ppt/notesSlides/notesSlide3.xml" ContentType="application/vnd.openxmlformats-officedocument.presentationml.notesSlide+xml"/>
  <Override PartName="/ppt/embeddings/oleObject13.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embeddings/oleObject20.bin" ContentType="application/vnd.openxmlformats-officedocument.oleObject"/>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embeddings/oleObject9.bin" ContentType="application/vnd.openxmlformats-officedocument.oleObject"/>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Default Extension="wav" ContentType="audio/wav"/>
  <Override PartName="/ppt/embeddings/oleObject7.bin" ContentType="application/vnd.openxmlformats-officedocument.oleObject"/>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embeddings/oleObject5.bin" ContentType="application/vnd.openxmlformats-officedocument.oleObject"/>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embeddings/oleObject3.bin" ContentType="application/vnd.openxmlformats-officedocument.oleObject"/>
  <Override PartName="/ppt/notesSlides/notesSlide11.xml" ContentType="application/vnd.openxmlformats-officedocument.presentationml.notesSlide+xml"/>
  <Override PartName="/ppt/notesSlides/notesSlide20.xml" ContentType="application/vnd.openxmlformats-officedocument.presentationml.notesSlide+xml"/>
  <Override PartName="/ppt/embeddings/oleObject18.bin" ContentType="application/vnd.openxmlformats-officedocument.oleObject"/>
  <Override PartName="/ppt/embeddings/oleObject1.bin" ContentType="application/vnd.openxmlformats-officedocument.oleObject"/>
  <Override PartName="/ppt/notesSlides/notesSlide6.xml" ContentType="application/vnd.openxmlformats-officedocument.presentationml.notesSlide+xml"/>
  <Override PartName="/ppt/embeddings/oleObject16.bin" ContentType="application/vnd.openxmlformats-officedocument.oleObject"/>
  <Override PartName="/ppt/legacyDocTextInfo.bin" ContentType="application/vnd.ms-office.legacyDocTextInfo"/>
  <Override PartName="/ppt/slides/slide8.xml" ContentType="application/vnd.openxmlformats-officedocument.presentationml.slide+xml"/>
  <Override PartName="/ppt/notesSlides/notesSlide4.xml" ContentType="application/vnd.openxmlformats-officedocument.presentationml.notesSlide+xml"/>
  <Override PartName="/ppt/embeddings/oleObject14.bin" ContentType="application/vnd.openxmlformats-officedocument.oleObject"/>
  <Override PartName="/ppt/embeddings/oleObject23.bin" ContentType="application/vnd.openxmlformats-officedocument.oleObject"/>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embeddings/oleObject21.bin" ContentType="application/vnd.openxmlformats-officedocument.oleObject"/>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embeddings/oleObject10.bin" ContentType="application/vnd.openxmlformats-officedocument.oleObject"/>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Override PartName="/ppt/theme/themeOverride3.xml" ContentType="application/vnd.openxmlformats-officedocument.themeOverr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embeddings/oleObject6.bin" ContentType="application/vnd.openxmlformats-officedocument.oleObject"/>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embeddings/oleObject19.bin" ContentType="application/vnd.openxmlformats-officedocument.oleObject"/>
  <Override PartName="/ppt/embeddings/oleObject2.bin" ContentType="application/vnd.openxmlformats-officedocument.oleObject"/>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embeddings/oleObject15.bin" ContentType="application/vnd.openxmlformats-officedocument.oleObject"/>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embeddings/oleObject11.bin" ContentType="application/vnd.openxmlformats-officedocument.oleObject"/>
  <Override PartName="/ppt/embeddings/oleObject22.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 id="2147483717" r:id="rId3"/>
  </p:sldMasterIdLst>
  <p:notesMasterIdLst>
    <p:notesMasterId r:id="rId43"/>
  </p:notesMasterIdLst>
  <p:sldIdLst>
    <p:sldId id="258" r:id="rId4"/>
    <p:sldId id="260" r:id="rId5"/>
    <p:sldId id="261" r:id="rId6"/>
    <p:sldId id="263" r:id="rId7"/>
    <p:sldId id="265" r:id="rId8"/>
    <p:sldId id="266" r:id="rId9"/>
    <p:sldId id="267" r:id="rId10"/>
    <p:sldId id="268" r:id="rId11"/>
    <p:sldId id="269" r:id="rId12"/>
    <p:sldId id="270" r:id="rId13"/>
    <p:sldId id="271" r:id="rId14"/>
    <p:sldId id="272" r:id="rId15"/>
    <p:sldId id="279" r:id="rId16"/>
    <p:sldId id="280" r:id="rId17"/>
    <p:sldId id="286" r:id="rId18"/>
    <p:sldId id="282" r:id="rId19"/>
    <p:sldId id="283" r:id="rId20"/>
    <p:sldId id="284" r:id="rId21"/>
    <p:sldId id="288" r:id="rId22"/>
    <p:sldId id="289" r:id="rId23"/>
    <p:sldId id="291" r:id="rId24"/>
    <p:sldId id="292" r:id="rId25"/>
    <p:sldId id="293" r:id="rId26"/>
    <p:sldId id="295" r:id="rId27"/>
    <p:sldId id="296" r:id="rId28"/>
    <p:sldId id="298" r:id="rId29"/>
    <p:sldId id="299" r:id="rId30"/>
    <p:sldId id="300" r:id="rId31"/>
    <p:sldId id="301" r:id="rId32"/>
    <p:sldId id="306" r:id="rId33"/>
    <p:sldId id="307" r:id="rId34"/>
    <p:sldId id="308" r:id="rId35"/>
    <p:sldId id="309" r:id="rId36"/>
    <p:sldId id="310" r:id="rId37"/>
    <p:sldId id="313" r:id="rId38"/>
    <p:sldId id="314" r:id="rId39"/>
    <p:sldId id="320" r:id="rId40"/>
    <p:sldId id="311" r:id="rId41"/>
    <p:sldId id="315"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102" d="100"/>
          <a:sy n="102" d="100"/>
        </p:scale>
        <p:origin x="-16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image" Target="../media/image22.emf"/><Relationship Id="rId6" Type="http://schemas.openxmlformats.org/officeDocument/2006/relationships/image" Target="../media/image27.emf"/><Relationship Id="rId5" Type="http://schemas.openxmlformats.org/officeDocument/2006/relationships/image" Target="../media/image26.emf"/><Relationship Id="rId4" Type="http://schemas.openxmlformats.org/officeDocument/2006/relationships/image" Target="../media/image25.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52388EC-7274-4FA1-846E-453235390CE7}" type="datetimeFigureOut">
              <a:rPr lang="en-US"/>
              <a:pPr>
                <a:defRPr/>
              </a:pPr>
              <a:t>11/13/2013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BA7C5AD-8DA7-4735-8E4A-FEC55FC5629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36EEE52-357E-423E-AD5C-8F2BEA21ABA0}" type="slidenum">
              <a:rPr lang="en-US" altLang="en-US" sz="1200">
                <a:latin typeface="Calibri" pitchFamily="34" charset="0"/>
              </a:rPr>
              <a:pPr algn="r"/>
              <a:t>1</a:t>
            </a:fld>
            <a:endParaRPr lang="en-US" altLang="en-US" sz="1200">
              <a:latin typeface="Calibri" pitchFamily="34" charset="0"/>
            </a:endParaRPr>
          </a:p>
        </p:txBody>
      </p:sp>
      <p:sp>
        <p:nvSpPr>
          <p:cNvPr id="50179" name="Rectangle 2"/>
          <p:cNvSpPr>
            <a:spLocks noRo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403C0C-CEF0-4CFE-97E7-84474B08A63E}" type="slidenum">
              <a:rPr lang="en-US" smtClean="0"/>
              <a:pPr fontAlgn="base">
                <a:spcBef>
                  <a:spcPct val="0"/>
                </a:spcBef>
                <a:spcAft>
                  <a:spcPct val="0"/>
                </a:spcAft>
                <a:defRPr/>
              </a:pPr>
              <a:t>20</a:t>
            </a:fld>
            <a:endParaRPr lang="en-US" smtClean="0"/>
          </a:p>
        </p:txBody>
      </p:sp>
      <p:sp>
        <p:nvSpPr>
          <p:cNvPr id="59395" name="Rectangle 2"/>
          <p:cNvSpPr>
            <a:spLocks noRo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4C29A7-79C0-462F-B623-C5DC2B8015A4}" type="slidenum">
              <a:rPr lang="en-US" smtClean="0"/>
              <a:pPr fontAlgn="base">
                <a:spcBef>
                  <a:spcPct val="0"/>
                </a:spcBef>
                <a:spcAft>
                  <a:spcPct val="0"/>
                </a:spcAft>
                <a:defRPr/>
              </a:pPr>
              <a:t>21</a:t>
            </a:fld>
            <a:endParaRPr lang="en-US" smtClean="0"/>
          </a:p>
        </p:txBody>
      </p:sp>
      <p:sp>
        <p:nvSpPr>
          <p:cNvPr id="60419" name="Rectangle 2"/>
          <p:cNvSpPr>
            <a:spLocks noRo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5AE1D0-10B2-4CB7-8296-5B1D8D103352}" type="slidenum">
              <a:rPr lang="en-US" smtClean="0"/>
              <a:pPr fontAlgn="base">
                <a:spcBef>
                  <a:spcPct val="0"/>
                </a:spcBef>
                <a:spcAft>
                  <a:spcPct val="0"/>
                </a:spcAft>
                <a:defRPr/>
              </a:pPr>
              <a:t>23</a:t>
            </a:fld>
            <a:endParaRPr lang="en-US" smtClean="0"/>
          </a:p>
        </p:txBody>
      </p:sp>
      <p:sp>
        <p:nvSpPr>
          <p:cNvPr id="61443" name="Rectangle 2"/>
          <p:cNvSpPr>
            <a:spLocks noRot="1" noChangeArrowheads="1" noTextEdit="1"/>
          </p:cNvSpPr>
          <p:nvPr>
            <p:ph type="sldImg"/>
          </p:nvPr>
        </p:nvSpPr>
        <p:spPr bwMode="auto">
          <a:xfrm>
            <a:off x="1104900" y="652463"/>
            <a:ext cx="4646613" cy="3484562"/>
          </a:xfrm>
          <a:noFill/>
          <a:ln>
            <a:solidFill>
              <a:srgbClr val="000000"/>
            </a:solidFill>
            <a:miter lim="800000"/>
            <a:headEnd/>
            <a:tailEnd/>
          </a:ln>
        </p:spPr>
      </p:sp>
      <p:sp>
        <p:nvSpPr>
          <p:cNvPr id="61444" name="Rectangle 3"/>
          <p:cNvSpPr>
            <a:spLocks noGrp="1" noChangeArrowheads="1"/>
          </p:cNvSpPr>
          <p:nvPr>
            <p:ph type="body" idx="1"/>
          </p:nvPr>
        </p:nvSpPr>
        <p:spPr bwMode="auto">
          <a:xfrm>
            <a:off x="928688" y="4354513"/>
            <a:ext cx="5000625" cy="4137025"/>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2D2991-7E25-4DA6-8012-8F7C84800A24}" type="slidenum">
              <a:rPr lang="en-US" smtClean="0"/>
              <a:pPr fontAlgn="base">
                <a:spcBef>
                  <a:spcPct val="0"/>
                </a:spcBef>
                <a:spcAft>
                  <a:spcPct val="0"/>
                </a:spcAft>
                <a:defRPr/>
              </a:pPr>
              <a:t>24</a:t>
            </a:fld>
            <a:endParaRPr lang="en-US" smtClean="0"/>
          </a:p>
        </p:txBody>
      </p:sp>
      <p:sp>
        <p:nvSpPr>
          <p:cNvPr id="62467" name="Rectangle 2"/>
          <p:cNvSpPr>
            <a:spLocks noRot="1" noChangeArrowheads="1" noTextEdit="1"/>
          </p:cNvSpPr>
          <p:nvPr>
            <p:ph type="sldImg"/>
          </p:nvPr>
        </p:nvSpPr>
        <p:spPr bwMode="auto">
          <a:xfrm>
            <a:off x="1104900" y="652463"/>
            <a:ext cx="4646613" cy="3484562"/>
          </a:xfrm>
          <a:noFill/>
          <a:ln>
            <a:solidFill>
              <a:srgbClr val="000000"/>
            </a:solidFill>
            <a:miter lim="800000"/>
            <a:headEnd/>
            <a:tailEnd/>
          </a:ln>
        </p:spPr>
      </p:sp>
      <p:sp>
        <p:nvSpPr>
          <p:cNvPr id="62468" name="Rectangle 3"/>
          <p:cNvSpPr>
            <a:spLocks noGrp="1" noChangeArrowheads="1"/>
          </p:cNvSpPr>
          <p:nvPr>
            <p:ph type="body" idx="1"/>
          </p:nvPr>
        </p:nvSpPr>
        <p:spPr bwMode="auto">
          <a:xfrm>
            <a:off x="928688" y="4354513"/>
            <a:ext cx="5000625" cy="4137025"/>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7715C9-CCC9-4970-82DB-EDFA4E2ADF6F}" type="slidenum">
              <a:rPr lang="en-US" smtClean="0"/>
              <a:pPr fontAlgn="base">
                <a:spcBef>
                  <a:spcPct val="0"/>
                </a:spcBef>
                <a:spcAft>
                  <a:spcPct val="0"/>
                </a:spcAft>
                <a:defRPr/>
              </a:pPr>
              <a:t>25</a:t>
            </a:fld>
            <a:endParaRPr lang="en-US" smtClean="0"/>
          </a:p>
        </p:txBody>
      </p:sp>
      <p:sp>
        <p:nvSpPr>
          <p:cNvPr id="63491" name="Rectangle 2"/>
          <p:cNvSpPr>
            <a:spLocks noRot="1" noChangeArrowheads="1" noTextEdit="1"/>
          </p:cNvSpPr>
          <p:nvPr>
            <p:ph type="sldImg"/>
          </p:nvPr>
        </p:nvSpPr>
        <p:spPr bwMode="auto">
          <a:xfrm>
            <a:off x="1104900" y="652463"/>
            <a:ext cx="4646613" cy="3484562"/>
          </a:xfrm>
          <a:noFill/>
          <a:ln>
            <a:solidFill>
              <a:srgbClr val="000000"/>
            </a:solidFill>
            <a:miter lim="800000"/>
            <a:headEnd/>
            <a:tailEnd/>
          </a:ln>
        </p:spPr>
      </p:sp>
      <p:sp>
        <p:nvSpPr>
          <p:cNvPr id="63492" name="Rectangle 3"/>
          <p:cNvSpPr>
            <a:spLocks noGrp="1" noChangeArrowheads="1"/>
          </p:cNvSpPr>
          <p:nvPr>
            <p:ph type="body" idx="1"/>
          </p:nvPr>
        </p:nvSpPr>
        <p:spPr bwMode="auto">
          <a:xfrm>
            <a:off x="928688" y="4354513"/>
            <a:ext cx="5000625" cy="4137025"/>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96205A-C9AA-4D40-8291-87734D5E0B35}" type="slidenum">
              <a:rPr lang="en-US" smtClean="0"/>
              <a:pPr fontAlgn="base">
                <a:spcBef>
                  <a:spcPct val="0"/>
                </a:spcBef>
                <a:spcAft>
                  <a:spcPct val="0"/>
                </a:spcAft>
                <a:defRPr/>
              </a:pPr>
              <a:t>26</a:t>
            </a:fld>
            <a:endParaRPr lang="en-US" smtClean="0"/>
          </a:p>
        </p:txBody>
      </p:sp>
      <p:sp>
        <p:nvSpPr>
          <p:cNvPr id="64515" name="Rectangle 2"/>
          <p:cNvSpPr>
            <a:spLocks noGrp="1" noChangeArrowheads="1"/>
          </p:cNvSpPr>
          <p:nvPr>
            <p:ph type="body" idx="1"/>
          </p:nvPr>
        </p:nvSpPr>
        <p:spPr bwMode="auto">
          <a:xfrm>
            <a:off x="1943100" y="4437063"/>
            <a:ext cx="3000375" cy="3175000"/>
          </a:xfrm>
          <a:noFill/>
        </p:spPr>
        <p:txBody>
          <a:bodyPr wrap="square" lIns="90488" tIns="44450" rIns="90488" bIns="44450" numCol="1" anchor="t" anchorCtr="0" compatLnSpc="1">
            <a:prstTxWarp prst="textNoShape">
              <a:avLst/>
            </a:prstTxWarp>
          </a:bodyPr>
          <a:lstStyle/>
          <a:p>
            <a:pPr eaLnBrk="1" hangingPunct="1">
              <a:spcBef>
                <a:spcPct val="0"/>
              </a:spcBef>
            </a:pPr>
            <a:r>
              <a:rPr lang="en-US" altLang="en-US" smtClean="0"/>
              <a:t>These 5 numbers will be used in this text’s method for depicting boxplots. </a:t>
            </a:r>
          </a:p>
        </p:txBody>
      </p:sp>
      <p:sp>
        <p:nvSpPr>
          <p:cNvPr id="64516" name="Rectangle 3"/>
          <p:cNvSpPr>
            <a:spLocks noRot="1" noChangeArrowheads="1" noTextEdit="1"/>
          </p:cNvSpPr>
          <p:nvPr>
            <p:ph type="sldImg"/>
          </p:nvPr>
        </p:nvSpPr>
        <p:spPr bwMode="auto">
          <a:noFill/>
          <a:ln cap="flat">
            <a:solidFill>
              <a:schemeClr val="tx1"/>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E04AC2-99EA-4C03-B929-091BDDD6011E}" type="slidenum">
              <a:rPr lang="en-US" smtClean="0"/>
              <a:pPr fontAlgn="base">
                <a:spcBef>
                  <a:spcPct val="0"/>
                </a:spcBef>
                <a:spcAft>
                  <a:spcPct val="0"/>
                </a:spcAft>
                <a:defRPr/>
              </a:pPr>
              <a:t>27</a:t>
            </a:fld>
            <a:endParaRPr lang="en-US" smtClean="0"/>
          </a:p>
        </p:txBody>
      </p:sp>
      <p:sp>
        <p:nvSpPr>
          <p:cNvPr id="65539" name="Rectangle 2"/>
          <p:cNvSpPr>
            <a:spLocks noRo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8CB486-8667-46D5-B285-3873FAEF5D72}" type="slidenum">
              <a:rPr lang="en-US" smtClean="0"/>
              <a:pPr fontAlgn="base">
                <a:spcBef>
                  <a:spcPct val="0"/>
                </a:spcBef>
                <a:spcAft>
                  <a:spcPct val="0"/>
                </a:spcAft>
                <a:defRPr/>
              </a:pPr>
              <a:t>28</a:t>
            </a:fld>
            <a:endParaRPr lang="en-US" smtClean="0"/>
          </a:p>
        </p:txBody>
      </p:sp>
      <p:sp>
        <p:nvSpPr>
          <p:cNvPr id="66563" name="Rectangle 2"/>
          <p:cNvSpPr>
            <a:spLocks noRo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BA96C0-13B4-422C-B82D-BF692E037FCD}" type="slidenum">
              <a:rPr lang="en-US" smtClean="0"/>
              <a:pPr fontAlgn="base">
                <a:spcBef>
                  <a:spcPct val="0"/>
                </a:spcBef>
                <a:spcAft>
                  <a:spcPct val="0"/>
                </a:spcAft>
                <a:defRPr/>
              </a:pPr>
              <a:t>29</a:t>
            </a:fld>
            <a:endParaRPr lang="en-US" smtClean="0"/>
          </a:p>
        </p:txBody>
      </p:sp>
      <p:sp>
        <p:nvSpPr>
          <p:cNvPr id="67587" name="Rectangle 2"/>
          <p:cNvSpPr>
            <a:spLocks noRo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9F0921-2C18-4D62-85B1-EC34AED8E6C1}" type="slidenum">
              <a:rPr lang="en-US" smtClean="0"/>
              <a:pPr fontAlgn="base">
                <a:spcBef>
                  <a:spcPct val="0"/>
                </a:spcBef>
                <a:spcAft>
                  <a:spcPct val="0"/>
                </a:spcAft>
                <a:defRPr/>
              </a:pPr>
              <a:t>30</a:t>
            </a:fld>
            <a:endParaRPr lang="en-US" smtClean="0"/>
          </a:p>
        </p:txBody>
      </p:sp>
      <p:sp>
        <p:nvSpPr>
          <p:cNvPr id="68611" name="Rectangle 2"/>
          <p:cNvSpPr>
            <a:spLocks noRo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129902-5D7D-47F8-B195-9EFEBB5AAC34}" type="slidenum">
              <a:rPr lang="en-US" smtClean="0"/>
              <a:pPr fontAlgn="base">
                <a:spcBef>
                  <a:spcPct val="0"/>
                </a:spcBef>
                <a:spcAft>
                  <a:spcPct val="0"/>
                </a:spcAft>
                <a:defRPr/>
              </a:pPr>
              <a:t>2</a:t>
            </a:fld>
            <a:endParaRPr lang="en-US" smtClean="0"/>
          </a:p>
        </p:txBody>
      </p:sp>
      <p:sp>
        <p:nvSpPr>
          <p:cNvPr id="51203" name="Rectangle 2"/>
          <p:cNvSpPr>
            <a:spLocks noChangeArrowheads="1" noTextEdit="1"/>
          </p:cNvSpPr>
          <p:nvPr>
            <p:ph type="sldImg"/>
          </p:nvPr>
        </p:nvSpPr>
        <p:spPr bwMode="auto">
          <a:xfrm>
            <a:off x="1485900" y="533400"/>
            <a:ext cx="3962400" cy="2971800"/>
          </a:xfrm>
          <a:noFill/>
          <a:ln>
            <a:solidFill>
              <a:srgbClr val="000000"/>
            </a:solidFill>
            <a:miter lim="800000"/>
            <a:headEnd/>
            <a:tailEnd/>
          </a:ln>
        </p:spPr>
      </p:sp>
      <p:sp>
        <p:nvSpPr>
          <p:cNvPr id="51204" name="Rectangle 3"/>
          <p:cNvSpPr>
            <a:spLocks noGrp="1" noChangeArrowheads="1"/>
          </p:cNvSpPr>
          <p:nvPr>
            <p:ph type="body" idx="1"/>
          </p:nvPr>
        </p:nvSpPr>
        <p:spPr bwMode="auto">
          <a:xfrm>
            <a:off x="914400" y="3581400"/>
            <a:ext cx="5029200" cy="4876800"/>
          </a:xfrm>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51B286-C589-4892-A154-2ADD9AA8B5F6}" type="slidenum">
              <a:rPr lang="en-US" smtClean="0"/>
              <a:pPr fontAlgn="base">
                <a:spcBef>
                  <a:spcPct val="0"/>
                </a:spcBef>
                <a:spcAft>
                  <a:spcPct val="0"/>
                </a:spcAft>
                <a:defRPr/>
              </a:pPr>
              <a:t>31</a:t>
            </a:fld>
            <a:endParaRPr lang="en-US" smtClean="0"/>
          </a:p>
        </p:txBody>
      </p:sp>
      <p:sp>
        <p:nvSpPr>
          <p:cNvPr id="69635" name="Rectangle 2"/>
          <p:cNvSpPr>
            <a:spLocks noRo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51C365-C0C3-4165-8775-58F712770B0B}" type="slidenum">
              <a:rPr lang="en-US" smtClean="0"/>
              <a:pPr fontAlgn="base">
                <a:spcBef>
                  <a:spcPct val="0"/>
                </a:spcBef>
                <a:spcAft>
                  <a:spcPct val="0"/>
                </a:spcAft>
                <a:defRPr/>
              </a:pPr>
              <a:t>32</a:t>
            </a:fld>
            <a:endParaRPr lang="en-US" smtClean="0"/>
          </a:p>
        </p:txBody>
      </p:sp>
      <p:sp>
        <p:nvSpPr>
          <p:cNvPr id="70659" name="Rectangle 2"/>
          <p:cNvSpPr>
            <a:spLocks noRo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DF2C06-BEE9-4894-AAC5-DBD8ED5FA7EE}" type="slidenum">
              <a:rPr lang="en-US" smtClean="0"/>
              <a:pPr fontAlgn="base">
                <a:spcBef>
                  <a:spcPct val="0"/>
                </a:spcBef>
                <a:spcAft>
                  <a:spcPct val="0"/>
                </a:spcAft>
                <a:defRPr/>
              </a:pPr>
              <a:t>33</a:t>
            </a:fld>
            <a:endParaRPr lang="en-US" smtClean="0"/>
          </a:p>
        </p:txBody>
      </p:sp>
      <p:sp>
        <p:nvSpPr>
          <p:cNvPr id="71683" name="Rectangle 2"/>
          <p:cNvSpPr>
            <a:spLocks noRo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D746D8-0F18-4163-BD9C-882855DE9B21}" type="slidenum">
              <a:rPr lang="en-US" smtClean="0"/>
              <a:pPr fontAlgn="base">
                <a:spcBef>
                  <a:spcPct val="0"/>
                </a:spcBef>
                <a:spcAft>
                  <a:spcPct val="0"/>
                </a:spcAft>
                <a:defRPr/>
              </a:pPr>
              <a:t>34</a:t>
            </a:fld>
            <a:endParaRPr lang="en-US" smtClean="0"/>
          </a:p>
        </p:txBody>
      </p:sp>
      <p:sp>
        <p:nvSpPr>
          <p:cNvPr id="72707" name="Rectangle 2"/>
          <p:cNvSpPr>
            <a:spLocks noRo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92D74A-9A78-427F-B003-D1B255658AFA}" type="slidenum">
              <a:rPr lang="en-US" smtClean="0"/>
              <a:pPr fontAlgn="base">
                <a:spcBef>
                  <a:spcPct val="0"/>
                </a:spcBef>
                <a:spcAft>
                  <a:spcPct val="0"/>
                </a:spcAft>
                <a:defRPr/>
              </a:pPr>
              <a:t>35</a:t>
            </a:fld>
            <a:endParaRPr lang="en-US" smtClean="0"/>
          </a:p>
        </p:txBody>
      </p:sp>
      <p:sp>
        <p:nvSpPr>
          <p:cNvPr id="73731" name="Rectangle 2"/>
          <p:cNvSpPr>
            <a:spLocks noRot="1" noChangeArrowheads="1" noTextEdit="1"/>
          </p:cNvSpPr>
          <p:nvPr>
            <p:ph type="sldImg"/>
          </p:nvPr>
        </p:nvSpPr>
        <p:spPr bwMode="auto">
          <a:xfrm>
            <a:off x="1104900" y="652463"/>
            <a:ext cx="4646613" cy="3484562"/>
          </a:xfrm>
          <a:noFill/>
          <a:ln>
            <a:solidFill>
              <a:srgbClr val="000000"/>
            </a:solidFill>
            <a:miter lim="800000"/>
            <a:headEnd/>
            <a:tailEnd/>
          </a:ln>
        </p:spPr>
      </p:sp>
      <p:sp>
        <p:nvSpPr>
          <p:cNvPr id="73732" name="Rectangle 3"/>
          <p:cNvSpPr>
            <a:spLocks noGrp="1" noChangeArrowheads="1"/>
          </p:cNvSpPr>
          <p:nvPr>
            <p:ph type="body" idx="1"/>
          </p:nvPr>
        </p:nvSpPr>
        <p:spPr bwMode="auto">
          <a:xfrm>
            <a:off x="928688" y="4354513"/>
            <a:ext cx="5000625" cy="4137025"/>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9CB805-10B2-485C-945A-1E79A9EBC3B1}" type="slidenum">
              <a:rPr lang="en-US" smtClean="0"/>
              <a:pPr fontAlgn="base">
                <a:spcBef>
                  <a:spcPct val="0"/>
                </a:spcBef>
                <a:spcAft>
                  <a:spcPct val="0"/>
                </a:spcAft>
                <a:defRPr/>
              </a:pPr>
              <a:t>36</a:t>
            </a:fld>
            <a:endParaRPr lang="en-US" smtClean="0"/>
          </a:p>
        </p:txBody>
      </p:sp>
      <p:sp>
        <p:nvSpPr>
          <p:cNvPr id="74755" name="Rectangle 2"/>
          <p:cNvSpPr>
            <a:spLocks noRo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FF5000-072C-48F0-A209-0883853BAA5B}" type="slidenum">
              <a:rPr lang="en-US" smtClean="0"/>
              <a:pPr fontAlgn="base">
                <a:spcBef>
                  <a:spcPct val="0"/>
                </a:spcBef>
                <a:spcAft>
                  <a:spcPct val="0"/>
                </a:spcAft>
                <a:defRPr/>
              </a:pPr>
              <a:t>38</a:t>
            </a:fld>
            <a:endParaRPr lang="en-US" smtClean="0"/>
          </a:p>
        </p:txBody>
      </p:sp>
      <p:sp>
        <p:nvSpPr>
          <p:cNvPr id="75779" name="Rectangle 2"/>
          <p:cNvSpPr>
            <a:spLocks noRot="1" noChangeArrowheads="1" noTextEdit="1"/>
          </p:cNvSpPr>
          <p:nvPr>
            <p:ph type="sldImg"/>
          </p:nvPr>
        </p:nvSpPr>
        <p:spPr bwMode="auto">
          <a:xfrm>
            <a:off x="1104900" y="652463"/>
            <a:ext cx="4646613" cy="3484562"/>
          </a:xfrm>
          <a:noFill/>
          <a:ln>
            <a:solidFill>
              <a:srgbClr val="000000"/>
            </a:solidFill>
            <a:miter lim="800000"/>
            <a:headEnd/>
            <a:tailEnd/>
          </a:ln>
        </p:spPr>
      </p:sp>
      <p:sp>
        <p:nvSpPr>
          <p:cNvPr id="75780" name="Rectangle 3"/>
          <p:cNvSpPr>
            <a:spLocks noGrp="1" noChangeArrowheads="1"/>
          </p:cNvSpPr>
          <p:nvPr>
            <p:ph type="body" idx="1"/>
          </p:nvPr>
        </p:nvSpPr>
        <p:spPr bwMode="auto">
          <a:xfrm>
            <a:off x="928688" y="4354513"/>
            <a:ext cx="5000625" cy="4137025"/>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CBAD3C-3711-4133-A60C-8534C0F8E631}" type="slidenum">
              <a:rPr lang="en-US" smtClean="0"/>
              <a:pPr fontAlgn="base">
                <a:spcBef>
                  <a:spcPct val="0"/>
                </a:spcBef>
                <a:spcAft>
                  <a:spcPct val="0"/>
                </a:spcAft>
                <a:defRPr/>
              </a:pPr>
              <a:t>39</a:t>
            </a:fld>
            <a:endParaRPr lang="en-US" smtClean="0"/>
          </a:p>
        </p:txBody>
      </p:sp>
      <p:sp>
        <p:nvSpPr>
          <p:cNvPr id="76803" name="Rectangle 2"/>
          <p:cNvSpPr>
            <a:spLocks noRo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5DF11C-752F-4D26-912A-4538565AF3DE}" type="slidenum">
              <a:rPr lang="en-US" smtClean="0"/>
              <a:pPr fontAlgn="base">
                <a:spcBef>
                  <a:spcPct val="0"/>
                </a:spcBef>
                <a:spcAft>
                  <a:spcPct val="0"/>
                </a:spcAft>
                <a:defRPr/>
              </a:pPr>
              <a:t>13</a:t>
            </a:fld>
            <a:endParaRPr lang="en-US" smtClean="0"/>
          </a:p>
        </p:txBody>
      </p:sp>
      <p:sp>
        <p:nvSpPr>
          <p:cNvPr id="52227" name="Rectangle 2"/>
          <p:cNvSpPr>
            <a:spLocks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21E621-B65D-4A56-A0D4-B2BA1A766FCB}" type="slidenum">
              <a:rPr lang="en-US" smtClean="0"/>
              <a:pPr fontAlgn="base">
                <a:spcBef>
                  <a:spcPct val="0"/>
                </a:spcBef>
                <a:spcAft>
                  <a:spcPct val="0"/>
                </a:spcAft>
                <a:defRPr/>
              </a:pPr>
              <a:t>14</a:t>
            </a:fld>
            <a:endParaRPr lang="en-US" smtClean="0"/>
          </a:p>
        </p:txBody>
      </p:sp>
      <p:sp>
        <p:nvSpPr>
          <p:cNvPr id="53251" name="Rectangle 2"/>
          <p:cNvSpPr>
            <a:spLocks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985D63-08FF-4CFD-967D-BBDC2C3AED05}" type="slidenum">
              <a:rPr lang="en-US" smtClean="0"/>
              <a:pPr fontAlgn="base">
                <a:spcBef>
                  <a:spcPct val="0"/>
                </a:spcBef>
                <a:spcAft>
                  <a:spcPct val="0"/>
                </a:spcAft>
                <a:defRPr/>
              </a:pPr>
              <a:t>15</a:t>
            </a:fld>
            <a:endParaRPr lang="en-US" smtClean="0"/>
          </a:p>
        </p:txBody>
      </p:sp>
      <p:sp>
        <p:nvSpPr>
          <p:cNvPr id="54275" name="Rectangle 2"/>
          <p:cNvSpPr>
            <a:spLocks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EA967E-E539-4A43-A195-44BA31592E17}" type="slidenum">
              <a:rPr lang="en-US" smtClean="0"/>
              <a:pPr fontAlgn="base">
                <a:spcBef>
                  <a:spcPct val="0"/>
                </a:spcBef>
                <a:spcAft>
                  <a:spcPct val="0"/>
                </a:spcAft>
                <a:defRPr/>
              </a:pPr>
              <a:t>16</a:t>
            </a:fld>
            <a:endParaRPr lang="en-US" smtClean="0"/>
          </a:p>
        </p:txBody>
      </p:sp>
      <p:sp>
        <p:nvSpPr>
          <p:cNvPr id="55299" name="Rectangle 2"/>
          <p:cNvSpPr>
            <a:spLocks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D1E3AD-ACB8-4F19-92D8-B4FD66A91F3A}" type="slidenum">
              <a:rPr lang="en-US" smtClean="0"/>
              <a:pPr fontAlgn="base">
                <a:spcBef>
                  <a:spcPct val="0"/>
                </a:spcBef>
                <a:spcAft>
                  <a:spcPct val="0"/>
                </a:spcAft>
                <a:defRPr/>
              </a:pPr>
              <a:t>17</a:t>
            </a:fld>
            <a:endParaRPr lang="en-US" smtClean="0"/>
          </a:p>
        </p:txBody>
      </p:sp>
      <p:sp>
        <p:nvSpPr>
          <p:cNvPr id="56323" name="Rectangle 2"/>
          <p:cNvSpPr>
            <a:spLocks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A63CED-4960-49A4-8C3F-179716F46950}" type="slidenum">
              <a:rPr lang="en-US" smtClean="0"/>
              <a:pPr fontAlgn="base">
                <a:spcBef>
                  <a:spcPct val="0"/>
                </a:spcBef>
                <a:spcAft>
                  <a:spcPct val="0"/>
                </a:spcAft>
                <a:defRPr/>
              </a:pPr>
              <a:t>18</a:t>
            </a:fld>
            <a:endParaRPr lang="en-US" smtClean="0"/>
          </a:p>
        </p:txBody>
      </p:sp>
      <p:sp>
        <p:nvSpPr>
          <p:cNvPr id="57347" name="Rectangle 2"/>
          <p:cNvSpPr>
            <a:spLocks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31"/>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2B682E-F245-4B84-89B4-2B49347FA08D}" type="slidenum">
              <a:rPr lang="en-US" smtClean="0"/>
              <a:pPr fontAlgn="base">
                <a:spcBef>
                  <a:spcPct val="0"/>
                </a:spcBef>
                <a:spcAft>
                  <a:spcPct val="0"/>
                </a:spcAft>
                <a:defRPr/>
              </a:pPr>
              <a:t>19</a:t>
            </a:fld>
            <a:endParaRPr lang="en-US" smtClean="0"/>
          </a:p>
        </p:txBody>
      </p:sp>
      <p:sp>
        <p:nvSpPr>
          <p:cNvPr id="58371" name="Rectangle 2"/>
          <p:cNvSpPr>
            <a:spLocks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A70AAEBC-464E-4367-AEFB-3AEA9F0A00A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85D13D2-57BA-43A6-A750-B8E693D3F58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4AF356E-A428-4F8F-818B-195935B1446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8DC5F52F-0B91-44A0-81EC-3393735222B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835623A-3E8F-46BD-891E-DB3BCD956D1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a:prstGeom prst="rect">
            <a:avLst/>
          </a:prstGeo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3365500"/>
            <a:chOff x="0" y="0"/>
            <a:chExt cx="5760" cy="2120"/>
          </a:xfrm>
        </p:grpSpPr>
        <p:pic>
          <p:nvPicPr>
            <p:cNvPr id="5" name="Picture 3" descr="ARTBANNA"/>
            <p:cNvPicPr>
              <a:picLocks noChangeAspect="1" noChangeArrowheads="1"/>
            </p:cNvPicPr>
            <p:nvPr userDrawn="1"/>
          </p:nvPicPr>
          <p:blipFill>
            <a:blip r:embed="rId2"/>
            <a:srcRect l="8125"/>
            <a:stretch>
              <a:fillRect/>
            </a:stretch>
          </p:blipFill>
          <p:spPr bwMode="invGray">
            <a:xfrm>
              <a:off x="0" y="0"/>
              <a:ext cx="5760" cy="576"/>
            </a:xfrm>
            <a:prstGeom prst="rect">
              <a:avLst/>
            </a:prstGeom>
            <a:noFill/>
            <a:ln w="9525">
              <a:noFill/>
              <a:miter lim="800000"/>
              <a:headEnd/>
              <a:tailEnd/>
            </a:ln>
          </p:spPr>
        </p:pic>
        <p:pic>
          <p:nvPicPr>
            <p:cNvPr id="6" name="Picture 4" descr="Arthsepa"/>
            <p:cNvPicPr>
              <a:picLocks noChangeAspect="1" noChangeArrowheads="1"/>
            </p:cNvPicPr>
            <p:nvPr userDrawn="1"/>
          </p:nvPicPr>
          <p:blipFill>
            <a:blip r:embed="rId3"/>
            <a:srcRect/>
            <a:stretch>
              <a:fillRect/>
            </a:stretch>
          </p:blipFill>
          <p:spPr bwMode="auto">
            <a:xfrm>
              <a:off x="2688" y="2059"/>
              <a:ext cx="2832" cy="61"/>
            </a:xfrm>
            <a:prstGeom prst="rect">
              <a:avLst/>
            </a:prstGeom>
            <a:noFill/>
            <a:ln w="9525">
              <a:noFill/>
              <a:miter lim="800000"/>
              <a:headEnd/>
              <a:tailEnd/>
            </a:ln>
          </p:spPr>
        </p:pic>
      </p:grpSp>
      <p:sp>
        <p:nvSpPr>
          <p:cNvPr id="140293" name="Rectangle 5"/>
          <p:cNvSpPr>
            <a:spLocks noGrp="1" noChangeArrowheads="1"/>
          </p:cNvSpPr>
          <p:nvPr>
            <p:ph type="ctrTitle"/>
          </p:nvPr>
        </p:nvSpPr>
        <p:spPr>
          <a:xfrm>
            <a:off x="990600" y="1905000"/>
            <a:ext cx="7772400" cy="1143000"/>
          </a:xfrm>
        </p:spPr>
        <p:txBody>
          <a:bodyPr/>
          <a:lstStyle>
            <a:lvl1pPr algn="r">
              <a:defRPr/>
            </a:lvl1pPr>
          </a:lstStyle>
          <a:p>
            <a:r>
              <a:rPr lang="en-US"/>
              <a:t>Click to edit Master title style</a:t>
            </a:r>
          </a:p>
        </p:txBody>
      </p:sp>
      <p:sp>
        <p:nvSpPr>
          <p:cNvPr id="140294"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r>
              <a:rPr lang="en-US"/>
              <a:t>Click to edit Master subtitle style</a:t>
            </a:r>
          </a:p>
        </p:txBody>
      </p:sp>
      <p:sp>
        <p:nvSpPr>
          <p:cNvPr id="7" name="Rectangle 7"/>
          <p:cNvSpPr>
            <a:spLocks noGrp="1" noChangeArrowheads="1"/>
          </p:cNvSpPr>
          <p:nvPr>
            <p:ph type="dt" sz="half" idx="10"/>
          </p:nvPr>
        </p:nvSpPr>
        <p:spPr>
          <a:xfrm>
            <a:off x="3359150" y="634365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6019800" y="634365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125413" y="6361113"/>
            <a:ext cx="1905000" cy="457200"/>
          </a:xfrm>
        </p:spPr>
        <p:txBody>
          <a:bodyPr/>
          <a:lstStyle>
            <a:lvl1pPr>
              <a:defRPr/>
            </a:lvl1pPr>
          </a:lstStyle>
          <a:p>
            <a:pPr>
              <a:defRPr/>
            </a:pPr>
            <a:fld id="{141980B8-C057-4AB6-8931-4A8B2F6B34A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1F3F10D-001E-4829-A4A1-528D5D7469B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8BEAB08-ED03-4B6F-9C9D-CBF0CED8F5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DF9C9E-D3B7-437F-A174-E870EB3A7C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D344E8E-AC43-460D-8AF3-018563C6FF6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8867752F-A35F-4090-972F-2A7C94C9048F}"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FD910634-F460-49CA-9DD4-DA46476FE78F}"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3859754A-2836-4D31-91E9-7725B710ACC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27280AF-C2BE-4B29-81F0-DD3565F6617F}"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24373D5-A141-4313-B32E-A572A394A401}"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12C23B4-8302-4EF2-8BB6-381B4E225D35}"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722313"/>
            <a:ext cx="2159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722313"/>
            <a:ext cx="632618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8F02449E-F00B-4F0C-89DE-4034E100EC6F}"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6EDEF283-CDD0-4256-AFDB-FA185B5F177B}"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17500" y="722313"/>
            <a:ext cx="8637588"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69F45BC0-619B-422F-97B5-4C5C10E47B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DFE4219-F09F-47C9-8BF8-88EEB85402F3}"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820896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8613" y="4075113"/>
            <a:ext cx="820896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78A109B-E655-4C36-8041-13B1323BB2D9}"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820896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8613" y="4075113"/>
            <a:ext cx="820896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19C6733-9D9F-4FC4-95EB-AE2149F3D70F}"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08500" y="1941513"/>
            <a:ext cx="40290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4F1DDEEA-8356-4275-8D7E-4FC7F26E7A9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722313"/>
            <a:ext cx="8637588"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8613" y="1941513"/>
            <a:ext cx="40274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08500" y="1941513"/>
            <a:ext cx="4029075"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08500" y="4075113"/>
            <a:ext cx="4029075"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a:ln/>
        </p:spPr>
        <p:txBody>
          <a:bodyPr/>
          <a:lstStyle>
            <a:lvl1pPr>
              <a:defRPr/>
            </a:lvl1pPr>
          </a:lstStyle>
          <a:p>
            <a:pPr>
              <a:defRPr/>
            </a:pPr>
            <a:endParaRPr lang="en-US"/>
          </a:p>
        </p:txBody>
      </p:sp>
      <p:sp>
        <p:nvSpPr>
          <p:cNvPr id="7" name="Rectangle 8"/>
          <p:cNvSpPr>
            <a:spLocks noGrp="1" noChangeArrowheads="1"/>
          </p:cNvSpPr>
          <p:nvPr>
            <p:ph type="ftr" sz="quarter" idx="11"/>
          </p:nvPr>
        </p:nvSpPr>
        <p:spPr>
          <a:ln/>
        </p:spPr>
        <p:txBody>
          <a:bodyPr/>
          <a:lstStyle>
            <a:lvl1pPr>
              <a:defRPr/>
            </a:lvl1pPr>
          </a:lstStyle>
          <a:p>
            <a:pPr>
              <a:defRPr/>
            </a:pPr>
            <a:endParaRPr lang="en-US"/>
          </a:p>
        </p:txBody>
      </p:sp>
      <p:sp>
        <p:nvSpPr>
          <p:cNvPr id="8" name="Rectangle 9"/>
          <p:cNvSpPr>
            <a:spLocks noGrp="1" noChangeArrowheads="1"/>
          </p:cNvSpPr>
          <p:nvPr>
            <p:ph type="sldNum" sz="quarter" idx="12"/>
          </p:nvPr>
        </p:nvSpPr>
        <p:spPr>
          <a:ln/>
        </p:spPr>
        <p:txBody>
          <a:bodyPr/>
          <a:lstStyle>
            <a:lvl1pPr>
              <a:defRPr/>
            </a:lvl1pPr>
          </a:lstStyle>
          <a:p>
            <a:pPr>
              <a:defRPr/>
            </a:pPr>
            <a:fld id="{FD704AD2-E03E-4E72-9324-1F279E10B0E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D1A89B3-4E21-4693-8D0A-6593AA21D2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C7958FD-22FD-493D-8CB7-40095717E0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868249C-B1C1-4246-85C4-5FF5C5CDA1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D9A8885-901A-43B7-80C0-88A04DE0415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C7C01F1-9472-477A-BD50-9C2AF2D37B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image" Target="../media/image3.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19" Type="http://schemas.openxmlformats.org/officeDocument/2006/relationships/image" Target="../media/image2.pn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12ABCBB4-6A71-4A87-9F45-830925965BC1}"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82" r:id="rId1"/>
    <p:sldLayoutId id="2147483944" r:id="rId2"/>
    <p:sldLayoutId id="2147483983" r:id="rId3"/>
    <p:sldLayoutId id="2147483945" r:id="rId4"/>
    <p:sldLayoutId id="2147483946" r:id="rId5"/>
    <p:sldLayoutId id="2147483947" r:id="rId6"/>
    <p:sldLayoutId id="2147483948" r:id="rId7"/>
    <p:sldLayoutId id="2147483949" r:id="rId8"/>
    <p:sldLayoutId id="2147483984" r:id="rId9"/>
    <p:sldLayoutId id="2147483950" r:id="rId10"/>
    <p:sldLayoutId id="2147483951" r:id="rId11"/>
    <p:sldLayoutId id="2147483985"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699500" y="6583363"/>
            <a:ext cx="366713" cy="254000"/>
          </a:xfrm>
          <a:prstGeom prst="rect">
            <a:avLst/>
          </a:prstGeom>
          <a:noFill/>
          <a:ln w="12700">
            <a:noFill/>
            <a:miter lim="800000"/>
            <a:headEnd/>
            <a:tailEnd/>
          </a:ln>
        </p:spPr>
        <p:txBody>
          <a:bodyPr wrap="none" lIns="90488" tIns="44450" rIns="90488" bIns="44450">
            <a:spAutoFit/>
          </a:bodyPr>
          <a:lstStyle/>
          <a:p>
            <a:pPr algn="ctr" eaLnBrk="0" hangingPunct="0">
              <a:lnSpc>
                <a:spcPct val="90000"/>
              </a:lnSpc>
            </a:pPr>
            <a:fld id="{34C7063E-CAD7-4035-A979-25E1E0B3B210}" type="slidenum">
              <a:rPr lang="en-US" sz="1200"/>
              <a:pPr algn="ctr" eaLnBrk="0" hangingPunct="0">
                <a:lnSpc>
                  <a:spcPct val="90000"/>
                </a:lnSpc>
              </a:pPr>
              <a:t>‹#›</a:t>
            </a:fld>
            <a:endParaRPr lang="en-US" sz="1200"/>
          </a:p>
        </p:txBody>
      </p:sp>
      <p:sp>
        <p:nvSpPr>
          <p:cNvPr id="3075" name="Rectangle 3"/>
          <p:cNvSpPr>
            <a:spLocks noChangeArrowheads="1"/>
          </p:cNvSpPr>
          <p:nvPr/>
        </p:nvSpPr>
        <p:spPr bwMode="auto">
          <a:xfrm>
            <a:off x="4284663" y="3094038"/>
            <a:ext cx="577850" cy="476250"/>
          </a:xfrm>
          <a:prstGeom prst="rect">
            <a:avLst/>
          </a:prstGeom>
          <a:noFill/>
          <a:ln w="12700">
            <a:no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 id="2147483963" r:id="rId12"/>
    <p:sldLayoutId id="2147483964" r:id="rId13"/>
    <p:sldLayoutId id="2147483965" r:id="rId14"/>
  </p:sldLayoutIdLst>
  <p:transition/>
  <p:timing>
    <p:tnLst>
      <p:par>
        <p:cTn id="1" dur="indefinite" restart="never" nodeType="tmRoot"/>
      </p:par>
    </p:tnLst>
  </p:timing>
  <p:txStyles>
    <p:titleStyle>
      <a:lvl1pPr algn="ctr" rtl="0" eaLnBrk="0" fontAlgn="base" hangingPunct="0">
        <a:lnSpc>
          <a:spcPct val="90000"/>
        </a:lnSpc>
        <a:spcBef>
          <a:spcPct val="0"/>
        </a:spcBef>
        <a:spcAft>
          <a:spcPct val="0"/>
        </a:spcAft>
        <a:defRPr sz="3600" b="1">
          <a:solidFill>
            <a:schemeClr val="tx2"/>
          </a:solidFill>
          <a:latin typeface="+mj-lt"/>
          <a:ea typeface="+mj-ea"/>
          <a:cs typeface="+mj-cs"/>
        </a:defRPr>
      </a:lvl1pPr>
      <a:lvl2pPr algn="ctr" rtl="0" eaLnBrk="0" fontAlgn="base" hangingPunct="0">
        <a:lnSpc>
          <a:spcPct val="90000"/>
        </a:lnSpc>
        <a:spcBef>
          <a:spcPct val="0"/>
        </a:spcBef>
        <a:spcAft>
          <a:spcPct val="0"/>
        </a:spcAft>
        <a:defRPr sz="3600" b="1">
          <a:solidFill>
            <a:schemeClr val="tx2"/>
          </a:solidFill>
          <a:latin typeface="Arial" charset="0"/>
          <a:cs typeface="Arial" charset="0"/>
        </a:defRPr>
      </a:lvl2pPr>
      <a:lvl3pPr algn="ctr" rtl="0" eaLnBrk="0" fontAlgn="base" hangingPunct="0">
        <a:lnSpc>
          <a:spcPct val="90000"/>
        </a:lnSpc>
        <a:spcBef>
          <a:spcPct val="0"/>
        </a:spcBef>
        <a:spcAft>
          <a:spcPct val="0"/>
        </a:spcAft>
        <a:defRPr sz="3600" b="1">
          <a:solidFill>
            <a:schemeClr val="tx2"/>
          </a:solidFill>
          <a:latin typeface="Arial" charset="0"/>
          <a:cs typeface="Arial" charset="0"/>
        </a:defRPr>
      </a:lvl3pPr>
      <a:lvl4pPr algn="ctr" rtl="0" eaLnBrk="0" fontAlgn="base" hangingPunct="0">
        <a:lnSpc>
          <a:spcPct val="90000"/>
        </a:lnSpc>
        <a:spcBef>
          <a:spcPct val="0"/>
        </a:spcBef>
        <a:spcAft>
          <a:spcPct val="0"/>
        </a:spcAft>
        <a:defRPr sz="3600" b="1">
          <a:solidFill>
            <a:schemeClr val="tx2"/>
          </a:solidFill>
          <a:latin typeface="Arial" charset="0"/>
          <a:cs typeface="Arial" charset="0"/>
        </a:defRPr>
      </a:lvl4pPr>
      <a:lvl5pPr algn="ctr"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ctr" rtl="0" fontAlgn="base">
        <a:lnSpc>
          <a:spcPct val="90000"/>
        </a:lnSpc>
        <a:spcBef>
          <a:spcPct val="0"/>
        </a:spcBef>
        <a:spcAft>
          <a:spcPct val="0"/>
        </a:spcAft>
        <a:defRPr sz="3600" b="1">
          <a:solidFill>
            <a:schemeClr val="tx2"/>
          </a:solidFill>
          <a:latin typeface="Arial" charset="0"/>
          <a:cs typeface="Arial" charset="0"/>
        </a:defRPr>
      </a:lvl6pPr>
      <a:lvl7pPr marL="914400" algn="ctr" rtl="0" fontAlgn="base">
        <a:lnSpc>
          <a:spcPct val="90000"/>
        </a:lnSpc>
        <a:spcBef>
          <a:spcPct val="0"/>
        </a:spcBef>
        <a:spcAft>
          <a:spcPct val="0"/>
        </a:spcAft>
        <a:defRPr sz="3600" b="1">
          <a:solidFill>
            <a:schemeClr val="tx2"/>
          </a:solidFill>
          <a:latin typeface="Arial" charset="0"/>
          <a:cs typeface="Arial" charset="0"/>
        </a:defRPr>
      </a:lvl7pPr>
      <a:lvl8pPr marL="1371600" algn="ctr" rtl="0" fontAlgn="base">
        <a:lnSpc>
          <a:spcPct val="90000"/>
        </a:lnSpc>
        <a:spcBef>
          <a:spcPct val="0"/>
        </a:spcBef>
        <a:spcAft>
          <a:spcPct val="0"/>
        </a:spcAft>
        <a:defRPr sz="3600" b="1">
          <a:solidFill>
            <a:schemeClr val="tx2"/>
          </a:solidFill>
          <a:latin typeface="Arial" charset="0"/>
          <a:cs typeface="Arial" charset="0"/>
        </a:defRPr>
      </a:lvl8pPr>
      <a:lvl9pPr marL="1828800" algn="ctr" rtl="0" fontAlgn="base">
        <a:lnSpc>
          <a:spcPct val="90000"/>
        </a:lnSpc>
        <a:spcBef>
          <a:spcPct val="0"/>
        </a:spcBef>
        <a:spcAft>
          <a:spcPct val="0"/>
        </a:spcAft>
        <a:defRPr sz="3600" b="1">
          <a:solidFill>
            <a:schemeClr val="tx2"/>
          </a:solidFill>
          <a:latin typeface="Arial" charset="0"/>
          <a:cs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sz="2800" b="1">
          <a:solidFill>
            <a:schemeClr val="tx1"/>
          </a:solidFill>
          <a:latin typeface="+mn-lt"/>
          <a:cs typeface="+mn-cs"/>
        </a:defRPr>
      </a:lvl2pPr>
      <a:lvl3pPr marL="1143000" indent="-228600" algn="l" rtl="0" eaLnBrk="0" fontAlgn="base" hangingPunct="0">
        <a:lnSpc>
          <a:spcPct val="90000"/>
        </a:lnSpc>
        <a:spcBef>
          <a:spcPct val="30000"/>
        </a:spcBef>
        <a:spcAft>
          <a:spcPct val="0"/>
        </a:spcAft>
        <a:buSzPct val="100000"/>
        <a:buChar char="»"/>
        <a:defRPr sz="2400" b="1">
          <a:solidFill>
            <a:schemeClr val="tx1"/>
          </a:solidFill>
          <a:latin typeface="+mn-lt"/>
          <a:cs typeface="+mn-cs"/>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cs typeface="+mn-cs"/>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cs typeface="+mn-cs"/>
        </a:defRPr>
      </a:lvl5pPr>
      <a:lvl6pPr marL="2457450" indent="-171450" algn="l" rtl="0" fontAlgn="base">
        <a:lnSpc>
          <a:spcPct val="90000"/>
        </a:lnSpc>
        <a:spcBef>
          <a:spcPct val="30000"/>
        </a:spcBef>
        <a:spcAft>
          <a:spcPct val="0"/>
        </a:spcAft>
        <a:buSzPct val="100000"/>
        <a:buChar char="–"/>
        <a:defRPr sz="1400" b="1">
          <a:solidFill>
            <a:schemeClr val="tx1"/>
          </a:solidFill>
          <a:latin typeface="+mn-lt"/>
          <a:cs typeface="+mn-cs"/>
        </a:defRPr>
      </a:lvl6pPr>
      <a:lvl7pPr marL="2914650" indent="-171450" algn="l" rtl="0" fontAlgn="base">
        <a:lnSpc>
          <a:spcPct val="90000"/>
        </a:lnSpc>
        <a:spcBef>
          <a:spcPct val="30000"/>
        </a:spcBef>
        <a:spcAft>
          <a:spcPct val="0"/>
        </a:spcAft>
        <a:buSzPct val="100000"/>
        <a:buChar char="–"/>
        <a:defRPr sz="1400" b="1">
          <a:solidFill>
            <a:schemeClr val="tx1"/>
          </a:solidFill>
          <a:latin typeface="+mn-lt"/>
          <a:cs typeface="+mn-cs"/>
        </a:defRPr>
      </a:lvl7pPr>
      <a:lvl8pPr marL="3371850" indent="-171450" algn="l" rtl="0" fontAlgn="base">
        <a:lnSpc>
          <a:spcPct val="90000"/>
        </a:lnSpc>
        <a:spcBef>
          <a:spcPct val="30000"/>
        </a:spcBef>
        <a:spcAft>
          <a:spcPct val="0"/>
        </a:spcAft>
        <a:buSzPct val="100000"/>
        <a:buChar char="–"/>
        <a:defRPr sz="1400" b="1">
          <a:solidFill>
            <a:schemeClr val="tx1"/>
          </a:solidFill>
          <a:latin typeface="+mn-lt"/>
          <a:cs typeface="+mn-cs"/>
        </a:defRPr>
      </a:lvl8pPr>
      <a:lvl9pPr marL="3829050" indent="-171450" algn="l" rtl="0" fontAlgn="base">
        <a:lnSpc>
          <a:spcPct val="90000"/>
        </a:lnSpc>
        <a:spcBef>
          <a:spcPct val="30000"/>
        </a:spcBef>
        <a:spcAft>
          <a:spcPct val="0"/>
        </a:spcAft>
        <a:buSzPct val="100000"/>
        <a:buChar char="–"/>
        <a:defRPr sz="14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7938" y="1636713"/>
            <a:ext cx="9148763" cy="4618037"/>
            <a:chOff x="-5" y="1031"/>
            <a:chExt cx="5763" cy="2909"/>
          </a:xfrm>
        </p:grpSpPr>
        <p:pic>
          <p:nvPicPr>
            <p:cNvPr id="4104" name="Picture 3" descr="ARTHSEPA"/>
            <p:cNvPicPr>
              <a:picLocks noChangeAspect="1" noChangeArrowheads="1"/>
            </p:cNvPicPr>
            <p:nvPr/>
          </p:nvPicPr>
          <p:blipFill>
            <a:blip r:embed="rId19"/>
            <a:srcRect/>
            <a:stretch>
              <a:fillRect/>
            </a:stretch>
          </p:blipFill>
          <p:spPr bwMode="gray">
            <a:xfrm>
              <a:off x="3778" y="3893"/>
              <a:ext cx="1980" cy="47"/>
            </a:xfrm>
            <a:prstGeom prst="rect">
              <a:avLst/>
            </a:prstGeom>
            <a:noFill/>
            <a:ln w="9525">
              <a:noFill/>
              <a:miter lim="800000"/>
              <a:headEnd/>
              <a:tailEnd/>
            </a:ln>
          </p:spPr>
        </p:pic>
        <p:pic>
          <p:nvPicPr>
            <p:cNvPr id="4105" name="Picture 4" descr="Arthsepa"/>
            <p:cNvPicPr>
              <a:picLocks noChangeAspect="1" noChangeArrowheads="1"/>
            </p:cNvPicPr>
            <p:nvPr/>
          </p:nvPicPr>
          <p:blipFill>
            <a:blip r:embed="rId20"/>
            <a:srcRect/>
            <a:stretch>
              <a:fillRect/>
            </a:stretch>
          </p:blipFill>
          <p:spPr bwMode="auto">
            <a:xfrm>
              <a:off x="-5" y="1031"/>
              <a:ext cx="2832" cy="61"/>
            </a:xfrm>
            <a:prstGeom prst="rect">
              <a:avLst/>
            </a:prstGeom>
            <a:noFill/>
            <a:ln w="9525">
              <a:noFill/>
              <a:miter lim="800000"/>
              <a:headEnd/>
              <a:tailEnd/>
            </a:ln>
          </p:spPr>
        </p:pic>
      </p:grpSp>
      <p:sp>
        <p:nvSpPr>
          <p:cNvPr id="4099" name="Rectangle 5"/>
          <p:cNvSpPr>
            <a:spLocks noGrp="1" noChangeArrowheads="1"/>
          </p:cNvSpPr>
          <p:nvPr>
            <p:ph type="title"/>
          </p:nvPr>
        </p:nvSpPr>
        <p:spPr bwMode="auto">
          <a:xfrm>
            <a:off x="317500" y="722313"/>
            <a:ext cx="8637588"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ltLang="en-US" smtClean="0"/>
              <a:t>Click to edit Master title style</a:t>
            </a:r>
          </a:p>
        </p:txBody>
      </p:sp>
      <p:sp>
        <p:nvSpPr>
          <p:cNvPr id="4100" name="Rectangle 6"/>
          <p:cNvSpPr>
            <a:spLocks noGrp="1" noChangeArrowheads="1"/>
          </p:cNvSpPr>
          <p:nvPr>
            <p:ph type="body" idx="1"/>
          </p:nvPr>
        </p:nvSpPr>
        <p:spPr bwMode="auto">
          <a:xfrm>
            <a:off x="328613" y="1941513"/>
            <a:ext cx="820896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9271" name="Rectangle 7"/>
          <p:cNvSpPr>
            <a:spLocks noGrp="1" noChangeArrowheads="1"/>
          </p:cNvSpPr>
          <p:nvPr>
            <p:ph type="dt" sz="half" idx="2"/>
          </p:nvPr>
        </p:nvSpPr>
        <p:spPr bwMode="auto">
          <a:xfrm>
            <a:off x="3433763" y="634365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139272" name="Rectangle 8"/>
          <p:cNvSpPr>
            <a:spLocks noGrp="1" noChangeArrowheads="1"/>
          </p:cNvSpPr>
          <p:nvPr>
            <p:ph type="ftr" sz="quarter" idx="3"/>
          </p:nvPr>
        </p:nvSpPr>
        <p:spPr bwMode="auto">
          <a:xfrm>
            <a:off x="6108700" y="634365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400">
                <a:latin typeface="+mn-lt"/>
                <a:cs typeface="+mn-cs"/>
              </a:defRPr>
            </a:lvl1pPr>
          </a:lstStyle>
          <a:p>
            <a:pPr>
              <a:defRPr/>
            </a:pPr>
            <a:endParaRPr lang="en-US"/>
          </a:p>
        </p:txBody>
      </p:sp>
      <p:sp>
        <p:nvSpPr>
          <p:cNvPr id="139273" name="Rectangle 9"/>
          <p:cNvSpPr>
            <a:spLocks noGrp="1" noChangeArrowheads="1"/>
          </p:cNvSpPr>
          <p:nvPr>
            <p:ph type="sldNum" sz="quarter" idx="4"/>
          </p:nvPr>
        </p:nvSpPr>
        <p:spPr bwMode="auto">
          <a:xfrm>
            <a:off x="146050" y="63611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auto">
              <a:spcBef>
                <a:spcPts val="0"/>
              </a:spcBef>
              <a:spcAft>
                <a:spcPts val="0"/>
              </a:spcAft>
              <a:defRPr>
                <a:latin typeface="+mn-lt"/>
                <a:cs typeface="+mn-cs"/>
              </a:defRPr>
            </a:lvl1pPr>
          </a:lstStyle>
          <a:p>
            <a:pPr>
              <a:defRPr/>
            </a:pPr>
            <a:fld id="{403FA39F-0F67-4902-BB1E-B01803C6E80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86"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 id="2147483974" r:id="rId10"/>
    <p:sldLayoutId id="2147483975" r:id="rId11"/>
    <p:sldLayoutId id="2147483976" r:id="rId12"/>
    <p:sldLayoutId id="2147483977" r:id="rId13"/>
    <p:sldLayoutId id="2147483978" r:id="rId14"/>
    <p:sldLayoutId id="2147483979" r:id="rId15"/>
    <p:sldLayoutId id="2147483980" r:id="rId16"/>
    <p:sldLayoutId id="2147483981" r:id="rId17"/>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hyperlink" Target="http://www.psychstat.smsu.edu/introbook/sbgraph/skew6.gif" TargetMode="Externa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0.xml"/><Relationship Id="rId7"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5.bin"/><Relationship Id="rId11" Type="http://schemas.openxmlformats.org/officeDocument/2006/relationships/oleObject" Target="../embeddings/oleObject10.bin"/><Relationship Id="rId5" Type="http://schemas.openxmlformats.org/officeDocument/2006/relationships/oleObject" Target="../embeddings/oleObject4.bin"/><Relationship Id="rId10" Type="http://schemas.openxmlformats.org/officeDocument/2006/relationships/oleObject" Target="../embeddings/oleObject9.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8.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2.xml"/><Relationship Id="rId1" Type="http://schemas.openxmlformats.org/officeDocument/2006/relationships/slideLayout" Target="../slideLayouts/slideLayout19.xml"/><Relationship Id="rId4" Type="http://schemas.openxmlformats.org/officeDocument/2006/relationships/image" Target="../media/image20.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4.xml"/><Relationship Id="rId1" Type="http://schemas.openxmlformats.org/officeDocument/2006/relationships/vmlDrawing" Target="../drawings/vmlDrawing6.vml"/><Relationship Id="rId4" Type="http://schemas.openxmlformats.org/officeDocument/2006/relationships/oleObject" Target="../embeddings/oleObject14.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slideLayout" Target="../slideLayouts/slideLayout42.xml"/><Relationship Id="rId7" Type="http://schemas.openxmlformats.org/officeDocument/2006/relationships/oleObject" Target="../embeddings/oleObject18.bin"/><Relationship Id="rId2" Type="http://schemas.openxmlformats.org/officeDocument/2006/relationships/vmlDrawing" Target="../drawings/vmlDrawing7.vml"/><Relationship Id="rId1" Type="http://schemas.openxmlformats.org/officeDocument/2006/relationships/themeOverride" Target="../theme/themeOverride3.x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 Id="rId9" Type="http://schemas.openxmlformats.org/officeDocument/2006/relationships/oleObject" Target="../embeddings/oleObject20.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oleObject" Target="../embeddings/Microsoft_Office_Excel_97-2003_Worksheet1.xls"/><Relationship Id="rId2" Type="http://schemas.openxmlformats.org/officeDocument/2006/relationships/slideLayout" Target="../slideLayouts/slideLayout14.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2"/>
          <p:cNvSpPr>
            <a:spLocks noGrp="1" noChangeArrowheads="1"/>
          </p:cNvSpPr>
          <p:nvPr>
            <p:ph type="title" idx="4294967295"/>
          </p:nvPr>
        </p:nvSpPr>
        <p:spPr>
          <a:xfrm>
            <a:off x="0" y="533400"/>
            <a:ext cx="7772400" cy="990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eaLnBrk="1" fontAlgn="auto" hangingPunct="1">
              <a:spcAft>
                <a:spcPts val="0"/>
              </a:spcAft>
              <a:defRPr/>
            </a:pPr>
            <a:r>
              <a:rPr lang="en-US" cap="all" dirty="0">
                <a:ln w="500">
                  <a:solidFill>
                    <a:schemeClr val="tx2">
                      <a:shade val="20000"/>
                      <a:satMod val="120000"/>
                    </a:schemeClr>
                  </a:solidFill>
                </a:ln>
                <a:solidFill>
                  <a:srgbClr val="002060"/>
                </a:solidFill>
              </a:rPr>
              <a:t>INVESTIGATION</a:t>
            </a:r>
          </a:p>
        </p:txBody>
      </p:sp>
      <p:graphicFrame>
        <p:nvGraphicFramePr>
          <p:cNvPr id="1026" name="Organization Chart 3"/>
          <p:cNvGraphicFramePr>
            <a:graphicFrameLocks/>
          </p:cNvGraphicFramePr>
          <p:nvPr>
            <p:ph type="dgm" idx="4294967295"/>
          </p:nvPr>
        </p:nvGraphicFramePr>
        <p:xfrm>
          <a:off x="1295400" y="1295400"/>
          <a:ext cx="7848600" cy="4784725"/>
        </p:xfrm>
        <a:graphic>
          <a:graphicData uri="http://schemas.openxmlformats.org/drawingml/2006/compatibility">
            <com:legacyDrawing xmlns:com="http://schemas.openxmlformats.org/drawingml/2006/compatibility" spid="_x0000_s1026"/>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p:txBody>
          <a:bodyPr/>
          <a:lstStyle/>
          <a:p>
            <a:pPr>
              <a:defRPr/>
            </a:pPr>
            <a:fld id="{98B9E13A-B035-49F4-91E1-E428D72B9572}" type="slidenum">
              <a:rPr lang="en-US" smtClean="0"/>
              <a:pPr>
                <a:defRPr/>
              </a:pPr>
              <a:t>10</a:t>
            </a:fld>
            <a:endParaRPr lang="en-US" smtClean="0"/>
          </a:p>
        </p:txBody>
      </p:sp>
      <p:sp>
        <p:nvSpPr>
          <p:cNvPr id="18435" name="Rectangle 2"/>
          <p:cNvSpPr>
            <a:spLocks noGrp="1" noChangeArrowheads="1"/>
          </p:cNvSpPr>
          <p:nvPr>
            <p:ph type="title"/>
          </p:nvPr>
        </p:nvSpPr>
        <p:spPr/>
        <p:txBody>
          <a:bodyPr/>
          <a:lstStyle/>
          <a:p>
            <a:pPr eaLnBrk="1" hangingPunct="1"/>
            <a:r>
              <a:rPr lang="en-US" altLang="en-US" smtClean="0"/>
              <a:t>Median</a:t>
            </a:r>
          </a:p>
        </p:txBody>
      </p:sp>
      <p:sp>
        <p:nvSpPr>
          <p:cNvPr id="18436" name="Rectangle 3"/>
          <p:cNvSpPr>
            <a:spLocks noGrp="1" noChangeArrowheads="1"/>
          </p:cNvSpPr>
          <p:nvPr>
            <p:ph type="body" idx="1"/>
          </p:nvPr>
        </p:nvSpPr>
        <p:spPr>
          <a:xfrm>
            <a:off x="838200" y="1600200"/>
            <a:ext cx="8077200" cy="4532313"/>
          </a:xfrm>
        </p:spPr>
        <p:txBody>
          <a:bodyPr/>
          <a:lstStyle/>
          <a:p>
            <a:pPr eaLnBrk="1" hangingPunct="1">
              <a:lnSpc>
                <a:spcPct val="90000"/>
              </a:lnSpc>
            </a:pPr>
            <a:endParaRPr lang="en-US" altLang="en-US" smtClean="0"/>
          </a:p>
          <a:p>
            <a:pPr eaLnBrk="1" hangingPunct="1">
              <a:lnSpc>
                <a:spcPct val="90000"/>
              </a:lnSpc>
            </a:pPr>
            <a:r>
              <a:rPr lang="en-US" altLang="en-US" smtClean="0"/>
              <a:t>Not affected by extreme values</a:t>
            </a:r>
          </a:p>
          <a:p>
            <a:pPr eaLnBrk="1" hangingPunct="1">
              <a:lnSpc>
                <a:spcPct val="90000"/>
              </a:lnSpc>
              <a:buFont typeface="Wingdings" pitchFamily="2" charset="2"/>
              <a:buNone/>
            </a:pPr>
            <a:r>
              <a:rPr lang="en-US" altLang="en-US" smtClean="0"/>
              <a:t> </a:t>
            </a:r>
          </a:p>
          <a:p>
            <a:pPr eaLnBrk="1" hangingPunct="1">
              <a:lnSpc>
                <a:spcPct val="90000"/>
              </a:lnSpc>
              <a:buFont typeface="Wingdings" pitchFamily="2" charset="2"/>
              <a:buNone/>
            </a:pPr>
            <a:r>
              <a:rPr lang="en-US" altLang="en-US" smtClean="0"/>
              <a:t> </a:t>
            </a:r>
          </a:p>
          <a:p>
            <a:pPr eaLnBrk="1" hangingPunct="1">
              <a:lnSpc>
                <a:spcPct val="90000"/>
              </a:lnSpc>
            </a:pPr>
            <a:endParaRPr lang="en-US" altLang="en-US" smtClean="0"/>
          </a:p>
          <a:p>
            <a:pPr eaLnBrk="1" hangingPunct="1">
              <a:lnSpc>
                <a:spcPct val="90000"/>
              </a:lnSpc>
            </a:pPr>
            <a:r>
              <a:rPr lang="en-US" altLang="en-US" smtClean="0"/>
              <a:t>In an ordered array, the median is the “middle” number</a:t>
            </a:r>
          </a:p>
          <a:p>
            <a:pPr lvl="1" eaLnBrk="1" hangingPunct="1">
              <a:lnSpc>
                <a:spcPct val="90000"/>
              </a:lnSpc>
            </a:pPr>
            <a:r>
              <a:rPr lang="en-US" altLang="en-US" smtClean="0"/>
              <a:t>If n or N is odd, the median is the middle number</a:t>
            </a:r>
          </a:p>
          <a:p>
            <a:pPr lvl="1" eaLnBrk="1" hangingPunct="1">
              <a:lnSpc>
                <a:spcPct val="90000"/>
              </a:lnSpc>
            </a:pPr>
            <a:r>
              <a:rPr lang="en-US" altLang="en-US" smtClean="0"/>
              <a:t>If n or N is even, the median is the average of the two middle numbers</a:t>
            </a:r>
          </a:p>
        </p:txBody>
      </p:sp>
      <p:sp>
        <p:nvSpPr>
          <p:cNvPr id="18437" name="AutoShape 4"/>
          <p:cNvSpPr>
            <a:spLocks noChangeArrowheads="1"/>
          </p:cNvSpPr>
          <p:nvPr/>
        </p:nvSpPr>
        <p:spPr bwMode="auto">
          <a:xfrm rot="-5400000">
            <a:off x="5876925" y="3352800"/>
            <a:ext cx="533400" cy="304800"/>
          </a:xfrm>
          <a:prstGeom prst="rightArrow">
            <a:avLst>
              <a:gd name="adj1" fmla="val 50000"/>
              <a:gd name="adj2" fmla="val 44074"/>
            </a:avLst>
          </a:prstGeom>
          <a:solidFill>
            <a:schemeClr val="hlink"/>
          </a:solidFill>
          <a:ln w="12700">
            <a:solidFill>
              <a:schemeClr val="tx1"/>
            </a:solidFill>
            <a:miter lim="800000"/>
            <a:headEnd/>
            <a:tailEnd/>
          </a:ln>
        </p:spPr>
        <p:txBody>
          <a:bodyPr wrap="none" anchor="ctr"/>
          <a:lstStyle/>
          <a:p>
            <a:endParaRPr lang="en-US" altLang="en-US">
              <a:latin typeface="Constantia" pitchFamily="18" charset="0"/>
            </a:endParaRPr>
          </a:p>
        </p:txBody>
      </p:sp>
      <p:sp>
        <p:nvSpPr>
          <p:cNvPr id="18438" name="Line 5"/>
          <p:cNvSpPr>
            <a:spLocks noChangeShapeType="1"/>
          </p:cNvSpPr>
          <p:nvPr/>
        </p:nvSpPr>
        <p:spPr bwMode="auto">
          <a:xfrm>
            <a:off x="779463" y="3048000"/>
            <a:ext cx="3354387" cy="0"/>
          </a:xfrm>
          <a:prstGeom prst="line">
            <a:avLst/>
          </a:prstGeom>
          <a:noFill/>
          <a:ln w="12700">
            <a:solidFill>
              <a:srgbClr val="FFFFCC"/>
            </a:solidFill>
            <a:round/>
            <a:headEnd/>
            <a:tailEnd/>
          </a:ln>
        </p:spPr>
        <p:txBody>
          <a:bodyPr/>
          <a:lstStyle/>
          <a:p>
            <a:endParaRPr lang="en-US"/>
          </a:p>
        </p:txBody>
      </p:sp>
      <p:sp>
        <p:nvSpPr>
          <p:cNvPr id="18439" name="Line 6"/>
          <p:cNvSpPr>
            <a:spLocks noChangeShapeType="1"/>
          </p:cNvSpPr>
          <p:nvPr/>
        </p:nvSpPr>
        <p:spPr bwMode="auto">
          <a:xfrm>
            <a:off x="4741863" y="3048000"/>
            <a:ext cx="3811587" cy="0"/>
          </a:xfrm>
          <a:prstGeom prst="line">
            <a:avLst/>
          </a:prstGeom>
          <a:noFill/>
          <a:ln w="12700">
            <a:solidFill>
              <a:srgbClr val="FFFFCC"/>
            </a:solidFill>
            <a:round/>
            <a:headEnd/>
            <a:tailEnd/>
          </a:ln>
        </p:spPr>
        <p:txBody>
          <a:bodyPr/>
          <a:lstStyle/>
          <a:p>
            <a:endParaRPr lang="en-US"/>
          </a:p>
        </p:txBody>
      </p:sp>
      <p:sp>
        <p:nvSpPr>
          <p:cNvPr id="18440" name="Rectangle 7"/>
          <p:cNvSpPr>
            <a:spLocks noChangeArrowheads="1"/>
          </p:cNvSpPr>
          <p:nvPr/>
        </p:nvSpPr>
        <p:spPr bwMode="auto">
          <a:xfrm>
            <a:off x="603250" y="2965450"/>
            <a:ext cx="3984625" cy="363538"/>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0   1   2   3   4   5   6   7   8   9   10</a:t>
            </a:r>
          </a:p>
        </p:txBody>
      </p:sp>
      <p:sp>
        <p:nvSpPr>
          <p:cNvPr id="18441" name="Rectangle 8"/>
          <p:cNvSpPr>
            <a:spLocks noChangeArrowheads="1"/>
          </p:cNvSpPr>
          <p:nvPr/>
        </p:nvSpPr>
        <p:spPr bwMode="auto">
          <a:xfrm>
            <a:off x="4565650" y="2965450"/>
            <a:ext cx="4289425" cy="363538"/>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0   1   2   3   4   5   6   7   8   9   10   12   14      </a:t>
            </a:r>
          </a:p>
        </p:txBody>
      </p:sp>
      <p:sp>
        <p:nvSpPr>
          <p:cNvPr id="18442" name="Oval 9"/>
          <p:cNvSpPr>
            <a:spLocks noChangeArrowheads="1"/>
          </p:cNvSpPr>
          <p:nvPr/>
        </p:nvSpPr>
        <p:spPr bwMode="auto">
          <a:xfrm>
            <a:off x="9144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43" name="Oval 10"/>
          <p:cNvSpPr>
            <a:spLocks noChangeArrowheads="1"/>
          </p:cNvSpPr>
          <p:nvPr/>
        </p:nvSpPr>
        <p:spPr bwMode="auto">
          <a:xfrm>
            <a:off x="15240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44" name="Oval 11"/>
          <p:cNvSpPr>
            <a:spLocks noChangeArrowheads="1"/>
          </p:cNvSpPr>
          <p:nvPr/>
        </p:nvSpPr>
        <p:spPr bwMode="auto">
          <a:xfrm>
            <a:off x="20574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45" name="Oval 12"/>
          <p:cNvSpPr>
            <a:spLocks noChangeArrowheads="1"/>
          </p:cNvSpPr>
          <p:nvPr/>
        </p:nvSpPr>
        <p:spPr bwMode="auto">
          <a:xfrm>
            <a:off x="26670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46" name="Oval 13"/>
          <p:cNvSpPr>
            <a:spLocks noChangeArrowheads="1"/>
          </p:cNvSpPr>
          <p:nvPr/>
        </p:nvSpPr>
        <p:spPr bwMode="auto">
          <a:xfrm>
            <a:off x="32004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47" name="Oval 14"/>
          <p:cNvSpPr>
            <a:spLocks noChangeArrowheads="1"/>
          </p:cNvSpPr>
          <p:nvPr/>
        </p:nvSpPr>
        <p:spPr bwMode="auto">
          <a:xfrm>
            <a:off x="48768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48" name="Oval 15"/>
          <p:cNvSpPr>
            <a:spLocks noChangeArrowheads="1"/>
          </p:cNvSpPr>
          <p:nvPr/>
        </p:nvSpPr>
        <p:spPr bwMode="auto">
          <a:xfrm>
            <a:off x="54102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49" name="Oval 16"/>
          <p:cNvSpPr>
            <a:spLocks noChangeArrowheads="1"/>
          </p:cNvSpPr>
          <p:nvPr/>
        </p:nvSpPr>
        <p:spPr bwMode="auto">
          <a:xfrm>
            <a:off x="60198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50" name="Oval 17"/>
          <p:cNvSpPr>
            <a:spLocks noChangeArrowheads="1"/>
          </p:cNvSpPr>
          <p:nvPr/>
        </p:nvSpPr>
        <p:spPr bwMode="auto">
          <a:xfrm>
            <a:off x="65532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51" name="Oval 18"/>
          <p:cNvSpPr>
            <a:spLocks noChangeArrowheads="1"/>
          </p:cNvSpPr>
          <p:nvPr/>
        </p:nvSpPr>
        <p:spPr bwMode="auto">
          <a:xfrm>
            <a:off x="8305800" y="28194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18452" name="AutoShape 19"/>
          <p:cNvSpPr>
            <a:spLocks noChangeArrowheads="1"/>
          </p:cNvSpPr>
          <p:nvPr/>
        </p:nvSpPr>
        <p:spPr bwMode="auto">
          <a:xfrm rot="-5400000">
            <a:off x="1943100" y="3314700"/>
            <a:ext cx="533400" cy="304800"/>
          </a:xfrm>
          <a:prstGeom prst="rightArrow">
            <a:avLst>
              <a:gd name="adj1" fmla="val 50000"/>
              <a:gd name="adj2" fmla="val 44074"/>
            </a:avLst>
          </a:prstGeom>
          <a:solidFill>
            <a:schemeClr val="hlink"/>
          </a:solidFill>
          <a:ln w="12700">
            <a:solidFill>
              <a:schemeClr val="tx1"/>
            </a:solidFill>
            <a:miter lim="800000"/>
            <a:headEnd/>
            <a:tailEnd/>
          </a:ln>
        </p:spPr>
        <p:txBody>
          <a:bodyPr wrap="none" anchor="ctr"/>
          <a:lstStyle/>
          <a:p>
            <a:endParaRPr lang="en-US" altLang="en-US">
              <a:latin typeface="Constantia" pitchFamily="18" charset="0"/>
            </a:endParaRPr>
          </a:p>
        </p:txBody>
      </p:sp>
      <p:sp>
        <p:nvSpPr>
          <p:cNvPr id="18453" name="Rectangle 20"/>
          <p:cNvSpPr>
            <a:spLocks noChangeArrowheads="1"/>
          </p:cNvSpPr>
          <p:nvPr/>
        </p:nvSpPr>
        <p:spPr bwMode="auto">
          <a:xfrm>
            <a:off x="2503488" y="3505200"/>
            <a:ext cx="1698625" cy="454025"/>
          </a:xfrm>
          <a:prstGeom prst="rect">
            <a:avLst/>
          </a:prstGeom>
          <a:solidFill>
            <a:srgbClr val="F4C7C6"/>
          </a:solid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Median = 5</a:t>
            </a:r>
          </a:p>
        </p:txBody>
      </p:sp>
      <p:sp>
        <p:nvSpPr>
          <p:cNvPr id="18454" name="Rectangle 21"/>
          <p:cNvSpPr>
            <a:spLocks noChangeArrowheads="1"/>
          </p:cNvSpPr>
          <p:nvPr/>
        </p:nvSpPr>
        <p:spPr bwMode="auto">
          <a:xfrm>
            <a:off x="6542088" y="3508375"/>
            <a:ext cx="1851025" cy="454025"/>
          </a:xfrm>
          <a:prstGeom prst="rect">
            <a:avLst/>
          </a:prstGeom>
          <a:solidFill>
            <a:srgbClr val="F4C7C6"/>
          </a:solid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Median = 5</a:t>
            </a:r>
          </a:p>
        </p:txBody>
      </p:sp>
      <p:sp>
        <p:nvSpPr>
          <p:cNvPr id="18455" name="Line 22"/>
          <p:cNvSpPr>
            <a:spLocks noChangeShapeType="1"/>
          </p:cNvSpPr>
          <p:nvPr/>
        </p:nvSpPr>
        <p:spPr bwMode="auto">
          <a:xfrm>
            <a:off x="533400" y="3048000"/>
            <a:ext cx="3429000" cy="0"/>
          </a:xfrm>
          <a:prstGeom prst="line">
            <a:avLst/>
          </a:prstGeom>
          <a:noFill/>
          <a:ln w="28575">
            <a:solidFill>
              <a:schemeClr val="tx1"/>
            </a:solidFill>
            <a:miter lim="800000"/>
            <a:headEnd/>
            <a:tailEnd/>
          </a:ln>
        </p:spPr>
        <p:txBody>
          <a:bodyPr wrap="none"/>
          <a:lstStyle/>
          <a:p>
            <a:endParaRPr lang="en-US"/>
          </a:p>
        </p:txBody>
      </p:sp>
      <p:sp>
        <p:nvSpPr>
          <p:cNvPr id="18456" name="Line 23"/>
          <p:cNvSpPr>
            <a:spLocks noChangeShapeType="1"/>
          </p:cNvSpPr>
          <p:nvPr/>
        </p:nvSpPr>
        <p:spPr bwMode="auto">
          <a:xfrm>
            <a:off x="4572000" y="3048000"/>
            <a:ext cx="4191000" cy="0"/>
          </a:xfrm>
          <a:prstGeom prst="line">
            <a:avLst/>
          </a:prstGeom>
          <a:noFill/>
          <a:ln w="28575">
            <a:solidFill>
              <a:schemeClr val="tx1"/>
            </a:solidFill>
            <a:miter lim="800000"/>
            <a:headEnd/>
            <a:tailEnd/>
          </a:ln>
        </p:spPr>
        <p:txBody>
          <a:bodyPr wrap="none"/>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Measures of Central Tendency </a:t>
            </a:r>
          </a:p>
        </p:txBody>
      </p:sp>
      <p:sp>
        <p:nvSpPr>
          <p:cNvPr id="19459" name="Rectangle 3"/>
          <p:cNvSpPr>
            <a:spLocks noGrp="1" noChangeArrowheads="1"/>
          </p:cNvSpPr>
          <p:nvPr>
            <p:ph type="body" idx="1"/>
          </p:nvPr>
        </p:nvSpPr>
        <p:spPr>
          <a:xfrm>
            <a:off x="685800" y="1752600"/>
            <a:ext cx="7772400" cy="4267200"/>
          </a:xfrm>
        </p:spPr>
        <p:txBody>
          <a:bodyPr/>
          <a:lstStyle/>
          <a:p>
            <a:pPr marL="1428750" indent="-1428750" eaLnBrk="1" hangingPunct="1">
              <a:buFont typeface="Wingdings" pitchFamily="2" charset="2"/>
              <a:buNone/>
            </a:pPr>
            <a:r>
              <a:rPr lang="en-US" altLang="en-US" sz="2800" smtClean="0">
                <a:solidFill>
                  <a:srgbClr val="C00C66"/>
                </a:solidFill>
              </a:rPr>
              <a:t>Mean </a:t>
            </a:r>
            <a:r>
              <a:rPr lang="en-US" altLang="en-US" sz="2800" smtClean="0"/>
              <a:t>… the most frequently used but is sensitive to extreme scores</a:t>
            </a:r>
          </a:p>
          <a:p>
            <a:pPr marL="1428750" indent="-1428750" eaLnBrk="1" hangingPunct="1">
              <a:buFont typeface="Wingdings" pitchFamily="2" charset="2"/>
              <a:buNone/>
            </a:pPr>
            <a:r>
              <a:rPr lang="en-US" altLang="en-US" smtClean="0"/>
              <a:t>e.g. 1  2  3  4  5  6  7  8  9  10</a:t>
            </a:r>
          </a:p>
          <a:p>
            <a:pPr marL="1428750" indent="-1428750" algn="ctr" eaLnBrk="1" hangingPunct="1">
              <a:buFont typeface="Wingdings" pitchFamily="2" charset="2"/>
              <a:buNone/>
            </a:pPr>
            <a:r>
              <a:rPr lang="en-US" altLang="en-US" sz="2800" smtClean="0">
                <a:solidFill>
                  <a:srgbClr val="C00C66"/>
                </a:solidFill>
              </a:rPr>
              <a:t>Mean = 5.5 (median = 5.5)</a:t>
            </a:r>
          </a:p>
          <a:p>
            <a:pPr marL="1428750" indent="-1428750" eaLnBrk="1" hangingPunct="1">
              <a:buFont typeface="Wingdings" pitchFamily="2" charset="2"/>
              <a:buNone/>
            </a:pPr>
            <a:r>
              <a:rPr lang="en-US" altLang="en-US" smtClean="0"/>
              <a:t>e.g. 1  2  3  4  5  6  7  8  9  20</a:t>
            </a:r>
          </a:p>
          <a:p>
            <a:pPr marL="1428750" indent="-1428750" algn="ctr" eaLnBrk="1" hangingPunct="1">
              <a:buFont typeface="Wingdings" pitchFamily="2" charset="2"/>
              <a:buNone/>
            </a:pPr>
            <a:r>
              <a:rPr lang="en-US" altLang="en-US" sz="2800" smtClean="0">
                <a:solidFill>
                  <a:srgbClr val="C00C66"/>
                </a:solidFill>
              </a:rPr>
              <a:t>Mean = 6.5 (median = 5.5)</a:t>
            </a:r>
          </a:p>
          <a:p>
            <a:pPr marL="1428750" indent="-1428750" eaLnBrk="1" hangingPunct="1">
              <a:buFont typeface="Wingdings" pitchFamily="2" charset="2"/>
              <a:buNone/>
            </a:pPr>
            <a:r>
              <a:rPr lang="en-US" altLang="en-US" smtClean="0"/>
              <a:t>e.g. 1  2  3  4  5  6  7  8  9  100</a:t>
            </a:r>
          </a:p>
          <a:p>
            <a:pPr marL="1428750" indent="-1428750" algn="ctr" eaLnBrk="1" hangingPunct="1">
              <a:buFont typeface="Wingdings" pitchFamily="2" charset="2"/>
              <a:buNone/>
            </a:pPr>
            <a:r>
              <a:rPr lang="en-US" altLang="en-US" sz="2800" smtClean="0">
                <a:solidFill>
                  <a:srgbClr val="C00C66"/>
                </a:solidFill>
              </a:rPr>
              <a:t>Mean = 14.5 (median = 5.5)</a:t>
            </a:r>
          </a:p>
          <a:p>
            <a:pPr marL="1428750" indent="-1428750" algn="ctr" eaLnBrk="1" hangingPunct="1">
              <a:buFont typeface="Wingdings" pitchFamily="2" charset="2"/>
              <a:buNone/>
            </a:pPr>
            <a:endParaRPr lang="en-US" altLang="en-US" sz="2800" smtClean="0">
              <a:solidFill>
                <a:srgbClr val="C00C6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p:txBody>
          <a:bodyPr/>
          <a:lstStyle/>
          <a:p>
            <a:pPr>
              <a:defRPr/>
            </a:pPr>
            <a:fld id="{32A76855-B95A-42ED-B0E0-A56C03EC1BB4}" type="slidenum">
              <a:rPr lang="en-US" smtClean="0"/>
              <a:pPr>
                <a:defRPr/>
              </a:pPr>
              <a:t>12</a:t>
            </a:fld>
            <a:endParaRPr lang="en-US" smtClean="0"/>
          </a:p>
        </p:txBody>
      </p:sp>
      <p:sp>
        <p:nvSpPr>
          <p:cNvPr id="20483" name="Rectangle 2"/>
          <p:cNvSpPr>
            <a:spLocks noGrp="1" noChangeArrowheads="1"/>
          </p:cNvSpPr>
          <p:nvPr>
            <p:ph type="title"/>
          </p:nvPr>
        </p:nvSpPr>
        <p:spPr/>
        <p:txBody>
          <a:bodyPr/>
          <a:lstStyle/>
          <a:p>
            <a:pPr eaLnBrk="1" hangingPunct="1"/>
            <a:r>
              <a:rPr lang="en-US" altLang="en-US" smtClean="0"/>
              <a:t>Mode</a:t>
            </a:r>
          </a:p>
        </p:txBody>
      </p:sp>
      <p:sp>
        <p:nvSpPr>
          <p:cNvPr id="20484" name="Rectangle 3"/>
          <p:cNvSpPr>
            <a:spLocks noGrp="1" noChangeArrowheads="1"/>
          </p:cNvSpPr>
          <p:nvPr>
            <p:ph type="body" idx="1"/>
          </p:nvPr>
        </p:nvSpPr>
        <p:spPr>
          <a:xfrm>
            <a:off x="762000" y="1524000"/>
            <a:ext cx="8077200" cy="4532313"/>
          </a:xfrm>
        </p:spPr>
        <p:txBody>
          <a:bodyPr/>
          <a:lstStyle/>
          <a:p>
            <a:pPr eaLnBrk="1" hangingPunct="1">
              <a:buFont typeface="Wingdings" pitchFamily="2" charset="2"/>
              <a:buNone/>
            </a:pPr>
            <a:endParaRPr lang="en-US" altLang="en-US" smtClean="0"/>
          </a:p>
          <a:p>
            <a:pPr eaLnBrk="1" hangingPunct="1"/>
            <a:r>
              <a:rPr lang="en-US" altLang="en-US" smtClean="0"/>
              <a:t>Value that occurs most often</a:t>
            </a:r>
          </a:p>
          <a:p>
            <a:pPr eaLnBrk="1" hangingPunct="1"/>
            <a:r>
              <a:rPr lang="en-US" altLang="en-US" smtClean="0"/>
              <a:t>Not affected by extreme values</a:t>
            </a:r>
          </a:p>
          <a:p>
            <a:pPr eaLnBrk="1" hangingPunct="1"/>
            <a:r>
              <a:rPr lang="en-US" altLang="en-US" smtClean="0"/>
              <a:t>Used for either numerical or categorical data</a:t>
            </a:r>
          </a:p>
          <a:p>
            <a:pPr eaLnBrk="1" hangingPunct="1"/>
            <a:r>
              <a:rPr lang="en-US" altLang="en-US" smtClean="0"/>
              <a:t>There may be no mode</a:t>
            </a:r>
          </a:p>
          <a:p>
            <a:pPr eaLnBrk="1" hangingPunct="1"/>
            <a:r>
              <a:rPr lang="en-US" altLang="en-US" smtClean="0"/>
              <a:t>There may be several modes</a:t>
            </a:r>
          </a:p>
          <a:p>
            <a:pPr eaLnBrk="1" hangingPunct="1"/>
            <a:endParaRPr lang="en-US" altLang="en-US" smtClean="0"/>
          </a:p>
        </p:txBody>
      </p:sp>
      <p:sp>
        <p:nvSpPr>
          <p:cNvPr id="20485" name="Line 4"/>
          <p:cNvSpPr>
            <a:spLocks noChangeShapeType="1"/>
          </p:cNvSpPr>
          <p:nvPr/>
        </p:nvSpPr>
        <p:spPr bwMode="auto">
          <a:xfrm>
            <a:off x="768350" y="5576888"/>
            <a:ext cx="3354388" cy="0"/>
          </a:xfrm>
          <a:prstGeom prst="line">
            <a:avLst/>
          </a:prstGeom>
          <a:noFill/>
          <a:ln w="12700">
            <a:solidFill>
              <a:schemeClr val="tx1"/>
            </a:solidFill>
            <a:round/>
            <a:headEnd/>
            <a:tailEnd/>
          </a:ln>
        </p:spPr>
        <p:txBody>
          <a:bodyPr/>
          <a:lstStyle/>
          <a:p>
            <a:endParaRPr lang="en-US"/>
          </a:p>
        </p:txBody>
      </p:sp>
      <p:sp>
        <p:nvSpPr>
          <p:cNvPr id="20486" name="Rectangle 5"/>
          <p:cNvSpPr>
            <a:spLocks noChangeArrowheads="1"/>
          </p:cNvSpPr>
          <p:nvPr/>
        </p:nvSpPr>
        <p:spPr bwMode="auto">
          <a:xfrm>
            <a:off x="592138" y="5570538"/>
            <a:ext cx="5508625" cy="363537"/>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0   1   2   3   4   5   6   7   8   9   10   11   12   13   14   </a:t>
            </a:r>
          </a:p>
        </p:txBody>
      </p:sp>
      <p:sp>
        <p:nvSpPr>
          <p:cNvPr id="20487" name="Oval 6"/>
          <p:cNvSpPr>
            <a:spLocks noChangeArrowheads="1"/>
          </p:cNvSpPr>
          <p:nvPr/>
        </p:nvSpPr>
        <p:spPr bwMode="auto">
          <a:xfrm>
            <a:off x="9032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88" name="Oval 7"/>
          <p:cNvSpPr>
            <a:spLocks noChangeArrowheads="1"/>
          </p:cNvSpPr>
          <p:nvPr/>
        </p:nvSpPr>
        <p:spPr bwMode="auto">
          <a:xfrm>
            <a:off x="15128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89" name="Oval 8"/>
          <p:cNvSpPr>
            <a:spLocks noChangeArrowheads="1"/>
          </p:cNvSpPr>
          <p:nvPr/>
        </p:nvSpPr>
        <p:spPr bwMode="auto">
          <a:xfrm>
            <a:off x="20462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90" name="Oval 9"/>
          <p:cNvSpPr>
            <a:spLocks noChangeArrowheads="1"/>
          </p:cNvSpPr>
          <p:nvPr/>
        </p:nvSpPr>
        <p:spPr bwMode="auto">
          <a:xfrm>
            <a:off x="26558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91" name="Oval 10"/>
          <p:cNvSpPr>
            <a:spLocks noChangeArrowheads="1"/>
          </p:cNvSpPr>
          <p:nvPr/>
        </p:nvSpPr>
        <p:spPr bwMode="auto">
          <a:xfrm>
            <a:off x="2046288" y="51196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92" name="Oval 11"/>
          <p:cNvSpPr>
            <a:spLocks noChangeArrowheads="1"/>
          </p:cNvSpPr>
          <p:nvPr/>
        </p:nvSpPr>
        <p:spPr bwMode="auto">
          <a:xfrm>
            <a:off x="31892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93" name="Oval 12"/>
          <p:cNvSpPr>
            <a:spLocks noChangeArrowheads="1"/>
          </p:cNvSpPr>
          <p:nvPr/>
        </p:nvSpPr>
        <p:spPr bwMode="auto">
          <a:xfrm>
            <a:off x="3189288" y="51196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94" name="Oval 13"/>
          <p:cNvSpPr>
            <a:spLocks noChangeArrowheads="1"/>
          </p:cNvSpPr>
          <p:nvPr/>
        </p:nvSpPr>
        <p:spPr bwMode="auto">
          <a:xfrm>
            <a:off x="3189288" y="48910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95" name="Rectangle 14"/>
          <p:cNvSpPr>
            <a:spLocks noChangeArrowheads="1"/>
          </p:cNvSpPr>
          <p:nvPr/>
        </p:nvSpPr>
        <p:spPr bwMode="auto">
          <a:xfrm>
            <a:off x="3482975" y="6175375"/>
            <a:ext cx="1698625" cy="466725"/>
          </a:xfrm>
          <a:prstGeom prst="rect">
            <a:avLst/>
          </a:prstGeom>
          <a:solidFill>
            <a:srgbClr val="F4C7C6"/>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Mode = 9</a:t>
            </a:r>
          </a:p>
        </p:txBody>
      </p:sp>
      <p:sp>
        <p:nvSpPr>
          <p:cNvPr id="20496" name="Oval 15"/>
          <p:cNvSpPr>
            <a:spLocks noChangeArrowheads="1"/>
          </p:cNvSpPr>
          <p:nvPr/>
        </p:nvSpPr>
        <p:spPr bwMode="auto">
          <a:xfrm>
            <a:off x="35702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497" name="AutoShape 16"/>
          <p:cNvSpPr>
            <a:spLocks noChangeArrowheads="1"/>
          </p:cNvSpPr>
          <p:nvPr/>
        </p:nvSpPr>
        <p:spPr bwMode="auto">
          <a:xfrm rot="-5400000">
            <a:off x="2974976" y="5867400"/>
            <a:ext cx="609600" cy="485775"/>
          </a:xfrm>
          <a:prstGeom prst="rightArrow">
            <a:avLst>
              <a:gd name="adj1" fmla="val 50000"/>
              <a:gd name="adj2" fmla="val 31605"/>
            </a:avLst>
          </a:prstGeom>
          <a:solidFill>
            <a:schemeClr val="hlink"/>
          </a:solidFill>
          <a:ln w="12700">
            <a:solidFill>
              <a:schemeClr val="tx1"/>
            </a:solidFill>
            <a:miter lim="800000"/>
            <a:headEnd/>
            <a:tailEnd/>
          </a:ln>
        </p:spPr>
        <p:txBody>
          <a:bodyPr wrap="none" anchor="ctr"/>
          <a:lstStyle/>
          <a:p>
            <a:endParaRPr lang="en-US" altLang="en-US">
              <a:latin typeface="Constantia" pitchFamily="18" charset="0"/>
            </a:endParaRPr>
          </a:p>
        </p:txBody>
      </p:sp>
      <p:sp>
        <p:nvSpPr>
          <p:cNvPr id="20498" name="Line 17"/>
          <p:cNvSpPr>
            <a:spLocks noChangeShapeType="1"/>
          </p:cNvSpPr>
          <p:nvPr/>
        </p:nvSpPr>
        <p:spPr bwMode="auto">
          <a:xfrm>
            <a:off x="3968750" y="5576888"/>
            <a:ext cx="1296988" cy="0"/>
          </a:xfrm>
          <a:prstGeom prst="line">
            <a:avLst/>
          </a:prstGeom>
          <a:noFill/>
          <a:ln w="12700">
            <a:solidFill>
              <a:schemeClr val="tx1"/>
            </a:solidFill>
            <a:round/>
            <a:headEnd/>
            <a:tailEnd/>
          </a:ln>
        </p:spPr>
        <p:txBody>
          <a:bodyPr/>
          <a:lstStyle/>
          <a:p>
            <a:endParaRPr lang="en-US"/>
          </a:p>
        </p:txBody>
      </p:sp>
      <p:sp>
        <p:nvSpPr>
          <p:cNvPr id="20499" name="Oval 18"/>
          <p:cNvSpPr>
            <a:spLocks noChangeArrowheads="1"/>
          </p:cNvSpPr>
          <p:nvPr/>
        </p:nvSpPr>
        <p:spPr bwMode="auto">
          <a:xfrm>
            <a:off x="43322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0" name="Oval 19"/>
          <p:cNvSpPr>
            <a:spLocks noChangeArrowheads="1"/>
          </p:cNvSpPr>
          <p:nvPr/>
        </p:nvSpPr>
        <p:spPr bwMode="auto">
          <a:xfrm>
            <a:off x="4332288" y="51196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1" name="Oval 20"/>
          <p:cNvSpPr>
            <a:spLocks noChangeArrowheads="1"/>
          </p:cNvSpPr>
          <p:nvPr/>
        </p:nvSpPr>
        <p:spPr bwMode="auto">
          <a:xfrm>
            <a:off x="47894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2" name="Oval 21"/>
          <p:cNvSpPr>
            <a:spLocks noChangeArrowheads="1"/>
          </p:cNvSpPr>
          <p:nvPr/>
        </p:nvSpPr>
        <p:spPr bwMode="auto">
          <a:xfrm>
            <a:off x="5170488" y="53482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3" name="Line 22"/>
          <p:cNvSpPr>
            <a:spLocks noChangeShapeType="1"/>
          </p:cNvSpPr>
          <p:nvPr/>
        </p:nvSpPr>
        <p:spPr bwMode="auto">
          <a:xfrm>
            <a:off x="6788150" y="5500688"/>
            <a:ext cx="1830388" cy="0"/>
          </a:xfrm>
          <a:prstGeom prst="line">
            <a:avLst/>
          </a:prstGeom>
          <a:noFill/>
          <a:ln w="12700">
            <a:solidFill>
              <a:schemeClr val="tx1"/>
            </a:solidFill>
            <a:round/>
            <a:headEnd/>
            <a:tailEnd/>
          </a:ln>
        </p:spPr>
        <p:txBody>
          <a:bodyPr/>
          <a:lstStyle/>
          <a:p>
            <a:endParaRPr lang="en-US"/>
          </a:p>
        </p:txBody>
      </p:sp>
      <p:sp>
        <p:nvSpPr>
          <p:cNvPr id="20504" name="Rectangle 23"/>
          <p:cNvSpPr>
            <a:spLocks noChangeArrowheads="1"/>
          </p:cNvSpPr>
          <p:nvPr/>
        </p:nvSpPr>
        <p:spPr bwMode="auto">
          <a:xfrm>
            <a:off x="6607175" y="5413375"/>
            <a:ext cx="2536825" cy="363538"/>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0   1   2   3   4   5   6</a:t>
            </a:r>
          </a:p>
        </p:txBody>
      </p:sp>
      <p:sp>
        <p:nvSpPr>
          <p:cNvPr id="20505" name="Oval 24"/>
          <p:cNvSpPr>
            <a:spLocks noChangeArrowheads="1"/>
          </p:cNvSpPr>
          <p:nvPr/>
        </p:nvSpPr>
        <p:spPr bwMode="auto">
          <a:xfrm>
            <a:off x="6618288" y="52720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6" name="Oval 25"/>
          <p:cNvSpPr>
            <a:spLocks noChangeArrowheads="1"/>
          </p:cNvSpPr>
          <p:nvPr/>
        </p:nvSpPr>
        <p:spPr bwMode="auto">
          <a:xfrm>
            <a:off x="6923088" y="52720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7" name="Oval 26"/>
          <p:cNvSpPr>
            <a:spLocks noChangeArrowheads="1"/>
          </p:cNvSpPr>
          <p:nvPr/>
        </p:nvSpPr>
        <p:spPr bwMode="auto">
          <a:xfrm>
            <a:off x="7239000" y="5257800"/>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8" name="Oval 27"/>
          <p:cNvSpPr>
            <a:spLocks noChangeArrowheads="1"/>
          </p:cNvSpPr>
          <p:nvPr/>
        </p:nvSpPr>
        <p:spPr bwMode="auto">
          <a:xfrm>
            <a:off x="7456488" y="52720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09" name="Oval 28"/>
          <p:cNvSpPr>
            <a:spLocks noChangeArrowheads="1"/>
          </p:cNvSpPr>
          <p:nvPr/>
        </p:nvSpPr>
        <p:spPr bwMode="auto">
          <a:xfrm>
            <a:off x="7761288" y="52720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10" name="Oval 29"/>
          <p:cNvSpPr>
            <a:spLocks noChangeArrowheads="1"/>
          </p:cNvSpPr>
          <p:nvPr/>
        </p:nvSpPr>
        <p:spPr bwMode="auto">
          <a:xfrm>
            <a:off x="8066088" y="52720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11" name="Oval 30"/>
          <p:cNvSpPr>
            <a:spLocks noChangeArrowheads="1"/>
          </p:cNvSpPr>
          <p:nvPr/>
        </p:nvSpPr>
        <p:spPr bwMode="auto">
          <a:xfrm>
            <a:off x="8370888" y="5272088"/>
            <a:ext cx="228600" cy="228600"/>
          </a:xfrm>
          <a:prstGeom prst="ellipse">
            <a:avLst/>
          </a:prstGeom>
          <a:solidFill>
            <a:schemeClr val="folHlink"/>
          </a:solidFill>
          <a:ln w="12700">
            <a:solidFill>
              <a:schemeClr val="tx1"/>
            </a:solidFill>
            <a:round/>
            <a:headEnd/>
            <a:tailEnd/>
          </a:ln>
        </p:spPr>
        <p:txBody>
          <a:bodyPr wrap="none" anchor="ctr"/>
          <a:lstStyle/>
          <a:p>
            <a:endParaRPr lang="en-US" altLang="en-US">
              <a:latin typeface="Constantia" pitchFamily="18" charset="0"/>
            </a:endParaRPr>
          </a:p>
        </p:txBody>
      </p:sp>
      <p:sp>
        <p:nvSpPr>
          <p:cNvPr id="20512" name="Rectangle 31"/>
          <p:cNvSpPr>
            <a:spLocks noChangeArrowheads="1"/>
          </p:cNvSpPr>
          <p:nvPr/>
        </p:nvSpPr>
        <p:spPr bwMode="auto">
          <a:xfrm>
            <a:off x="6988175" y="6022975"/>
            <a:ext cx="1622425" cy="466725"/>
          </a:xfrm>
          <a:prstGeom prst="rect">
            <a:avLst/>
          </a:prstGeom>
          <a:solidFill>
            <a:srgbClr val="F4C7C6"/>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No Mode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12"/>
          </p:nvPr>
        </p:nvSpPr>
        <p:spPr/>
        <p:txBody>
          <a:bodyPr/>
          <a:lstStyle/>
          <a:p>
            <a:pPr>
              <a:defRPr/>
            </a:pPr>
            <a:fld id="{8B2BAB3F-44EC-4424-B322-1492FC6E14FB}" type="slidenum">
              <a:rPr lang="en-US" smtClean="0"/>
              <a:pPr>
                <a:defRPr/>
              </a:pPr>
              <a:t>13</a:t>
            </a:fld>
            <a:endParaRPr lang="en-US" smtClean="0"/>
          </a:p>
        </p:txBody>
      </p:sp>
      <p:sp>
        <p:nvSpPr>
          <p:cNvPr id="21507" name="Rectangle 2"/>
          <p:cNvSpPr>
            <a:spLocks noGrp="1" noChangeArrowheads="1"/>
          </p:cNvSpPr>
          <p:nvPr>
            <p:ph type="title"/>
          </p:nvPr>
        </p:nvSpPr>
        <p:spPr/>
        <p:txBody>
          <a:bodyPr/>
          <a:lstStyle/>
          <a:p>
            <a:pPr eaLnBrk="1" hangingPunct="1"/>
            <a:r>
              <a:rPr lang="en-US" altLang="en-US" smtClean="0"/>
              <a:t>The Shape of Distributions</a:t>
            </a:r>
          </a:p>
        </p:txBody>
      </p:sp>
      <p:sp>
        <p:nvSpPr>
          <p:cNvPr id="21508" name="Rectangle 3"/>
          <p:cNvSpPr>
            <a:spLocks noGrp="1" noChangeArrowheads="1"/>
          </p:cNvSpPr>
          <p:nvPr>
            <p:ph type="body" idx="1"/>
          </p:nvPr>
        </p:nvSpPr>
        <p:spPr/>
        <p:txBody>
          <a:bodyPr/>
          <a:lstStyle/>
          <a:p>
            <a:pPr eaLnBrk="1" hangingPunct="1">
              <a:lnSpc>
                <a:spcPct val="80000"/>
              </a:lnSpc>
              <a:spcBef>
                <a:spcPct val="5000"/>
              </a:spcBef>
            </a:pPr>
            <a:r>
              <a:rPr lang="en-US" altLang="en-US" b="1" smtClean="0"/>
              <a:t>Distributions can be either </a:t>
            </a:r>
            <a:r>
              <a:rPr lang="en-US" altLang="en-US" b="1" u="sng" smtClean="0"/>
              <a:t>symmetrical</a:t>
            </a:r>
            <a:r>
              <a:rPr lang="en-US" altLang="en-US" b="1" smtClean="0"/>
              <a:t> or </a:t>
            </a:r>
            <a:r>
              <a:rPr lang="en-US" altLang="en-US" b="1" u="sng" smtClean="0"/>
              <a:t>skewed</a:t>
            </a:r>
            <a:r>
              <a:rPr lang="en-US" altLang="en-US" b="1" smtClean="0"/>
              <a:t>, depending on whether there are more frequencies at one end of the distribution than the other.</a:t>
            </a:r>
          </a:p>
          <a:p>
            <a:pPr eaLnBrk="1" hangingPunct="1"/>
            <a:endParaRPr lang="en-US" altLang="en-US" smtClean="0"/>
          </a:p>
        </p:txBody>
      </p:sp>
      <p:graphicFrame>
        <p:nvGraphicFramePr>
          <p:cNvPr id="95236" name="Object 4"/>
          <p:cNvGraphicFramePr>
            <a:graphicFrameLocks noChangeAspect="1"/>
          </p:cNvGraphicFramePr>
          <p:nvPr/>
        </p:nvGraphicFramePr>
        <p:xfrm>
          <a:off x="4191000" y="3917950"/>
          <a:ext cx="4495800" cy="2559050"/>
        </p:xfrm>
        <a:graphic>
          <a:graphicData uri="http://schemas.openxmlformats.org/presentationml/2006/ole">
            <p:oleObj spid="_x0000_s21509" name="Clip" r:id="rId4" imgW="7002463" imgH="4060825"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95236"/>
                                        </p:tgtEl>
                                        <p:attrNameLst>
                                          <p:attrName>style.visibility</p:attrName>
                                        </p:attrNameLst>
                                      </p:cBhvr>
                                      <p:to>
                                        <p:strVal val="visible"/>
                                      </p:to>
                                    </p:set>
                                    <p:anim calcmode="lin" valueType="num">
                                      <p:cBhvr>
                                        <p:cTn id="7" dur="5000" fill="hold"/>
                                        <p:tgtEl>
                                          <p:spTgt spid="95236"/>
                                        </p:tgtEl>
                                        <p:attrNameLst>
                                          <p:attrName>ppt_w</p:attrName>
                                        </p:attrNameLst>
                                      </p:cBhvr>
                                      <p:tavLst>
                                        <p:tav tm="0" fmla="#ppt_w*sin(2.5*pi*$)">
                                          <p:val>
                                            <p:fltVal val="0"/>
                                          </p:val>
                                        </p:tav>
                                        <p:tav tm="100000">
                                          <p:val>
                                            <p:fltVal val="1"/>
                                          </p:val>
                                        </p:tav>
                                      </p:tavLst>
                                    </p:anim>
                                    <p:anim calcmode="lin" valueType="num">
                                      <p:cBhvr>
                                        <p:cTn id="8" dur="5000" fill="hold"/>
                                        <p:tgtEl>
                                          <p:spTgt spid="952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p:txBody>
          <a:bodyPr/>
          <a:lstStyle/>
          <a:p>
            <a:pPr>
              <a:defRPr/>
            </a:pPr>
            <a:fld id="{48A7ABEF-CDC7-412A-945B-3790D9A4D507}" type="slidenum">
              <a:rPr lang="en-US" smtClean="0"/>
              <a:pPr>
                <a:defRPr/>
              </a:pPr>
              <a:t>14</a:t>
            </a:fld>
            <a:endParaRPr lang="en-US" smtClean="0"/>
          </a:p>
        </p:txBody>
      </p:sp>
      <p:sp>
        <p:nvSpPr>
          <p:cNvPr id="22531" name="Rectangle 2"/>
          <p:cNvSpPr>
            <a:spLocks noGrp="1" noChangeArrowheads="1"/>
          </p:cNvSpPr>
          <p:nvPr>
            <p:ph type="title"/>
          </p:nvPr>
        </p:nvSpPr>
        <p:spPr/>
        <p:txBody>
          <a:bodyPr/>
          <a:lstStyle/>
          <a:p>
            <a:pPr eaLnBrk="1" hangingPunct="1"/>
            <a:r>
              <a:rPr lang="en-US" altLang="en-US" smtClean="0"/>
              <a:t>Symmetrical</a:t>
            </a:r>
            <a:br>
              <a:rPr lang="en-US" altLang="en-US" smtClean="0"/>
            </a:br>
            <a:r>
              <a:rPr lang="en-US" altLang="en-US" smtClean="0"/>
              <a:t>Distributions</a:t>
            </a:r>
          </a:p>
        </p:txBody>
      </p:sp>
      <p:sp>
        <p:nvSpPr>
          <p:cNvPr id="22532" name="Rectangle 3"/>
          <p:cNvSpPr>
            <a:spLocks noGrp="1" noChangeArrowheads="1"/>
          </p:cNvSpPr>
          <p:nvPr>
            <p:ph type="body" idx="1"/>
          </p:nvPr>
        </p:nvSpPr>
        <p:spPr/>
        <p:txBody>
          <a:bodyPr/>
          <a:lstStyle/>
          <a:p>
            <a:pPr eaLnBrk="1" hangingPunct="1">
              <a:lnSpc>
                <a:spcPct val="80000"/>
              </a:lnSpc>
              <a:spcBef>
                <a:spcPct val="5000"/>
              </a:spcBef>
            </a:pPr>
            <a:r>
              <a:rPr lang="en-US" altLang="en-US" b="1" smtClean="0"/>
              <a:t>A distribution is symmetrical if the frequencies at the right and left tails of  the distribution are identical, so that if it is divided into two halves, each will be the mirror image of the other. </a:t>
            </a:r>
          </a:p>
          <a:p>
            <a:pPr eaLnBrk="1" hangingPunct="1">
              <a:lnSpc>
                <a:spcPct val="80000"/>
              </a:lnSpc>
              <a:spcBef>
                <a:spcPct val="5000"/>
              </a:spcBef>
            </a:pPr>
            <a:endParaRPr lang="en-US" altLang="en-US" b="1" smtClean="0"/>
          </a:p>
          <a:p>
            <a:pPr eaLnBrk="1" hangingPunct="1">
              <a:lnSpc>
                <a:spcPct val="70000"/>
              </a:lnSpc>
              <a:spcBef>
                <a:spcPct val="5000"/>
              </a:spcBef>
            </a:pPr>
            <a:r>
              <a:rPr lang="en-US" altLang="en-US" b="1" smtClean="0"/>
              <a:t> In a  symmetrical distribution the mean, median, and mode are identical.</a:t>
            </a:r>
          </a:p>
          <a:p>
            <a:pPr eaLnBrk="1" hangingPunct="1">
              <a:lnSpc>
                <a:spcPct val="160000"/>
              </a:lnSpc>
            </a:pPr>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7"/>
          <p:cNvSpPr>
            <a:spLocks noGrp="1"/>
          </p:cNvSpPr>
          <p:nvPr>
            <p:ph type="sldNum" sz="quarter" idx="12"/>
          </p:nvPr>
        </p:nvSpPr>
        <p:spPr/>
        <p:txBody>
          <a:bodyPr/>
          <a:lstStyle/>
          <a:p>
            <a:pPr>
              <a:defRPr/>
            </a:pPr>
            <a:fld id="{E6BEEDFD-34DB-4028-8304-65BDB9621E78}" type="slidenum">
              <a:rPr lang="en-US" smtClean="0"/>
              <a:pPr>
                <a:defRPr/>
              </a:pPr>
              <a:t>15</a:t>
            </a:fld>
            <a:endParaRPr lang="en-US" smtClean="0"/>
          </a:p>
        </p:txBody>
      </p:sp>
      <p:sp>
        <p:nvSpPr>
          <p:cNvPr id="23555" name="Rectangle 2"/>
          <p:cNvSpPr>
            <a:spLocks noGrp="1" noChangeArrowheads="1"/>
          </p:cNvSpPr>
          <p:nvPr>
            <p:ph type="title"/>
          </p:nvPr>
        </p:nvSpPr>
        <p:spPr/>
        <p:txBody>
          <a:bodyPr/>
          <a:lstStyle/>
          <a:p>
            <a:pPr eaLnBrk="1" hangingPunct="1"/>
            <a:r>
              <a:rPr lang="en-US" altLang="en-US" smtClean="0"/>
              <a:t>Distributions</a:t>
            </a:r>
          </a:p>
        </p:txBody>
      </p:sp>
      <p:sp>
        <p:nvSpPr>
          <p:cNvPr id="23556" name="Rectangle 3"/>
          <p:cNvSpPr>
            <a:spLocks noGrp="1" noChangeArrowheads="1"/>
          </p:cNvSpPr>
          <p:nvPr>
            <p:ph type="body" sz="half" idx="1"/>
          </p:nvPr>
        </p:nvSpPr>
        <p:spPr>
          <a:xfrm>
            <a:off x="685800" y="1981200"/>
            <a:ext cx="3813175" cy="4114800"/>
          </a:xfrm>
        </p:spPr>
        <p:txBody>
          <a:bodyPr/>
          <a:lstStyle/>
          <a:p>
            <a:pPr eaLnBrk="1" hangingPunct="1"/>
            <a:r>
              <a:rPr lang="en-US" altLang="en-US" sz="2800" smtClean="0"/>
              <a:t>Bell-Shaped (also known as symmetric” or “normal”)</a:t>
            </a:r>
          </a:p>
          <a:p>
            <a:pPr eaLnBrk="1" hangingPunct="1"/>
            <a:endParaRPr lang="en-US" altLang="en-US" sz="2800" smtClean="0"/>
          </a:p>
          <a:p>
            <a:pPr eaLnBrk="1" hangingPunct="1"/>
            <a:r>
              <a:rPr lang="en-US" altLang="en-US" sz="2800" smtClean="0"/>
              <a:t>Skewed:</a:t>
            </a:r>
          </a:p>
          <a:p>
            <a:pPr lvl="1" eaLnBrk="1" hangingPunct="1"/>
            <a:r>
              <a:rPr lang="en-US" altLang="en-US" smtClean="0"/>
              <a:t>positively (skewed to the right) – it tails off toward larger values</a:t>
            </a:r>
          </a:p>
          <a:p>
            <a:pPr lvl="1" eaLnBrk="1" hangingPunct="1"/>
            <a:r>
              <a:rPr lang="en-US" altLang="en-US" smtClean="0"/>
              <a:t>negatively (skewed to the left) – it tails off toward smaller values </a:t>
            </a:r>
          </a:p>
        </p:txBody>
      </p:sp>
      <p:pic>
        <p:nvPicPr>
          <p:cNvPr id="23557" name="Picture 4" descr="norm"/>
          <p:cNvPicPr>
            <a:picLocks noChangeAspect="1" noChangeArrowheads="1"/>
          </p:cNvPicPr>
          <p:nvPr>
            <p:ph sz="quarter" idx="2"/>
          </p:nvPr>
        </p:nvPicPr>
        <p:blipFill>
          <a:blip r:embed="rId4"/>
          <a:srcRect/>
          <a:stretch>
            <a:fillRect/>
          </a:stretch>
        </p:blipFill>
        <p:spPr>
          <a:xfrm>
            <a:off x="4953000" y="1371600"/>
            <a:ext cx="2914650" cy="2185988"/>
          </a:xfrm>
          <a:noFill/>
        </p:spPr>
      </p:pic>
      <p:pic>
        <p:nvPicPr>
          <p:cNvPr id="23558" name="Picture 5" descr="skew6">
            <a:hlinkClick r:id="rId5"/>
          </p:cNvPr>
          <p:cNvPicPr>
            <a:picLocks noChangeAspect="1" noChangeArrowheads="1"/>
          </p:cNvPicPr>
          <p:nvPr>
            <p:ph sz="quarter" idx="3"/>
          </p:nvPr>
        </p:nvPicPr>
        <p:blipFill>
          <a:blip r:embed="rId6"/>
          <a:srcRect/>
          <a:stretch>
            <a:fillRect/>
          </a:stretch>
        </p:blipFill>
        <p:spPr>
          <a:xfrm>
            <a:off x="4714875" y="3644900"/>
            <a:ext cx="3068638" cy="1592263"/>
          </a:xfrm>
        </p:spPr>
      </p:pic>
      <p:graphicFrame>
        <p:nvGraphicFramePr>
          <p:cNvPr id="23559" name="Object 6"/>
          <p:cNvGraphicFramePr>
            <a:graphicFrameLocks noChangeAspect="1"/>
          </p:cNvGraphicFramePr>
          <p:nvPr/>
        </p:nvGraphicFramePr>
        <p:xfrm>
          <a:off x="5105400" y="5029200"/>
          <a:ext cx="3590925" cy="1828800"/>
        </p:xfrm>
        <a:graphic>
          <a:graphicData uri="http://schemas.openxmlformats.org/presentationml/2006/ole">
            <p:oleObj spid="_x0000_s23559" name="Photo Editor Photo" r:id="rId7" imgW="3591426" imgH="1914286" progId="MSPhotoEd.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p:txBody>
          <a:bodyPr/>
          <a:lstStyle/>
          <a:p>
            <a:pPr>
              <a:defRPr/>
            </a:pPr>
            <a:fld id="{C0CB20C1-FB06-433D-8E42-470E64A1613D}" type="slidenum">
              <a:rPr lang="en-US" smtClean="0"/>
              <a:pPr>
                <a:defRPr/>
              </a:pPr>
              <a:t>16</a:t>
            </a:fld>
            <a:endParaRPr lang="en-US" smtClean="0"/>
          </a:p>
        </p:txBody>
      </p:sp>
      <p:sp>
        <p:nvSpPr>
          <p:cNvPr id="24579" name="Rectangle 2"/>
          <p:cNvSpPr>
            <a:spLocks noGrp="1" noChangeArrowheads="1"/>
          </p:cNvSpPr>
          <p:nvPr>
            <p:ph type="title"/>
          </p:nvPr>
        </p:nvSpPr>
        <p:spPr>
          <a:xfrm>
            <a:off x="762000" y="228600"/>
            <a:ext cx="8077200" cy="2433638"/>
          </a:xfrm>
        </p:spPr>
        <p:txBody>
          <a:bodyPr/>
          <a:lstStyle/>
          <a:p>
            <a:pPr eaLnBrk="1" hangingPunct="1"/>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
            </a:r>
            <a:br>
              <a:rPr lang="en-US" altLang="en-US" sz="4000" smtClean="0"/>
            </a:br>
            <a:r>
              <a:rPr lang="en-US" altLang="en-US" sz="4000" smtClean="0"/>
              <a:t>Skewed Distribution </a:t>
            </a:r>
            <a:br>
              <a:rPr lang="en-US" altLang="en-US" sz="4000" smtClean="0"/>
            </a:br>
            <a:r>
              <a:rPr lang="en-US" altLang="en-US" sz="4000" smtClean="0"/>
              <a:t/>
            </a:r>
            <a:br>
              <a:rPr lang="en-US" altLang="en-US" sz="4000" smtClean="0"/>
            </a:br>
            <a:r>
              <a:rPr lang="en-US" altLang="en-US" sz="3600" smtClean="0"/>
              <a:t>F</a:t>
            </a:r>
            <a:r>
              <a:rPr lang="en-US" altLang="en-US" sz="2400" b="1" smtClean="0"/>
              <a:t>ew extreme values on one side of the distribution or on the other.</a:t>
            </a:r>
            <a:br>
              <a:rPr lang="en-US" altLang="en-US" sz="2400" b="1" smtClean="0"/>
            </a:br>
            <a:endParaRPr lang="en-US" altLang="en-US" sz="2400" b="1" smtClean="0"/>
          </a:p>
        </p:txBody>
      </p:sp>
      <p:sp>
        <p:nvSpPr>
          <p:cNvPr id="24580" name="Rectangle 3"/>
          <p:cNvSpPr>
            <a:spLocks noGrp="1" noChangeArrowheads="1"/>
          </p:cNvSpPr>
          <p:nvPr>
            <p:ph type="body" idx="1"/>
          </p:nvPr>
        </p:nvSpPr>
        <p:spPr>
          <a:xfrm>
            <a:off x="914400" y="2971800"/>
            <a:ext cx="7772400" cy="2667000"/>
          </a:xfrm>
        </p:spPr>
        <p:txBody>
          <a:bodyPr/>
          <a:lstStyle/>
          <a:p>
            <a:pPr eaLnBrk="1" hangingPunct="1">
              <a:lnSpc>
                <a:spcPct val="80000"/>
              </a:lnSpc>
              <a:spcBef>
                <a:spcPct val="5000"/>
              </a:spcBef>
            </a:pPr>
            <a:r>
              <a:rPr lang="en-US" altLang="en-US" b="1" smtClean="0"/>
              <a:t>Positively skewed</a:t>
            </a:r>
            <a:r>
              <a:rPr lang="en-US" altLang="en-US" sz="2400" b="1" smtClean="0"/>
              <a:t> </a:t>
            </a:r>
            <a:r>
              <a:rPr lang="en-US" altLang="en-US" b="1" smtClean="0"/>
              <a:t>distributions:  distributions which have few extremely high values (Mean&gt;Median)</a:t>
            </a:r>
          </a:p>
          <a:p>
            <a:pPr eaLnBrk="1" hangingPunct="1">
              <a:lnSpc>
                <a:spcPct val="130000"/>
              </a:lnSpc>
              <a:spcBef>
                <a:spcPct val="5000"/>
              </a:spcBef>
            </a:pPr>
            <a:r>
              <a:rPr lang="en-US" altLang="en-US" b="1" smtClean="0"/>
              <a:t>Negatively skewed distributions:  distributions which have  few extremely low values(Mean&lt;Median)</a:t>
            </a:r>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p:txBody>
          <a:bodyPr/>
          <a:lstStyle/>
          <a:p>
            <a:pPr>
              <a:defRPr/>
            </a:pPr>
            <a:fld id="{CE503DC6-11D9-4BFD-8C57-7CB23D85E4D2}" type="slidenum">
              <a:rPr lang="en-US" smtClean="0"/>
              <a:pPr>
                <a:defRPr/>
              </a:pPr>
              <a:t>17</a:t>
            </a:fld>
            <a:endParaRPr lang="en-US" smtClean="0"/>
          </a:p>
        </p:txBody>
      </p:sp>
      <p:sp>
        <p:nvSpPr>
          <p:cNvPr id="45059" name="Rectangle 2"/>
          <p:cNvSpPr>
            <a:spLocks noGrp="1" noChangeArrowheads="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defRPr/>
            </a:pPr>
            <a:r>
              <a:rPr lang="en-US" smtClean="0"/>
              <a:t>Positively Skewed Distribution</a:t>
            </a:r>
          </a:p>
        </p:txBody>
      </p:sp>
      <p:pic>
        <p:nvPicPr>
          <p:cNvPr id="103427" name="Picture 3"/>
          <p:cNvPicPr>
            <a:picLocks noChangeAspect="1" noChangeArrowheads="1"/>
          </p:cNvPicPr>
          <p:nvPr/>
        </p:nvPicPr>
        <p:blipFill>
          <a:blip r:embed="rId4"/>
          <a:srcRect/>
          <a:stretch>
            <a:fillRect/>
          </a:stretch>
        </p:blipFill>
        <p:spPr bwMode="auto">
          <a:xfrm>
            <a:off x="914400" y="2286000"/>
            <a:ext cx="5943600" cy="4100513"/>
          </a:xfrm>
          <a:prstGeom prst="rect">
            <a:avLst/>
          </a:prstGeom>
          <a:noFill/>
          <a:ln w="12700">
            <a:noFill/>
            <a:miter lim="800000"/>
            <a:headEnd type="none" w="sm" len="sm"/>
            <a:tailEnd type="none" w="sm" len="sm"/>
          </a:ln>
        </p:spPr>
      </p:pic>
      <p:sp>
        <p:nvSpPr>
          <p:cNvPr id="25605" name="Text Box 4"/>
          <p:cNvSpPr txBox="1">
            <a:spLocks noChangeArrowheads="1"/>
          </p:cNvSpPr>
          <p:nvPr/>
        </p:nvSpPr>
        <p:spPr bwMode="auto">
          <a:xfrm>
            <a:off x="7010400" y="2514600"/>
            <a:ext cx="2133600" cy="1004888"/>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rgbClr val="FF0066"/>
                </a:solidFill>
                <a:latin typeface="Constantia" pitchFamily="18" charset="0"/>
              </a:rPr>
              <a:t>Mean=1.13</a:t>
            </a:r>
          </a:p>
          <a:p>
            <a:pPr eaLnBrk="0" hangingPunct="0">
              <a:spcBef>
                <a:spcPct val="50000"/>
              </a:spcBef>
            </a:pPr>
            <a:r>
              <a:rPr lang="en-US" altLang="en-US">
                <a:solidFill>
                  <a:srgbClr val="FF0066"/>
                </a:solidFill>
                <a:latin typeface="Constantia" pitchFamily="18" charset="0"/>
              </a:rPr>
              <a:t>Median=1.0</a:t>
            </a:r>
            <a:endParaRPr lang="en-US" altLang="en-US" sz="360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3427"/>
                                        </p:tgtEl>
                                        <p:attrNameLst>
                                          <p:attrName>style.visibility</p:attrName>
                                        </p:attrNameLst>
                                      </p:cBhvr>
                                      <p:to>
                                        <p:strVal val="visible"/>
                                      </p:to>
                                    </p:set>
                                    <p:anim calcmode="lin" valueType="num">
                                      <p:cBhvr additive="base">
                                        <p:cTn id="7" dur="500" fill="hold"/>
                                        <p:tgtEl>
                                          <p:spTgt spid="103427"/>
                                        </p:tgtEl>
                                        <p:attrNameLst>
                                          <p:attrName>ppt_x</p:attrName>
                                        </p:attrNameLst>
                                      </p:cBhvr>
                                      <p:tavLst>
                                        <p:tav tm="0">
                                          <p:val>
                                            <p:strVal val="0-#ppt_w/2"/>
                                          </p:val>
                                        </p:tav>
                                        <p:tav tm="100000">
                                          <p:val>
                                            <p:strVal val="#ppt_x"/>
                                          </p:val>
                                        </p:tav>
                                      </p:tavLst>
                                    </p:anim>
                                    <p:anim calcmode="lin" valueType="num">
                                      <p:cBhvr additive="base">
                                        <p:cTn id="8" dur="500" fill="hold"/>
                                        <p:tgtEl>
                                          <p:spTgt spid="1034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2"/>
          </p:nvPr>
        </p:nvSpPr>
        <p:spPr/>
        <p:txBody>
          <a:bodyPr/>
          <a:lstStyle/>
          <a:p>
            <a:pPr>
              <a:defRPr/>
            </a:pPr>
            <a:fld id="{799D700C-C5AE-4189-B0B4-F950ED53319F}" type="slidenum">
              <a:rPr lang="en-US" smtClean="0"/>
              <a:pPr>
                <a:defRPr/>
              </a:pPr>
              <a:t>18</a:t>
            </a:fld>
            <a:endParaRPr lang="en-US" smtClean="0"/>
          </a:p>
        </p:txBody>
      </p:sp>
      <p:sp>
        <p:nvSpPr>
          <p:cNvPr id="46083" name="Rectangle 2"/>
          <p:cNvSpPr>
            <a:spLocks noGrp="1" noChangeArrowheads="1"/>
          </p:cNvSpPr>
          <p:nvPr>
            <p:ph type="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defRPr/>
            </a:pPr>
            <a:r>
              <a:rPr lang="en-US" smtClean="0"/>
              <a:t>Negatively Skewed distribution</a:t>
            </a:r>
          </a:p>
        </p:txBody>
      </p:sp>
      <p:pic>
        <p:nvPicPr>
          <p:cNvPr id="26628" name="Picture 3"/>
          <p:cNvPicPr>
            <a:picLocks noChangeAspect="1" noChangeArrowheads="1"/>
          </p:cNvPicPr>
          <p:nvPr/>
        </p:nvPicPr>
        <p:blipFill>
          <a:blip r:embed="rId3"/>
          <a:srcRect/>
          <a:stretch>
            <a:fillRect/>
          </a:stretch>
        </p:blipFill>
        <p:spPr bwMode="auto">
          <a:xfrm>
            <a:off x="1524000" y="2133600"/>
            <a:ext cx="4800600" cy="3746500"/>
          </a:xfrm>
          <a:prstGeom prst="rect">
            <a:avLst/>
          </a:prstGeom>
          <a:noFill/>
          <a:ln w="12700">
            <a:noFill/>
            <a:miter lim="800000"/>
            <a:headEnd type="none" w="sm" len="sm"/>
            <a:tailEnd type="none" w="sm" len="sm"/>
          </a:ln>
        </p:spPr>
      </p:pic>
      <p:sp>
        <p:nvSpPr>
          <p:cNvPr id="26629" name="Text Box 4"/>
          <p:cNvSpPr txBox="1">
            <a:spLocks noChangeArrowheads="1"/>
          </p:cNvSpPr>
          <p:nvPr/>
        </p:nvSpPr>
        <p:spPr bwMode="auto">
          <a:xfrm>
            <a:off x="6477000" y="2590800"/>
            <a:ext cx="2667000" cy="146526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sz="3600">
                <a:solidFill>
                  <a:srgbClr val="FF0066"/>
                </a:solidFill>
                <a:latin typeface="Constantia" pitchFamily="18" charset="0"/>
              </a:rPr>
              <a:t>Mean=3.3</a:t>
            </a:r>
          </a:p>
          <a:p>
            <a:pPr eaLnBrk="0" hangingPunct="0">
              <a:spcBef>
                <a:spcPct val="50000"/>
              </a:spcBef>
            </a:pPr>
            <a:r>
              <a:rPr lang="en-US" altLang="en-US" sz="3600">
                <a:solidFill>
                  <a:srgbClr val="FF0066"/>
                </a:solidFill>
                <a:latin typeface="Constantia" pitchFamily="18" charset="0"/>
              </a:rPr>
              <a:t>Median=4.0</a:t>
            </a:r>
            <a:endParaRPr lang="en-US" altLang="en-US" sz="3600">
              <a:latin typeface="Constant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p:txBody>
          <a:bodyPr/>
          <a:lstStyle/>
          <a:p>
            <a:pPr>
              <a:defRPr/>
            </a:pPr>
            <a:fld id="{A448D461-C91A-41D8-B2BD-76FB8D3FDA29}" type="slidenum">
              <a:rPr lang="en-US" smtClean="0"/>
              <a:pPr>
                <a:defRPr/>
              </a:pPr>
              <a:t>19</a:t>
            </a:fld>
            <a:endParaRPr lang="en-US" smtClean="0"/>
          </a:p>
        </p:txBody>
      </p:sp>
      <p:sp>
        <p:nvSpPr>
          <p:cNvPr id="27651" name="Rectangle 2"/>
          <p:cNvSpPr>
            <a:spLocks noGrp="1" noChangeArrowheads="1"/>
          </p:cNvSpPr>
          <p:nvPr>
            <p:ph type="title"/>
          </p:nvPr>
        </p:nvSpPr>
        <p:spPr>
          <a:xfrm>
            <a:off x="838200" y="609600"/>
            <a:ext cx="7620000" cy="914400"/>
          </a:xfrm>
        </p:spPr>
        <p:txBody>
          <a:bodyPr/>
          <a:lstStyle/>
          <a:p>
            <a:pPr eaLnBrk="1" hangingPunct="1"/>
            <a:r>
              <a:rPr lang="en-US" altLang="en-US" sz="3200" smtClean="0"/>
              <a:t>Choosing  a Measure of Central Tendency</a:t>
            </a:r>
            <a:endParaRPr lang="en-US" altLang="en-US" smtClean="0"/>
          </a:p>
        </p:txBody>
      </p:sp>
      <p:sp>
        <p:nvSpPr>
          <p:cNvPr id="27652" name="Rectangle 3"/>
          <p:cNvSpPr>
            <a:spLocks noGrp="1" noChangeArrowheads="1"/>
          </p:cNvSpPr>
          <p:nvPr>
            <p:ph type="body" idx="1"/>
          </p:nvPr>
        </p:nvSpPr>
        <p:spPr>
          <a:xfrm>
            <a:off x="685800" y="2057400"/>
            <a:ext cx="7772400" cy="4038600"/>
          </a:xfrm>
        </p:spPr>
        <p:txBody>
          <a:bodyPr/>
          <a:lstStyle/>
          <a:p>
            <a:pPr eaLnBrk="1" hangingPunct="1"/>
            <a:r>
              <a:rPr lang="en-US" altLang="en-US" sz="2400" b="1" smtClean="0"/>
              <a:t>IF variable is Nominal..</a:t>
            </a:r>
          </a:p>
          <a:p>
            <a:pPr eaLnBrk="1" hangingPunct="1"/>
            <a:r>
              <a:rPr lang="en-US" altLang="en-US" sz="2400" b="1" smtClean="0"/>
              <a:t>Mode</a:t>
            </a:r>
          </a:p>
          <a:p>
            <a:pPr eaLnBrk="1" hangingPunct="1"/>
            <a:r>
              <a:rPr lang="en-US" altLang="en-US" sz="2400" b="1" smtClean="0"/>
              <a:t>IF variable is Ordinal...</a:t>
            </a:r>
          </a:p>
          <a:p>
            <a:pPr eaLnBrk="1" hangingPunct="1"/>
            <a:r>
              <a:rPr lang="en-US" altLang="en-US" sz="2400" b="1" smtClean="0"/>
              <a:t>Mode or Median(or both)</a:t>
            </a:r>
          </a:p>
          <a:p>
            <a:pPr eaLnBrk="1" hangingPunct="1"/>
            <a:r>
              <a:rPr lang="en-US" altLang="en-US" sz="2400" b="1" smtClean="0"/>
              <a:t>IF variable is Interval-Ratio and distribution is Symmetrical…</a:t>
            </a:r>
          </a:p>
          <a:p>
            <a:pPr eaLnBrk="1" hangingPunct="1"/>
            <a:r>
              <a:rPr lang="en-US" altLang="en-US" sz="2400" b="1" smtClean="0"/>
              <a:t>Mode, Median or Mean </a:t>
            </a:r>
          </a:p>
          <a:p>
            <a:pPr eaLnBrk="1" hangingPunct="1"/>
            <a:r>
              <a:rPr lang="en-US" altLang="en-US" sz="2400" b="1" smtClean="0"/>
              <a:t>IF variable is Interval-Ratio and distribution is Skewed…</a:t>
            </a:r>
          </a:p>
          <a:p>
            <a:pPr eaLnBrk="1" hangingPunct="1"/>
            <a:r>
              <a:rPr lang="en-US" altLang="en-US" sz="2400" b="1" smtClean="0"/>
              <a:t>Mode or Median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p:txBody>
          <a:bodyPr/>
          <a:lstStyle/>
          <a:p>
            <a:pPr>
              <a:defRPr/>
            </a:pPr>
            <a:fld id="{816745FF-C269-4342-9695-1E93E385A206}" type="slidenum">
              <a:rPr lang="en-US" smtClean="0"/>
              <a:pPr>
                <a:defRPr/>
              </a:pPr>
              <a:t>2</a:t>
            </a:fld>
            <a:endParaRPr lang="en-US" dirty="0" smtClean="0"/>
          </a:p>
        </p:txBody>
      </p:sp>
      <p:sp>
        <p:nvSpPr>
          <p:cNvPr id="10243" name="Line 2"/>
          <p:cNvSpPr>
            <a:spLocks noChangeShapeType="1"/>
          </p:cNvSpPr>
          <p:nvPr/>
        </p:nvSpPr>
        <p:spPr bwMode="auto">
          <a:xfrm>
            <a:off x="1293813" y="2360613"/>
            <a:ext cx="0" cy="533400"/>
          </a:xfrm>
          <a:prstGeom prst="line">
            <a:avLst/>
          </a:prstGeom>
          <a:noFill/>
          <a:ln w="19050">
            <a:solidFill>
              <a:schemeClr val="tx1"/>
            </a:solidFill>
            <a:round/>
            <a:headEnd/>
            <a:tailEnd/>
          </a:ln>
        </p:spPr>
        <p:txBody>
          <a:bodyPr/>
          <a:lstStyle/>
          <a:p>
            <a:endParaRPr lang="en-US"/>
          </a:p>
        </p:txBody>
      </p:sp>
      <p:sp>
        <p:nvSpPr>
          <p:cNvPr id="10244" name="Rectangle 3"/>
          <p:cNvSpPr>
            <a:spLocks noGrp="1" noChangeArrowheads="1"/>
          </p:cNvSpPr>
          <p:nvPr>
            <p:ph type="title"/>
          </p:nvPr>
        </p:nvSpPr>
        <p:spPr/>
        <p:txBody>
          <a:bodyPr/>
          <a:lstStyle/>
          <a:p>
            <a:pPr eaLnBrk="1" hangingPunct="1">
              <a:lnSpc>
                <a:spcPct val="110000"/>
              </a:lnSpc>
            </a:pPr>
            <a:r>
              <a:rPr lang="en-US" altLang="en-US" b="1" smtClean="0"/>
              <a:t>Summary Measures</a:t>
            </a:r>
          </a:p>
        </p:txBody>
      </p:sp>
      <p:sp>
        <p:nvSpPr>
          <p:cNvPr id="10245" name="Line 4"/>
          <p:cNvSpPr>
            <a:spLocks noChangeShapeType="1"/>
          </p:cNvSpPr>
          <p:nvPr/>
        </p:nvSpPr>
        <p:spPr bwMode="auto">
          <a:xfrm>
            <a:off x="4341813" y="2055813"/>
            <a:ext cx="1587" cy="306387"/>
          </a:xfrm>
          <a:prstGeom prst="line">
            <a:avLst/>
          </a:prstGeom>
          <a:noFill/>
          <a:ln w="19050">
            <a:solidFill>
              <a:schemeClr val="tx1"/>
            </a:solidFill>
            <a:round/>
            <a:headEnd/>
            <a:tailEnd/>
          </a:ln>
        </p:spPr>
        <p:txBody>
          <a:bodyPr/>
          <a:lstStyle/>
          <a:p>
            <a:endParaRPr lang="en-US"/>
          </a:p>
        </p:txBody>
      </p:sp>
      <p:sp>
        <p:nvSpPr>
          <p:cNvPr id="10246" name="Line 5"/>
          <p:cNvSpPr>
            <a:spLocks noChangeShapeType="1"/>
          </p:cNvSpPr>
          <p:nvPr/>
        </p:nvSpPr>
        <p:spPr bwMode="auto">
          <a:xfrm>
            <a:off x="1293813" y="2360613"/>
            <a:ext cx="6707187" cy="1587"/>
          </a:xfrm>
          <a:prstGeom prst="line">
            <a:avLst/>
          </a:prstGeom>
          <a:noFill/>
          <a:ln w="19050">
            <a:solidFill>
              <a:schemeClr val="tx1"/>
            </a:solidFill>
            <a:round/>
            <a:headEnd/>
            <a:tailEnd/>
          </a:ln>
        </p:spPr>
        <p:txBody>
          <a:bodyPr/>
          <a:lstStyle/>
          <a:p>
            <a:endParaRPr lang="en-US"/>
          </a:p>
        </p:txBody>
      </p:sp>
      <p:sp>
        <p:nvSpPr>
          <p:cNvPr id="10247" name="Rectangle 6"/>
          <p:cNvSpPr>
            <a:spLocks noChangeArrowheads="1"/>
          </p:cNvSpPr>
          <p:nvPr/>
        </p:nvSpPr>
        <p:spPr bwMode="auto">
          <a:xfrm>
            <a:off x="608013" y="3351213"/>
            <a:ext cx="2211387"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Arithmetic Mean</a:t>
            </a:r>
          </a:p>
        </p:txBody>
      </p:sp>
      <p:sp>
        <p:nvSpPr>
          <p:cNvPr id="10248" name="Rectangle 7"/>
          <p:cNvSpPr>
            <a:spLocks noChangeArrowheads="1"/>
          </p:cNvSpPr>
          <p:nvPr/>
        </p:nvSpPr>
        <p:spPr bwMode="auto">
          <a:xfrm>
            <a:off x="609600" y="3886200"/>
            <a:ext cx="1141413"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Median</a:t>
            </a:r>
          </a:p>
        </p:txBody>
      </p:sp>
      <p:sp>
        <p:nvSpPr>
          <p:cNvPr id="10249" name="Rectangle 8"/>
          <p:cNvSpPr>
            <a:spLocks noChangeArrowheads="1"/>
          </p:cNvSpPr>
          <p:nvPr/>
        </p:nvSpPr>
        <p:spPr bwMode="auto">
          <a:xfrm>
            <a:off x="609600" y="4419600"/>
            <a:ext cx="911225"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Mode</a:t>
            </a:r>
          </a:p>
        </p:txBody>
      </p:sp>
      <p:sp>
        <p:nvSpPr>
          <p:cNvPr id="10250" name="Rectangle 9"/>
          <p:cNvSpPr>
            <a:spLocks noChangeArrowheads="1"/>
          </p:cNvSpPr>
          <p:nvPr/>
        </p:nvSpPr>
        <p:spPr bwMode="auto">
          <a:xfrm>
            <a:off x="2590800" y="1676400"/>
            <a:ext cx="3656013" cy="406400"/>
          </a:xfrm>
          <a:prstGeom prst="rect">
            <a:avLst/>
          </a:prstGeom>
          <a:solidFill>
            <a:schemeClr val="accent1"/>
          </a:solidFill>
          <a:ln w="12700">
            <a:solidFill>
              <a:srgbClr val="000066"/>
            </a:solidFill>
            <a:miter lim="800000"/>
            <a:headEnd/>
            <a:tailEnd/>
          </a:ln>
        </p:spPr>
        <p:txBody>
          <a:bodyPr lIns="90488" tIns="44450" rIns="90488" bIns="44450">
            <a:spAutoFit/>
          </a:bodyPr>
          <a:lstStyle/>
          <a:p>
            <a:pPr eaLnBrk="0" hangingPunct="0">
              <a:spcBef>
                <a:spcPct val="50000"/>
              </a:spcBef>
            </a:pPr>
            <a:r>
              <a:rPr lang="en-US" altLang="en-US" sz="2000" b="1"/>
              <a:t>Describing Data Numerically</a:t>
            </a:r>
          </a:p>
        </p:txBody>
      </p:sp>
      <p:sp>
        <p:nvSpPr>
          <p:cNvPr id="10251" name="Line 10"/>
          <p:cNvSpPr>
            <a:spLocks noChangeShapeType="1"/>
          </p:cNvSpPr>
          <p:nvPr/>
        </p:nvSpPr>
        <p:spPr bwMode="auto">
          <a:xfrm>
            <a:off x="8001000" y="2362200"/>
            <a:ext cx="0" cy="304800"/>
          </a:xfrm>
          <a:prstGeom prst="line">
            <a:avLst/>
          </a:prstGeom>
          <a:noFill/>
          <a:ln w="19050">
            <a:solidFill>
              <a:schemeClr val="tx1"/>
            </a:solidFill>
            <a:round/>
            <a:headEnd/>
            <a:tailEnd/>
          </a:ln>
        </p:spPr>
        <p:txBody>
          <a:bodyPr/>
          <a:lstStyle/>
          <a:p>
            <a:endParaRPr lang="en-US"/>
          </a:p>
        </p:txBody>
      </p:sp>
      <p:sp>
        <p:nvSpPr>
          <p:cNvPr id="10252" name="Rectangle 11"/>
          <p:cNvSpPr>
            <a:spLocks noChangeArrowheads="1"/>
          </p:cNvSpPr>
          <p:nvPr/>
        </p:nvSpPr>
        <p:spPr bwMode="auto">
          <a:xfrm>
            <a:off x="5029200" y="4419600"/>
            <a:ext cx="1295400" cy="406400"/>
          </a:xfrm>
          <a:prstGeom prst="rect">
            <a:avLst/>
          </a:prstGeom>
          <a:solidFill>
            <a:srgbClr val="CCECFF"/>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Variance</a:t>
            </a:r>
          </a:p>
        </p:txBody>
      </p:sp>
      <p:sp>
        <p:nvSpPr>
          <p:cNvPr id="10253" name="Rectangle 12"/>
          <p:cNvSpPr>
            <a:spLocks noChangeArrowheads="1"/>
          </p:cNvSpPr>
          <p:nvPr/>
        </p:nvSpPr>
        <p:spPr bwMode="auto">
          <a:xfrm>
            <a:off x="5029200" y="4953000"/>
            <a:ext cx="2514600" cy="406400"/>
          </a:xfrm>
          <a:prstGeom prst="rect">
            <a:avLst/>
          </a:prstGeom>
          <a:solidFill>
            <a:srgbClr val="CCECFF"/>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Standard Deviation</a:t>
            </a:r>
          </a:p>
        </p:txBody>
      </p:sp>
      <p:sp>
        <p:nvSpPr>
          <p:cNvPr id="10254" name="Rectangle 14"/>
          <p:cNvSpPr>
            <a:spLocks noChangeArrowheads="1"/>
          </p:cNvSpPr>
          <p:nvPr/>
        </p:nvSpPr>
        <p:spPr bwMode="auto">
          <a:xfrm>
            <a:off x="5029200" y="3352800"/>
            <a:ext cx="990600" cy="406400"/>
          </a:xfrm>
          <a:prstGeom prst="rect">
            <a:avLst/>
          </a:prstGeom>
          <a:solidFill>
            <a:srgbClr val="CCECFF"/>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Range</a:t>
            </a:r>
          </a:p>
        </p:txBody>
      </p:sp>
      <p:sp>
        <p:nvSpPr>
          <p:cNvPr id="10255" name="Rectangle 15"/>
          <p:cNvSpPr>
            <a:spLocks noChangeArrowheads="1"/>
          </p:cNvSpPr>
          <p:nvPr/>
        </p:nvSpPr>
        <p:spPr bwMode="auto">
          <a:xfrm>
            <a:off x="5029200" y="3886200"/>
            <a:ext cx="2514600" cy="406400"/>
          </a:xfrm>
          <a:prstGeom prst="rect">
            <a:avLst/>
          </a:prstGeom>
          <a:solidFill>
            <a:srgbClr val="CCECFF"/>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Interquartile Range</a:t>
            </a:r>
          </a:p>
        </p:txBody>
      </p:sp>
      <p:sp>
        <p:nvSpPr>
          <p:cNvPr id="10256" name="Rectangle 16"/>
          <p:cNvSpPr>
            <a:spLocks noChangeArrowheads="1"/>
          </p:cNvSpPr>
          <p:nvPr/>
        </p:nvSpPr>
        <p:spPr bwMode="auto">
          <a:xfrm>
            <a:off x="609600" y="4953000"/>
            <a:ext cx="2208213"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Geometric Mean</a:t>
            </a:r>
          </a:p>
        </p:txBody>
      </p:sp>
      <p:sp>
        <p:nvSpPr>
          <p:cNvPr id="10257" name="Rectangle 17"/>
          <p:cNvSpPr>
            <a:spLocks noChangeArrowheads="1"/>
          </p:cNvSpPr>
          <p:nvPr/>
        </p:nvSpPr>
        <p:spPr bwMode="auto">
          <a:xfrm>
            <a:off x="7620000" y="3352800"/>
            <a:ext cx="1447800" cy="406400"/>
          </a:xfrm>
          <a:prstGeom prst="rect">
            <a:avLst/>
          </a:prstGeom>
          <a:solidFill>
            <a:srgbClr val="FCC2E0"/>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Skewness</a:t>
            </a:r>
          </a:p>
        </p:txBody>
      </p:sp>
      <p:sp>
        <p:nvSpPr>
          <p:cNvPr id="10258" name="Line 18"/>
          <p:cNvSpPr>
            <a:spLocks noChangeShapeType="1"/>
          </p:cNvSpPr>
          <p:nvPr/>
        </p:nvSpPr>
        <p:spPr bwMode="auto">
          <a:xfrm>
            <a:off x="381000" y="3048000"/>
            <a:ext cx="0" cy="2133600"/>
          </a:xfrm>
          <a:prstGeom prst="line">
            <a:avLst/>
          </a:prstGeom>
          <a:noFill/>
          <a:ln w="9525">
            <a:solidFill>
              <a:schemeClr val="tx1"/>
            </a:solidFill>
            <a:miter lim="800000"/>
            <a:headEnd/>
            <a:tailEnd/>
          </a:ln>
        </p:spPr>
        <p:txBody>
          <a:bodyPr wrap="none"/>
          <a:lstStyle/>
          <a:p>
            <a:endParaRPr lang="en-US"/>
          </a:p>
        </p:txBody>
      </p:sp>
      <p:sp>
        <p:nvSpPr>
          <p:cNvPr id="10259" name="Line 19"/>
          <p:cNvSpPr>
            <a:spLocks noChangeShapeType="1"/>
          </p:cNvSpPr>
          <p:nvPr/>
        </p:nvSpPr>
        <p:spPr bwMode="auto">
          <a:xfrm>
            <a:off x="381000" y="3581400"/>
            <a:ext cx="228600" cy="0"/>
          </a:xfrm>
          <a:prstGeom prst="line">
            <a:avLst/>
          </a:prstGeom>
          <a:noFill/>
          <a:ln w="9525">
            <a:solidFill>
              <a:schemeClr val="tx1"/>
            </a:solidFill>
            <a:miter lim="800000"/>
            <a:headEnd/>
            <a:tailEnd/>
          </a:ln>
        </p:spPr>
        <p:txBody>
          <a:bodyPr wrap="none"/>
          <a:lstStyle/>
          <a:p>
            <a:endParaRPr lang="en-US"/>
          </a:p>
        </p:txBody>
      </p:sp>
      <p:sp>
        <p:nvSpPr>
          <p:cNvPr id="10260" name="Line 20"/>
          <p:cNvSpPr>
            <a:spLocks noChangeShapeType="1"/>
          </p:cNvSpPr>
          <p:nvPr/>
        </p:nvSpPr>
        <p:spPr bwMode="auto">
          <a:xfrm>
            <a:off x="381000" y="4114800"/>
            <a:ext cx="228600" cy="0"/>
          </a:xfrm>
          <a:prstGeom prst="line">
            <a:avLst/>
          </a:prstGeom>
          <a:noFill/>
          <a:ln w="9525">
            <a:solidFill>
              <a:schemeClr val="tx1"/>
            </a:solidFill>
            <a:miter lim="800000"/>
            <a:headEnd/>
            <a:tailEnd/>
          </a:ln>
        </p:spPr>
        <p:txBody>
          <a:bodyPr wrap="none"/>
          <a:lstStyle/>
          <a:p>
            <a:endParaRPr lang="en-US"/>
          </a:p>
        </p:txBody>
      </p:sp>
      <p:sp>
        <p:nvSpPr>
          <p:cNvPr id="10261" name="Line 21"/>
          <p:cNvSpPr>
            <a:spLocks noChangeShapeType="1"/>
          </p:cNvSpPr>
          <p:nvPr/>
        </p:nvSpPr>
        <p:spPr bwMode="auto">
          <a:xfrm>
            <a:off x="381000" y="4648200"/>
            <a:ext cx="228600" cy="0"/>
          </a:xfrm>
          <a:prstGeom prst="line">
            <a:avLst/>
          </a:prstGeom>
          <a:noFill/>
          <a:ln w="9525">
            <a:solidFill>
              <a:schemeClr val="tx1"/>
            </a:solidFill>
            <a:miter lim="800000"/>
            <a:headEnd/>
            <a:tailEnd/>
          </a:ln>
        </p:spPr>
        <p:txBody>
          <a:bodyPr wrap="none"/>
          <a:lstStyle/>
          <a:p>
            <a:endParaRPr lang="en-US"/>
          </a:p>
        </p:txBody>
      </p:sp>
      <p:sp>
        <p:nvSpPr>
          <p:cNvPr id="10262" name="Line 22"/>
          <p:cNvSpPr>
            <a:spLocks noChangeShapeType="1"/>
          </p:cNvSpPr>
          <p:nvPr/>
        </p:nvSpPr>
        <p:spPr bwMode="auto">
          <a:xfrm>
            <a:off x="381000" y="5181600"/>
            <a:ext cx="228600" cy="0"/>
          </a:xfrm>
          <a:prstGeom prst="line">
            <a:avLst/>
          </a:prstGeom>
          <a:noFill/>
          <a:ln w="9525">
            <a:solidFill>
              <a:schemeClr val="tx1"/>
            </a:solidFill>
            <a:miter lim="800000"/>
            <a:headEnd/>
            <a:tailEnd/>
          </a:ln>
        </p:spPr>
        <p:txBody>
          <a:bodyPr wrap="none"/>
          <a:lstStyle/>
          <a:p>
            <a:endParaRPr lang="en-US"/>
          </a:p>
        </p:txBody>
      </p:sp>
      <p:sp>
        <p:nvSpPr>
          <p:cNvPr id="10263" name="Rectangle 23"/>
          <p:cNvSpPr>
            <a:spLocks noChangeArrowheads="1"/>
          </p:cNvSpPr>
          <p:nvPr/>
        </p:nvSpPr>
        <p:spPr bwMode="auto">
          <a:xfrm>
            <a:off x="228600" y="2667000"/>
            <a:ext cx="2362200" cy="406400"/>
          </a:xfrm>
          <a:prstGeom prst="rect">
            <a:avLst/>
          </a:prstGeom>
          <a:solidFill>
            <a:srgbClr val="FDE0BD"/>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altLang="en-US" sz="2000" b="1"/>
              <a:t>Central Tendency</a:t>
            </a:r>
          </a:p>
        </p:txBody>
      </p:sp>
      <p:sp>
        <p:nvSpPr>
          <p:cNvPr id="10264" name="Line 24"/>
          <p:cNvSpPr>
            <a:spLocks noChangeShapeType="1"/>
          </p:cNvSpPr>
          <p:nvPr/>
        </p:nvSpPr>
        <p:spPr bwMode="auto">
          <a:xfrm flipH="1">
            <a:off x="4800600" y="3048000"/>
            <a:ext cx="46038" cy="2209800"/>
          </a:xfrm>
          <a:prstGeom prst="line">
            <a:avLst/>
          </a:prstGeom>
          <a:noFill/>
          <a:ln w="9525">
            <a:solidFill>
              <a:schemeClr val="tx1"/>
            </a:solidFill>
            <a:miter lim="800000"/>
            <a:headEnd/>
            <a:tailEnd/>
          </a:ln>
        </p:spPr>
        <p:txBody>
          <a:bodyPr wrap="none"/>
          <a:lstStyle/>
          <a:p>
            <a:endParaRPr lang="en-US"/>
          </a:p>
        </p:txBody>
      </p:sp>
      <p:sp>
        <p:nvSpPr>
          <p:cNvPr id="10265" name="Line 25"/>
          <p:cNvSpPr>
            <a:spLocks noChangeShapeType="1"/>
          </p:cNvSpPr>
          <p:nvPr/>
        </p:nvSpPr>
        <p:spPr bwMode="auto">
          <a:xfrm>
            <a:off x="4800600" y="3581400"/>
            <a:ext cx="228600" cy="0"/>
          </a:xfrm>
          <a:prstGeom prst="line">
            <a:avLst/>
          </a:prstGeom>
          <a:noFill/>
          <a:ln w="9525">
            <a:solidFill>
              <a:schemeClr val="tx1"/>
            </a:solidFill>
            <a:miter lim="800000"/>
            <a:headEnd/>
            <a:tailEnd/>
          </a:ln>
        </p:spPr>
        <p:txBody>
          <a:bodyPr wrap="none"/>
          <a:lstStyle/>
          <a:p>
            <a:endParaRPr lang="en-US"/>
          </a:p>
        </p:txBody>
      </p:sp>
      <p:sp>
        <p:nvSpPr>
          <p:cNvPr id="10266" name="Line 26"/>
          <p:cNvSpPr>
            <a:spLocks noChangeShapeType="1"/>
          </p:cNvSpPr>
          <p:nvPr/>
        </p:nvSpPr>
        <p:spPr bwMode="auto">
          <a:xfrm>
            <a:off x="4800600" y="4114800"/>
            <a:ext cx="228600" cy="0"/>
          </a:xfrm>
          <a:prstGeom prst="line">
            <a:avLst/>
          </a:prstGeom>
          <a:noFill/>
          <a:ln w="9525">
            <a:solidFill>
              <a:schemeClr val="tx1"/>
            </a:solidFill>
            <a:miter lim="800000"/>
            <a:headEnd/>
            <a:tailEnd/>
          </a:ln>
        </p:spPr>
        <p:txBody>
          <a:bodyPr wrap="none"/>
          <a:lstStyle/>
          <a:p>
            <a:endParaRPr lang="en-US"/>
          </a:p>
        </p:txBody>
      </p:sp>
      <p:sp>
        <p:nvSpPr>
          <p:cNvPr id="10267" name="Line 27"/>
          <p:cNvSpPr>
            <a:spLocks noChangeShapeType="1"/>
          </p:cNvSpPr>
          <p:nvPr/>
        </p:nvSpPr>
        <p:spPr bwMode="auto">
          <a:xfrm>
            <a:off x="4800600" y="4648200"/>
            <a:ext cx="228600" cy="0"/>
          </a:xfrm>
          <a:prstGeom prst="line">
            <a:avLst/>
          </a:prstGeom>
          <a:noFill/>
          <a:ln w="9525">
            <a:solidFill>
              <a:schemeClr val="tx1"/>
            </a:solidFill>
            <a:miter lim="800000"/>
            <a:headEnd/>
            <a:tailEnd/>
          </a:ln>
        </p:spPr>
        <p:txBody>
          <a:bodyPr wrap="none"/>
          <a:lstStyle/>
          <a:p>
            <a:endParaRPr lang="en-US"/>
          </a:p>
        </p:txBody>
      </p:sp>
      <p:sp>
        <p:nvSpPr>
          <p:cNvPr id="10268" name="Line 28"/>
          <p:cNvSpPr>
            <a:spLocks noChangeShapeType="1"/>
          </p:cNvSpPr>
          <p:nvPr/>
        </p:nvSpPr>
        <p:spPr bwMode="auto">
          <a:xfrm>
            <a:off x="4800600" y="5181600"/>
            <a:ext cx="228600" cy="0"/>
          </a:xfrm>
          <a:prstGeom prst="line">
            <a:avLst/>
          </a:prstGeom>
          <a:noFill/>
          <a:ln w="9525">
            <a:solidFill>
              <a:schemeClr val="tx1"/>
            </a:solidFill>
            <a:miter lim="800000"/>
            <a:headEnd/>
            <a:tailEnd/>
          </a:ln>
        </p:spPr>
        <p:txBody>
          <a:bodyPr wrap="none"/>
          <a:lstStyle/>
          <a:p>
            <a:endParaRPr lang="en-US"/>
          </a:p>
        </p:txBody>
      </p:sp>
      <p:sp>
        <p:nvSpPr>
          <p:cNvPr id="10269" name="Rectangle 30"/>
          <p:cNvSpPr>
            <a:spLocks noChangeArrowheads="1"/>
          </p:cNvSpPr>
          <p:nvPr/>
        </p:nvSpPr>
        <p:spPr bwMode="auto">
          <a:xfrm>
            <a:off x="4648200" y="2667000"/>
            <a:ext cx="1828800" cy="406400"/>
          </a:xfrm>
          <a:prstGeom prst="rect">
            <a:avLst/>
          </a:prstGeom>
          <a:solidFill>
            <a:srgbClr val="CCECFF"/>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altLang="en-US" sz="2000" b="1"/>
              <a:t>Variation</a:t>
            </a:r>
          </a:p>
        </p:txBody>
      </p:sp>
      <p:sp>
        <p:nvSpPr>
          <p:cNvPr id="10270" name="Line 31"/>
          <p:cNvSpPr>
            <a:spLocks noChangeShapeType="1"/>
          </p:cNvSpPr>
          <p:nvPr/>
        </p:nvSpPr>
        <p:spPr bwMode="auto">
          <a:xfrm>
            <a:off x="7391400" y="3048000"/>
            <a:ext cx="0" cy="533400"/>
          </a:xfrm>
          <a:prstGeom prst="line">
            <a:avLst/>
          </a:prstGeom>
          <a:noFill/>
          <a:ln w="9525">
            <a:solidFill>
              <a:schemeClr val="tx1"/>
            </a:solidFill>
            <a:miter lim="800000"/>
            <a:headEnd/>
            <a:tailEnd/>
          </a:ln>
        </p:spPr>
        <p:txBody>
          <a:bodyPr wrap="none"/>
          <a:lstStyle/>
          <a:p>
            <a:endParaRPr lang="en-US"/>
          </a:p>
        </p:txBody>
      </p:sp>
      <p:sp>
        <p:nvSpPr>
          <p:cNvPr id="10271" name="Line 32"/>
          <p:cNvSpPr>
            <a:spLocks noChangeShapeType="1"/>
          </p:cNvSpPr>
          <p:nvPr/>
        </p:nvSpPr>
        <p:spPr bwMode="auto">
          <a:xfrm>
            <a:off x="7391400" y="3581400"/>
            <a:ext cx="228600" cy="0"/>
          </a:xfrm>
          <a:prstGeom prst="line">
            <a:avLst/>
          </a:prstGeom>
          <a:noFill/>
          <a:ln w="9525">
            <a:solidFill>
              <a:schemeClr val="tx1"/>
            </a:solidFill>
            <a:miter lim="800000"/>
            <a:headEnd/>
            <a:tailEnd/>
          </a:ln>
        </p:spPr>
        <p:txBody>
          <a:bodyPr wrap="none"/>
          <a:lstStyle/>
          <a:p>
            <a:endParaRPr lang="en-US"/>
          </a:p>
        </p:txBody>
      </p:sp>
      <p:sp>
        <p:nvSpPr>
          <p:cNvPr id="10272" name="Rectangle 33"/>
          <p:cNvSpPr>
            <a:spLocks noChangeArrowheads="1"/>
          </p:cNvSpPr>
          <p:nvPr/>
        </p:nvSpPr>
        <p:spPr bwMode="auto">
          <a:xfrm>
            <a:off x="7239000" y="2667000"/>
            <a:ext cx="1447800" cy="406400"/>
          </a:xfrm>
          <a:prstGeom prst="rect">
            <a:avLst/>
          </a:prstGeom>
          <a:solidFill>
            <a:srgbClr val="FCC2E0"/>
          </a:solidFill>
          <a:ln w="12700">
            <a:solidFill>
              <a:schemeClr val="tx1"/>
            </a:solidFill>
            <a:miter lim="800000"/>
            <a:headEnd/>
            <a:tailEnd/>
          </a:ln>
        </p:spPr>
        <p:txBody>
          <a:bodyPr lIns="90488" tIns="44450" rIns="90488" bIns="44450">
            <a:spAutoFit/>
          </a:bodyPr>
          <a:lstStyle/>
          <a:p>
            <a:pPr algn="ctr" eaLnBrk="0" hangingPunct="0">
              <a:spcBef>
                <a:spcPct val="50000"/>
              </a:spcBef>
            </a:pPr>
            <a:r>
              <a:rPr lang="en-US" altLang="en-US" sz="2000" b="1"/>
              <a:t>Shape</a:t>
            </a:r>
          </a:p>
        </p:txBody>
      </p:sp>
      <p:sp>
        <p:nvSpPr>
          <p:cNvPr id="10273" name="Rectangle 34"/>
          <p:cNvSpPr>
            <a:spLocks noChangeArrowheads="1"/>
          </p:cNvSpPr>
          <p:nvPr/>
        </p:nvSpPr>
        <p:spPr bwMode="auto">
          <a:xfrm>
            <a:off x="2971800" y="2667000"/>
            <a:ext cx="1371600" cy="406400"/>
          </a:xfrm>
          <a:prstGeom prst="rect">
            <a:avLst/>
          </a:prstGeom>
          <a:solidFill>
            <a:srgbClr val="CCFFCC"/>
          </a:solidFill>
          <a:ln w="12700">
            <a:solidFill>
              <a:schemeClr val="tx1"/>
            </a:solidFill>
            <a:miter lim="800000"/>
            <a:headEnd/>
            <a:tailEnd/>
          </a:ln>
        </p:spPr>
        <p:txBody>
          <a:bodyPr lIns="90488" tIns="44450" rIns="90488" bIns="44450">
            <a:spAutoFit/>
          </a:bodyPr>
          <a:lstStyle/>
          <a:p>
            <a:pPr eaLnBrk="0" hangingPunct="0">
              <a:spcBef>
                <a:spcPct val="50000"/>
              </a:spcBef>
            </a:pPr>
            <a:r>
              <a:rPr lang="en-US" altLang="en-US" sz="2000" b="1"/>
              <a:t>Quartiles</a:t>
            </a:r>
          </a:p>
        </p:txBody>
      </p:sp>
      <p:sp>
        <p:nvSpPr>
          <p:cNvPr id="10274" name="Line 35"/>
          <p:cNvSpPr>
            <a:spLocks noChangeShapeType="1"/>
          </p:cNvSpPr>
          <p:nvPr/>
        </p:nvSpPr>
        <p:spPr bwMode="auto">
          <a:xfrm>
            <a:off x="3657600" y="2360613"/>
            <a:ext cx="1588" cy="306387"/>
          </a:xfrm>
          <a:prstGeom prst="line">
            <a:avLst/>
          </a:prstGeom>
          <a:noFill/>
          <a:ln w="19050">
            <a:solidFill>
              <a:schemeClr val="tx1"/>
            </a:solidFill>
            <a:round/>
            <a:headEnd/>
            <a:tailEnd/>
          </a:ln>
        </p:spPr>
        <p:txBody>
          <a:bodyPr/>
          <a:lstStyle/>
          <a:p>
            <a:endParaRPr lang="en-US"/>
          </a:p>
        </p:txBody>
      </p:sp>
      <p:sp>
        <p:nvSpPr>
          <p:cNvPr id="10275" name="Line 36"/>
          <p:cNvSpPr>
            <a:spLocks noChangeShapeType="1"/>
          </p:cNvSpPr>
          <p:nvPr/>
        </p:nvSpPr>
        <p:spPr bwMode="auto">
          <a:xfrm>
            <a:off x="5561013" y="2360613"/>
            <a:ext cx="1587" cy="306387"/>
          </a:xfrm>
          <a:prstGeom prst="line">
            <a:avLst/>
          </a:prstGeom>
          <a:noFill/>
          <a:ln w="19050">
            <a:solidFill>
              <a:schemeClr val="tx1"/>
            </a:solidFill>
            <a:round/>
            <a:headEnd/>
            <a:tailEnd/>
          </a:ln>
        </p:spPr>
        <p:txBody>
          <a:bodyPr/>
          <a:lstStyle/>
          <a:p>
            <a:endParaRPr lang="en-US"/>
          </a:p>
        </p:txBody>
      </p:sp>
      <p:cxnSp>
        <p:nvCxnSpPr>
          <p:cNvPr id="3" name="Straight Connector 2"/>
          <p:cNvCxnSpPr>
            <a:stCxn id="10262" idx="0"/>
          </p:cNvCxnSpPr>
          <p:nvPr/>
        </p:nvCxnSpPr>
        <p:spPr>
          <a:xfrm>
            <a:off x="381000" y="51816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5715000"/>
            <a:ext cx="227013"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8013" y="5638800"/>
            <a:ext cx="2209800" cy="381000"/>
          </a:xfrm>
          <a:prstGeom prst="rect">
            <a:avLst/>
          </a:prstGeom>
          <a:solidFill>
            <a:schemeClr val="accent6">
              <a:lumMod val="40000"/>
              <a:lumOff val="60000"/>
            </a:schemeClr>
          </a:solidFill>
          <a:ln>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b="1" dirty="0">
                <a:latin typeface="Arial" panose="020B0604020202020204" pitchFamily="34" charset="0"/>
                <a:cs typeface="Arial" panose="020B0604020202020204" pitchFamily="34" charset="0"/>
              </a:rPr>
              <a:t>Harmonic Mean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EXAMPLE:</a:t>
            </a:r>
          </a:p>
        </p:txBody>
      </p:sp>
      <p:sp>
        <p:nvSpPr>
          <p:cNvPr id="28675" name="Rectangle 3"/>
          <p:cNvSpPr>
            <a:spLocks noGrp="1" noChangeArrowheads="1"/>
          </p:cNvSpPr>
          <p:nvPr>
            <p:ph type="body" sz="half" idx="1"/>
          </p:nvPr>
        </p:nvSpPr>
        <p:spPr>
          <a:xfrm>
            <a:off x="304800" y="1447800"/>
            <a:ext cx="8001000" cy="4759325"/>
          </a:xfrm>
        </p:spPr>
        <p:txBody>
          <a:bodyPr/>
          <a:lstStyle/>
          <a:p>
            <a:pPr eaLnBrk="1" hangingPunct="1">
              <a:lnSpc>
                <a:spcPct val="80000"/>
              </a:lnSpc>
              <a:buFontTx/>
              <a:buNone/>
            </a:pPr>
            <a:endParaRPr lang="en-US" altLang="en-US" sz="2400" smtClean="0"/>
          </a:p>
          <a:p>
            <a:pPr eaLnBrk="1" hangingPunct="1">
              <a:lnSpc>
                <a:spcPct val="80000"/>
              </a:lnSpc>
              <a:buFontTx/>
              <a:buNone/>
            </a:pPr>
            <a:r>
              <a:rPr lang="en-US" altLang="en-US" sz="2400" smtClean="0"/>
              <a:t>   </a:t>
            </a:r>
            <a:r>
              <a:rPr lang="en-US" altLang="en-US" sz="2800" smtClean="0"/>
              <a:t>(1) 7,8,9,10,11   n=5,    x=45,        =45/5=9</a:t>
            </a:r>
          </a:p>
          <a:p>
            <a:pPr eaLnBrk="1" hangingPunct="1">
              <a:lnSpc>
                <a:spcPct val="80000"/>
              </a:lnSpc>
              <a:buFontTx/>
              <a:buNone/>
            </a:pPr>
            <a:endParaRPr lang="en-US" altLang="en-US" sz="2800" smtClean="0"/>
          </a:p>
          <a:p>
            <a:pPr eaLnBrk="1" hangingPunct="1">
              <a:lnSpc>
                <a:spcPct val="80000"/>
              </a:lnSpc>
              <a:buFontTx/>
              <a:buNone/>
            </a:pPr>
            <a:r>
              <a:rPr lang="en-US" altLang="en-US" sz="2800" smtClean="0"/>
              <a:t>   (2) 3,4,9,12,15   n=5,   x=45,         =45/5=9</a:t>
            </a:r>
          </a:p>
          <a:p>
            <a:pPr eaLnBrk="1" hangingPunct="1">
              <a:lnSpc>
                <a:spcPct val="80000"/>
              </a:lnSpc>
              <a:buFontTx/>
              <a:buNone/>
            </a:pPr>
            <a:endParaRPr lang="en-US" altLang="en-US" sz="2800" smtClean="0"/>
          </a:p>
          <a:p>
            <a:pPr eaLnBrk="1" hangingPunct="1">
              <a:lnSpc>
                <a:spcPct val="80000"/>
              </a:lnSpc>
              <a:buFontTx/>
              <a:buNone/>
            </a:pPr>
            <a:r>
              <a:rPr lang="en-US" altLang="en-US" sz="2800" smtClean="0"/>
              <a:t>   (3) 1,5,9,13,17   n=5,   x=45,         =45/5=9</a:t>
            </a:r>
          </a:p>
          <a:p>
            <a:pPr eaLnBrk="1" hangingPunct="1">
              <a:lnSpc>
                <a:spcPct val="80000"/>
              </a:lnSpc>
              <a:buFontTx/>
              <a:buNone/>
            </a:pPr>
            <a:endParaRPr lang="en-US" altLang="en-US" sz="2800" smtClean="0"/>
          </a:p>
          <a:p>
            <a:pPr eaLnBrk="1" hangingPunct="1">
              <a:lnSpc>
                <a:spcPct val="80000"/>
              </a:lnSpc>
              <a:buFontTx/>
              <a:buNone/>
            </a:pPr>
            <a:r>
              <a:rPr lang="en-US" altLang="en-US" sz="2800" smtClean="0"/>
              <a:t>   S.D. :  (1) 1.58 (2) 4.74 (3) 6.32 </a:t>
            </a:r>
          </a:p>
          <a:p>
            <a:pPr eaLnBrk="1" hangingPunct="1">
              <a:lnSpc>
                <a:spcPct val="80000"/>
              </a:lnSpc>
              <a:buFontTx/>
              <a:buNone/>
            </a:pPr>
            <a:r>
              <a:rPr lang="en-US" altLang="en-US" sz="2400" smtClean="0"/>
              <a:t>  </a:t>
            </a:r>
          </a:p>
        </p:txBody>
      </p:sp>
      <p:graphicFrame>
        <p:nvGraphicFramePr>
          <p:cNvPr id="28676" name="Object 4"/>
          <p:cNvGraphicFramePr>
            <a:graphicFrameLocks noChangeAspect="1"/>
          </p:cNvGraphicFramePr>
          <p:nvPr>
            <p:ph sz="quarter" idx="2"/>
          </p:nvPr>
        </p:nvGraphicFramePr>
        <p:xfrm>
          <a:off x="6610350" y="2586038"/>
          <a:ext cx="114300" cy="215900"/>
        </p:xfrm>
        <a:graphic>
          <a:graphicData uri="http://schemas.openxmlformats.org/presentationml/2006/ole">
            <p:oleObj spid="_x0000_s28676" name="Equation" r:id="rId4" imgW="114151" imgH="215619" progId="Equation.3">
              <p:embed/>
            </p:oleObj>
          </a:graphicData>
        </a:graphic>
      </p:graphicFrame>
      <p:graphicFrame>
        <p:nvGraphicFramePr>
          <p:cNvPr id="28677" name="Object 5"/>
          <p:cNvGraphicFramePr>
            <a:graphicFrameLocks noChangeAspect="1"/>
          </p:cNvGraphicFramePr>
          <p:nvPr>
            <p:ph sz="quarter" idx="3"/>
          </p:nvPr>
        </p:nvGraphicFramePr>
        <p:xfrm>
          <a:off x="6086475" y="3938588"/>
          <a:ext cx="1158875" cy="2187575"/>
        </p:xfrm>
        <a:graphic>
          <a:graphicData uri="http://schemas.openxmlformats.org/presentationml/2006/ole">
            <p:oleObj spid="_x0000_s28677" name="Equation" r:id="rId5" imgW="114151" imgH="215619" progId="Equation.3">
              <p:embed/>
            </p:oleObj>
          </a:graphicData>
        </a:graphic>
      </p:graphicFrame>
      <p:sp>
        <p:nvSpPr>
          <p:cNvPr id="28678" name="Rectangle 6"/>
          <p:cNvSpPr>
            <a:spLocks noChangeArrowheads="1"/>
          </p:cNvSpPr>
          <p:nvPr/>
        </p:nvSpPr>
        <p:spPr bwMode="auto">
          <a:xfrm>
            <a:off x="0" y="3295650"/>
            <a:ext cx="9144000" cy="0"/>
          </a:xfrm>
          <a:prstGeom prst="rect">
            <a:avLst/>
          </a:prstGeom>
          <a:noFill/>
          <a:ln w="9525">
            <a:noFill/>
            <a:miter lim="800000"/>
            <a:headEnd/>
            <a:tailEnd/>
          </a:ln>
        </p:spPr>
        <p:txBody>
          <a:bodyPr wrap="none" anchor="ctr">
            <a:spAutoFit/>
          </a:bodyPr>
          <a:lstStyle/>
          <a:p>
            <a:endParaRPr lang="en-US" altLang="en-US">
              <a:latin typeface="Constantia" pitchFamily="18" charset="0"/>
            </a:endParaRPr>
          </a:p>
        </p:txBody>
      </p:sp>
      <p:sp>
        <p:nvSpPr>
          <p:cNvPr id="28679" name="Rectangle 7"/>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endParaRPr lang="en-US" altLang="en-US">
              <a:latin typeface="Constantia" pitchFamily="18" charset="0"/>
            </a:endParaRPr>
          </a:p>
        </p:txBody>
      </p:sp>
      <p:graphicFrame>
        <p:nvGraphicFramePr>
          <p:cNvPr id="28680" name="Object 8"/>
          <p:cNvGraphicFramePr>
            <a:graphicFrameLocks noChangeAspect="1"/>
          </p:cNvGraphicFramePr>
          <p:nvPr/>
        </p:nvGraphicFramePr>
        <p:xfrm>
          <a:off x="3571875" y="1905000"/>
          <a:ext cx="923925" cy="304800"/>
        </p:xfrm>
        <a:graphic>
          <a:graphicData uri="http://schemas.openxmlformats.org/presentationml/2006/ole">
            <p:oleObj spid="_x0000_s28680" name="Equation" r:id="rId6" imgW="291973" imgH="253890" progId="Equation.3">
              <p:embed/>
            </p:oleObj>
          </a:graphicData>
        </a:graphic>
      </p:graphicFrame>
      <p:graphicFrame>
        <p:nvGraphicFramePr>
          <p:cNvPr id="28681" name="Object 9"/>
          <p:cNvGraphicFramePr>
            <a:graphicFrameLocks noChangeAspect="1"/>
          </p:cNvGraphicFramePr>
          <p:nvPr/>
        </p:nvGraphicFramePr>
        <p:xfrm>
          <a:off x="3643313" y="2714625"/>
          <a:ext cx="314325" cy="304800"/>
        </p:xfrm>
        <a:graphic>
          <a:graphicData uri="http://schemas.openxmlformats.org/presentationml/2006/ole">
            <p:oleObj spid="_x0000_s28681" name="Equation" r:id="rId7" imgW="291973" imgH="253890" progId="Equation.3">
              <p:embed/>
            </p:oleObj>
          </a:graphicData>
        </a:graphic>
      </p:graphicFrame>
      <p:graphicFrame>
        <p:nvGraphicFramePr>
          <p:cNvPr id="28682" name="Object 10"/>
          <p:cNvGraphicFramePr>
            <a:graphicFrameLocks noChangeAspect="1"/>
          </p:cNvGraphicFramePr>
          <p:nvPr/>
        </p:nvGraphicFramePr>
        <p:xfrm>
          <a:off x="3500438" y="3571875"/>
          <a:ext cx="457200" cy="304800"/>
        </p:xfrm>
        <a:graphic>
          <a:graphicData uri="http://schemas.openxmlformats.org/presentationml/2006/ole">
            <p:oleObj spid="_x0000_s28682" name="Equation" r:id="rId8" imgW="291973" imgH="253890" progId="Equation.3">
              <p:embed/>
            </p:oleObj>
          </a:graphicData>
        </a:graphic>
      </p:graphicFrame>
      <p:sp>
        <p:nvSpPr>
          <p:cNvPr id="28683" name="Rectangle 11"/>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endParaRPr lang="en-US" altLang="en-US">
              <a:latin typeface="Constantia" pitchFamily="18" charset="0"/>
            </a:endParaRPr>
          </a:p>
        </p:txBody>
      </p:sp>
      <p:graphicFrame>
        <p:nvGraphicFramePr>
          <p:cNvPr id="28684" name="Object 12"/>
          <p:cNvGraphicFramePr>
            <a:graphicFrameLocks noChangeAspect="1"/>
          </p:cNvGraphicFramePr>
          <p:nvPr/>
        </p:nvGraphicFramePr>
        <p:xfrm>
          <a:off x="4929188" y="1714500"/>
          <a:ext cx="363537" cy="642938"/>
        </p:xfrm>
        <a:graphic>
          <a:graphicData uri="http://schemas.openxmlformats.org/presentationml/2006/ole">
            <p:oleObj spid="_x0000_s28684" name="Equation" r:id="rId9" imgW="126780" imgH="215526" progId="Equation.3">
              <p:embed/>
            </p:oleObj>
          </a:graphicData>
        </a:graphic>
      </p:graphicFrame>
      <p:graphicFrame>
        <p:nvGraphicFramePr>
          <p:cNvPr id="28685" name="Object 13"/>
          <p:cNvGraphicFramePr>
            <a:graphicFrameLocks noChangeAspect="1"/>
          </p:cNvGraphicFramePr>
          <p:nvPr/>
        </p:nvGraphicFramePr>
        <p:xfrm>
          <a:off x="5000625" y="2714625"/>
          <a:ext cx="485775" cy="409575"/>
        </p:xfrm>
        <a:graphic>
          <a:graphicData uri="http://schemas.openxmlformats.org/presentationml/2006/ole">
            <p:oleObj spid="_x0000_s28685" name="Equation" r:id="rId10" imgW="126780" imgH="215526" progId="Equation.3">
              <p:embed/>
            </p:oleObj>
          </a:graphicData>
        </a:graphic>
      </p:graphicFrame>
      <p:graphicFrame>
        <p:nvGraphicFramePr>
          <p:cNvPr id="28686" name="Object 14"/>
          <p:cNvGraphicFramePr>
            <a:graphicFrameLocks noChangeAspect="1"/>
          </p:cNvGraphicFramePr>
          <p:nvPr/>
        </p:nvGraphicFramePr>
        <p:xfrm>
          <a:off x="5000625" y="3429000"/>
          <a:ext cx="387350" cy="500063"/>
        </p:xfrm>
        <a:graphic>
          <a:graphicData uri="http://schemas.openxmlformats.org/presentationml/2006/ole">
            <p:oleObj spid="_x0000_s28686" name="Equation" r:id="rId11" imgW="126780" imgH="215526"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ph type="subTitle" idx="1"/>
          </p:nvPr>
        </p:nvSpPr>
        <p:spPr bwMode="auto">
          <a:xfrm>
            <a:off x="468313" y="333375"/>
            <a:ext cx="8318500" cy="61912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endParaRPr lang="en-US" altLang="en-US" sz="4400" b="0" smtClean="0"/>
          </a:p>
          <a:p>
            <a:pPr eaLnBrk="1" hangingPunct="1"/>
            <a:endParaRPr lang="en-US" altLang="en-US" sz="4400" b="0" smtClean="0"/>
          </a:p>
          <a:p>
            <a:pPr eaLnBrk="1" hangingPunct="1"/>
            <a:r>
              <a:rPr lang="en-US" altLang="en-US" sz="4400" b="0" u="sng" smtClean="0">
                <a:solidFill>
                  <a:schemeClr val="tx2"/>
                </a:solidFill>
              </a:rPr>
              <a:t>Measures of Dispersion</a:t>
            </a:r>
          </a:p>
          <a:p>
            <a:pPr eaLnBrk="1" hangingPunct="1"/>
            <a:r>
              <a:rPr lang="en-US" altLang="en-US" sz="4400" b="0" smtClean="0">
                <a:solidFill>
                  <a:schemeClr val="tx2"/>
                </a:solidFill>
              </a:rPr>
              <a:t>Or</a:t>
            </a:r>
          </a:p>
          <a:p>
            <a:pPr eaLnBrk="1" hangingPunct="1"/>
            <a:r>
              <a:rPr lang="en-US" altLang="en-US" sz="4400" b="0" u="sng" smtClean="0">
                <a:solidFill>
                  <a:schemeClr val="tx2"/>
                </a:solidFill>
              </a:rPr>
              <a:t>Measures of variability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ph type="body" idx="1"/>
          </p:nvPr>
        </p:nvSpPr>
        <p:spPr bwMode="auto">
          <a:xfrm>
            <a:off x="250825" y="765175"/>
            <a:ext cx="8594725" cy="583247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altLang="en-US" smtClean="0"/>
              <a:t>Series I: 70 70 70 70 70 70 70 70 70 70</a:t>
            </a:r>
          </a:p>
          <a:p>
            <a:pPr eaLnBrk="1" hangingPunct="1">
              <a:buFontTx/>
              <a:buNone/>
            </a:pPr>
            <a:endParaRPr lang="en-US" altLang="en-US" smtClean="0"/>
          </a:p>
          <a:p>
            <a:pPr eaLnBrk="1" hangingPunct="1">
              <a:buFontTx/>
              <a:buNone/>
            </a:pPr>
            <a:r>
              <a:rPr lang="en-US" altLang="en-US" smtClean="0"/>
              <a:t>Series II: 66 67 68 69 70 70 71 72 73 74</a:t>
            </a:r>
          </a:p>
          <a:p>
            <a:pPr eaLnBrk="1" hangingPunct="1">
              <a:buFontTx/>
              <a:buNone/>
            </a:pPr>
            <a:endParaRPr lang="en-US" altLang="en-US" smtClean="0"/>
          </a:p>
          <a:p>
            <a:pPr eaLnBrk="1" hangingPunct="1">
              <a:buFontTx/>
              <a:buNone/>
            </a:pPr>
            <a:r>
              <a:rPr lang="en-US" altLang="en-US" smtClean="0"/>
              <a:t>Series III: 1 19 50 60 70 80 90 100 110 120</a:t>
            </a:r>
          </a:p>
          <a:p>
            <a:pPr eaLnBrk="1" hangingPunct="1">
              <a:buFontTx/>
              <a:buNone/>
            </a:pPr>
            <a:r>
              <a:rPr lang="en-US" altLang="en-US" smtClean="0"/>
              <a:t> </a:t>
            </a:r>
          </a:p>
          <a:p>
            <a:pPr eaLnBrk="1" hangingPunct="1">
              <a:buFontTx/>
              <a:buNone/>
            </a:pPr>
            <a:r>
              <a:rPr lang="en-US" altLang="en-US" smtClean="0"/>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Measures of Variability</a:t>
            </a:r>
          </a:p>
        </p:txBody>
      </p:sp>
      <p:sp>
        <p:nvSpPr>
          <p:cNvPr id="31747"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A single summary figure that describes the spread of observations within a distribution.</a:t>
            </a:r>
          </a:p>
        </p:txBody>
      </p:sp>
      <p:pic>
        <p:nvPicPr>
          <p:cNvPr id="31748" name="Picture 4"/>
          <p:cNvPicPr>
            <a:picLocks noChangeAspect="1" noChangeArrowheads="1"/>
          </p:cNvPicPr>
          <p:nvPr/>
        </p:nvPicPr>
        <p:blipFill>
          <a:blip r:embed="rId3">
            <a:lum contrast="36000"/>
          </a:blip>
          <a:srcRect/>
          <a:stretch>
            <a:fillRect/>
          </a:stretch>
        </p:blipFill>
        <p:spPr bwMode="auto">
          <a:xfrm>
            <a:off x="1295400" y="3657600"/>
            <a:ext cx="6629400" cy="2503488"/>
          </a:xfrm>
          <a:prstGeom prst="rect">
            <a:avLst/>
          </a:prstGeom>
          <a:noFill/>
          <a:ln w="9525">
            <a:noFill/>
            <a:miter lim="800000"/>
            <a:headEnd/>
            <a:tailEnd/>
          </a:ln>
        </p:spPr>
      </p:pic>
      <p:sp>
        <p:nvSpPr>
          <p:cNvPr id="80901" name="Line 5"/>
          <p:cNvSpPr>
            <a:spLocks noChangeShapeType="1"/>
          </p:cNvSpPr>
          <p:nvPr/>
        </p:nvSpPr>
        <p:spPr bwMode="auto">
          <a:xfrm flipH="1">
            <a:off x="4800600" y="3810000"/>
            <a:ext cx="1143000" cy="381000"/>
          </a:xfrm>
          <a:prstGeom prst="line">
            <a:avLst/>
          </a:prstGeom>
          <a:noFill/>
          <a:ln w="25400">
            <a:solidFill>
              <a:schemeClr val="tx1"/>
            </a:solidFill>
            <a:round/>
            <a:headEnd/>
            <a:tailEnd type="triangle" w="med" len="med"/>
          </a:ln>
        </p:spPr>
        <p:txBody>
          <a:bodyPr wrap="none"/>
          <a:lstStyle/>
          <a:p>
            <a:endParaRPr lang="en-US"/>
          </a:p>
        </p:txBody>
      </p:sp>
      <p:sp>
        <p:nvSpPr>
          <p:cNvPr id="80902" name="Line 6"/>
          <p:cNvSpPr>
            <a:spLocks noChangeShapeType="1"/>
          </p:cNvSpPr>
          <p:nvPr/>
        </p:nvSpPr>
        <p:spPr bwMode="auto">
          <a:xfrm flipH="1">
            <a:off x="6096000" y="5105400"/>
            <a:ext cx="1219200" cy="609600"/>
          </a:xfrm>
          <a:prstGeom prst="line">
            <a:avLst/>
          </a:prstGeom>
          <a:noFill/>
          <a:ln w="25400">
            <a:solidFill>
              <a:srgbClr val="CB0601"/>
            </a:solidFill>
            <a:round/>
            <a:headEnd/>
            <a:tailEnd type="triangle" w="med" len="med"/>
          </a:ln>
        </p:spPr>
        <p:txBody>
          <a:bodyPr wrap="none"/>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9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09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animBg="1"/>
      <p:bldP spid="8090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Measures of Variability</a:t>
            </a:r>
          </a:p>
        </p:txBody>
      </p:sp>
      <p:sp>
        <p:nvSpPr>
          <p:cNvPr id="32771"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2000" smtClean="0"/>
              <a:t>Range</a:t>
            </a:r>
          </a:p>
          <a:p>
            <a:pPr lvl="1" eaLnBrk="1" hangingPunct="1"/>
            <a:r>
              <a:rPr lang="en-US" altLang="en-US" sz="1600" smtClean="0"/>
              <a:t>Difference between the smallest and largest observations.</a:t>
            </a:r>
          </a:p>
          <a:p>
            <a:pPr eaLnBrk="1" hangingPunct="1"/>
            <a:r>
              <a:rPr lang="en-US" altLang="en-US" sz="2000" smtClean="0"/>
              <a:t>Interquartile Range</a:t>
            </a:r>
          </a:p>
          <a:p>
            <a:pPr lvl="1" eaLnBrk="1" hangingPunct="1"/>
            <a:r>
              <a:rPr lang="en-US" altLang="en-US" sz="1600" smtClean="0"/>
              <a:t>Range of the middle half of scores.</a:t>
            </a:r>
          </a:p>
          <a:p>
            <a:pPr eaLnBrk="1" hangingPunct="1"/>
            <a:r>
              <a:rPr lang="en-US" altLang="en-US" sz="2000" smtClean="0"/>
              <a:t>Variance</a:t>
            </a:r>
          </a:p>
          <a:p>
            <a:pPr lvl="1" eaLnBrk="1" hangingPunct="1"/>
            <a:r>
              <a:rPr lang="en-US" altLang="en-US" sz="1600" smtClean="0"/>
              <a:t>Mean of all squared deviations from the mean.</a:t>
            </a:r>
          </a:p>
          <a:p>
            <a:pPr eaLnBrk="1" hangingPunct="1"/>
            <a:r>
              <a:rPr lang="en-US" altLang="en-US" sz="2000" smtClean="0"/>
              <a:t>Standard Deviation</a:t>
            </a:r>
          </a:p>
          <a:p>
            <a:pPr lvl="1" eaLnBrk="1" hangingPunct="1"/>
            <a:r>
              <a:rPr lang="en-US" altLang="en-US" sz="1600" smtClean="0"/>
              <a:t>Rough measure of the average amount by which observations deviate from the mean.  The square root of the variance.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Variability Example: Range</a:t>
            </a:r>
          </a:p>
        </p:txBody>
      </p:sp>
      <p:sp>
        <p:nvSpPr>
          <p:cNvPr id="33795"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 Marks of students</a:t>
            </a:r>
          </a:p>
          <a:p>
            <a:pPr eaLnBrk="1" hangingPunct="1">
              <a:buFontTx/>
              <a:buNone/>
            </a:pPr>
            <a:r>
              <a:rPr lang="en-US" altLang="en-US" smtClean="0">
                <a:solidFill>
                  <a:srgbClr val="000000"/>
                </a:solidFill>
              </a:rPr>
              <a:t>	52, 76, </a:t>
            </a:r>
            <a:r>
              <a:rPr lang="en-US" altLang="en-US" smtClean="0">
                <a:solidFill>
                  <a:srgbClr val="FF0000"/>
                </a:solidFill>
              </a:rPr>
              <a:t>100, </a:t>
            </a:r>
            <a:r>
              <a:rPr lang="en-US" altLang="en-US" smtClean="0">
                <a:solidFill>
                  <a:srgbClr val="000000"/>
                </a:solidFill>
              </a:rPr>
              <a:t>36, 86, 96, 20, </a:t>
            </a:r>
            <a:r>
              <a:rPr lang="en-US" altLang="en-US" smtClean="0">
                <a:solidFill>
                  <a:srgbClr val="FF0000"/>
                </a:solidFill>
              </a:rPr>
              <a:t>15,</a:t>
            </a:r>
            <a:r>
              <a:rPr lang="en-US" altLang="en-US" smtClean="0">
                <a:solidFill>
                  <a:srgbClr val="000000"/>
                </a:solidFill>
              </a:rPr>
              <a:t> 57, 64, 64, 80, 82, 83, 30, 31, 31, 31, 32, 37, 38, 38, 40, 40, 41, 42, 47, 48, 63, 63, 72, 79, 70, 71, 89</a:t>
            </a:r>
          </a:p>
          <a:p>
            <a:pPr eaLnBrk="1" hangingPunct="1"/>
            <a:r>
              <a:rPr lang="en-US" altLang="en-US" smtClean="0">
                <a:solidFill>
                  <a:schemeClr val="tx2"/>
                </a:solidFill>
              </a:rPr>
              <a:t>Range: 100-15 = 85</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990600" y="609600"/>
            <a:ext cx="7162800" cy="1143000"/>
          </a:xfrm>
          <a:noFill/>
          <a:ln w="12700">
            <a:miter lim="800000"/>
            <a:headEnd/>
            <a:tailEnd/>
          </a:ln>
        </p:spPr>
        <p:txBody>
          <a:bodyPr vert="horz" wrap="square" lIns="90488" tIns="44450" rIns="90488" bIns="44450" numCol="1" anchor="ctr" anchorCtr="0" compatLnSpc="1">
            <a:prstTxWarp prst="textNoShape">
              <a:avLst/>
            </a:prstTxWarp>
          </a:bodyPr>
          <a:lstStyle/>
          <a:p>
            <a:pPr eaLnBrk="1" hangingPunct="1"/>
            <a:endParaRPr lang="en-US" altLang="en-US" smtClean="0"/>
          </a:p>
        </p:txBody>
      </p:sp>
      <p:sp>
        <p:nvSpPr>
          <p:cNvPr id="34819" name="Rectangle 3"/>
          <p:cNvSpPr>
            <a:spLocks noChangeArrowheads="1"/>
          </p:cNvSpPr>
          <p:nvPr/>
        </p:nvSpPr>
        <p:spPr bwMode="auto">
          <a:xfrm>
            <a:off x="152400" y="1981200"/>
            <a:ext cx="8915400" cy="4114800"/>
          </a:xfrm>
          <a:prstGeom prst="rect">
            <a:avLst/>
          </a:prstGeom>
          <a:noFill/>
          <a:ln w="12700">
            <a:noFill/>
            <a:miter lim="800000"/>
            <a:headEnd/>
            <a:tailEnd/>
          </a:ln>
        </p:spPr>
        <p:txBody>
          <a:bodyPr lIns="90488" tIns="44450" rIns="90488" bIns="44450"/>
          <a:lstStyle/>
          <a:p>
            <a:pPr marL="342900" indent="-342900" algn="ctr" eaLnBrk="0" hangingPunct="0">
              <a:spcBef>
                <a:spcPct val="20000"/>
              </a:spcBef>
            </a:pPr>
            <a:r>
              <a:rPr lang="en-US" altLang="en-US" sz="4800" b="1"/>
              <a:t>Q</a:t>
            </a:r>
            <a:r>
              <a:rPr lang="en-US" altLang="en-US" sz="4000" b="1" baseline="-25000"/>
              <a:t>1</a:t>
            </a:r>
            <a:r>
              <a:rPr lang="en-US" altLang="en-US" sz="4800" b="1"/>
              <a:t>,  Q</a:t>
            </a:r>
            <a:r>
              <a:rPr lang="en-US" altLang="en-US" sz="4000" b="1" baseline="-25000"/>
              <a:t>2</a:t>
            </a:r>
            <a:r>
              <a:rPr lang="en-US" altLang="en-US" sz="4800" b="1"/>
              <a:t>,  Q</a:t>
            </a:r>
            <a:r>
              <a:rPr lang="en-US" altLang="en-US" sz="4000" b="1" baseline="-25000"/>
              <a:t>3</a:t>
            </a:r>
            <a:r>
              <a:rPr lang="en-US" altLang="en-US" sz="4800" b="1"/>
              <a:t>  </a:t>
            </a:r>
            <a:endParaRPr lang="en-US" altLang="en-US" sz="3200"/>
          </a:p>
          <a:p>
            <a:pPr marL="342900" indent="-342900" algn="ctr" eaLnBrk="0" hangingPunct="0">
              <a:spcBef>
                <a:spcPct val="20000"/>
              </a:spcBef>
            </a:pPr>
            <a:r>
              <a:rPr lang="en-US" altLang="en-US" sz="3200" b="1"/>
              <a:t>divides </a:t>
            </a:r>
            <a:r>
              <a:rPr lang="en-US" altLang="en-US" sz="3200" b="1">
                <a:solidFill>
                  <a:schemeClr val="hlink"/>
                </a:solidFill>
              </a:rPr>
              <a:t>ranked</a:t>
            </a:r>
            <a:r>
              <a:rPr lang="en-US" altLang="en-US" sz="3200" b="1"/>
              <a:t> scores into four equal parts</a:t>
            </a:r>
          </a:p>
        </p:txBody>
      </p:sp>
      <p:sp>
        <p:nvSpPr>
          <p:cNvPr id="34820" name="Rectangle 4"/>
          <p:cNvSpPr>
            <a:spLocks noChangeArrowheads="1"/>
          </p:cNvSpPr>
          <p:nvPr/>
        </p:nvSpPr>
        <p:spPr bwMode="auto">
          <a:xfrm>
            <a:off x="628650" y="209550"/>
            <a:ext cx="7772400" cy="1143000"/>
          </a:xfrm>
          <a:prstGeom prst="rect">
            <a:avLst/>
          </a:prstGeom>
          <a:noFill/>
          <a:ln w="12700">
            <a:noFill/>
            <a:miter lim="800000"/>
            <a:headEnd/>
            <a:tailEnd/>
          </a:ln>
        </p:spPr>
        <p:txBody>
          <a:bodyPr lIns="90488" tIns="44450" rIns="90488" bIns="44450" anchor="ctr"/>
          <a:lstStyle/>
          <a:p>
            <a:pPr algn="ctr" eaLnBrk="0" hangingPunct="0"/>
            <a:r>
              <a:rPr lang="en-US" altLang="en-US" sz="6600" b="1">
                <a:solidFill>
                  <a:srgbClr val="00279F"/>
                </a:solidFill>
              </a:rPr>
              <a:t>Quartiles</a:t>
            </a:r>
          </a:p>
        </p:txBody>
      </p:sp>
      <p:sp>
        <p:nvSpPr>
          <p:cNvPr id="34821" name="Rectangle 5"/>
          <p:cNvSpPr>
            <a:spLocks noChangeArrowheads="1"/>
          </p:cNvSpPr>
          <p:nvPr/>
        </p:nvSpPr>
        <p:spPr bwMode="auto">
          <a:xfrm>
            <a:off x="1376363" y="4700588"/>
            <a:ext cx="2514600" cy="823912"/>
          </a:xfrm>
          <a:prstGeom prst="rect">
            <a:avLst/>
          </a:prstGeom>
          <a:noFill/>
          <a:ln w="12700">
            <a:noFill/>
            <a:miter lim="800000"/>
            <a:headEnd/>
            <a:tailEnd/>
          </a:ln>
        </p:spPr>
        <p:txBody>
          <a:bodyPr wrap="none" anchor="ctr"/>
          <a:lstStyle/>
          <a:p>
            <a:endParaRPr lang="en-US" altLang="en-US"/>
          </a:p>
        </p:txBody>
      </p:sp>
      <p:sp>
        <p:nvSpPr>
          <p:cNvPr id="34822" name="Line 6"/>
          <p:cNvSpPr>
            <a:spLocks noChangeShapeType="1"/>
          </p:cNvSpPr>
          <p:nvPr/>
        </p:nvSpPr>
        <p:spPr bwMode="auto">
          <a:xfrm>
            <a:off x="2527300" y="4076700"/>
            <a:ext cx="3536950" cy="0"/>
          </a:xfrm>
          <a:prstGeom prst="line">
            <a:avLst/>
          </a:prstGeom>
          <a:noFill/>
          <a:ln w="25400">
            <a:solidFill>
              <a:srgbClr val="114FFB"/>
            </a:solidFill>
            <a:round/>
            <a:headEnd/>
            <a:tailEnd/>
          </a:ln>
        </p:spPr>
        <p:txBody>
          <a:bodyPr wrap="none" anchor="ctr"/>
          <a:lstStyle/>
          <a:p>
            <a:endParaRPr lang="en-US"/>
          </a:p>
        </p:txBody>
      </p:sp>
      <p:sp>
        <p:nvSpPr>
          <p:cNvPr id="34823" name="Line 7"/>
          <p:cNvSpPr>
            <a:spLocks noChangeShapeType="1"/>
          </p:cNvSpPr>
          <p:nvPr/>
        </p:nvSpPr>
        <p:spPr bwMode="auto">
          <a:xfrm>
            <a:off x="2514600" y="3879850"/>
            <a:ext cx="0" cy="374650"/>
          </a:xfrm>
          <a:prstGeom prst="line">
            <a:avLst/>
          </a:prstGeom>
          <a:noFill/>
          <a:ln w="25400">
            <a:solidFill>
              <a:srgbClr val="114FFB"/>
            </a:solidFill>
            <a:round/>
            <a:headEnd/>
            <a:tailEnd/>
          </a:ln>
        </p:spPr>
        <p:txBody>
          <a:bodyPr wrap="none" anchor="ctr"/>
          <a:lstStyle/>
          <a:p>
            <a:endParaRPr lang="en-US"/>
          </a:p>
        </p:txBody>
      </p:sp>
      <p:sp>
        <p:nvSpPr>
          <p:cNvPr id="34824" name="Line 8"/>
          <p:cNvSpPr>
            <a:spLocks noChangeShapeType="1"/>
          </p:cNvSpPr>
          <p:nvPr/>
        </p:nvSpPr>
        <p:spPr bwMode="auto">
          <a:xfrm>
            <a:off x="3390900" y="3898900"/>
            <a:ext cx="0" cy="374650"/>
          </a:xfrm>
          <a:prstGeom prst="line">
            <a:avLst/>
          </a:prstGeom>
          <a:noFill/>
          <a:ln w="25400">
            <a:solidFill>
              <a:srgbClr val="114FFB"/>
            </a:solidFill>
            <a:round/>
            <a:headEnd/>
            <a:tailEnd/>
          </a:ln>
        </p:spPr>
        <p:txBody>
          <a:bodyPr wrap="none" anchor="ctr"/>
          <a:lstStyle/>
          <a:p>
            <a:endParaRPr lang="en-US"/>
          </a:p>
        </p:txBody>
      </p:sp>
      <p:sp>
        <p:nvSpPr>
          <p:cNvPr id="34825" name="Line 9"/>
          <p:cNvSpPr>
            <a:spLocks noChangeShapeType="1"/>
          </p:cNvSpPr>
          <p:nvPr/>
        </p:nvSpPr>
        <p:spPr bwMode="auto">
          <a:xfrm>
            <a:off x="4305300" y="3898900"/>
            <a:ext cx="0" cy="374650"/>
          </a:xfrm>
          <a:prstGeom prst="line">
            <a:avLst/>
          </a:prstGeom>
          <a:noFill/>
          <a:ln w="25400">
            <a:solidFill>
              <a:srgbClr val="114FFB"/>
            </a:solidFill>
            <a:round/>
            <a:headEnd/>
            <a:tailEnd/>
          </a:ln>
        </p:spPr>
        <p:txBody>
          <a:bodyPr wrap="none" anchor="ctr"/>
          <a:lstStyle/>
          <a:p>
            <a:endParaRPr lang="en-US"/>
          </a:p>
        </p:txBody>
      </p:sp>
      <p:sp>
        <p:nvSpPr>
          <p:cNvPr id="34826" name="Line 10"/>
          <p:cNvSpPr>
            <a:spLocks noChangeShapeType="1"/>
          </p:cNvSpPr>
          <p:nvPr/>
        </p:nvSpPr>
        <p:spPr bwMode="auto">
          <a:xfrm>
            <a:off x="5219700" y="3898900"/>
            <a:ext cx="0" cy="374650"/>
          </a:xfrm>
          <a:prstGeom prst="line">
            <a:avLst/>
          </a:prstGeom>
          <a:noFill/>
          <a:ln w="25400">
            <a:solidFill>
              <a:srgbClr val="114FFB"/>
            </a:solidFill>
            <a:round/>
            <a:headEnd/>
            <a:tailEnd/>
          </a:ln>
        </p:spPr>
        <p:txBody>
          <a:bodyPr wrap="none" anchor="ctr"/>
          <a:lstStyle/>
          <a:p>
            <a:endParaRPr lang="en-US"/>
          </a:p>
        </p:txBody>
      </p:sp>
      <p:sp>
        <p:nvSpPr>
          <p:cNvPr id="34827" name="Line 11"/>
          <p:cNvSpPr>
            <a:spLocks noChangeShapeType="1"/>
          </p:cNvSpPr>
          <p:nvPr/>
        </p:nvSpPr>
        <p:spPr bwMode="auto">
          <a:xfrm>
            <a:off x="6076950" y="3898900"/>
            <a:ext cx="0" cy="374650"/>
          </a:xfrm>
          <a:prstGeom prst="line">
            <a:avLst/>
          </a:prstGeom>
          <a:noFill/>
          <a:ln w="25400">
            <a:solidFill>
              <a:srgbClr val="114FFB"/>
            </a:solidFill>
            <a:round/>
            <a:headEnd/>
            <a:tailEnd/>
          </a:ln>
        </p:spPr>
        <p:txBody>
          <a:bodyPr wrap="none" anchor="ctr"/>
          <a:lstStyle/>
          <a:p>
            <a:endParaRPr lang="en-US"/>
          </a:p>
        </p:txBody>
      </p:sp>
      <p:sp>
        <p:nvSpPr>
          <p:cNvPr id="34828" name="Rectangle 12"/>
          <p:cNvSpPr>
            <a:spLocks noChangeArrowheads="1"/>
          </p:cNvSpPr>
          <p:nvPr/>
        </p:nvSpPr>
        <p:spPr bwMode="auto">
          <a:xfrm>
            <a:off x="2589213" y="3598863"/>
            <a:ext cx="804862" cy="466725"/>
          </a:xfrm>
          <a:prstGeom prst="rect">
            <a:avLst/>
          </a:prstGeom>
          <a:noFill/>
          <a:ln w="12700">
            <a:noFill/>
            <a:miter lim="800000"/>
            <a:headEnd/>
            <a:tailEnd/>
          </a:ln>
        </p:spPr>
        <p:txBody>
          <a:bodyPr wrap="none" lIns="90488" tIns="44450" rIns="90488" bIns="44450">
            <a:spAutoFit/>
          </a:bodyPr>
          <a:lstStyle/>
          <a:p>
            <a:pPr eaLnBrk="0" hangingPunct="0"/>
            <a:r>
              <a:rPr lang="en-US" altLang="en-US" sz="2400" b="1">
                <a:solidFill>
                  <a:schemeClr val="tx2"/>
                </a:solidFill>
              </a:rPr>
              <a:t>25%</a:t>
            </a:r>
          </a:p>
        </p:txBody>
      </p:sp>
      <p:sp>
        <p:nvSpPr>
          <p:cNvPr id="34829" name="Rectangle 13"/>
          <p:cNvSpPr>
            <a:spLocks noChangeArrowheads="1"/>
          </p:cNvSpPr>
          <p:nvPr/>
        </p:nvSpPr>
        <p:spPr bwMode="auto">
          <a:xfrm>
            <a:off x="3522663" y="3617913"/>
            <a:ext cx="804862" cy="466725"/>
          </a:xfrm>
          <a:prstGeom prst="rect">
            <a:avLst/>
          </a:prstGeom>
          <a:noFill/>
          <a:ln w="12700">
            <a:noFill/>
            <a:miter lim="800000"/>
            <a:headEnd/>
            <a:tailEnd/>
          </a:ln>
        </p:spPr>
        <p:txBody>
          <a:bodyPr wrap="none" lIns="90488" tIns="44450" rIns="90488" bIns="44450">
            <a:spAutoFit/>
          </a:bodyPr>
          <a:lstStyle/>
          <a:p>
            <a:pPr eaLnBrk="0" hangingPunct="0"/>
            <a:r>
              <a:rPr lang="en-US" altLang="en-US" sz="2400" b="1">
                <a:solidFill>
                  <a:schemeClr val="tx2"/>
                </a:solidFill>
              </a:rPr>
              <a:t>25%</a:t>
            </a:r>
          </a:p>
        </p:txBody>
      </p:sp>
      <p:sp>
        <p:nvSpPr>
          <p:cNvPr id="34830" name="Rectangle 14"/>
          <p:cNvSpPr>
            <a:spLocks noChangeArrowheads="1"/>
          </p:cNvSpPr>
          <p:nvPr/>
        </p:nvSpPr>
        <p:spPr bwMode="auto">
          <a:xfrm>
            <a:off x="4456113" y="3617913"/>
            <a:ext cx="804862" cy="466725"/>
          </a:xfrm>
          <a:prstGeom prst="rect">
            <a:avLst/>
          </a:prstGeom>
          <a:noFill/>
          <a:ln w="12700">
            <a:noFill/>
            <a:miter lim="800000"/>
            <a:headEnd/>
            <a:tailEnd/>
          </a:ln>
        </p:spPr>
        <p:txBody>
          <a:bodyPr wrap="none" lIns="90488" tIns="44450" rIns="90488" bIns="44450">
            <a:spAutoFit/>
          </a:bodyPr>
          <a:lstStyle/>
          <a:p>
            <a:pPr eaLnBrk="0" hangingPunct="0"/>
            <a:r>
              <a:rPr lang="en-US" altLang="en-US" sz="2400" b="1">
                <a:solidFill>
                  <a:schemeClr val="tx2"/>
                </a:solidFill>
              </a:rPr>
              <a:t>25%</a:t>
            </a:r>
          </a:p>
        </p:txBody>
      </p:sp>
      <p:sp>
        <p:nvSpPr>
          <p:cNvPr id="34831" name="Rectangle 15"/>
          <p:cNvSpPr>
            <a:spLocks noChangeArrowheads="1"/>
          </p:cNvSpPr>
          <p:nvPr/>
        </p:nvSpPr>
        <p:spPr bwMode="auto">
          <a:xfrm>
            <a:off x="5294313" y="3636963"/>
            <a:ext cx="804862" cy="466725"/>
          </a:xfrm>
          <a:prstGeom prst="rect">
            <a:avLst/>
          </a:prstGeom>
          <a:noFill/>
          <a:ln w="12700">
            <a:noFill/>
            <a:miter lim="800000"/>
            <a:headEnd/>
            <a:tailEnd/>
          </a:ln>
        </p:spPr>
        <p:txBody>
          <a:bodyPr wrap="none" lIns="90488" tIns="44450" rIns="90488" bIns="44450">
            <a:spAutoFit/>
          </a:bodyPr>
          <a:lstStyle/>
          <a:p>
            <a:pPr eaLnBrk="0" hangingPunct="0"/>
            <a:r>
              <a:rPr lang="en-US" altLang="en-US" sz="2400" b="1">
                <a:solidFill>
                  <a:schemeClr val="tx2"/>
                </a:solidFill>
              </a:rPr>
              <a:t>25%</a:t>
            </a:r>
          </a:p>
        </p:txBody>
      </p:sp>
      <p:sp>
        <p:nvSpPr>
          <p:cNvPr id="34832" name="Rectangle 16"/>
          <p:cNvSpPr>
            <a:spLocks noGrp="1" noChangeArrowheads="1"/>
          </p:cNvSpPr>
          <p:nvPr>
            <p:ph type="body" idx="1"/>
          </p:nvPr>
        </p:nvSpPr>
        <p:spPr bwMode="auto">
          <a:xfrm>
            <a:off x="1066800" y="1371600"/>
            <a:ext cx="7162800" cy="4114800"/>
          </a:xfrm>
          <a:noFill/>
          <a:ln w="12700">
            <a:miter lim="800000"/>
            <a:headEnd/>
            <a:tailEnd/>
          </a:ln>
        </p:spPr>
        <p:txBody>
          <a:bodyPr vert="horz" wrap="square" lIns="90488" tIns="44450" rIns="90488" bIns="44450" numCol="1" anchor="t" anchorCtr="0" compatLnSpc="1">
            <a:prstTxWarp prst="textNoShape">
              <a:avLst/>
            </a:prstTxWarp>
          </a:bodyPr>
          <a:lstStyle/>
          <a:p>
            <a:pPr eaLnBrk="1" hangingPunct="1"/>
            <a:endParaRPr lang="en-US" altLang="en-US" smtClean="0"/>
          </a:p>
        </p:txBody>
      </p:sp>
      <p:sp>
        <p:nvSpPr>
          <p:cNvPr id="34833" name="Rectangle 17"/>
          <p:cNvSpPr>
            <a:spLocks noChangeArrowheads="1"/>
          </p:cNvSpPr>
          <p:nvPr/>
        </p:nvSpPr>
        <p:spPr bwMode="auto">
          <a:xfrm>
            <a:off x="4905375" y="4219575"/>
            <a:ext cx="858838" cy="833438"/>
          </a:xfrm>
          <a:prstGeom prst="rect">
            <a:avLst/>
          </a:prstGeom>
          <a:noFill/>
          <a:ln w="12700">
            <a:noFill/>
            <a:miter lim="800000"/>
            <a:headEnd/>
            <a:tailEnd/>
          </a:ln>
        </p:spPr>
        <p:txBody>
          <a:bodyPr wrap="none" lIns="90488" tIns="44450" rIns="90488" bIns="44450">
            <a:spAutoFit/>
          </a:bodyPr>
          <a:lstStyle/>
          <a:p>
            <a:pPr algn="ctr" eaLnBrk="0" hangingPunct="0">
              <a:spcBef>
                <a:spcPct val="20000"/>
              </a:spcBef>
            </a:pPr>
            <a:r>
              <a:rPr lang="en-US" altLang="en-US" sz="4800"/>
              <a:t>Q</a:t>
            </a:r>
            <a:r>
              <a:rPr lang="en-US" altLang="en-US" sz="4000" baseline="-25000"/>
              <a:t>3</a:t>
            </a:r>
          </a:p>
        </p:txBody>
      </p:sp>
      <p:sp>
        <p:nvSpPr>
          <p:cNvPr id="34834" name="Rectangle 18"/>
          <p:cNvSpPr>
            <a:spLocks noChangeArrowheads="1"/>
          </p:cNvSpPr>
          <p:nvPr/>
        </p:nvSpPr>
        <p:spPr bwMode="auto">
          <a:xfrm>
            <a:off x="3990975" y="4219575"/>
            <a:ext cx="858838" cy="833438"/>
          </a:xfrm>
          <a:prstGeom prst="rect">
            <a:avLst/>
          </a:prstGeom>
          <a:noFill/>
          <a:ln w="12700">
            <a:noFill/>
            <a:miter lim="800000"/>
            <a:headEnd/>
            <a:tailEnd/>
          </a:ln>
        </p:spPr>
        <p:txBody>
          <a:bodyPr wrap="none" lIns="90488" tIns="44450" rIns="90488" bIns="44450">
            <a:spAutoFit/>
          </a:bodyPr>
          <a:lstStyle/>
          <a:p>
            <a:pPr algn="ctr" eaLnBrk="0" hangingPunct="0">
              <a:spcBef>
                <a:spcPct val="20000"/>
              </a:spcBef>
            </a:pPr>
            <a:r>
              <a:rPr lang="en-US" altLang="en-US" sz="4800"/>
              <a:t>Q</a:t>
            </a:r>
            <a:r>
              <a:rPr lang="en-US" altLang="en-US" sz="4000" baseline="-25000"/>
              <a:t>2</a:t>
            </a:r>
          </a:p>
        </p:txBody>
      </p:sp>
      <p:sp>
        <p:nvSpPr>
          <p:cNvPr id="34835" name="Rectangle 19"/>
          <p:cNvSpPr>
            <a:spLocks noChangeArrowheads="1"/>
          </p:cNvSpPr>
          <p:nvPr/>
        </p:nvSpPr>
        <p:spPr bwMode="auto">
          <a:xfrm>
            <a:off x="3076575" y="4219575"/>
            <a:ext cx="858838" cy="833438"/>
          </a:xfrm>
          <a:prstGeom prst="rect">
            <a:avLst/>
          </a:prstGeom>
          <a:noFill/>
          <a:ln w="12700">
            <a:noFill/>
            <a:miter lim="800000"/>
            <a:headEnd/>
            <a:tailEnd/>
          </a:ln>
        </p:spPr>
        <p:txBody>
          <a:bodyPr wrap="none" lIns="90488" tIns="44450" rIns="90488" bIns="44450">
            <a:spAutoFit/>
          </a:bodyPr>
          <a:lstStyle/>
          <a:p>
            <a:pPr algn="ctr" eaLnBrk="0" hangingPunct="0">
              <a:spcBef>
                <a:spcPct val="20000"/>
              </a:spcBef>
            </a:pPr>
            <a:r>
              <a:rPr lang="en-US" altLang="en-US" sz="4800"/>
              <a:t>Q</a:t>
            </a:r>
            <a:r>
              <a:rPr lang="en-US" altLang="en-US" sz="4000" baseline="-25000"/>
              <a:t>1</a:t>
            </a:r>
          </a:p>
        </p:txBody>
      </p:sp>
      <p:sp>
        <p:nvSpPr>
          <p:cNvPr id="34836" name="Rectangle 20"/>
          <p:cNvSpPr>
            <a:spLocks noChangeArrowheads="1"/>
          </p:cNvSpPr>
          <p:nvPr/>
        </p:nvSpPr>
        <p:spPr bwMode="auto">
          <a:xfrm>
            <a:off x="1622425" y="4430713"/>
            <a:ext cx="1362075" cy="349250"/>
          </a:xfrm>
          <a:prstGeom prst="rect">
            <a:avLst/>
          </a:prstGeom>
          <a:noFill/>
          <a:ln w="12700">
            <a:noFill/>
            <a:miter lim="800000"/>
            <a:headEnd/>
            <a:tailEnd/>
          </a:ln>
        </p:spPr>
        <p:txBody>
          <a:bodyPr wrap="none" lIns="90488" tIns="44450" rIns="90488" bIns="44450">
            <a:spAutoFit/>
          </a:bodyPr>
          <a:lstStyle/>
          <a:p>
            <a:pPr algn="ctr" eaLnBrk="0" hangingPunct="0">
              <a:lnSpc>
                <a:spcPct val="90000"/>
              </a:lnSpc>
            </a:pPr>
            <a:r>
              <a:rPr lang="en-US" altLang="en-US" b="1">
                <a:solidFill>
                  <a:schemeClr val="hlink"/>
                </a:solidFill>
              </a:rPr>
              <a:t>(minimum)</a:t>
            </a:r>
          </a:p>
        </p:txBody>
      </p:sp>
      <p:sp>
        <p:nvSpPr>
          <p:cNvPr id="34837" name="Rectangle 21"/>
          <p:cNvSpPr>
            <a:spLocks noChangeArrowheads="1"/>
          </p:cNvSpPr>
          <p:nvPr/>
        </p:nvSpPr>
        <p:spPr bwMode="auto">
          <a:xfrm>
            <a:off x="5635625" y="4430713"/>
            <a:ext cx="1412875" cy="349250"/>
          </a:xfrm>
          <a:prstGeom prst="rect">
            <a:avLst/>
          </a:prstGeom>
          <a:noFill/>
          <a:ln w="12700">
            <a:noFill/>
            <a:miter lim="800000"/>
            <a:headEnd/>
            <a:tailEnd/>
          </a:ln>
        </p:spPr>
        <p:txBody>
          <a:bodyPr wrap="none" lIns="90488" tIns="44450" rIns="90488" bIns="44450">
            <a:spAutoFit/>
          </a:bodyPr>
          <a:lstStyle/>
          <a:p>
            <a:pPr algn="ctr" eaLnBrk="0" hangingPunct="0">
              <a:lnSpc>
                <a:spcPct val="90000"/>
              </a:lnSpc>
            </a:pPr>
            <a:r>
              <a:rPr lang="en-US" altLang="en-US" b="1">
                <a:solidFill>
                  <a:schemeClr val="hlink"/>
                </a:solidFill>
              </a:rPr>
              <a:t>(maximum)</a:t>
            </a:r>
          </a:p>
        </p:txBody>
      </p:sp>
      <p:sp>
        <p:nvSpPr>
          <p:cNvPr id="34838" name="Rectangle 22"/>
          <p:cNvSpPr>
            <a:spLocks noChangeArrowheads="1"/>
          </p:cNvSpPr>
          <p:nvPr/>
        </p:nvSpPr>
        <p:spPr bwMode="auto">
          <a:xfrm>
            <a:off x="3844925" y="5078413"/>
            <a:ext cx="1146175" cy="349250"/>
          </a:xfrm>
          <a:prstGeom prst="rect">
            <a:avLst/>
          </a:prstGeom>
          <a:noFill/>
          <a:ln w="12700">
            <a:noFill/>
            <a:miter lim="800000"/>
            <a:headEnd/>
            <a:tailEnd/>
          </a:ln>
        </p:spPr>
        <p:txBody>
          <a:bodyPr wrap="none" lIns="90488" tIns="44450" rIns="90488" bIns="44450">
            <a:spAutoFit/>
          </a:bodyPr>
          <a:lstStyle/>
          <a:p>
            <a:pPr algn="ctr" eaLnBrk="0" hangingPunct="0">
              <a:lnSpc>
                <a:spcPct val="90000"/>
              </a:lnSpc>
            </a:pPr>
            <a:r>
              <a:rPr lang="en-US" altLang="en-US" b="1">
                <a:solidFill>
                  <a:schemeClr val="hlink"/>
                </a:solidFill>
              </a:rPr>
              <a:t>(median)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822325" y="685800"/>
            <a:ext cx="2020888" cy="1006475"/>
          </a:xfrm>
          <a:prstGeom prst="rect">
            <a:avLst/>
          </a:prstGeom>
          <a:noFill/>
          <a:ln w="9525">
            <a:noFill/>
            <a:miter lim="800000"/>
            <a:headEnd/>
            <a:tailEnd/>
          </a:ln>
        </p:spPr>
        <p:txBody>
          <a:bodyPr>
            <a:spAutoFit/>
          </a:bodyPr>
          <a:lstStyle/>
          <a:p>
            <a:r>
              <a:rPr lang="en-US" altLang="en-US" sz="3200" b="1">
                <a:latin typeface="Times New Roman" pitchFamily="18" charset="0"/>
                <a:cs typeface="Angsana New" pitchFamily="18" charset="-34"/>
              </a:rPr>
              <a:t>Quartiles:</a:t>
            </a:r>
          </a:p>
          <a:p>
            <a:r>
              <a:rPr lang="en-US" altLang="en-US" sz="2800" baseline="-25000">
                <a:latin typeface="Times New Roman" pitchFamily="18" charset="0"/>
                <a:cs typeface="Angsana New" pitchFamily="18" charset="-34"/>
              </a:rPr>
              <a:t> </a:t>
            </a:r>
            <a:endParaRPr lang="en-US" altLang="en-US" sz="2800">
              <a:latin typeface="Times New Roman" pitchFamily="18" charset="0"/>
              <a:cs typeface="Angsana New" pitchFamily="18" charset="-34"/>
            </a:endParaRPr>
          </a:p>
        </p:txBody>
      </p:sp>
      <p:graphicFrame>
        <p:nvGraphicFramePr>
          <p:cNvPr id="35843" name="Object 3"/>
          <p:cNvGraphicFramePr>
            <a:graphicFrameLocks noChangeAspect="1"/>
          </p:cNvGraphicFramePr>
          <p:nvPr/>
        </p:nvGraphicFramePr>
        <p:xfrm>
          <a:off x="2667000" y="990600"/>
          <a:ext cx="3581400" cy="1219200"/>
        </p:xfrm>
        <a:graphic>
          <a:graphicData uri="http://schemas.openxmlformats.org/presentationml/2006/ole">
            <p:oleObj spid="_x0000_s35843" name="Equation" r:id="rId4" imgW="710891" imgH="355446" progId="Equation.DSMT4">
              <p:embed/>
            </p:oleObj>
          </a:graphicData>
        </a:graphic>
      </p:graphicFrame>
      <p:graphicFrame>
        <p:nvGraphicFramePr>
          <p:cNvPr id="35844" name="Object 4"/>
          <p:cNvGraphicFramePr>
            <a:graphicFrameLocks noChangeAspect="1"/>
          </p:cNvGraphicFramePr>
          <p:nvPr/>
        </p:nvGraphicFramePr>
        <p:xfrm>
          <a:off x="2590800" y="2286000"/>
          <a:ext cx="4038600" cy="1600200"/>
        </p:xfrm>
        <a:graphic>
          <a:graphicData uri="http://schemas.openxmlformats.org/presentationml/2006/ole">
            <p:oleObj spid="_x0000_s35844" name="Equation" r:id="rId5" imgW="1244060" imgH="355446" progId="Equation.DSMT4">
              <p:embed/>
            </p:oleObj>
          </a:graphicData>
        </a:graphic>
      </p:graphicFrame>
      <p:graphicFrame>
        <p:nvGraphicFramePr>
          <p:cNvPr id="35845" name="Object 5"/>
          <p:cNvGraphicFramePr>
            <a:graphicFrameLocks noChangeAspect="1"/>
          </p:cNvGraphicFramePr>
          <p:nvPr/>
        </p:nvGraphicFramePr>
        <p:xfrm>
          <a:off x="2743200" y="3962400"/>
          <a:ext cx="3581400" cy="1450975"/>
        </p:xfrm>
        <a:graphic>
          <a:graphicData uri="http://schemas.openxmlformats.org/presentationml/2006/ole">
            <p:oleObj spid="_x0000_s35845" name="Equation" r:id="rId6" imgW="863225" imgH="355446" progId="Equation.DSMT4">
              <p:embed/>
            </p:oleObj>
          </a:graphicData>
        </a:graphic>
      </p:graphicFrame>
      <p:sp>
        <p:nvSpPr>
          <p:cNvPr id="35846" name="Text Box 6"/>
          <p:cNvSpPr txBox="1">
            <a:spLocks noChangeArrowheads="1"/>
          </p:cNvSpPr>
          <p:nvPr/>
        </p:nvSpPr>
        <p:spPr bwMode="auto">
          <a:xfrm>
            <a:off x="974725" y="5172075"/>
            <a:ext cx="3949700" cy="1373188"/>
          </a:xfrm>
          <a:prstGeom prst="rect">
            <a:avLst/>
          </a:prstGeom>
          <a:noFill/>
          <a:ln w="9525">
            <a:noFill/>
            <a:miter lim="800000"/>
            <a:headEnd/>
            <a:tailEnd/>
          </a:ln>
        </p:spPr>
        <p:txBody>
          <a:bodyPr wrap="none">
            <a:spAutoFit/>
          </a:bodyPr>
          <a:lstStyle/>
          <a:p>
            <a:r>
              <a:rPr lang="en-US" altLang="en-US" sz="2800" b="1">
                <a:latin typeface="Times New Roman" pitchFamily="18" charset="0"/>
                <a:cs typeface="Angsana New" pitchFamily="18" charset="-34"/>
              </a:rPr>
              <a:t>Inter  quartile</a:t>
            </a:r>
            <a:r>
              <a:rPr lang="en-US" altLang="en-US" sz="2800">
                <a:latin typeface="Times New Roman" pitchFamily="18" charset="0"/>
                <a:cs typeface="Angsana New" pitchFamily="18" charset="-34"/>
              </a:rPr>
              <a:t> :</a:t>
            </a:r>
          </a:p>
          <a:p>
            <a:r>
              <a:rPr lang="en-US" altLang="en-US" sz="2800">
                <a:latin typeface="Times New Roman" pitchFamily="18" charset="0"/>
                <a:cs typeface="Angsana New" pitchFamily="18" charset="-34"/>
              </a:rPr>
              <a:t>                  IQR  =  Q</a:t>
            </a:r>
            <a:r>
              <a:rPr lang="en-US" altLang="en-US" sz="2800" baseline="-25000">
                <a:latin typeface="Times New Roman" pitchFamily="18" charset="0"/>
                <a:cs typeface="Angsana New" pitchFamily="18" charset="-34"/>
              </a:rPr>
              <a:t>3 – </a:t>
            </a:r>
            <a:r>
              <a:rPr lang="en-US" altLang="en-US" sz="2800">
                <a:latin typeface="Times New Roman" pitchFamily="18" charset="0"/>
                <a:cs typeface="Angsana New" pitchFamily="18" charset="-34"/>
              </a:rPr>
              <a:t>Q</a:t>
            </a:r>
            <a:r>
              <a:rPr lang="en-US" altLang="en-US" sz="2800" baseline="-25000">
                <a:latin typeface="Times New Roman" pitchFamily="18" charset="0"/>
                <a:cs typeface="Angsana New" pitchFamily="18" charset="-34"/>
              </a:rPr>
              <a:t>1</a:t>
            </a:r>
            <a:endParaRPr lang="en-US" altLang="en-US" sz="2800">
              <a:latin typeface="Times New Roman" pitchFamily="18" charset="0"/>
              <a:cs typeface="Angsana New" pitchFamily="18" charset="-34"/>
            </a:endParaRPr>
          </a:p>
          <a:p>
            <a:r>
              <a:rPr lang="en-US" altLang="en-US" sz="2800">
                <a:latin typeface="Times New Roman" pitchFamily="18" charset="0"/>
                <a:cs typeface="Angsana New" pitchFamily="18" charset="-34"/>
              </a:rPr>
              <a:t>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Inter quartile Range</a:t>
            </a:r>
          </a:p>
        </p:txBody>
      </p:sp>
      <p:sp>
        <p:nvSpPr>
          <p:cNvPr id="36867"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The inter quartile range is Q</a:t>
            </a:r>
            <a:r>
              <a:rPr lang="en-US" altLang="en-US" baseline="-25000" smtClean="0"/>
              <a:t>3</a:t>
            </a:r>
            <a:r>
              <a:rPr lang="en-US" altLang="en-US" smtClean="0"/>
              <a:t>-Q</a:t>
            </a:r>
            <a:r>
              <a:rPr lang="en-US" altLang="en-US" baseline="-25000" smtClean="0"/>
              <a:t>1</a:t>
            </a:r>
            <a:endParaRPr lang="en-US" altLang="en-US" smtClean="0"/>
          </a:p>
          <a:p>
            <a:pPr eaLnBrk="1" hangingPunct="1"/>
            <a:r>
              <a:rPr lang="en-US" altLang="en-US" smtClean="0"/>
              <a:t>50% of the observations in the distribution are in the inter quartile range.</a:t>
            </a:r>
          </a:p>
          <a:p>
            <a:pPr eaLnBrk="1" hangingPunct="1"/>
            <a:r>
              <a:rPr lang="en-US" altLang="en-US" smtClean="0"/>
              <a:t>The following figure shows the interaction between the quartiles, the median and the inter quartile range.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fig38x"/>
          <p:cNvPicPr>
            <a:picLocks noChangeAspect="1" noChangeArrowheads="1"/>
          </p:cNvPicPr>
          <p:nvPr>
            <p:ph type="clipArt" sz="half" idx="1"/>
          </p:nvPr>
        </p:nvPicPr>
        <p:blipFill>
          <a:blip r:embed="rId3"/>
          <a:srcRect t="11819"/>
          <a:stretch>
            <a:fillRect/>
          </a:stretch>
        </p:blipFill>
        <p:spPr bwMode="auto">
          <a:xfrm>
            <a:off x="1905000" y="914400"/>
            <a:ext cx="5426075" cy="5510213"/>
          </a:xfrm>
          <a:noFill/>
          <a:ln>
            <a:miter lim="800000"/>
            <a:headEnd/>
            <a:tailEnd/>
          </a:ln>
        </p:spPr>
      </p:pic>
      <p:sp>
        <p:nvSpPr>
          <p:cNvPr id="37891" name="Rectangle 3"/>
          <p:cNvSpPr>
            <a:spLocks noChangeArrowheads="1"/>
          </p:cNvSpPr>
          <p:nvPr>
            <p:ph type="title"/>
          </p:nvPr>
        </p:nvSpPr>
        <p:spPr bwMode="auto">
          <a:xfrm>
            <a:off x="762000" y="0"/>
            <a:ext cx="7772400" cy="9144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Inter quartile Range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B14BA579-263C-41FC-B664-354723292A86}" type="slidenum">
              <a:rPr lang="en-US" smtClean="0"/>
              <a:pPr>
                <a:defRPr/>
              </a:pPr>
              <a:t>3</a:t>
            </a:fld>
            <a:endParaRPr lang="en-US" dirty="0" smtClean="0"/>
          </a:p>
        </p:txBody>
      </p:sp>
      <p:sp>
        <p:nvSpPr>
          <p:cNvPr id="11267" name="Rectangle 2"/>
          <p:cNvSpPr>
            <a:spLocks noGrp="1" noChangeArrowheads="1"/>
          </p:cNvSpPr>
          <p:nvPr>
            <p:ph type="title"/>
          </p:nvPr>
        </p:nvSpPr>
        <p:spPr/>
        <p:txBody>
          <a:bodyPr/>
          <a:lstStyle/>
          <a:p>
            <a:pPr eaLnBrk="1" hangingPunct="1"/>
            <a:r>
              <a:rPr lang="en-US" altLang="en-US" smtClean="0"/>
              <a:t>Measures of Central Tendency</a:t>
            </a:r>
          </a:p>
        </p:txBody>
      </p:sp>
      <p:sp>
        <p:nvSpPr>
          <p:cNvPr id="11268" name="Rectangle 3"/>
          <p:cNvSpPr>
            <a:spLocks noGrp="1" noChangeArrowheads="1"/>
          </p:cNvSpPr>
          <p:nvPr>
            <p:ph type="body" idx="1"/>
          </p:nvPr>
        </p:nvSpPr>
        <p:spPr>
          <a:xfrm>
            <a:off x="685800" y="1930400"/>
            <a:ext cx="7772400" cy="4572000"/>
          </a:xfrm>
        </p:spPr>
        <p:txBody>
          <a:bodyPr/>
          <a:lstStyle/>
          <a:p>
            <a:pPr eaLnBrk="1" hangingPunct="1"/>
            <a:r>
              <a:rPr lang="en-US" altLang="zh-CN" sz="2800" smtClean="0"/>
              <a:t>A statistical measure that identifies a single score as representative for an entire distribution. The goal of central tendency is to find the single score that is most typical or most representative of the entire group </a:t>
            </a:r>
          </a:p>
          <a:p>
            <a:pPr eaLnBrk="1" hangingPunct="1"/>
            <a:r>
              <a:rPr lang="en-US" altLang="en-US" sz="2400" b="1" smtClean="0"/>
              <a:t>There are three common measures of central tendency:</a:t>
            </a:r>
          </a:p>
          <a:p>
            <a:pPr lvl="1" eaLnBrk="1" hangingPunct="1"/>
            <a:r>
              <a:rPr lang="en-US" altLang="en-US" b="1" smtClean="0">
                <a:solidFill>
                  <a:schemeClr val="accent2"/>
                </a:solidFill>
              </a:rPr>
              <a:t>the mean</a:t>
            </a:r>
          </a:p>
          <a:p>
            <a:pPr lvl="1" eaLnBrk="1" hangingPunct="1"/>
            <a:r>
              <a:rPr lang="en-US" altLang="en-US" b="1" smtClean="0">
                <a:solidFill>
                  <a:schemeClr val="accent2"/>
                </a:solidFill>
              </a:rPr>
              <a:t>the median</a:t>
            </a:r>
          </a:p>
          <a:p>
            <a:pPr lvl="1" eaLnBrk="1" hangingPunct="1"/>
            <a:r>
              <a:rPr lang="en-US" altLang="en-US" b="1" smtClean="0">
                <a:solidFill>
                  <a:schemeClr val="accent2"/>
                </a:solidFill>
              </a:rPr>
              <a:t>the mode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Percentiles and Quartiles</a:t>
            </a:r>
          </a:p>
        </p:txBody>
      </p:sp>
      <p:sp>
        <p:nvSpPr>
          <p:cNvPr id="38915"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Maximum is 100th percentile: 100% of values lie at or below the maximum</a:t>
            </a:r>
          </a:p>
          <a:p>
            <a:pPr eaLnBrk="1" hangingPunct="1"/>
            <a:r>
              <a:rPr lang="en-US" altLang="en-US" smtClean="0"/>
              <a:t>Median is 50th percentile: 50% of values lie at or below the median</a:t>
            </a:r>
          </a:p>
          <a:p>
            <a:pPr eaLnBrk="1" hangingPunct="1"/>
            <a:r>
              <a:rPr lang="en-US" altLang="en-US" smtClean="0"/>
              <a:t>Any percentile can be calculated. But the most common are 25</a:t>
            </a:r>
            <a:r>
              <a:rPr lang="en-US" altLang="en-US" baseline="30000" smtClean="0"/>
              <a:t>th</a:t>
            </a:r>
            <a:r>
              <a:rPr lang="en-US" altLang="en-US" smtClean="0"/>
              <a:t> (1</a:t>
            </a:r>
            <a:r>
              <a:rPr lang="en-US" altLang="en-US" baseline="30000" smtClean="0"/>
              <a:t>st</a:t>
            </a:r>
            <a:r>
              <a:rPr lang="en-US" altLang="en-US" smtClean="0"/>
              <a:t>  Quartile) and 75</a:t>
            </a:r>
            <a:r>
              <a:rPr lang="en-US" altLang="en-US" baseline="30000" smtClean="0"/>
              <a:t>th</a:t>
            </a:r>
            <a:r>
              <a:rPr lang="en-US" altLang="en-US" smtClean="0"/>
              <a:t> (3</a:t>
            </a:r>
            <a:r>
              <a:rPr lang="en-US" altLang="en-US" baseline="30000" smtClean="0"/>
              <a:t>rd</a:t>
            </a:r>
            <a:r>
              <a:rPr lang="en-US" altLang="en-US" smtClean="0"/>
              <a:t>  Quartile)</a:t>
            </a:r>
          </a:p>
          <a:p>
            <a:pPr eaLnBrk="1" hangingPunct="1"/>
            <a:endParaRPr lang="en-US" alt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Scan0011"/>
          <p:cNvPicPr>
            <a:picLocks noChangeAspect="1" noChangeArrowheads="1"/>
          </p:cNvPicPr>
          <p:nvPr>
            <p:ph idx="1"/>
          </p:nvPr>
        </p:nvPicPr>
        <p:blipFill>
          <a:blip r:embed="rId3"/>
          <a:srcRect/>
          <a:stretch>
            <a:fillRect/>
          </a:stretch>
        </p:blipFill>
        <p:spPr bwMode="auto">
          <a:xfrm>
            <a:off x="0" y="0"/>
            <a:ext cx="9144000" cy="6858000"/>
          </a:xfrm>
          <a:noFill/>
          <a:ln>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3200" b="0" smtClean="0"/>
              <a:t>Locating Percentiles in a Frequency Distribution</a:t>
            </a:r>
            <a:endParaRPr lang="en-US" altLang="en-US" sz="4000" b="0" smtClean="0"/>
          </a:p>
        </p:txBody>
      </p:sp>
      <p:sp>
        <p:nvSpPr>
          <p:cNvPr id="40963"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spcBef>
                <a:spcPct val="5000"/>
              </a:spcBef>
            </a:pPr>
            <a:r>
              <a:rPr lang="en-US" altLang="en-US" sz="1800" b="0" smtClean="0"/>
              <a:t>A percentile is a score below which a specific percentage of the distribution falls(the median is the 50th percentile.</a:t>
            </a:r>
          </a:p>
          <a:p>
            <a:pPr eaLnBrk="1" hangingPunct="1">
              <a:lnSpc>
                <a:spcPct val="80000"/>
              </a:lnSpc>
              <a:spcBef>
                <a:spcPct val="5000"/>
              </a:spcBef>
            </a:pPr>
            <a:endParaRPr lang="en-US" altLang="en-US" sz="1800" b="0" smtClean="0"/>
          </a:p>
          <a:p>
            <a:pPr eaLnBrk="1" hangingPunct="1">
              <a:lnSpc>
                <a:spcPct val="80000"/>
              </a:lnSpc>
              <a:spcBef>
                <a:spcPct val="5000"/>
              </a:spcBef>
            </a:pPr>
            <a:r>
              <a:rPr lang="en-US" altLang="en-US" sz="1800" b="0" smtClean="0"/>
              <a:t>The 75th percentile  is a score below which 75% of the cases fall.</a:t>
            </a:r>
          </a:p>
          <a:p>
            <a:pPr eaLnBrk="1" hangingPunct="1">
              <a:lnSpc>
                <a:spcPct val="80000"/>
              </a:lnSpc>
              <a:spcBef>
                <a:spcPct val="5000"/>
              </a:spcBef>
            </a:pPr>
            <a:endParaRPr lang="en-US" altLang="en-US" sz="1800" b="0" smtClean="0"/>
          </a:p>
          <a:p>
            <a:pPr eaLnBrk="1" hangingPunct="1">
              <a:lnSpc>
                <a:spcPct val="80000"/>
              </a:lnSpc>
              <a:spcBef>
                <a:spcPct val="5000"/>
              </a:spcBef>
            </a:pPr>
            <a:r>
              <a:rPr lang="en-US" altLang="en-US" sz="1800" b="0" smtClean="0"/>
              <a:t>The median is the 50th percentile: 50% of the cases fall below it</a:t>
            </a:r>
          </a:p>
          <a:p>
            <a:pPr eaLnBrk="1" hangingPunct="1">
              <a:lnSpc>
                <a:spcPct val="80000"/>
              </a:lnSpc>
              <a:spcBef>
                <a:spcPct val="5000"/>
              </a:spcBef>
            </a:pPr>
            <a:endParaRPr lang="en-US" altLang="en-US" sz="1800" b="0" smtClean="0"/>
          </a:p>
          <a:p>
            <a:pPr eaLnBrk="1" hangingPunct="1">
              <a:lnSpc>
                <a:spcPct val="80000"/>
              </a:lnSpc>
              <a:spcBef>
                <a:spcPct val="5000"/>
              </a:spcBef>
            </a:pPr>
            <a:r>
              <a:rPr lang="en-US" altLang="en-US" sz="1800" b="0" smtClean="0"/>
              <a:t>Another type of percentile :The quartile  lower quartile is 25th percentile and the upper quartile is the 75th percentile</a:t>
            </a:r>
            <a:endParaRPr lang="en-US" altLang="en-US"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4"/>
          <a:srcRect/>
          <a:stretch>
            <a:fillRect/>
          </a:stretch>
        </p:blipFill>
        <p:spPr bwMode="auto">
          <a:xfrm>
            <a:off x="1752600" y="1066800"/>
            <a:ext cx="5867400" cy="4343400"/>
          </a:xfrm>
          <a:prstGeom prst="rect">
            <a:avLst/>
          </a:prstGeom>
          <a:noFill/>
          <a:ln w="9525">
            <a:noFill/>
            <a:miter lim="800000"/>
            <a:headEnd/>
            <a:tailEnd/>
          </a:ln>
        </p:spPr>
      </p:pic>
      <p:sp>
        <p:nvSpPr>
          <p:cNvPr id="128003" name="Text Box 3"/>
          <p:cNvSpPr txBox="1">
            <a:spLocks noChangeArrowheads="1"/>
          </p:cNvSpPr>
          <p:nvPr/>
        </p:nvSpPr>
        <p:spPr bwMode="auto">
          <a:xfrm>
            <a:off x="685800" y="2362200"/>
            <a:ext cx="990600" cy="581025"/>
          </a:xfrm>
          <a:prstGeom prst="rect">
            <a:avLst/>
          </a:prstGeom>
          <a:noFill/>
          <a:ln w="9525">
            <a:noFill/>
            <a:miter lim="800000"/>
            <a:headEnd/>
            <a:tailEnd/>
          </a:ln>
        </p:spPr>
        <p:txBody>
          <a:bodyPr>
            <a:spAutoFit/>
          </a:bodyPr>
          <a:lstStyle/>
          <a:p>
            <a:pPr eaLnBrk="0" hangingPunct="0">
              <a:spcBef>
                <a:spcPct val="50000"/>
              </a:spcBef>
            </a:pPr>
            <a:r>
              <a:rPr lang="en-US" altLang="en-US" sz="1600">
                <a:solidFill>
                  <a:srgbClr val="FF0066"/>
                </a:solidFill>
                <a:latin typeface="Times New Roman" pitchFamily="18" charset="0"/>
              </a:rPr>
              <a:t>50th percentile</a:t>
            </a:r>
            <a:endParaRPr lang="en-US" altLang="en-US" sz="3600">
              <a:latin typeface="Times New Roman" pitchFamily="18" charset="0"/>
            </a:endParaRPr>
          </a:p>
        </p:txBody>
      </p:sp>
      <p:sp>
        <p:nvSpPr>
          <p:cNvPr id="128004" name="Text Box 4"/>
          <p:cNvSpPr txBox="1">
            <a:spLocks noChangeArrowheads="1"/>
          </p:cNvSpPr>
          <p:nvPr/>
        </p:nvSpPr>
        <p:spPr bwMode="auto">
          <a:xfrm>
            <a:off x="609600" y="3124200"/>
            <a:ext cx="1143000" cy="641350"/>
          </a:xfrm>
          <a:prstGeom prst="rect">
            <a:avLst/>
          </a:prstGeom>
          <a:noFill/>
          <a:ln w="9525">
            <a:noFill/>
            <a:miter lim="800000"/>
            <a:headEnd/>
            <a:tailEnd/>
          </a:ln>
        </p:spPr>
        <p:txBody>
          <a:bodyPr>
            <a:spAutoFit/>
          </a:bodyPr>
          <a:lstStyle/>
          <a:p>
            <a:pPr eaLnBrk="0" hangingPunct="0">
              <a:spcBef>
                <a:spcPct val="50000"/>
              </a:spcBef>
            </a:pPr>
            <a:r>
              <a:rPr lang="en-US" altLang="en-US">
                <a:solidFill>
                  <a:srgbClr val="FF0066"/>
                </a:solidFill>
                <a:latin typeface="Times New Roman" pitchFamily="18" charset="0"/>
              </a:rPr>
              <a:t>80th</a:t>
            </a:r>
            <a:r>
              <a:rPr lang="en-US" altLang="en-US">
                <a:solidFill>
                  <a:srgbClr val="0000FF"/>
                </a:solidFill>
                <a:latin typeface="Times New Roman" pitchFamily="18" charset="0"/>
              </a:rPr>
              <a:t> </a:t>
            </a:r>
            <a:r>
              <a:rPr lang="en-US" altLang="en-US">
                <a:solidFill>
                  <a:srgbClr val="FF0066"/>
                </a:solidFill>
                <a:latin typeface="Times New Roman" pitchFamily="18" charset="0"/>
              </a:rPr>
              <a:t>percentile</a:t>
            </a:r>
            <a:endParaRPr lang="en-US" altLang="en-US" sz="3600">
              <a:latin typeface="Times New Roman" pitchFamily="18" charset="0"/>
            </a:endParaRPr>
          </a:p>
        </p:txBody>
      </p:sp>
      <p:sp>
        <p:nvSpPr>
          <p:cNvPr id="41989" name="Line 5"/>
          <p:cNvSpPr>
            <a:spLocks noChangeShapeType="1"/>
          </p:cNvSpPr>
          <p:nvPr/>
        </p:nvSpPr>
        <p:spPr bwMode="auto">
          <a:xfrm>
            <a:off x="1600200" y="2590800"/>
            <a:ext cx="914400" cy="0"/>
          </a:xfrm>
          <a:prstGeom prst="line">
            <a:avLst/>
          </a:prstGeom>
          <a:noFill/>
          <a:ln w="50800">
            <a:solidFill>
              <a:schemeClr val="accent1"/>
            </a:solidFill>
            <a:round/>
            <a:headEnd/>
            <a:tailEnd type="triangle" w="med" len="med"/>
          </a:ln>
        </p:spPr>
        <p:txBody>
          <a:bodyPr wrap="none" anchor="ctr"/>
          <a:lstStyle/>
          <a:p>
            <a:endParaRPr lang="en-US"/>
          </a:p>
        </p:txBody>
      </p:sp>
      <p:sp>
        <p:nvSpPr>
          <p:cNvPr id="41990" name="Line 6"/>
          <p:cNvSpPr>
            <a:spLocks noChangeShapeType="1"/>
          </p:cNvSpPr>
          <p:nvPr/>
        </p:nvSpPr>
        <p:spPr bwMode="auto">
          <a:xfrm flipV="1">
            <a:off x="1219200" y="2895600"/>
            <a:ext cx="1524000" cy="457200"/>
          </a:xfrm>
          <a:prstGeom prst="line">
            <a:avLst/>
          </a:prstGeom>
          <a:noFill/>
          <a:ln w="50800">
            <a:solidFill>
              <a:schemeClr val="accent1"/>
            </a:solidFill>
            <a:round/>
            <a:headEnd/>
            <a:tailEnd type="triangle" w="med" len="med"/>
          </a:ln>
        </p:spPr>
        <p:txBody>
          <a:bodyPr wrap="none" anchor="ctr"/>
          <a:lstStyle/>
          <a:p>
            <a:endParaRPr lang="en-US"/>
          </a:p>
        </p:txBody>
      </p:sp>
      <p:sp>
        <p:nvSpPr>
          <p:cNvPr id="128007" name="Text Box 7"/>
          <p:cNvSpPr txBox="1">
            <a:spLocks noChangeArrowheads="1"/>
          </p:cNvSpPr>
          <p:nvPr/>
        </p:nvSpPr>
        <p:spPr bwMode="auto">
          <a:xfrm>
            <a:off x="7772400" y="2286000"/>
            <a:ext cx="1371600" cy="915988"/>
          </a:xfrm>
          <a:prstGeom prst="rect">
            <a:avLst/>
          </a:prstGeom>
          <a:noFill/>
          <a:ln w="9525">
            <a:noFill/>
            <a:miter lim="800000"/>
            <a:headEnd/>
            <a:tailEnd/>
          </a:ln>
        </p:spPr>
        <p:txBody>
          <a:bodyPr>
            <a:spAutoFit/>
          </a:bodyPr>
          <a:lstStyle/>
          <a:p>
            <a:pPr eaLnBrk="0" hangingPunct="0">
              <a:spcBef>
                <a:spcPct val="50000"/>
              </a:spcBef>
            </a:pPr>
            <a:r>
              <a:rPr lang="en-US" altLang="en-US">
                <a:solidFill>
                  <a:srgbClr val="FF0066"/>
                </a:solidFill>
                <a:latin typeface="Times New Roman" pitchFamily="18" charset="0"/>
              </a:rPr>
              <a:t>50% included here</a:t>
            </a:r>
            <a:endParaRPr lang="en-US" altLang="en-US" sz="3600">
              <a:latin typeface="Times New Roman" pitchFamily="18" charset="0"/>
            </a:endParaRPr>
          </a:p>
        </p:txBody>
      </p:sp>
      <p:sp>
        <p:nvSpPr>
          <p:cNvPr id="128008" name="Text Box 8"/>
          <p:cNvSpPr txBox="1">
            <a:spLocks noChangeArrowheads="1"/>
          </p:cNvSpPr>
          <p:nvPr/>
        </p:nvSpPr>
        <p:spPr bwMode="auto">
          <a:xfrm>
            <a:off x="7924800" y="3505200"/>
            <a:ext cx="990600" cy="947738"/>
          </a:xfrm>
          <a:prstGeom prst="rect">
            <a:avLst/>
          </a:prstGeom>
          <a:noFill/>
          <a:ln w="9525">
            <a:noFill/>
            <a:miter lim="800000"/>
            <a:headEnd/>
            <a:tailEnd/>
          </a:ln>
        </p:spPr>
        <p:txBody>
          <a:bodyPr>
            <a:spAutoFit/>
          </a:bodyPr>
          <a:lstStyle/>
          <a:p>
            <a:pPr eaLnBrk="0" hangingPunct="0">
              <a:spcBef>
                <a:spcPct val="50000"/>
              </a:spcBef>
            </a:pPr>
            <a:r>
              <a:rPr lang="en-US" altLang="en-US" sz="1600">
                <a:solidFill>
                  <a:srgbClr val="FF0066"/>
                </a:solidFill>
                <a:latin typeface="Times New Roman" pitchFamily="18" charset="0"/>
              </a:rPr>
              <a:t>80% included</a:t>
            </a:r>
          </a:p>
          <a:p>
            <a:pPr eaLnBrk="0" hangingPunct="0">
              <a:spcBef>
                <a:spcPct val="50000"/>
              </a:spcBef>
            </a:pPr>
            <a:r>
              <a:rPr lang="en-US" altLang="en-US" sz="1600">
                <a:solidFill>
                  <a:srgbClr val="FF0066"/>
                </a:solidFill>
                <a:latin typeface="Times New Roman" pitchFamily="18" charset="0"/>
              </a:rPr>
              <a:t>here</a:t>
            </a:r>
            <a:endParaRPr lang="en-US" altLang="en-US" sz="3600">
              <a:latin typeface="Times New Roman" pitchFamily="18" charset="0"/>
            </a:endParaRPr>
          </a:p>
        </p:txBody>
      </p:sp>
      <p:sp>
        <p:nvSpPr>
          <p:cNvPr id="41993" name="Line 9"/>
          <p:cNvSpPr>
            <a:spLocks noChangeShapeType="1"/>
          </p:cNvSpPr>
          <p:nvPr/>
        </p:nvSpPr>
        <p:spPr bwMode="auto">
          <a:xfrm flipH="1">
            <a:off x="7543800" y="2590800"/>
            <a:ext cx="228600" cy="0"/>
          </a:xfrm>
          <a:prstGeom prst="line">
            <a:avLst/>
          </a:prstGeom>
          <a:noFill/>
          <a:ln w="50800">
            <a:solidFill>
              <a:schemeClr val="accent1"/>
            </a:solidFill>
            <a:round/>
            <a:headEnd/>
            <a:tailEnd type="triangle" w="med" len="med"/>
          </a:ln>
        </p:spPr>
        <p:txBody>
          <a:bodyPr wrap="none" anchor="ctr"/>
          <a:lstStyle/>
          <a:p>
            <a:endParaRPr lang="en-US"/>
          </a:p>
        </p:txBody>
      </p:sp>
      <p:sp>
        <p:nvSpPr>
          <p:cNvPr id="41994" name="Line 10"/>
          <p:cNvSpPr>
            <a:spLocks noChangeShapeType="1"/>
          </p:cNvSpPr>
          <p:nvPr/>
        </p:nvSpPr>
        <p:spPr bwMode="auto">
          <a:xfrm flipH="1" flipV="1">
            <a:off x="7467600" y="2895600"/>
            <a:ext cx="457200" cy="1066800"/>
          </a:xfrm>
          <a:prstGeom prst="line">
            <a:avLst/>
          </a:prstGeom>
          <a:noFill/>
          <a:ln w="50800">
            <a:solidFill>
              <a:schemeClr val="accent1"/>
            </a:solidFill>
            <a:round/>
            <a:headEnd/>
            <a:tailEnd type="triangle" w="med" len="med"/>
          </a:ln>
        </p:spPr>
        <p:txBody>
          <a:bodyPr wrap="none" anchor="ctr"/>
          <a:lstStyle/>
          <a:p>
            <a:endParaRPr lang="en-US"/>
          </a:p>
        </p:txBody>
      </p:sp>
      <p:sp>
        <p:nvSpPr>
          <p:cNvPr id="128011" name="Text Box 11"/>
          <p:cNvSpPr txBox="1">
            <a:spLocks noChangeArrowheads="1"/>
          </p:cNvSpPr>
          <p:nvPr/>
        </p:nvSpPr>
        <p:spPr bwMode="auto">
          <a:xfrm>
            <a:off x="381000" y="1600200"/>
            <a:ext cx="990600" cy="581025"/>
          </a:xfrm>
          <a:prstGeom prst="rect">
            <a:avLst/>
          </a:prstGeom>
          <a:noFill/>
          <a:ln w="9525">
            <a:noFill/>
            <a:miter lim="800000"/>
            <a:headEnd/>
            <a:tailEnd/>
          </a:ln>
        </p:spPr>
        <p:txBody>
          <a:bodyPr>
            <a:spAutoFit/>
          </a:bodyPr>
          <a:lstStyle/>
          <a:p>
            <a:pPr eaLnBrk="0" hangingPunct="0">
              <a:spcBef>
                <a:spcPct val="50000"/>
              </a:spcBef>
            </a:pPr>
            <a:r>
              <a:rPr lang="en-US" altLang="en-US" sz="1600">
                <a:solidFill>
                  <a:srgbClr val="FF0066"/>
                </a:solidFill>
                <a:latin typeface="Times New Roman" pitchFamily="18" charset="0"/>
              </a:rPr>
              <a:t>25th percentile</a:t>
            </a:r>
            <a:endParaRPr lang="en-US" altLang="en-US" sz="3600">
              <a:latin typeface="Times New Roman" pitchFamily="18" charset="0"/>
            </a:endParaRPr>
          </a:p>
        </p:txBody>
      </p:sp>
      <p:sp>
        <p:nvSpPr>
          <p:cNvPr id="41996" name="Line 12"/>
          <p:cNvSpPr>
            <a:spLocks noChangeShapeType="1"/>
          </p:cNvSpPr>
          <p:nvPr/>
        </p:nvSpPr>
        <p:spPr bwMode="auto">
          <a:xfrm>
            <a:off x="1524000" y="1981200"/>
            <a:ext cx="990600" cy="0"/>
          </a:xfrm>
          <a:prstGeom prst="line">
            <a:avLst/>
          </a:prstGeom>
          <a:noFill/>
          <a:ln w="50800">
            <a:solidFill>
              <a:schemeClr val="accent1"/>
            </a:solidFill>
            <a:round/>
            <a:headEnd/>
            <a:tailEnd type="triangle" w="med" len="med"/>
          </a:ln>
        </p:spPr>
        <p:txBody>
          <a:bodyPr wrap="none" anchor="ctr"/>
          <a:lstStyle/>
          <a:p>
            <a:endParaRPr lang="en-US"/>
          </a:p>
        </p:txBody>
      </p:sp>
      <p:sp>
        <p:nvSpPr>
          <p:cNvPr id="128013" name="Text Box 13"/>
          <p:cNvSpPr txBox="1">
            <a:spLocks noChangeArrowheads="1"/>
          </p:cNvSpPr>
          <p:nvPr/>
        </p:nvSpPr>
        <p:spPr bwMode="auto">
          <a:xfrm>
            <a:off x="7848600" y="1066800"/>
            <a:ext cx="990600" cy="915988"/>
          </a:xfrm>
          <a:prstGeom prst="rect">
            <a:avLst/>
          </a:prstGeom>
          <a:noFill/>
          <a:ln w="9525">
            <a:noFill/>
            <a:miter lim="800000"/>
            <a:headEnd/>
            <a:tailEnd/>
          </a:ln>
        </p:spPr>
        <p:txBody>
          <a:bodyPr>
            <a:spAutoFit/>
          </a:bodyPr>
          <a:lstStyle/>
          <a:p>
            <a:pPr eaLnBrk="0" hangingPunct="0">
              <a:spcBef>
                <a:spcPct val="50000"/>
              </a:spcBef>
            </a:pPr>
            <a:r>
              <a:rPr lang="en-US" altLang="en-US">
                <a:solidFill>
                  <a:srgbClr val="FF0066"/>
                </a:solidFill>
                <a:latin typeface="Times New Roman" pitchFamily="18" charset="0"/>
              </a:rPr>
              <a:t>25% included here</a:t>
            </a:r>
            <a:endParaRPr lang="en-US" altLang="en-US" sz="3600">
              <a:latin typeface="Times New Roman" pitchFamily="18" charset="0"/>
            </a:endParaRPr>
          </a:p>
        </p:txBody>
      </p:sp>
      <p:sp>
        <p:nvSpPr>
          <p:cNvPr id="41998" name="Line 14"/>
          <p:cNvSpPr>
            <a:spLocks noChangeShapeType="1"/>
          </p:cNvSpPr>
          <p:nvPr/>
        </p:nvSpPr>
        <p:spPr bwMode="auto">
          <a:xfrm flipH="1">
            <a:off x="7467600" y="1447800"/>
            <a:ext cx="381000" cy="609600"/>
          </a:xfrm>
          <a:prstGeom prst="line">
            <a:avLst/>
          </a:prstGeom>
          <a:noFill/>
          <a:ln w="50800">
            <a:solidFill>
              <a:schemeClr val="accent1"/>
            </a:solidFill>
            <a:round/>
            <a:headEnd/>
            <a:tailEnd type="triangle" w="med" len="med"/>
          </a:ln>
        </p:spPr>
        <p:txBody>
          <a:bodyPr wrap="none" anchor="ctr"/>
          <a:lstStyle/>
          <a:p>
            <a:endParaRPr lang="en-US"/>
          </a:p>
        </p:txBody>
      </p:sp>
      <p:sp>
        <p:nvSpPr>
          <p:cNvPr id="128015" name="Text Box 15"/>
          <p:cNvSpPr txBox="1">
            <a:spLocks noChangeArrowheads="1"/>
          </p:cNvSpPr>
          <p:nvPr/>
        </p:nvSpPr>
        <p:spPr bwMode="auto">
          <a:xfrm>
            <a:off x="1676400" y="381000"/>
            <a:ext cx="5715000" cy="396875"/>
          </a:xfrm>
          <a:prstGeom prst="rect">
            <a:avLst/>
          </a:prstGeom>
          <a:noFill/>
          <a:ln w="9525">
            <a:noFill/>
            <a:miter lim="800000"/>
            <a:headEnd/>
            <a:tailEnd/>
          </a:ln>
        </p:spPr>
        <p:txBody>
          <a:bodyPr>
            <a:spAutoFit/>
          </a:bodyPr>
          <a:lstStyle/>
          <a:p>
            <a:pPr eaLnBrk="0" hangingPunct="0">
              <a:spcBef>
                <a:spcPct val="50000"/>
              </a:spcBef>
            </a:pPr>
            <a:r>
              <a:rPr lang="en-US" altLang="en-US" sz="2000" b="1">
                <a:solidFill>
                  <a:srgbClr val="FF0066"/>
                </a:solidFill>
                <a:latin typeface="Times New Roman" pitchFamily="18" charset="0"/>
              </a:rPr>
              <a:t>Locating Percentiles in a Frequency Distribution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128015">
                                            <p:txEl>
                                              <p:pRg st="0" end="0"/>
                                            </p:txEl>
                                          </p:spTgt>
                                        </p:tgtEl>
                                        <p:attrNameLst>
                                          <p:attrName>style.visibility</p:attrName>
                                        </p:attrNameLst>
                                      </p:cBhvr>
                                      <p:to>
                                        <p:strVal val="visible"/>
                                      </p:to>
                                    </p:set>
                                    <p:anim calcmode="lin" valueType="num">
                                      <p:cBhvr additive="base">
                                        <p:cTn id="7" dur="75" fill="hold"/>
                                        <p:tgtEl>
                                          <p:spTgt spid="128015">
                                            <p:txEl>
                                              <p:pRg st="0" end="0"/>
                                            </p:txEl>
                                          </p:spTgt>
                                        </p:tgtEl>
                                        <p:attrNameLst>
                                          <p:attrName>ppt_x</p:attrName>
                                        </p:attrNameLst>
                                      </p:cBhvr>
                                      <p:tavLst>
                                        <p:tav tm="0">
                                          <p:val>
                                            <p:strVal val="1+#ppt_w/2"/>
                                          </p:val>
                                        </p:tav>
                                        <p:tav tm="100000">
                                          <p:val>
                                            <p:strVal val="#ppt_x"/>
                                          </p:val>
                                        </p:tav>
                                      </p:tavLst>
                                    </p:anim>
                                    <p:anim calcmode="lin" valueType="num">
                                      <p:cBhvr additive="base">
                                        <p:cTn id="8" dur="75" fill="hold"/>
                                        <p:tgtEl>
                                          <p:spTgt spid="128015">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builtIn="1"/>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28007">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28003">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2800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28004">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28013">
                                            <p:txEl>
                                              <p:pRg st="0" end="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280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P spid="128004" grpId="0" build="p" autoUpdateAnimBg="0"/>
      <p:bldP spid="128007" grpId="0" build="p" autoUpdateAnimBg="0"/>
      <p:bldP spid="128008" grpId="0" autoUpdateAnimBg="0"/>
      <p:bldP spid="128011" grpId="0" build="p" autoUpdateAnimBg="0"/>
      <p:bldP spid="128013" grpId="0" build="p" autoUpdateAnimBg="0"/>
      <p:bldP spid="1280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altLang="en-US" smtClean="0"/>
              <a:t>VARIANCE:</a:t>
            </a:r>
          </a:p>
          <a:p>
            <a:pPr eaLnBrk="1" hangingPunct="1">
              <a:buFontTx/>
              <a:buNone/>
            </a:pPr>
            <a:r>
              <a:rPr lang="en-US" altLang="en-US" smtClean="0"/>
              <a:t>   Deviations of each observation from the mean, then averaging the sum of squares of these deviations.</a:t>
            </a:r>
          </a:p>
          <a:p>
            <a:pPr eaLnBrk="1" hangingPunct="1">
              <a:buFontTx/>
              <a:buNone/>
            </a:pPr>
            <a:endParaRPr lang="en-US" altLang="en-US" smtClean="0"/>
          </a:p>
          <a:p>
            <a:pPr eaLnBrk="1" hangingPunct="1">
              <a:buFontTx/>
              <a:buNone/>
            </a:pPr>
            <a:r>
              <a:rPr lang="en-US" altLang="en-US" smtClean="0"/>
              <a:t>STANDARD DEVIATION:</a:t>
            </a:r>
          </a:p>
          <a:p>
            <a:pPr eaLnBrk="1" hangingPunct="1">
              <a:buFontTx/>
              <a:buNone/>
            </a:pPr>
            <a:r>
              <a:rPr lang="en-US" altLang="en-US" smtClean="0"/>
              <a:t>     </a:t>
            </a:r>
          </a:p>
          <a:p>
            <a:pPr eaLnBrk="1" hangingPunct="1">
              <a:buFontTx/>
              <a:buNone/>
            </a:pPr>
            <a:r>
              <a:rPr lang="en-US" altLang="en-US" smtClean="0"/>
              <a:t> “ ROOT- MEANS-SQUARE-DEVIATIONS”</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ph type="title"/>
          </p:nvPr>
        </p:nvSpPr>
        <p:spPr bwMode="auto">
          <a:xfrm>
            <a:off x="457200" y="274638"/>
            <a:ext cx="8229600" cy="79216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Standard Deviation</a:t>
            </a:r>
          </a:p>
        </p:txBody>
      </p:sp>
      <p:sp>
        <p:nvSpPr>
          <p:cNvPr id="44035" name="Rectangle 3"/>
          <p:cNvSpPr>
            <a:spLocks noChangeArrowheads="1"/>
          </p:cNvSpPr>
          <p:nvPr>
            <p:ph type="body" idx="1"/>
          </p:nvPr>
        </p:nvSpPr>
        <p:spPr bwMode="auto">
          <a:xfrm>
            <a:off x="457200" y="1981200"/>
            <a:ext cx="8229600" cy="21336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mtClean="0"/>
              <a:t>To “undo” the squaring of difference scores, take the square root of the variance.</a:t>
            </a:r>
          </a:p>
          <a:p>
            <a:pPr eaLnBrk="1" hangingPunct="1">
              <a:buFontTx/>
              <a:buNone/>
            </a:pPr>
            <a:endParaRPr lang="en-US" altLang="en-US" smtClean="0"/>
          </a:p>
          <a:p>
            <a:pPr eaLnBrk="1" hangingPunct="1"/>
            <a:r>
              <a:rPr lang="en-US" altLang="en-US" smtClean="0"/>
              <a:t>Return to original units rather than squared units.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ph type="title"/>
          </p:nvPr>
        </p:nvSpPr>
        <p:spPr bwMode="auto">
          <a:xfrm>
            <a:off x="685800" y="338138"/>
            <a:ext cx="7772400" cy="41592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2000" b="0" smtClean="0"/>
              <a:t>Quantifying Uncertainty</a:t>
            </a:r>
            <a:endParaRPr lang="en-US" altLang="en-US" b="0" smtClean="0"/>
          </a:p>
        </p:txBody>
      </p:sp>
      <p:sp>
        <p:nvSpPr>
          <p:cNvPr id="45059" name="Rectangle 3"/>
          <p:cNvSpPr>
            <a:spLocks noChangeArrowheads="1"/>
          </p:cNvSpPr>
          <p:nvPr>
            <p:ph type="body" idx="1"/>
          </p:nvPr>
        </p:nvSpPr>
        <p:spPr bwMode="auto">
          <a:xfrm>
            <a:off x="685800" y="1295400"/>
            <a:ext cx="7772400" cy="55626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2000" b="0" u="sng" smtClean="0"/>
              <a:t>Standard deviation</a:t>
            </a:r>
            <a:r>
              <a:rPr lang="en-US" altLang="en-US" sz="2000" b="0" smtClean="0"/>
              <a:t>:  measures the variation of a variable in the sample.</a:t>
            </a:r>
          </a:p>
          <a:p>
            <a:pPr lvl="1" eaLnBrk="1" hangingPunct="1"/>
            <a:r>
              <a:rPr lang="en-US" altLang="en-US" sz="1800" b="0" smtClean="0"/>
              <a:t>Technically, </a:t>
            </a:r>
          </a:p>
          <a:p>
            <a:pPr lvl="1" eaLnBrk="1" hangingPunct="1"/>
            <a:endParaRPr lang="en-US" altLang="en-US" sz="1800" b="0" smtClean="0"/>
          </a:p>
          <a:p>
            <a:pPr lvl="1" eaLnBrk="1" hangingPunct="1"/>
            <a:endParaRPr lang="en-US" altLang="en-US" sz="1800" smtClean="0"/>
          </a:p>
        </p:txBody>
      </p:sp>
      <p:graphicFrame>
        <p:nvGraphicFramePr>
          <p:cNvPr id="59396" name="Object 4"/>
          <p:cNvGraphicFramePr>
            <a:graphicFrameLocks noChangeAspect="1"/>
          </p:cNvGraphicFramePr>
          <p:nvPr/>
        </p:nvGraphicFramePr>
        <p:xfrm>
          <a:off x="0" y="2641600"/>
          <a:ext cx="7019925" cy="2087563"/>
        </p:xfrm>
        <a:graphic>
          <a:graphicData uri="http://schemas.openxmlformats.org/presentationml/2006/ole">
            <p:oleObj spid="_x0000_s45060" name="Equation" r:id="rId4" imgW="1333500" imgH="482600" progId="Equation.COEE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59396"/>
                                        </p:tgtEl>
                                        <p:attrNameLst>
                                          <p:attrName>style.visibility</p:attrName>
                                        </p:attrNameLst>
                                      </p:cBhvr>
                                      <p:to>
                                        <p:strVal val="visible"/>
                                      </p:to>
                                    </p:set>
                                    <p:anim calcmode="lin" valueType="num">
                                      <p:cBhvr additive="base">
                                        <p:cTn id="7" dur="500" fill="hold"/>
                                        <p:tgtEl>
                                          <p:spTgt spid="59396"/>
                                        </p:tgtEl>
                                        <p:attrNameLst>
                                          <p:attrName>ppt_x</p:attrName>
                                        </p:attrNameLst>
                                      </p:cBhvr>
                                      <p:tavLst>
                                        <p:tav tm="0">
                                          <p:val>
                                            <p:strVal val="#ppt_x"/>
                                          </p:val>
                                        </p:tav>
                                        <p:tav tm="100000">
                                          <p:val>
                                            <p:strVal val="#ppt_x"/>
                                          </p:val>
                                        </p:tav>
                                      </p:tavLst>
                                    </p:anim>
                                    <p:anim calcmode="lin" valueType="num">
                                      <p:cBhvr additive="base">
                                        <p:cTn id="8" dur="500" fill="hold"/>
                                        <p:tgtEl>
                                          <p:spTgt spid="593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bg>
      <p:bgPr>
        <a:solidFill>
          <a:schemeClr val="hlink"/>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solidFill>
                  <a:srgbClr val="FF9900"/>
                </a:solidFill>
              </a:rPr>
              <a:t>Example:</a:t>
            </a:r>
          </a:p>
        </p:txBody>
      </p:sp>
      <p:graphicFrame>
        <p:nvGraphicFramePr>
          <p:cNvPr id="100543" name="Group 191"/>
          <p:cNvGraphicFramePr>
            <a:graphicFrameLocks noGrp="1"/>
          </p:cNvGraphicFramePr>
          <p:nvPr>
            <p:ph sz="half" idx="1"/>
          </p:nvPr>
        </p:nvGraphicFramePr>
        <p:xfrm>
          <a:off x="457200" y="2133600"/>
          <a:ext cx="4572000" cy="4702176"/>
        </p:xfrm>
        <a:graphic>
          <a:graphicData uri="http://schemas.openxmlformats.org/drawingml/2006/table">
            <a:tbl>
              <a:tblPr/>
              <a:tblGrid>
                <a:gridCol w="1855788"/>
                <a:gridCol w="1400175"/>
                <a:gridCol w="1316037"/>
              </a:tblGrid>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a:noFill/>
                    </a:lnL>
                    <a:lnR cap="flat">
                      <a:noFill/>
                    </a:lnR>
                    <a:lnT cap="flat">
                      <a:noFill/>
                    </a:lnT>
                    <a:lnB>
                      <a:noFill/>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1</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 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9</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4</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9</a:t>
                      </a:r>
                    </a:p>
                  </a:txBody>
                  <a:tcPr horzOverflow="overflow">
                    <a:lnL>
                      <a:noFill/>
                    </a:lnL>
                    <a:lnR cap="flat">
                      <a:noFill/>
                    </a:lnR>
                    <a:lnT>
                      <a:noFill/>
                    </a:lnT>
                    <a:lnB>
                      <a:noFill/>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 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4</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 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1</a:t>
                      </a: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46108" name="Text Box 50"/>
          <p:cNvSpPr txBox="1">
            <a:spLocks noChangeArrowheads="1"/>
          </p:cNvSpPr>
          <p:nvPr/>
        </p:nvSpPr>
        <p:spPr bwMode="auto">
          <a:xfrm>
            <a:off x="533400" y="1600200"/>
            <a:ext cx="3835400" cy="366713"/>
          </a:xfrm>
          <a:prstGeom prst="rect">
            <a:avLst/>
          </a:prstGeom>
          <a:noFill/>
          <a:ln w="9525">
            <a:noFill/>
            <a:miter lim="800000"/>
            <a:headEnd/>
            <a:tailEnd/>
          </a:ln>
        </p:spPr>
        <p:txBody>
          <a:bodyPr wrap="none">
            <a:spAutoFit/>
          </a:bodyPr>
          <a:lstStyle/>
          <a:p>
            <a:r>
              <a:rPr lang="en-US" altLang="en-US">
                <a:solidFill>
                  <a:srgbClr val="FFFF66"/>
                </a:solidFill>
              </a:rPr>
              <a:t>Data: X = {6, 10, 5, 4, 9, 8};         N = 6</a:t>
            </a:r>
          </a:p>
        </p:txBody>
      </p:sp>
      <p:sp>
        <p:nvSpPr>
          <p:cNvPr id="100403" name="Text Box 51"/>
          <p:cNvSpPr txBox="1">
            <a:spLocks noChangeArrowheads="1"/>
          </p:cNvSpPr>
          <p:nvPr/>
        </p:nvSpPr>
        <p:spPr bwMode="auto">
          <a:xfrm>
            <a:off x="533400" y="6248400"/>
            <a:ext cx="1290638" cy="457200"/>
          </a:xfrm>
          <a:prstGeom prst="rect">
            <a:avLst/>
          </a:prstGeom>
          <a:noFill/>
          <a:ln w="9525">
            <a:noFill/>
            <a:miter lim="800000"/>
            <a:headEnd/>
            <a:tailEnd/>
          </a:ln>
        </p:spPr>
        <p:txBody>
          <a:bodyPr wrap="none">
            <a:spAutoFit/>
          </a:bodyPr>
          <a:lstStyle/>
          <a:p>
            <a:r>
              <a:rPr lang="en-US" altLang="en-US">
                <a:solidFill>
                  <a:srgbClr val="FFFF66"/>
                </a:solidFill>
              </a:rPr>
              <a:t>Total: 42</a:t>
            </a:r>
          </a:p>
        </p:txBody>
      </p:sp>
      <p:sp>
        <p:nvSpPr>
          <p:cNvPr id="100404" name="Text Box 52"/>
          <p:cNvSpPr txBox="1">
            <a:spLocks noChangeArrowheads="1"/>
          </p:cNvSpPr>
          <p:nvPr/>
        </p:nvSpPr>
        <p:spPr bwMode="auto">
          <a:xfrm>
            <a:off x="3281363" y="6248400"/>
            <a:ext cx="1290637" cy="457200"/>
          </a:xfrm>
          <a:prstGeom prst="rect">
            <a:avLst/>
          </a:prstGeom>
          <a:noFill/>
          <a:ln w="9525">
            <a:noFill/>
            <a:miter lim="800000"/>
            <a:headEnd/>
            <a:tailEnd/>
          </a:ln>
        </p:spPr>
        <p:txBody>
          <a:bodyPr wrap="none">
            <a:spAutoFit/>
          </a:bodyPr>
          <a:lstStyle/>
          <a:p>
            <a:r>
              <a:rPr lang="en-US" altLang="en-US">
                <a:solidFill>
                  <a:srgbClr val="FFFF66"/>
                </a:solidFill>
              </a:rPr>
              <a:t>Total: 28</a:t>
            </a:r>
          </a:p>
        </p:txBody>
      </p:sp>
      <p:sp>
        <p:nvSpPr>
          <p:cNvPr id="100405" name="Text Box 53"/>
          <p:cNvSpPr txBox="1">
            <a:spLocks noChangeArrowheads="1"/>
          </p:cNvSpPr>
          <p:nvPr/>
        </p:nvSpPr>
        <p:spPr bwMode="auto">
          <a:xfrm>
            <a:off x="4876800" y="5195888"/>
            <a:ext cx="3505200" cy="519112"/>
          </a:xfrm>
          <a:prstGeom prst="rect">
            <a:avLst/>
          </a:prstGeom>
          <a:noFill/>
          <a:ln w="9525">
            <a:noFill/>
            <a:miter lim="800000"/>
            <a:headEnd/>
            <a:tailEnd/>
          </a:ln>
        </p:spPr>
        <p:txBody>
          <a:bodyPr>
            <a:spAutoFit/>
          </a:bodyPr>
          <a:lstStyle/>
          <a:p>
            <a:r>
              <a:rPr lang="en-US" altLang="en-US" sz="2800">
                <a:solidFill>
                  <a:srgbClr val="FFFF66"/>
                </a:solidFill>
              </a:rPr>
              <a:t> Standard Deviation:</a:t>
            </a:r>
          </a:p>
        </p:txBody>
      </p:sp>
      <p:graphicFrame>
        <p:nvGraphicFramePr>
          <p:cNvPr id="100406" name="Object 2"/>
          <p:cNvGraphicFramePr>
            <a:graphicFrameLocks noChangeAspect="1"/>
          </p:cNvGraphicFramePr>
          <p:nvPr/>
        </p:nvGraphicFramePr>
        <p:xfrm>
          <a:off x="5018088" y="2341563"/>
          <a:ext cx="2449512" cy="858837"/>
        </p:xfrm>
        <a:graphic>
          <a:graphicData uri="http://schemas.openxmlformats.org/presentationml/2006/ole">
            <p:oleObj spid="_x0000_s46112" name="Equation" r:id="rId4" imgW="1219200" imgH="419054" progId="Equation.3">
              <p:embed/>
            </p:oleObj>
          </a:graphicData>
        </a:graphic>
      </p:graphicFrame>
      <p:sp>
        <p:nvSpPr>
          <p:cNvPr id="100407" name="Text Box 55"/>
          <p:cNvSpPr txBox="1">
            <a:spLocks noChangeArrowheads="1"/>
          </p:cNvSpPr>
          <p:nvPr/>
        </p:nvSpPr>
        <p:spPr bwMode="auto">
          <a:xfrm>
            <a:off x="4876800" y="1752600"/>
            <a:ext cx="3733800" cy="519113"/>
          </a:xfrm>
          <a:prstGeom prst="rect">
            <a:avLst/>
          </a:prstGeom>
          <a:noFill/>
          <a:ln w="9525">
            <a:noFill/>
            <a:miter lim="800000"/>
            <a:headEnd/>
            <a:tailEnd/>
          </a:ln>
        </p:spPr>
        <p:txBody>
          <a:bodyPr>
            <a:spAutoFit/>
          </a:bodyPr>
          <a:lstStyle/>
          <a:p>
            <a:r>
              <a:rPr lang="en-US" altLang="en-US" sz="2800">
                <a:solidFill>
                  <a:srgbClr val="FFFF66"/>
                </a:solidFill>
              </a:rPr>
              <a:t>Mean:</a:t>
            </a:r>
          </a:p>
        </p:txBody>
      </p:sp>
      <p:sp>
        <p:nvSpPr>
          <p:cNvPr id="100408" name="Text Box 56"/>
          <p:cNvSpPr txBox="1">
            <a:spLocks noChangeArrowheads="1"/>
          </p:cNvSpPr>
          <p:nvPr/>
        </p:nvSpPr>
        <p:spPr bwMode="auto">
          <a:xfrm>
            <a:off x="4953000" y="3443288"/>
            <a:ext cx="3733800" cy="519112"/>
          </a:xfrm>
          <a:prstGeom prst="rect">
            <a:avLst/>
          </a:prstGeom>
          <a:noFill/>
          <a:ln w="9525">
            <a:noFill/>
            <a:miter lim="800000"/>
            <a:headEnd/>
            <a:tailEnd/>
          </a:ln>
        </p:spPr>
        <p:txBody>
          <a:bodyPr>
            <a:spAutoFit/>
          </a:bodyPr>
          <a:lstStyle/>
          <a:p>
            <a:r>
              <a:rPr lang="en-US" altLang="en-US" sz="2800">
                <a:solidFill>
                  <a:srgbClr val="FFFF66"/>
                </a:solidFill>
              </a:rPr>
              <a:t>Variance:</a:t>
            </a:r>
          </a:p>
        </p:txBody>
      </p:sp>
      <p:graphicFrame>
        <p:nvGraphicFramePr>
          <p:cNvPr id="100409" name="Object 3"/>
          <p:cNvGraphicFramePr>
            <a:graphicFrameLocks noChangeAspect="1"/>
          </p:cNvGraphicFramePr>
          <p:nvPr/>
        </p:nvGraphicFramePr>
        <p:xfrm>
          <a:off x="5000625" y="4017963"/>
          <a:ext cx="3686175" cy="858837"/>
        </p:xfrm>
        <a:graphic>
          <a:graphicData uri="http://schemas.openxmlformats.org/presentationml/2006/ole">
            <p:oleObj spid="_x0000_s46115" name="Equation" r:id="rId5" imgW="1847951" imgH="419054" progId="Equation.DSMT4">
              <p:embed/>
            </p:oleObj>
          </a:graphicData>
        </a:graphic>
      </p:graphicFrame>
      <p:graphicFrame>
        <p:nvGraphicFramePr>
          <p:cNvPr id="100410" name="Object 4"/>
          <p:cNvGraphicFramePr>
            <a:graphicFrameLocks noChangeAspect="1"/>
          </p:cNvGraphicFramePr>
          <p:nvPr/>
        </p:nvGraphicFramePr>
        <p:xfrm>
          <a:off x="5029200" y="5743575"/>
          <a:ext cx="2928938" cy="504825"/>
        </p:xfrm>
        <a:graphic>
          <a:graphicData uri="http://schemas.openxmlformats.org/presentationml/2006/ole">
            <p:oleObj spid="_x0000_s46116" name="Equation" r:id="rId6" imgW="1466816" imgH="247758" progId="Equation.3">
              <p:embed/>
            </p:oleObj>
          </a:graphicData>
        </a:graphic>
      </p:graphicFrame>
      <p:grpSp>
        <p:nvGrpSpPr>
          <p:cNvPr id="2" name="Group 59"/>
          <p:cNvGrpSpPr>
            <a:grpSpLocks/>
          </p:cNvGrpSpPr>
          <p:nvPr/>
        </p:nvGrpSpPr>
        <p:grpSpPr bwMode="auto">
          <a:xfrm>
            <a:off x="1052513" y="2087563"/>
            <a:ext cx="3595687" cy="503237"/>
            <a:chOff x="663" y="1315"/>
            <a:chExt cx="2265" cy="317"/>
          </a:xfrm>
        </p:grpSpPr>
        <p:graphicFrame>
          <p:nvGraphicFramePr>
            <p:cNvPr id="46181" name="Object 5"/>
            <p:cNvGraphicFramePr>
              <a:graphicFrameLocks noChangeAspect="1"/>
            </p:cNvGraphicFramePr>
            <p:nvPr/>
          </p:nvGraphicFramePr>
          <p:xfrm>
            <a:off x="1310" y="1322"/>
            <a:ext cx="610" cy="262"/>
          </p:xfrm>
          <a:graphic>
            <a:graphicData uri="http://schemas.openxmlformats.org/presentationml/2006/ole">
              <p:oleObj spid="_x0000_s46181" name="Equation" r:id="rId7" imgW="438049" imgH="181022" progId="Equation.DSMT4">
                <p:embed/>
              </p:oleObj>
            </a:graphicData>
          </a:graphic>
        </p:graphicFrame>
        <p:graphicFrame>
          <p:nvGraphicFramePr>
            <p:cNvPr id="46182" name="Object 6"/>
            <p:cNvGraphicFramePr>
              <a:graphicFrameLocks noChangeAspect="1"/>
            </p:cNvGraphicFramePr>
            <p:nvPr/>
          </p:nvGraphicFramePr>
          <p:xfrm>
            <a:off x="2105" y="1315"/>
            <a:ext cx="823" cy="317"/>
          </p:xfrm>
          <a:graphic>
            <a:graphicData uri="http://schemas.openxmlformats.org/presentationml/2006/ole">
              <p:oleObj spid="_x0000_s46182" name="Equation" r:id="rId8" imgW="590449" imgH="219118" progId="Equation.3">
                <p:embed/>
              </p:oleObj>
            </a:graphicData>
          </a:graphic>
        </p:graphicFrame>
        <p:graphicFrame>
          <p:nvGraphicFramePr>
            <p:cNvPr id="46183" name="Object 7"/>
            <p:cNvGraphicFramePr>
              <a:graphicFrameLocks noChangeAspect="1"/>
            </p:cNvGraphicFramePr>
            <p:nvPr/>
          </p:nvGraphicFramePr>
          <p:xfrm>
            <a:off x="663" y="1339"/>
            <a:ext cx="244" cy="227"/>
          </p:xfrm>
          <a:graphic>
            <a:graphicData uri="http://schemas.openxmlformats.org/presentationml/2006/ole">
              <p:oleObj spid="_x0000_s46183" name="Equation" r:id="rId9" imgW="171551" imgH="152383" progId="Equation.3">
                <p:embed/>
              </p:oleObj>
            </a:graphicData>
          </a:graphic>
        </p:graphicFrame>
      </p:grpSp>
      <p:graphicFrame>
        <p:nvGraphicFramePr>
          <p:cNvPr id="100415" name="Group 63"/>
          <p:cNvGraphicFramePr>
            <a:graphicFrameLocks noGrp="1"/>
          </p:cNvGraphicFramePr>
          <p:nvPr/>
        </p:nvGraphicFramePr>
        <p:xfrm>
          <a:off x="457200" y="2057400"/>
          <a:ext cx="4114800" cy="4702176"/>
        </p:xfrm>
        <a:graphic>
          <a:graphicData uri="http://schemas.openxmlformats.org/drawingml/2006/table">
            <a:tbl>
              <a:tblPr/>
              <a:tblGrid>
                <a:gridCol w="1398588"/>
                <a:gridCol w="1400175"/>
                <a:gridCol w="1316037"/>
              </a:tblGrid>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a:noFill/>
                    </a:lnL>
                    <a:lnR cap="flat">
                      <a:noFill/>
                    </a:lnR>
                    <a:lnT cap="flat">
                      <a:noFill/>
                    </a:lnT>
                    <a:lnB>
                      <a:noFill/>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6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10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4</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a:noFill/>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9</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smtClean="0">
                          <a:ln>
                            <a:noFill/>
                          </a:ln>
                          <a:solidFill>
                            <a:schemeClr val="bg1"/>
                          </a:solidFill>
                          <a:effectLst/>
                          <a:latin typeface="Arial" charset="0"/>
                        </a:rPr>
                        <a:t>8</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graphicFrame>
        <p:nvGraphicFramePr>
          <p:cNvPr id="100544" name="Group 192"/>
          <p:cNvGraphicFramePr>
            <a:graphicFrameLocks noGrp="1"/>
          </p:cNvGraphicFramePr>
          <p:nvPr>
            <p:ph type="tbl" idx="1"/>
          </p:nvPr>
        </p:nvGraphicFramePr>
        <p:xfrm>
          <a:off x="533400" y="2079625"/>
          <a:ext cx="4114800" cy="4745039"/>
        </p:xfrm>
        <a:graphic>
          <a:graphicData uri="http://schemas.openxmlformats.org/drawingml/2006/table">
            <a:tbl>
              <a:tblPr/>
              <a:tblGrid>
                <a:gridCol w="1398588"/>
                <a:gridCol w="1420812"/>
                <a:gridCol w="1295400"/>
              </a:tblGrid>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rgbClr val="FFFF66"/>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8963">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endParaRPr kumimoji="0" lang="en-US" sz="2800" b="0" i="0" u="none" strike="noStrike" cap="none" normalizeH="0" baseline="0" dirty="0" smtClean="0">
                        <a:ln>
                          <a:noFill/>
                        </a:ln>
                        <a:solidFill>
                          <a:schemeClr val="bg1"/>
                        </a:solidFill>
                        <a:effectLst/>
                        <a:latin typeface="Arial"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0544"/>
                                        </p:tgtEl>
                                        <p:attrNameLst>
                                          <p:attrName>style.visibility</p:attrName>
                                        </p:attrNameLst>
                                      </p:cBhvr>
                                      <p:to>
                                        <p:strVal val="visible"/>
                                      </p:to>
                                    </p:set>
                                    <p:anim calcmode="lin" valueType="num">
                                      <p:cBhvr additive="base">
                                        <p:cTn id="7" dur="500" fill="hold"/>
                                        <p:tgtEl>
                                          <p:spTgt spid="100544"/>
                                        </p:tgtEl>
                                        <p:attrNameLst>
                                          <p:attrName>ppt_x</p:attrName>
                                        </p:attrNameLst>
                                      </p:cBhvr>
                                      <p:tavLst>
                                        <p:tav tm="0">
                                          <p:val>
                                            <p:strVal val="0-#ppt_w/2"/>
                                          </p:val>
                                        </p:tav>
                                        <p:tav tm="100000">
                                          <p:val>
                                            <p:strVal val="#ppt_x"/>
                                          </p:val>
                                        </p:tav>
                                      </p:tavLst>
                                    </p:anim>
                                    <p:anim calcmode="lin" valueType="num">
                                      <p:cBhvr additive="base">
                                        <p:cTn id="8" dur="500" fill="hold"/>
                                        <p:tgtEl>
                                          <p:spTgt spid="10054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100415"/>
                                        </p:tgtEl>
                                        <p:attrNameLst>
                                          <p:attrName>style.visibility</p:attrName>
                                        </p:attrNameLst>
                                      </p:cBhvr>
                                      <p:to>
                                        <p:strVal val="visible"/>
                                      </p:to>
                                    </p:set>
                                    <p:anim calcmode="lin" valueType="num">
                                      <p:cBhvr additive="base">
                                        <p:cTn id="18" dur="500" fill="hold"/>
                                        <p:tgtEl>
                                          <p:spTgt spid="100415"/>
                                        </p:tgtEl>
                                        <p:attrNameLst>
                                          <p:attrName>ppt_x</p:attrName>
                                        </p:attrNameLst>
                                      </p:cBhvr>
                                      <p:tavLst>
                                        <p:tav tm="0">
                                          <p:val>
                                            <p:strVal val="0-#ppt_w/2"/>
                                          </p:val>
                                        </p:tav>
                                        <p:tav tm="100000">
                                          <p:val>
                                            <p:strVal val="#ppt_x"/>
                                          </p:val>
                                        </p:tav>
                                      </p:tavLst>
                                    </p:anim>
                                    <p:anim calcmode="lin" valueType="num">
                                      <p:cBhvr additive="base">
                                        <p:cTn id="19" dur="500" fill="hold"/>
                                        <p:tgtEl>
                                          <p:spTgt spid="100415"/>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00403"/>
                                        </p:tgtEl>
                                        <p:attrNameLst>
                                          <p:attrName>style.visibility</p:attrName>
                                        </p:attrNameLst>
                                      </p:cBhvr>
                                      <p:to>
                                        <p:strVal val="visible"/>
                                      </p:to>
                                    </p:set>
                                    <p:anim calcmode="lin" valueType="num">
                                      <p:cBhvr additive="base">
                                        <p:cTn id="24" dur="500" fill="hold"/>
                                        <p:tgtEl>
                                          <p:spTgt spid="100403"/>
                                        </p:tgtEl>
                                        <p:attrNameLst>
                                          <p:attrName>ppt_x</p:attrName>
                                        </p:attrNameLst>
                                      </p:cBhvr>
                                      <p:tavLst>
                                        <p:tav tm="0">
                                          <p:val>
                                            <p:strVal val="0-#ppt_w/2"/>
                                          </p:val>
                                        </p:tav>
                                        <p:tav tm="100000">
                                          <p:val>
                                            <p:strVal val="#ppt_x"/>
                                          </p:val>
                                        </p:tav>
                                      </p:tavLst>
                                    </p:anim>
                                    <p:anim calcmode="lin" valueType="num">
                                      <p:cBhvr additive="base">
                                        <p:cTn id="25" dur="500" fill="hold"/>
                                        <p:tgtEl>
                                          <p:spTgt spid="100403"/>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00407"/>
                                        </p:tgtEl>
                                        <p:attrNameLst>
                                          <p:attrName>style.visibility</p:attrName>
                                        </p:attrNameLst>
                                      </p:cBhvr>
                                      <p:to>
                                        <p:strVal val="visible"/>
                                      </p:to>
                                    </p:set>
                                    <p:anim calcmode="lin" valueType="num">
                                      <p:cBhvr additive="base">
                                        <p:cTn id="30" dur="500" fill="hold"/>
                                        <p:tgtEl>
                                          <p:spTgt spid="100407"/>
                                        </p:tgtEl>
                                        <p:attrNameLst>
                                          <p:attrName>ppt_x</p:attrName>
                                        </p:attrNameLst>
                                      </p:cBhvr>
                                      <p:tavLst>
                                        <p:tav tm="0">
                                          <p:val>
                                            <p:strVal val="0-#ppt_w/2"/>
                                          </p:val>
                                        </p:tav>
                                        <p:tav tm="100000">
                                          <p:val>
                                            <p:strVal val="#ppt_x"/>
                                          </p:val>
                                        </p:tav>
                                      </p:tavLst>
                                    </p:anim>
                                    <p:anim calcmode="lin" valueType="num">
                                      <p:cBhvr additive="base">
                                        <p:cTn id="31" dur="500" fill="hold"/>
                                        <p:tgtEl>
                                          <p:spTgt spid="100407"/>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100406"/>
                                        </p:tgtEl>
                                        <p:attrNameLst>
                                          <p:attrName>style.visibility</p:attrName>
                                        </p:attrNameLst>
                                      </p:cBhvr>
                                      <p:to>
                                        <p:strVal val="visible"/>
                                      </p:to>
                                    </p:set>
                                    <p:anim calcmode="lin" valueType="num">
                                      <p:cBhvr additive="base">
                                        <p:cTn id="36" dur="500" fill="hold"/>
                                        <p:tgtEl>
                                          <p:spTgt spid="100406"/>
                                        </p:tgtEl>
                                        <p:attrNameLst>
                                          <p:attrName>ppt_x</p:attrName>
                                        </p:attrNameLst>
                                      </p:cBhvr>
                                      <p:tavLst>
                                        <p:tav tm="0">
                                          <p:val>
                                            <p:strVal val="0-#ppt_w/2"/>
                                          </p:val>
                                        </p:tav>
                                        <p:tav tm="100000">
                                          <p:val>
                                            <p:strVal val="#ppt_x"/>
                                          </p:val>
                                        </p:tav>
                                      </p:tavLst>
                                    </p:anim>
                                    <p:anim calcmode="lin" valueType="num">
                                      <p:cBhvr additive="base">
                                        <p:cTn id="37" dur="500" fill="hold"/>
                                        <p:tgtEl>
                                          <p:spTgt spid="100406"/>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p:cTn id="41" dur="1" fill="hold">
                                          <p:stCondLst>
                                            <p:cond delay="0"/>
                                          </p:stCondLst>
                                        </p:cTn>
                                        <p:tgtEl>
                                          <p:spTgt spid="100543"/>
                                        </p:tgtEl>
                                        <p:attrNameLst>
                                          <p:attrName>style.visibility</p:attrName>
                                        </p:attrNameLst>
                                      </p:cBhvr>
                                      <p:to>
                                        <p:strVal val="visible"/>
                                      </p:to>
                                    </p:set>
                                    <p:anim calcmode="lin" valueType="num">
                                      <p:cBhvr additive="base">
                                        <p:cTn id="42" dur="500" fill="hold"/>
                                        <p:tgtEl>
                                          <p:spTgt spid="100543"/>
                                        </p:tgtEl>
                                        <p:attrNameLst>
                                          <p:attrName>ppt_x</p:attrName>
                                        </p:attrNameLst>
                                      </p:cBhvr>
                                      <p:tavLst>
                                        <p:tav tm="0">
                                          <p:val>
                                            <p:strVal val="0-#ppt_w/2"/>
                                          </p:val>
                                        </p:tav>
                                        <p:tav tm="100000">
                                          <p:val>
                                            <p:strVal val="#ppt_x"/>
                                          </p:val>
                                        </p:tav>
                                      </p:tavLst>
                                    </p:anim>
                                    <p:anim calcmode="lin" valueType="num">
                                      <p:cBhvr additive="base">
                                        <p:cTn id="43" dur="500" fill="hold"/>
                                        <p:tgtEl>
                                          <p:spTgt spid="100543"/>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00404"/>
                                        </p:tgtEl>
                                        <p:attrNameLst>
                                          <p:attrName>style.visibility</p:attrName>
                                        </p:attrNameLst>
                                      </p:cBhvr>
                                      <p:to>
                                        <p:strVal val="visible"/>
                                      </p:to>
                                    </p:set>
                                    <p:anim calcmode="lin" valueType="num">
                                      <p:cBhvr additive="base">
                                        <p:cTn id="48" dur="500" fill="hold"/>
                                        <p:tgtEl>
                                          <p:spTgt spid="100404"/>
                                        </p:tgtEl>
                                        <p:attrNameLst>
                                          <p:attrName>ppt_x</p:attrName>
                                        </p:attrNameLst>
                                      </p:cBhvr>
                                      <p:tavLst>
                                        <p:tav tm="0">
                                          <p:val>
                                            <p:strVal val="0-#ppt_w/2"/>
                                          </p:val>
                                        </p:tav>
                                        <p:tav tm="100000">
                                          <p:val>
                                            <p:strVal val="#ppt_x"/>
                                          </p:val>
                                        </p:tav>
                                      </p:tavLst>
                                    </p:anim>
                                    <p:anim calcmode="lin" valueType="num">
                                      <p:cBhvr additive="base">
                                        <p:cTn id="49" dur="500" fill="hold"/>
                                        <p:tgtEl>
                                          <p:spTgt spid="100404"/>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00408"/>
                                        </p:tgtEl>
                                        <p:attrNameLst>
                                          <p:attrName>style.visibility</p:attrName>
                                        </p:attrNameLst>
                                      </p:cBhvr>
                                      <p:to>
                                        <p:strVal val="visible"/>
                                      </p:to>
                                    </p:set>
                                    <p:anim calcmode="lin" valueType="num">
                                      <p:cBhvr additive="base">
                                        <p:cTn id="54" dur="500" fill="hold"/>
                                        <p:tgtEl>
                                          <p:spTgt spid="100408"/>
                                        </p:tgtEl>
                                        <p:attrNameLst>
                                          <p:attrName>ppt_x</p:attrName>
                                        </p:attrNameLst>
                                      </p:cBhvr>
                                      <p:tavLst>
                                        <p:tav tm="0">
                                          <p:val>
                                            <p:strVal val="0-#ppt_w/2"/>
                                          </p:val>
                                        </p:tav>
                                        <p:tav tm="100000">
                                          <p:val>
                                            <p:strVal val="#ppt_x"/>
                                          </p:val>
                                        </p:tav>
                                      </p:tavLst>
                                    </p:anim>
                                    <p:anim calcmode="lin" valueType="num">
                                      <p:cBhvr additive="base">
                                        <p:cTn id="55" dur="500" fill="hold"/>
                                        <p:tgtEl>
                                          <p:spTgt spid="100408"/>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8" fill="hold" nodeType="clickEffect">
                                  <p:stCondLst>
                                    <p:cond delay="0"/>
                                  </p:stCondLst>
                                  <p:childTnLst>
                                    <p:set>
                                      <p:cBhvr>
                                        <p:cTn id="59" dur="1" fill="hold">
                                          <p:stCondLst>
                                            <p:cond delay="0"/>
                                          </p:stCondLst>
                                        </p:cTn>
                                        <p:tgtEl>
                                          <p:spTgt spid="100409"/>
                                        </p:tgtEl>
                                        <p:attrNameLst>
                                          <p:attrName>style.visibility</p:attrName>
                                        </p:attrNameLst>
                                      </p:cBhvr>
                                      <p:to>
                                        <p:strVal val="visible"/>
                                      </p:to>
                                    </p:set>
                                    <p:anim calcmode="lin" valueType="num">
                                      <p:cBhvr additive="base">
                                        <p:cTn id="60" dur="500" fill="hold"/>
                                        <p:tgtEl>
                                          <p:spTgt spid="100409"/>
                                        </p:tgtEl>
                                        <p:attrNameLst>
                                          <p:attrName>ppt_x</p:attrName>
                                        </p:attrNameLst>
                                      </p:cBhvr>
                                      <p:tavLst>
                                        <p:tav tm="0">
                                          <p:val>
                                            <p:strVal val="0-#ppt_w/2"/>
                                          </p:val>
                                        </p:tav>
                                        <p:tav tm="100000">
                                          <p:val>
                                            <p:strVal val="#ppt_x"/>
                                          </p:val>
                                        </p:tav>
                                      </p:tavLst>
                                    </p:anim>
                                    <p:anim calcmode="lin" valueType="num">
                                      <p:cBhvr additive="base">
                                        <p:cTn id="61" dur="500" fill="hold"/>
                                        <p:tgtEl>
                                          <p:spTgt spid="100409"/>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00405"/>
                                        </p:tgtEl>
                                        <p:attrNameLst>
                                          <p:attrName>style.visibility</p:attrName>
                                        </p:attrNameLst>
                                      </p:cBhvr>
                                      <p:to>
                                        <p:strVal val="visible"/>
                                      </p:to>
                                    </p:set>
                                    <p:anim calcmode="lin" valueType="num">
                                      <p:cBhvr additive="base">
                                        <p:cTn id="66" dur="500" fill="hold"/>
                                        <p:tgtEl>
                                          <p:spTgt spid="100405"/>
                                        </p:tgtEl>
                                        <p:attrNameLst>
                                          <p:attrName>ppt_x</p:attrName>
                                        </p:attrNameLst>
                                      </p:cBhvr>
                                      <p:tavLst>
                                        <p:tav tm="0">
                                          <p:val>
                                            <p:strVal val="0-#ppt_w/2"/>
                                          </p:val>
                                        </p:tav>
                                        <p:tav tm="100000">
                                          <p:val>
                                            <p:strVal val="#ppt_x"/>
                                          </p:val>
                                        </p:tav>
                                      </p:tavLst>
                                    </p:anim>
                                    <p:anim calcmode="lin" valueType="num">
                                      <p:cBhvr additive="base">
                                        <p:cTn id="67" dur="500" fill="hold"/>
                                        <p:tgtEl>
                                          <p:spTgt spid="100405"/>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8" fill="hold" nodeType="clickEffect">
                                  <p:stCondLst>
                                    <p:cond delay="0"/>
                                  </p:stCondLst>
                                  <p:childTnLst>
                                    <p:set>
                                      <p:cBhvr>
                                        <p:cTn id="71" dur="1" fill="hold">
                                          <p:stCondLst>
                                            <p:cond delay="0"/>
                                          </p:stCondLst>
                                        </p:cTn>
                                        <p:tgtEl>
                                          <p:spTgt spid="100410"/>
                                        </p:tgtEl>
                                        <p:attrNameLst>
                                          <p:attrName>style.visibility</p:attrName>
                                        </p:attrNameLst>
                                      </p:cBhvr>
                                      <p:to>
                                        <p:strVal val="visible"/>
                                      </p:to>
                                    </p:set>
                                    <p:anim calcmode="lin" valueType="num">
                                      <p:cBhvr additive="base">
                                        <p:cTn id="72" dur="500" fill="hold"/>
                                        <p:tgtEl>
                                          <p:spTgt spid="100410"/>
                                        </p:tgtEl>
                                        <p:attrNameLst>
                                          <p:attrName>ppt_x</p:attrName>
                                        </p:attrNameLst>
                                      </p:cBhvr>
                                      <p:tavLst>
                                        <p:tav tm="0">
                                          <p:val>
                                            <p:strVal val="0-#ppt_w/2"/>
                                          </p:val>
                                        </p:tav>
                                        <p:tav tm="100000">
                                          <p:val>
                                            <p:strVal val="#ppt_x"/>
                                          </p:val>
                                        </p:tav>
                                      </p:tavLst>
                                    </p:anim>
                                    <p:anim calcmode="lin" valueType="num">
                                      <p:cBhvr additive="base">
                                        <p:cTn id="73" dur="500" fill="hold"/>
                                        <p:tgtEl>
                                          <p:spTgt spid="100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403" grpId="0" autoUpdateAnimBg="0"/>
      <p:bldP spid="100404" grpId="0" autoUpdateAnimBg="0"/>
      <p:bldP spid="100405" grpId="0" autoUpdateAnimBg="0"/>
      <p:bldP spid="100407" grpId="0" autoUpdateAnimBg="0"/>
      <p:bldP spid="10040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ph type="title"/>
          </p:nvPr>
        </p:nvSpPr>
        <p:spPr bwMode="auto">
          <a:xfrm>
            <a:off x="457200" y="274638"/>
            <a:ext cx="8229600" cy="63976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2800" smtClean="0"/>
              <a:t>Calculation of Variance &amp; Standard deviation</a:t>
            </a:r>
          </a:p>
        </p:txBody>
      </p:sp>
      <p:sp>
        <p:nvSpPr>
          <p:cNvPr id="47107" name="Rectangle 3"/>
          <p:cNvSpPr>
            <a:spLocks noChangeArrowheads="1"/>
          </p:cNvSpPr>
          <p:nvPr>
            <p:ph type="body" idx="1"/>
          </p:nvPr>
        </p:nvSpPr>
        <p:spPr bwMode="auto">
          <a:xfrm>
            <a:off x="457200" y="1143000"/>
            <a:ext cx="8229600" cy="4983163"/>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1600" smtClean="0"/>
              <a:t>Using  the deviation &amp; computational method to calculate the variance and standard deviation</a:t>
            </a:r>
          </a:p>
          <a:p>
            <a:pPr eaLnBrk="1" hangingPunct="1"/>
            <a:r>
              <a:rPr lang="en-US" altLang="en-US" sz="1600" smtClean="0"/>
              <a:t> Example: 3,4,4,4,6,7,7,8,8,9  ; Given n=10; Sum= 60; Mean = 6</a:t>
            </a:r>
          </a:p>
          <a:p>
            <a:pPr eaLnBrk="1" hangingPunct="1"/>
            <a:endParaRPr lang="en-US" altLang="en-US" sz="1600" smtClean="0"/>
          </a:p>
        </p:txBody>
      </p:sp>
      <p:graphicFrame>
        <p:nvGraphicFramePr>
          <p:cNvPr id="47108" name="Object 6"/>
          <p:cNvGraphicFramePr>
            <a:graphicFrameLocks noChangeAspect="1"/>
          </p:cNvGraphicFramePr>
          <p:nvPr/>
        </p:nvGraphicFramePr>
        <p:xfrm>
          <a:off x="1009650" y="2057400"/>
          <a:ext cx="7245350" cy="1752600"/>
        </p:xfrm>
        <a:graphic>
          <a:graphicData uri="http://schemas.openxmlformats.org/presentationml/2006/ole">
            <p:oleObj spid="_x0000_s47108" name="Equation" r:id="rId4" imgW="6172200" imgH="1422400" progId="Equation.3">
              <p:embed/>
            </p:oleObj>
          </a:graphicData>
        </a:graphic>
      </p:graphicFrame>
      <p:graphicFrame>
        <p:nvGraphicFramePr>
          <p:cNvPr id="47109" name="Object 7"/>
          <p:cNvGraphicFramePr>
            <a:graphicFrameLocks noChangeAspect="1"/>
          </p:cNvGraphicFramePr>
          <p:nvPr/>
        </p:nvGraphicFramePr>
        <p:xfrm>
          <a:off x="6019800" y="3733800"/>
          <a:ext cx="1752600" cy="609600"/>
        </p:xfrm>
        <a:graphic>
          <a:graphicData uri="http://schemas.openxmlformats.org/presentationml/2006/ole">
            <p:oleObj spid="_x0000_s47109" name="Equation" r:id="rId5" imgW="1549400" imgH="508000" progId="Equation.3">
              <p:embed/>
            </p:oleObj>
          </a:graphicData>
        </a:graphic>
      </p:graphicFrame>
      <p:graphicFrame>
        <p:nvGraphicFramePr>
          <p:cNvPr id="47110" name="Object 5"/>
          <p:cNvGraphicFramePr>
            <a:graphicFrameLocks noChangeAspect="1"/>
          </p:cNvGraphicFramePr>
          <p:nvPr/>
        </p:nvGraphicFramePr>
        <p:xfrm>
          <a:off x="6035675" y="4343400"/>
          <a:ext cx="1725613" cy="1690688"/>
        </p:xfrm>
        <a:graphic>
          <a:graphicData uri="http://schemas.openxmlformats.org/presentationml/2006/ole">
            <p:oleObj spid="_x0000_s47110" name="Equation" r:id="rId6" imgW="1358900" imgH="1397000" progId="Equation.3">
              <p:embed/>
            </p:oleObj>
          </a:graphicData>
        </a:graphic>
      </p:graphicFrame>
      <p:graphicFrame>
        <p:nvGraphicFramePr>
          <p:cNvPr id="47111" name="Object 8"/>
          <p:cNvGraphicFramePr>
            <a:graphicFrameLocks noChangeAspect="1"/>
          </p:cNvGraphicFramePr>
          <p:nvPr/>
        </p:nvGraphicFramePr>
        <p:xfrm>
          <a:off x="3352800" y="3733800"/>
          <a:ext cx="1946275" cy="2286000"/>
        </p:xfrm>
        <a:graphic>
          <a:graphicData uri="http://schemas.openxmlformats.org/presentationml/2006/ole">
            <p:oleObj spid="_x0000_s47111" name="Worksheet" r:id="rId7" imgW="1228954" imgH="1971861" progId="Excel.Sheet.8">
              <p:embed/>
            </p:oleObj>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3200" smtClean="0"/>
              <a:t>WHICH MEASURE TO USE ?</a:t>
            </a:r>
          </a:p>
        </p:txBody>
      </p:sp>
      <p:sp>
        <p:nvSpPr>
          <p:cNvPr id="48131" name="Rectangle 3"/>
          <p:cNvSpPr>
            <a:spLocks noChangeArrowheads="1"/>
          </p:cNvSpPr>
          <p:nvPr>
            <p:ph type="body" idx="1"/>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altLang="en-US" smtClean="0"/>
              <a:t>DISTRIBUTION OF DATA IS SYMMETRIC</a:t>
            </a:r>
          </a:p>
          <a:p>
            <a:pPr eaLnBrk="1" hangingPunct="1">
              <a:buFontTx/>
              <a:buNone/>
            </a:pPr>
            <a:r>
              <a:rPr lang="en-US" altLang="en-US" smtClean="0"/>
              <a:t> </a:t>
            </a:r>
          </a:p>
          <a:p>
            <a:pPr eaLnBrk="1" hangingPunct="1">
              <a:buFontTx/>
              <a:buNone/>
            </a:pPr>
            <a:r>
              <a:rPr lang="en-US" altLang="en-US" smtClean="0"/>
              <a:t>              ---- USE MEAN  &amp;  S.D.,</a:t>
            </a:r>
          </a:p>
          <a:p>
            <a:pPr eaLnBrk="1" hangingPunct="1">
              <a:buFontTx/>
              <a:buNone/>
            </a:pPr>
            <a:endParaRPr lang="en-US" altLang="en-US" smtClean="0"/>
          </a:p>
          <a:p>
            <a:pPr eaLnBrk="1" hangingPunct="1">
              <a:buFontTx/>
              <a:buNone/>
            </a:pPr>
            <a:r>
              <a:rPr lang="en-US" altLang="en-US" smtClean="0"/>
              <a:t>DISTRIBUTION OF DATA IS SKEWED</a:t>
            </a:r>
          </a:p>
          <a:p>
            <a:pPr eaLnBrk="1" hangingPunct="1">
              <a:buFontTx/>
              <a:buNone/>
            </a:pPr>
            <a:endParaRPr lang="en-US" altLang="en-US" smtClean="0"/>
          </a:p>
          <a:p>
            <a:pPr eaLnBrk="1" hangingPunct="1">
              <a:buFontTx/>
              <a:buNone/>
            </a:pPr>
            <a:r>
              <a:rPr lang="en-US" altLang="en-US" smtClean="0"/>
              <a:t>              ---- USE MEDIAN &amp; QUARTILES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130">
                                            <p:txEl>
                                              <p:charRg st="4294967295" end="4294967295"/>
                                            </p:txEl>
                                          </p:spTgt>
                                        </p:tgtEl>
                                        <p:attrNameLst>
                                          <p:attrName>style.visibility</p:attrName>
                                        </p:attrNameLst>
                                      </p:cBhvr>
                                      <p:to>
                                        <p:strVal val="visible"/>
                                      </p:to>
                                    </p:set>
                                    <p:animEffect transition="in" filter="fade">
                                      <p:cBhvr>
                                        <p:cTn id="7" dur="2000"/>
                                        <p:tgtEl>
                                          <p:spTgt spid="48130">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fade">
                                      <p:cBhvr>
                                        <p:cTn id="12" dur="2000"/>
                                        <p:tgtEl>
                                          <p:spTgt spid="48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131">
                                            <p:txEl>
                                              <p:pRg st="1" end="1"/>
                                            </p:txEl>
                                          </p:spTgt>
                                        </p:tgtEl>
                                        <p:attrNameLst>
                                          <p:attrName>style.visibility</p:attrName>
                                        </p:attrNameLst>
                                      </p:cBhvr>
                                      <p:to>
                                        <p:strVal val="visible"/>
                                      </p:to>
                                    </p:set>
                                    <p:animEffect transition="in" filter="fade">
                                      <p:cBhvr>
                                        <p:cTn id="17" dur="2000"/>
                                        <p:tgtEl>
                                          <p:spTgt spid="481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8131">
                                            <p:txEl>
                                              <p:pRg st="2" end="2"/>
                                            </p:txEl>
                                          </p:spTgt>
                                        </p:tgtEl>
                                        <p:attrNameLst>
                                          <p:attrName>style.visibility</p:attrName>
                                        </p:attrNameLst>
                                      </p:cBhvr>
                                      <p:to>
                                        <p:strVal val="visible"/>
                                      </p:to>
                                    </p:set>
                                    <p:animEffect transition="in" filter="fade">
                                      <p:cBhvr>
                                        <p:cTn id="22" dur="2000"/>
                                        <p:tgtEl>
                                          <p:spTgt spid="481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fade">
                                      <p:cBhvr>
                                        <p:cTn id="27" dur="2000"/>
                                        <p:tgtEl>
                                          <p:spTgt spid="481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8131">
                                            <p:txEl>
                                              <p:pRg st="6" end="6"/>
                                            </p:txEl>
                                          </p:spTgt>
                                        </p:tgtEl>
                                        <p:attrNameLst>
                                          <p:attrName>style.visibility</p:attrName>
                                        </p:attrNameLst>
                                      </p:cBhvr>
                                      <p:to>
                                        <p:strVal val="visible"/>
                                      </p:to>
                                    </p:set>
                                    <p:animEffect transition="in" filter="fade">
                                      <p:cBhvr>
                                        <p:cTn id="32" dur="2000"/>
                                        <p:tgtEl>
                                          <p:spTgt spid="481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619B03D0-9B16-48C0-964B-E61E86014570}" type="slidenum">
              <a:rPr lang="en-US" smtClean="0"/>
              <a:pPr>
                <a:defRPr/>
              </a:pPr>
              <a:t>4</a:t>
            </a:fld>
            <a:endParaRPr lang="en-US" smtClean="0"/>
          </a:p>
        </p:txBody>
      </p:sp>
      <p:sp>
        <p:nvSpPr>
          <p:cNvPr id="12291" name="Rectangle 2"/>
          <p:cNvSpPr>
            <a:spLocks noGrp="1" noChangeArrowheads="1"/>
          </p:cNvSpPr>
          <p:nvPr>
            <p:ph type="title"/>
          </p:nvPr>
        </p:nvSpPr>
        <p:spPr/>
        <p:txBody>
          <a:bodyPr/>
          <a:lstStyle/>
          <a:p>
            <a:pPr eaLnBrk="1" hangingPunct="1"/>
            <a:r>
              <a:rPr lang="en-US" altLang="en-US" smtClean="0"/>
              <a:t>Calculating the Mean</a:t>
            </a:r>
          </a:p>
        </p:txBody>
      </p:sp>
      <p:sp>
        <p:nvSpPr>
          <p:cNvPr id="12292" name="Rectangle 3"/>
          <p:cNvSpPr>
            <a:spLocks noGrp="1" noChangeArrowheads="1"/>
          </p:cNvSpPr>
          <p:nvPr>
            <p:ph type="body" idx="1"/>
          </p:nvPr>
        </p:nvSpPr>
        <p:spPr/>
        <p:txBody>
          <a:bodyPr/>
          <a:lstStyle/>
          <a:p>
            <a:pPr eaLnBrk="1" hangingPunct="1"/>
            <a:r>
              <a:rPr lang="en-US" altLang="en-US" smtClean="0"/>
              <a:t>Calculate the mean of the following data:</a:t>
            </a:r>
            <a:br>
              <a:rPr lang="en-US" altLang="en-US" smtClean="0"/>
            </a:br>
            <a:r>
              <a:rPr lang="en-US" altLang="en-US" smtClean="0"/>
              <a:t>1   5   4   3   2</a:t>
            </a:r>
          </a:p>
          <a:p>
            <a:pPr eaLnBrk="1" hangingPunct="1"/>
            <a:r>
              <a:rPr lang="en-US" altLang="en-US" smtClean="0"/>
              <a:t>Sum the scores (</a:t>
            </a:r>
            <a:r>
              <a:rPr lang="en-US" altLang="en-US" smtClean="0">
                <a:sym typeface="Symbol" pitchFamily="18" charset="2"/>
              </a:rPr>
              <a:t>X)</a:t>
            </a:r>
            <a:r>
              <a:rPr lang="en-US" altLang="en-US" smtClean="0"/>
              <a:t>:</a:t>
            </a:r>
            <a:br>
              <a:rPr lang="en-US" altLang="en-US" smtClean="0"/>
            </a:br>
            <a:r>
              <a:rPr lang="en-US" altLang="en-US" smtClean="0"/>
              <a:t>1 + 5 + 4 + 3 + 2 = 15</a:t>
            </a:r>
          </a:p>
          <a:p>
            <a:pPr eaLnBrk="1" hangingPunct="1"/>
            <a:r>
              <a:rPr lang="en-US" altLang="en-US" smtClean="0"/>
              <a:t>Divide the sum (</a:t>
            </a:r>
            <a:r>
              <a:rPr lang="en-US" altLang="en-US" smtClean="0">
                <a:sym typeface="Symbol" pitchFamily="18" charset="2"/>
              </a:rPr>
              <a:t>X</a:t>
            </a:r>
            <a:r>
              <a:rPr lang="en-US" altLang="en-US" smtClean="0"/>
              <a:t> = 15) by the number of scores (N = 5): 15 / 5 = 3</a:t>
            </a:r>
          </a:p>
          <a:p>
            <a:pPr eaLnBrk="1" hangingPunct="1"/>
            <a:endParaRPr lang="en-US" altLang="en-US" smtClean="0"/>
          </a:p>
          <a:p>
            <a:pPr eaLnBrk="1" hangingPunct="1"/>
            <a:r>
              <a:rPr lang="en-US" altLang="en-US" smtClean="0"/>
              <a:t>Mean = X = 3</a:t>
            </a:r>
          </a:p>
        </p:txBody>
      </p:sp>
      <p:sp>
        <p:nvSpPr>
          <p:cNvPr id="12293" name="Line 4"/>
          <p:cNvSpPr>
            <a:spLocks noChangeShapeType="1"/>
          </p:cNvSpPr>
          <p:nvPr/>
        </p:nvSpPr>
        <p:spPr bwMode="auto">
          <a:xfrm>
            <a:off x="2008188" y="5029200"/>
            <a:ext cx="296862" cy="0"/>
          </a:xfrm>
          <a:prstGeom prst="line">
            <a:avLst/>
          </a:prstGeom>
          <a:noFill/>
          <a:ln w="9525">
            <a:solidFill>
              <a:schemeClr val="tx1"/>
            </a:solidFill>
            <a:round/>
            <a:headEnd type="none" w="sm" len="sm"/>
            <a:tailEnd type="none" w="sm" len="sm"/>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p:txBody>
          <a:bodyPr/>
          <a:lstStyle/>
          <a:p>
            <a:pPr>
              <a:defRPr/>
            </a:pPr>
            <a:fld id="{8DC4E914-F7FB-45AF-9647-B352FB2002C0}" type="slidenum">
              <a:rPr lang="en-US" smtClean="0"/>
              <a:pPr>
                <a:defRPr/>
              </a:pPr>
              <a:t>5</a:t>
            </a:fld>
            <a:endParaRPr lang="en-US" smtClean="0"/>
          </a:p>
        </p:txBody>
      </p:sp>
      <p:sp>
        <p:nvSpPr>
          <p:cNvPr id="13315" name="Rectangle 2"/>
          <p:cNvSpPr>
            <a:spLocks noGrp="1" noChangeArrowheads="1"/>
          </p:cNvSpPr>
          <p:nvPr>
            <p:ph type="title"/>
          </p:nvPr>
        </p:nvSpPr>
        <p:spPr/>
        <p:txBody>
          <a:bodyPr/>
          <a:lstStyle/>
          <a:p>
            <a:pPr eaLnBrk="1" hangingPunct="1"/>
            <a:r>
              <a:rPr lang="en-US" altLang="en-US" smtClean="0"/>
              <a:t>Mean (Arithmetic Mean)</a:t>
            </a:r>
          </a:p>
        </p:txBody>
      </p:sp>
      <p:sp>
        <p:nvSpPr>
          <p:cNvPr id="13316" name="Rectangle 3"/>
          <p:cNvSpPr>
            <a:spLocks noGrp="1" noChangeArrowheads="1"/>
          </p:cNvSpPr>
          <p:nvPr>
            <p:ph type="body" idx="1"/>
          </p:nvPr>
        </p:nvSpPr>
        <p:spPr/>
        <p:txBody>
          <a:bodyPr/>
          <a:lstStyle/>
          <a:p>
            <a:pPr eaLnBrk="1" hangingPunct="1"/>
            <a:r>
              <a:rPr lang="en-US" altLang="en-US" smtClean="0"/>
              <a:t>The most common measure of central tendency</a:t>
            </a:r>
          </a:p>
          <a:p>
            <a:pPr eaLnBrk="1" hangingPunct="1"/>
            <a:r>
              <a:rPr lang="en-US" altLang="en-US" smtClean="0"/>
              <a:t>Affected by extreme values (outliers)</a:t>
            </a:r>
          </a:p>
        </p:txBody>
      </p:sp>
      <p:sp>
        <p:nvSpPr>
          <p:cNvPr id="13317" name="Text Box 4"/>
          <p:cNvSpPr txBox="1">
            <a:spLocks noChangeArrowheads="1"/>
          </p:cNvSpPr>
          <p:nvPr/>
        </p:nvSpPr>
        <p:spPr bwMode="auto">
          <a:xfrm>
            <a:off x="7543800" y="1203325"/>
            <a:ext cx="1600200" cy="396875"/>
          </a:xfrm>
          <a:prstGeom prst="rect">
            <a:avLst/>
          </a:prstGeom>
          <a:noFill/>
          <a:ln w="9525">
            <a:noFill/>
            <a:miter lim="800000"/>
            <a:headEnd/>
            <a:tailEnd/>
          </a:ln>
        </p:spPr>
        <p:txBody>
          <a:bodyPr>
            <a:spAutoFit/>
          </a:bodyPr>
          <a:lstStyle/>
          <a:p>
            <a:pPr>
              <a:spcBef>
                <a:spcPct val="50000"/>
              </a:spcBef>
            </a:pPr>
            <a:r>
              <a:rPr lang="en-US" altLang="en-US" sz="2000" i="1">
                <a:solidFill>
                  <a:srgbClr val="000099"/>
                </a:solidFill>
                <a:latin typeface="Arial Black" pitchFamily="34" charset="0"/>
              </a:rPr>
              <a:t>(continued)</a:t>
            </a:r>
          </a:p>
        </p:txBody>
      </p:sp>
      <p:sp>
        <p:nvSpPr>
          <p:cNvPr id="13318" name="AutoShape 5"/>
          <p:cNvSpPr>
            <a:spLocks noChangeArrowheads="1"/>
          </p:cNvSpPr>
          <p:nvPr/>
        </p:nvSpPr>
        <p:spPr bwMode="auto">
          <a:xfrm rot="-5400000">
            <a:off x="6134100" y="4838700"/>
            <a:ext cx="609600" cy="228600"/>
          </a:xfrm>
          <a:prstGeom prst="rightArrow">
            <a:avLst>
              <a:gd name="adj1" fmla="val 50000"/>
              <a:gd name="adj2" fmla="val 67160"/>
            </a:avLst>
          </a:prstGeom>
          <a:solidFill>
            <a:srgbClr val="FF0000"/>
          </a:solidFill>
          <a:ln w="12700">
            <a:solidFill>
              <a:schemeClr val="tx1"/>
            </a:solidFill>
            <a:miter lim="800000"/>
            <a:headEnd/>
            <a:tailEnd/>
          </a:ln>
        </p:spPr>
        <p:txBody>
          <a:bodyPr wrap="none" anchor="ctr"/>
          <a:lstStyle/>
          <a:p>
            <a:endParaRPr lang="en-US" altLang="en-US">
              <a:latin typeface="Constantia" pitchFamily="18" charset="0"/>
            </a:endParaRPr>
          </a:p>
        </p:txBody>
      </p:sp>
      <p:sp>
        <p:nvSpPr>
          <p:cNvPr id="13319" name="Line 6"/>
          <p:cNvSpPr>
            <a:spLocks noChangeShapeType="1"/>
          </p:cNvSpPr>
          <p:nvPr/>
        </p:nvSpPr>
        <p:spPr bwMode="auto">
          <a:xfrm>
            <a:off x="779463" y="4419600"/>
            <a:ext cx="3354387" cy="0"/>
          </a:xfrm>
          <a:prstGeom prst="line">
            <a:avLst/>
          </a:prstGeom>
          <a:noFill/>
          <a:ln w="12700">
            <a:solidFill>
              <a:schemeClr val="tx1"/>
            </a:solidFill>
            <a:round/>
            <a:headEnd/>
            <a:tailEnd/>
          </a:ln>
        </p:spPr>
        <p:txBody>
          <a:bodyPr/>
          <a:lstStyle/>
          <a:p>
            <a:endParaRPr lang="en-US"/>
          </a:p>
        </p:txBody>
      </p:sp>
      <p:sp>
        <p:nvSpPr>
          <p:cNvPr id="13320" name="Line 7"/>
          <p:cNvSpPr>
            <a:spLocks noChangeShapeType="1"/>
          </p:cNvSpPr>
          <p:nvPr/>
        </p:nvSpPr>
        <p:spPr bwMode="auto">
          <a:xfrm>
            <a:off x="4741863" y="4419600"/>
            <a:ext cx="3836987" cy="0"/>
          </a:xfrm>
          <a:prstGeom prst="line">
            <a:avLst/>
          </a:prstGeom>
          <a:noFill/>
          <a:ln w="12700">
            <a:solidFill>
              <a:schemeClr val="tx1"/>
            </a:solidFill>
            <a:round/>
            <a:headEnd/>
            <a:tailEnd/>
          </a:ln>
        </p:spPr>
        <p:txBody>
          <a:bodyPr/>
          <a:lstStyle/>
          <a:p>
            <a:endParaRPr lang="en-US"/>
          </a:p>
        </p:txBody>
      </p:sp>
      <p:sp>
        <p:nvSpPr>
          <p:cNvPr id="13321" name="Rectangle 8"/>
          <p:cNvSpPr>
            <a:spLocks noChangeArrowheads="1"/>
          </p:cNvSpPr>
          <p:nvPr/>
        </p:nvSpPr>
        <p:spPr bwMode="auto">
          <a:xfrm>
            <a:off x="598488" y="4332288"/>
            <a:ext cx="3984625" cy="363537"/>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0   1   2   3   4   5   6   7   8   9   10</a:t>
            </a:r>
          </a:p>
        </p:txBody>
      </p:sp>
      <p:sp>
        <p:nvSpPr>
          <p:cNvPr id="13322" name="Rectangle 9"/>
          <p:cNvSpPr>
            <a:spLocks noChangeArrowheads="1"/>
          </p:cNvSpPr>
          <p:nvPr/>
        </p:nvSpPr>
        <p:spPr bwMode="auto">
          <a:xfrm>
            <a:off x="4560888" y="4332288"/>
            <a:ext cx="4289425" cy="363537"/>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0   1   2   3   4   5   6   7   8   9   10   12   14      </a:t>
            </a:r>
          </a:p>
        </p:txBody>
      </p:sp>
      <p:sp>
        <p:nvSpPr>
          <p:cNvPr id="13323" name="Rectangle 10"/>
          <p:cNvSpPr>
            <a:spLocks noChangeArrowheads="1"/>
          </p:cNvSpPr>
          <p:nvPr/>
        </p:nvSpPr>
        <p:spPr bwMode="auto">
          <a:xfrm>
            <a:off x="685800" y="4191000"/>
            <a:ext cx="3143250" cy="457200"/>
          </a:xfrm>
          <a:prstGeom prst="rect">
            <a:avLst/>
          </a:prstGeom>
          <a:noFill/>
          <a:ln w="12700">
            <a:noFill/>
            <a:miter lim="800000"/>
            <a:headEnd/>
            <a:tailEnd/>
          </a:ln>
        </p:spPr>
        <p:txBody>
          <a:bodyPr wrap="none" anchor="ctr"/>
          <a:lstStyle/>
          <a:p>
            <a:pPr algn="ctr"/>
            <a:endParaRPr lang="en-US" altLang="en-US">
              <a:latin typeface="Arial Black" pitchFamily="34" charset="0"/>
            </a:endParaRPr>
          </a:p>
        </p:txBody>
      </p:sp>
      <p:sp>
        <p:nvSpPr>
          <p:cNvPr id="13324" name="Oval 11"/>
          <p:cNvSpPr>
            <a:spLocks noChangeArrowheads="1"/>
          </p:cNvSpPr>
          <p:nvPr/>
        </p:nvSpPr>
        <p:spPr bwMode="auto">
          <a:xfrm>
            <a:off x="9144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25" name="Oval 12"/>
          <p:cNvSpPr>
            <a:spLocks noChangeArrowheads="1"/>
          </p:cNvSpPr>
          <p:nvPr/>
        </p:nvSpPr>
        <p:spPr bwMode="auto">
          <a:xfrm>
            <a:off x="15240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26" name="Oval 13"/>
          <p:cNvSpPr>
            <a:spLocks noChangeArrowheads="1"/>
          </p:cNvSpPr>
          <p:nvPr/>
        </p:nvSpPr>
        <p:spPr bwMode="auto">
          <a:xfrm>
            <a:off x="20574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27" name="Oval 14"/>
          <p:cNvSpPr>
            <a:spLocks noChangeArrowheads="1"/>
          </p:cNvSpPr>
          <p:nvPr/>
        </p:nvSpPr>
        <p:spPr bwMode="auto">
          <a:xfrm>
            <a:off x="26670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28" name="Oval 15"/>
          <p:cNvSpPr>
            <a:spLocks noChangeArrowheads="1"/>
          </p:cNvSpPr>
          <p:nvPr/>
        </p:nvSpPr>
        <p:spPr bwMode="auto">
          <a:xfrm>
            <a:off x="32004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29" name="Oval 16"/>
          <p:cNvSpPr>
            <a:spLocks noChangeArrowheads="1"/>
          </p:cNvSpPr>
          <p:nvPr/>
        </p:nvSpPr>
        <p:spPr bwMode="auto">
          <a:xfrm>
            <a:off x="48768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30" name="Oval 17"/>
          <p:cNvSpPr>
            <a:spLocks noChangeArrowheads="1"/>
          </p:cNvSpPr>
          <p:nvPr/>
        </p:nvSpPr>
        <p:spPr bwMode="auto">
          <a:xfrm>
            <a:off x="54102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31" name="Oval 18"/>
          <p:cNvSpPr>
            <a:spLocks noChangeArrowheads="1"/>
          </p:cNvSpPr>
          <p:nvPr/>
        </p:nvSpPr>
        <p:spPr bwMode="auto">
          <a:xfrm>
            <a:off x="60198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32" name="Oval 19"/>
          <p:cNvSpPr>
            <a:spLocks noChangeArrowheads="1"/>
          </p:cNvSpPr>
          <p:nvPr/>
        </p:nvSpPr>
        <p:spPr bwMode="auto">
          <a:xfrm>
            <a:off x="65532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33" name="Oval 20"/>
          <p:cNvSpPr>
            <a:spLocks noChangeArrowheads="1"/>
          </p:cNvSpPr>
          <p:nvPr/>
        </p:nvSpPr>
        <p:spPr bwMode="auto">
          <a:xfrm>
            <a:off x="8305800" y="4191000"/>
            <a:ext cx="228600" cy="228600"/>
          </a:xfrm>
          <a:prstGeom prst="ellipse">
            <a:avLst/>
          </a:prstGeom>
          <a:solidFill>
            <a:schemeClr val="tx2"/>
          </a:solidFill>
          <a:ln w="12700">
            <a:solidFill>
              <a:schemeClr val="tx1"/>
            </a:solidFill>
            <a:round/>
            <a:headEnd/>
            <a:tailEnd/>
          </a:ln>
        </p:spPr>
        <p:txBody>
          <a:bodyPr wrap="none" anchor="ctr"/>
          <a:lstStyle/>
          <a:p>
            <a:endParaRPr lang="en-US" altLang="en-US">
              <a:latin typeface="Constantia" pitchFamily="18" charset="0"/>
            </a:endParaRPr>
          </a:p>
        </p:txBody>
      </p:sp>
      <p:sp>
        <p:nvSpPr>
          <p:cNvPr id="13334" name="AutoShape 21"/>
          <p:cNvSpPr>
            <a:spLocks noChangeArrowheads="1"/>
          </p:cNvSpPr>
          <p:nvPr/>
        </p:nvSpPr>
        <p:spPr bwMode="auto">
          <a:xfrm rot="-5400000">
            <a:off x="1866900" y="4838700"/>
            <a:ext cx="609600" cy="228600"/>
          </a:xfrm>
          <a:prstGeom prst="rightArrow">
            <a:avLst>
              <a:gd name="adj1" fmla="val 50000"/>
              <a:gd name="adj2" fmla="val 67160"/>
            </a:avLst>
          </a:prstGeom>
          <a:solidFill>
            <a:srgbClr val="FF0000"/>
          </a:solidFill>
          <a:ln w="12700">
            <a:solidFill>
              <a:schemeClr val="tx1"/>
            </a:solidFill>
            <a:miter lim="800000"/>
            <a:headEnd/>
            <a:tailEnd/>
          </a:ln>
        </p:spPr>
        <p:txBody>
          <a:bodyPr wrap="none" anchor="ctr"/>
          <a:lstStyle/>
          <a:p>
            <a:endParaRPr lang="en-US" altLang="en-US">
              <a:latin typeface="Constantia" pitchFamily="18" charset="0"/>
            </a:endParaRPr>
          </a:p>
        </p:txBody>
      </p:sp>
      <p:sp>
        <p:nvSpPr>
          <p:cNvPr id="13335" name="Rectangle 22"/>
          <p:cNvSpPr>
            <a:spLocks noChangeArrowheads="1"/>
          </p:cNvSpPr>
          <p:nvPr/>
        </p:nvSpPr>
        <p:spPr bwMode="auto">
          <a:xfrm>
            <a:off x="2427288" y="4941888"/>
            <a:ext cx="1698625" cy="454025"/>
          </a:xfrm>
          <a:prstGeom prst="rect">
            <a:avLst/>
          </a:prstGeom>
          <a:solidFill>
            <a:srgbClr val="F4C7C6"/>
          </a:solid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Mean = 5</a:t>
            </a:r>
          </a:p>
        </p:txBody>
      </p:sp>
      <p:sp>
        <p:nvSpPr>
          <p:cNvPr id="13336" name="Rectangle 23"/>
          <p:cNvSpPr>
            <a:spLocks noChangeArrowheads="1"/>
          </p:cNvSpPr>
          <p:nvPr/>
        </p:nvSpPr>
        <p:spPr bwMode="auto">
          <a:xfrm>
            <a:off x="6694488" y="4941888"/>
            <a:ext cx="1546225" cy="454025"/>
          </a:xfrm>
          <a:prstGeom prst="rect">
            <a:avLst/>
          </a:prstGeom>
          <a:solidFill>
            <a:srgbClr val="F4C7C6"/>
          </a:solidFill>
          <a:ln w="12700">
            <a:noFill/>
            <a:miter lim="800000"/>
            <a:headEnd/>
            <a:tailEnd/>
          </a:ln>
        </p:spPr>
        <p:txBody>
          <a:bodyPr lIns="90488" tIns="44450" rIns="90488" bIns="44450">
            <a:spAutoFit/>
          </a:bodyPr>
          <a:lstStyle/>
          <a:p>
            <a:pPr eaLnBrk="0" hangingPunct="0">
              <a:spcBef>
                <a:spcPct val="50000"/>
              </a:spcBef>
            </a:pPr>
            <a:r>
              <a:rPr lang="en-US" altLang="en-US" b="1">
                <a:latin typeface="Constantia" pitchFamily="18" charset="0"/>
              </a:rPr>
              <a:t>Mean = 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p:txBody>
          <a:bodyPr/>
          <a:lstStyle/>
          <a:p>
            <a:pPr>
              <a:defRPr/>
            </a:pPr>
            <a:fld id="{2ABE8B73-FBD5-400B-824E-D10B97D84D48}" type="slidenum">
              <a:rPr lang="en-US" smtClean="0"/>
              <a:pPr>
                <a:defRPr/>
              </a:pPr>
              <a:t>6</a:t>
            </a:fld>
            <a:endParaRPr lang="en-US" smtClean="0"/>
          </a:p>
        </p:txBody>
      </p:sp>
      <p:sp>
        <p:nvSpPr>
          <p:cNvPr id="14339" name="Rectangle 2"/>
          <p:cNvSpPr>
            <a:spLocks noGrp="1" noChangeArrowheads="1"/>
          </p:cNvSpPr>
          <p:nvPr>
            <p:ph type="title"/>
          </p:nvPr>
        </p:nvSpPr>
        <p:spPr/>
        <p:txBody>
          <a:bodyPr/>
          <a:lstStyle/>
          <a:p>
            <a:pPr eaLnBrk="1" hangingPunct="1"/>
            <a:r>
              <a:rPr lang="en-US" altLang="en-US" smtClean="0"/>
              <a:t>The Median</a:t>
            </a:r>
          </a:p>
        </p:txBody>
      </p:sp>
      <p:sp>
        <p:nvSpPr>
          <p:cNvPr id="14340" name="Rectangle 3"/>
          <p:cNvSpPr>
            <a:spLocks noGrp="1" noChangeArrowheads="1"/>
          </p:cNvSpPr>
          <p:nvPr>
            <p:ph type="body" idx="1"/>
          </p:nvPr>
        </p:nvSpPr>
        <p:spPr/>
        <p:txBody>
          <a:bodyPr/>
          <a:lstStyle/>
          <a:p>
            <a:pPr eaLnBrk="1" hangingPunct="1"/>
            <a:r>
              <a:rPr lang="en-US" altLang="en-US" smtClean="0"/>
              <a:t>The </a:t>
            </a:r>
            <a:r>
              <a:rPr lang="en-US" altLang="en-US" i="1" smtClean="0"/>
              <a:t>median</a:t>
            </a:r>
            <a:r>
              <a:rPr lang="en-US" altLang="en-US" smtClean="0"/>
              <a:t> is simply another name for the 50</a:t>
            </a:r>
            <a:r>
              <a:rPr lang="en-US" altLang="en-US" baseline="30000" smtClean="0"/>
              <a:t>th</a:t>
            </a:r>
            <a:r>
              <a:rPr lang="en-US" altLang="en-US" smtClean="0"/>
              <a:t> percentile</a:t>
            </a:r>
          </a:p>
          <a:p>
            <a:pPr lvl="1" eaLnBrk="1" hangingPunct="1"/>
            <a:r>
              <a:rPr lang="en-US" altLang="en-US" smtClean="0"/>
              <a:t>It is the score in the middle; half of the scores are larger than the median and half of the scores are smaller than the median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p:txBody>
          <a:bodyPr/>
          <a:lstStyle/>
          <a:p>
            <a:pPr>
              <a:defRPr/>
            </a:pPr>
            <a:fld id="{ED336865-736D-4FEB-B503-D271FA198235}" type="slidenum">
              <a:rPr lang="en-US" smtClean="0"/>
              <a:pPr>
                <a:defRPr/>
              </a:pPr>
              <a:t>7</a:t>
            </a:fld>
            <a:endParaRPr lang="en-US" smtClean="0"/>
          </a:p>
        </p:txBody>
      </p:sp>
      <p:sp>
        <p:nvSpPr>
          <p:cNvPr id="15363" name="Rectangle 2"/>
          <p:cNvSpPr>
            <a:spLocks noGrp="1" noChangeArrowheads="1"/>
          </p:cNvSpPr>
          <p:nvPr>
            <p:ph type="title"/>
          </p:nvPr>
        </p:nvSpPr>
        <p:spPr/>
        <p:txBody>
          <a:bodyPr/>
          <a:lstStyle/>
          <a:p>
            <a:pPr eaLnBrk="1" hangingPunct="1"/>
            <a:r>
              <a:rPr lang="en-US" altLang="en-US" smtClean="0"/>
              <a:t>How To Calculate the Median</a:t>
            </a:r>
          </a:p>
        </p:txBody>
      </p:sp>
      <p:sp>
        <p:nvSpPr>
          <p:cNvPr id="15364" name="Rectangle 3"/>
          <p:cNvSpPr>
            <a:spLocks noGrp="1" noChangeArrowheads="1"/>
          </p:cNvSpPr>
          <p:nvPr>
            <p:ph type="body" idx="1"/>
          </p:nvPr>
        </p:nvSpPr>
        <p:spPr/>
        <p:txBody>
          <a:bodyPr/>
          <a:lstStyle/>
          <a:p>
            <a:pPr eaLnBrk="1" hangingPunct="1"/>
            <a:r>
              <a:rPr lang="en-US" altLang="en-US" smtClean="0"/>
              <a:t>Conceptually, it is easy to calculate the median</a:t>
            </a:r>
          </a:p>
          <a:p>
            <a:pPr eaLnBrk="1" hangingPunct="1"/>
            <a:r>
              <a:rPr lang="en-US" altLang="en-US" smtClean="0"/>
              <a:t>Sort the data from highest to lowest</a:t>
            </a:r>
          </a:p>
          <a:p>
            <a:pPr eaLnBrk="1" hangingPunct="1"/>
            <a:r>
              <a:rPr lang="en-US" altLang="en-US" smtClean="0"/>
              <a:t>Find the score in the middle</a:t>
            </a:r>
          </a:p>
          <a:p>
            <a:pPr lvl="1" eaLnBrk="1" hangingPunct="1"/>
            <a:r>
              <a:rPr lang="en-US" altLang="en-US" smtClean="0"/>
              <a:t>middle = (N + 1) / 2 </a:t>
            </a:r>
          </a:p>
          <a:p>
            <a:pPr lvl="1" eaLnBrk="1" hangingPunct="1"/>
            <a:r>
              <a:rPr lang="en-US" altLang="en-US" smtClean="0"/>
              <a:t>If N, the number of scores is even, the median is the average of the middle two scores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p:txBody>
          <a:bodyPr/>
          <a:lstStyle/>
          <a:p>
            <a:pPr>
              <a:defRPr/>
            </a:pPr>
            <a:fld id="{D783B9CD-94E8-43F4-8A0B-A28072103B35}" type="slidenum">
              <a:rPr lang="en-US" smtClean="0"/>
              <a:pPr>
                <a:defRPr/>
              </a:pPr>
              <a:t>8</a:t>
            </a:fld>
            <a:endParaRPr lang="en-US" smtClean="0"/>
          </a:p>
        </p:txBody>
      </p:sp>
      <p:sp>
        <p:nvSpPr>
          <p:cNvPr id="16387" name="Rectangle 2"/>
          <p:cNvSpPr>
            <a:spLocks noGrp="1" noChangeArrowheads="1"/>
          </p:cNvSpPr>
          <p:nvPr>
            <p:ph type="title"/>
          </p:nvPr>
        </p:nvSpPr>
        <p:spPr/>
        <p:txBody>
          <a:bodyPr/>
          <a:lstStyle/>
          <a:p>
            <a:pPr eaLnBrk="1" hangingPunct="1"/>
            <a:r>
              <a:rPr lang="en-US" altLang="en-US" smtClean="0"/>
              <a:t>Median Example</a:t>
            </a:r>
          </a:p>
        </p:txBody>
      </p:sp>
      <p:sp>
        <p:nvSpPr>
          <p:cNvPr id="16388" name="Rectangle 3"/>
          <p:cNvSpPr>
            <a:spLocks noGrp="1" noChangeArrowheads="1"/>
          </p:cNvSpPr>
          <p:nvPr>
            <p:ph type="body" idx="1"/>
          </p:nvPr>
        </p:nvSpPr>
        <p:spPr/>
        <p:txBody>
          <a:bodyPr/>
          <a:lstStyle/>
          <a:p>
            <a:pPr eaLnBrk="1" hangingPunct="1"/>
            <a:r>
              <a:rPr lang="en-US" altLang="en-US" smtClean="0"/>
              <a:t>What is the median of the following scores:</a:t>
            </a:r>
            <a:br>
              <a:rPr lang="en-US" altLang="en-US" smtClean="0"/>
            </a:br>
            <a:r>
              <a:rPr lang="en-US" altLang="en-US" smtClean="0"/>
              <a:t>10   8   14   15   7   3   3   8   12   10   9</a:t>
            </a:r>
          </a:p>
          <a:p>
            <a:pPr eaLnBrk="1" hangingPunct="1"/>
            <a:r>
              <a:rPr lang="en-US" altLang="en-US" smtClean="0"/>
              <a:t>Sort the scores:</a:t>
            </a:r>
            <a:br>
              <a:rPr lang="en-US" altLang="en-US" smtClean="0"/>
            </a:br>
            <a:r>
              <a:rPr lang="en-US" altLang="en-US" smtClean="0"/>
              <a:t>15   14   12   10   10   9   8   8   7   3   3</a:t>
            </a:r>
          </a:p>
          <a:p>
            <a:pPr eaLnBrk="1" hangingPunct="1"/>
            <a:r>
              <a:rPr lang="en-US" altLang="en-US" smtClean="0"/>
              <a:t>Determine the middle score:</a:t>
            </a:r>
            <a:br>
              <a:rPr lang="en-US" altLang="en-US" smtClean="0"/>
            </a:br>
            <a:r>
              <a:rPr lang="en-US" altLang="en-US" smtClean="0"/>
              <a:t>middle = (N + 1) / 2 = (11 + 1) / 2 = 6</a:t>
            </a:r>
          </a:p>
          <a:p>
            <a:pPr eaLnBrk="1" hangingPunct="1"/>
            <a:r>
              <a:rPr lang="en-US" altLang="en-US" smtClean="0"/>
              <a:t>Middle score = median = 9</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p:txBody>
          <a:bodyPr/>
          <a:lstStyle/>
          <a:p>
            <a:pPr>
              <a:defRPr/>
            </a:pPr>
            <a:fld id="{8957814C-A51B-4A1B-AE2B-BC5BFBE91AAB}" type="slidenum">
              <a:rPr lang="en-US" smtClean="0"/>
              <a:pPr>
                <a:defRPr/>
              </a:pPr>
              <a:t>9</a:t>
            </a:fld>
            <a:endParaRPr lang="en-US" smtClean="0"/>
          </a:p>
        </p:txBody>
      </p:sp>
      <p:sp>
        <p:nvSpPr>
          <p:cNvPr id="17411" name="Rectangle 2"/>
          <p:cNvSpPr>
            <a:spLocks noGrp="1" noChangeArrowheads="1"/>
          </p:cNvSpPr>
          <p:nvPr>
            <p:ph type="title"/>
          </p:nvPr>
        </p:nvSpPr>
        <p:spPr/>
        <p:txBody>
          <a:bodyPr/>
          <a:lstStyle/>
          <a:p>
            <a:pPr eaLnBrk="1" hangingPunct="1"/>
            <a:r>
              <a:rPr lang="en-US" altLang="en-US" smtClean="0"/>
              <a:t>Median Example</a:t>
            </a:r>
          </a:p>
        </p:txBody>
      </p:sp>
      <p:sp>
        <p:nvSpPr>
          <p:cNvPr id="17412" name="Rectangle 3"/>
          <p:cNvSpPr>
            <a:spLocks noGrp="1" noChangeArrowheads="1"/>
          </p:cNvSpPr>
          <p:nvPr>
            <p:ph type="body" idx="1"/>
          </p:nvPr>
        </p:nvSpPr>
        <p:spPr/>
        <p:txBody>
          <a:bodyPr/>
          <a:lstStyle/>
          <a:p>
            <a:pPr eaLnBrk="1" hangingPunct="1"/>
            <a:r>
              <a:rPr lang="en-US" altLang="en-US" smtClean="0"/>
              <a:t>What is the median of the following scores:</a:t>
            </a:r>
            <a:br>
              <a:rPr lang="en-US" altLang="en-US" smtClean="0"/>
            </a:br>
            <a:r>
              <a:rPr lang="en-US" altLang="en-US" smtClean="0"/>
              <a:t>24  18  19  42  16  12</a:t>
            </a:r>
          </a:p>
          <a:p>
            <a:pPr eaLnBrk="1" hangingPunct="1"/>
            <a:r>
              <a:rPr lang="en-US" altLang="en-US" smtClean="0"/>
              <a:t>Sort the scores:</a:t>
            </a:r>
            <a:br>
              <a:rPr lang="en-US" altLang="en-US" smtClean="0"/>
            </a:br>
            <a:r>
              <a:rPr lang="en-US" altLang="en-US" smtClean="0"/>
              <a:t>42  24  19  18  16  12</a:t>
            </a:r>
          </a:p>
          <a:p>
            <a:pPr eaLnBrk="1" hangingPunct="1"/>
            <a:r>
              <a:rPr lang="en-US" altLang="en-US" smtClean="0"/>
              <a:t>Determine the middle score:</a:t>
            </a:r>
            <a:br>
              <a:rPr lang="en-US" altLang="en-US" smtClean="0"/>
            </a:br>
            <a:r>
              <a:rPr lang="en-US" altLang="en-US" smtClean="0"/>
              <a:t>middle = (N + 1) / 2 = (6 + 1) / 2 = 3.5</a:t>
            </a:r>
          </a:p>
          <a:p>
            <a:pPr eaLnBrk="1" hangingPunct="1"/>
            <a:r>
              <a:rPr lang="en-US" altLang="en-US" smtClean="0"/>
              <a:t>Median = average of 3</a:t>
            </a:r>
            <a:r>
              <a:rPr lang="en-US" altLang="en-US" baseline="30000" smtClean="0"/>
              <a:t>rd</a:t>
            </a:r>
            <a:r>
              <a:rPr lang="en-US" altLang="en-US" smtClean="0"/>
              <a:t> and 4</a:t>
            </a:r>
            <a:r>
              <a:rPr lang="en-US" altLang="en-US" baseline="30000" smtClean="0"/>
              <a:t>th</a:t>
            </a:r>
            <a:r>
              <a:rPr lang="en-US" altLang="en-US" smtClean="0"/>
              <a:t> scores:</a:t>
            </a:r>
            <a:br>
              <a:rPr lang="en-US" altLang="en-US" smtClean="0"/>
            </a:br>
            <a:r>
              <a:rPr lang="en-US" altLang="en-US" smtClean="0"/>
              <a:t>(19 + 18) / 2 = 18.5</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02macpp">
  <a:themeElements>
    <a:clrScheme name="">
      <a:dk1>
        <a:srgbClr val="000000"/>
      </a:dk1>
      <a:lt1>
        <a:srgbClr val="FFFFFF"/>
      </a:lt1>
      <a:dk2>
        <a:srgbClr val="00279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02macp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02macp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02mac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02macp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02macp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02macp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02macp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02macp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105</TotalTime>
  <Words>1403</Words>
  <Application>Microsoft Office PowerPoint</Application>
  <PresentationFormat>عرض على الشاشة (3:4)‏</PresentationFormat>
  <Paragraphs>317</Paragraphs>
  <Slides>39</Slides>
  <Notes>27</Notes>
  <HiddenSlides>0</HiddenSlides>
  <MMClips>0</MMClips>
  <ScaleCrop>false</ScaleCrop>
  <HeadingPairs>
    <vt:vector size="8" baseType="variant">
      <vt:variant>
        <vt:lpstr>الخطوط المستخدمة</vt:lpstr>
      </vt:variant>
      <vt:variant>
        <vt:i4>11</vt:i4>
      </vt:variant>
      <vt:variant>
        <vt:lpstr>سمة</vt:lpstr>
      </vt:variant>
      <vt:variant>
        <vt:i4>3</vt:i4>
      </vt:variant>
      <vt:variant>
        <vt:lpstr>خوادم OLE مضمنة</vt:lpstr>
      </vt:variant>
      <vt:variant>
        <vt:i4>6</vt:i4>
      </vt:variant>
      <vt:variant>
        <vt:lpstr>عناوين الشرائح</vt:lpstr>
      </vt:variant>
      <vt:variant>
        <vt:i4>39</vt:i4>
      </vt:variant>
    </vt:vector>
  </HeadingPairs>
  <TitlesOfParts>
    <vt:vector size="59" baseType="lpstr">
      <vt:lpstr>Arial</vt:lpstr>
      <vt:lpstr>Calibri</vt:lpstr>
      <vt:lpstr>Constantia</vt:lpstr>
      <vt:lpstr>Wingdings 2</vt:lpstr>
      <vt:lpstr>Wingdings</vt:lpstr>
      <vt:lpstr>Tahoma</vt:lpstr>
      <vt:lpstr>宋体</vt:lpstr>
      <vt:lpstr>Symbol</vt:lpstr>
      <vt:lpstr>Arial Black</vt:lpstr>
      <vt:lpstr>Times New Roman</vt:lpstr>
      <vt:lpstr>Angsana New</vt:lpstr>
      <vt:lpstr>Flow</vt:lpstr>
      <vt:lpstr>c02macpp</vt:lpstr>
      <vt:lpstr>Artsy</vt:lpstr>
      <vt:lpstr>Microsoft Clip Gallery</vt:lpstr>
      <vt:lpstr>Microsoft Photo Editor 3.0 Photo</vt:lpstr>
      <vt:lpstr>Microsoft Equation 3.0</vt:lpstr>
      <vt:lpstr>MathType 5.0 Equation</vt:lpstr>
      <vt:lpstr>CorelEquation! 2.0 Equation</vt:lpstr>
      <vt:lpstr>Microsoft Excel Worksheet</vt:lpstr>
      <vt:lpstr>INVESTIGATION</vt:lpstr>
      <vt:lpstr>Summary Measures</vt:lpstr>
      <vt:lpstr>Measures of Central Tendency</vt:lpstr>
      <vt:lpstr>Calculating the Mean</vt:lpstr>
      <vt:lpstr>Mean (Arithmetic Mean)</vt:lpstr>
      <vt:lpstr>The Median</vt:lpstr>
      <vt:lpstr>How To Calculate the Median</vt:lpstr>
      <vt:lpstr>Median Example</vt:lpstr>
      <vt:lpstr>Median Example</vt:lpstr>
      <vt:lpstr>Median</vt:lpstr>
      <vt:lpstr>Measures of Central Tendency </vt:lpstr>
      <vt:lpstr>Mode</vt:lpstr>
      <vt:lpstr>The Shape of Distributions</vt:lpstr>
      <vt:lpstr>Symmetrical Distributions</vt:lpstr>
      <vt:lpstr>Distributions</vt:lpstr>
      <vt:lpstr>                  Skewed Distribution   Few extreme values on one side of the distribution or on the other. </vt:lpstr>
      <vt:lpstr>Positively Skewed Distribution</vt:lpstr>
      <vt:lpstr>Negatively Skewed distribution</vt:lpstr>
      <vt:lpstr>Choosing  a Measure of Central Tendency</vt:lpstr>
      <vt:lpstr>EXAMPLE:</vt:lpstr>
      <vt:lpstr>الشريحة 21</vt:lpstr>
      <vt:lpstr>الشريحة 22</vt:lpstr>
      <vt:lpstr>Measures of Variability</vt:lpstr>
      <vt:lpstr>Measures of Variability</vt:lpstr>
      <vt:lpstr>Variability Example: Range</vt:lpstr>
      <vt:lpstr>الشريحة 26</vt:lpstr>
      <vt:lpstr>الشريحة 27</vt:lpstr>
      <vt:lpstr>Inter quartile Range</vt:lpstr>
      <vt:lpstr>Inter quartile Range</vt:lpstr>
      <vt:lpstr>Percentiles and Quartiles</vt:lpstr>
      <vt:lpstr>الشريحة 31</vt:lpstr>
      <vt:lpstr>Locating Percentiles in a Frequency Distribution</vt:lpstr>
      <vt:lpstr>الشريحة 33</vt:lpstr>
      <vt:lpstr>الشريحة 34</vt:lpstr>
      <vt:lpstr>Standard Deviation</vt:lpstr>
      <vt:lpstr>Quantifying Uncertainty</vt:lpstr>
      <vt:lpstr>Example:</vt:lpstr>
      <vt:lpstr>Calculation of Variance &amp; Standard deviation</vt:lpstr>
      <vt:lpstr>WHICH MEASURE TO USE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dc:title>
  <dc:creator>XP</dc:creator>
  <cp:lastModifiedBy>AA</cp:lastModifiedBy>
  <cp:revision>12</cp:revision>
  <dcterms:created xsi:type="dcterms:W3CDTF">2011-10-21T02:54:41Z</dcterms:created>
  <dcterms:modified xsi:type="dcterms:W3CDTF">2013-11-13T17:20:48Z</dcterms:modified>
</cp:coreProperties>
</file>