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6" r:id="rId3"/>
    <p:sldMasterId id="2147483658" r:id="rId4"/>
  </p:sldMasterIdLst>
  <p:notesMasterIdLst>
    <p:notesMasterId r:id="rId54"/>
  </p:notesMasterIdLst>
  <p:handoutMasterIdLst>
    <p:handoutMasterId r:id="rId55"/>
  </p:handoutMasterIdLst>
  <p:sldIdLst>
    <p:sldId id="346" r:id="rId5"/>
    <p:sldId id="318" r:id="rId6"/>
    <p:sldId id="319" r:id="rId7"/>
    <p:sldId id="320" r:id="rId8"/>
    <p:sldId id="323" r:id="rId9"/>
    <p:sldId id="326" r:id="rId10"/>
    <p:sldId id="327" r:id="rId11"/>
    <p:sldId id="373" r:id="rId12"/>
    <p:sldId id="328" r:id="rId13"/>
    <p:sldId id="349" r:id="rId14"/>
    <p:sldId id="332" r:id="rId15"/>
    <p:sldId id="333" r:id="rId16"/>
    <p:sldId id="334" r:id="rId17"/>
    <p:sldId id="367" r:id="rId18"/>
    <p:sldId id="317" r:id="rId19"/>
    <p:sldId id="307" r:id="rId20"/>
    <p:sldId id="310" r:id="rId21"/>
    <p:sldId id="306" r:id="rId22"/>
    <p:sldId id="311" r:id="rId23"/>
    <p:sldId id="261" r:id="rId24"/>
    <p:sldId id="313" r:id="rId25"/>
    <p:sldId id="259" r:id="rId26"/>
    <p:sldId id="369" r:id="rId27"/>
    <p:sldId id="282" r:id="rId28"/>
    <p:sldId id="374" r:id="rId29"/>
    <p:sldId id="283" r:id="rId30"/>
    <p:sldId id="285" r:id="rId31"/>
    <p:sldId id="286" r:id="rId32"/>
    <p:sldId id="287" r:id="rId33"/>
    <p:sldId id="288" r:id="rId34"/>
    <p:sldId id="289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47" r:id="rId47"/>
    <p:sldId id="348" r:id="rId48"/>
    <p:sldId id="376" r:id="rId49"/>
    <p:sldId id="370" r:id="rId50"/>
    <p:sldId id="371" r:id="rId51"/>
    <p:sldId id="372" r:id="rId52"/>
    <p:sldId id="341" r:id="rId5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A1002"/>
    <a:srgbClr val="0708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2645" autoAdjust="0"/>
    <p:restoredTop sz="75845" autoAdjust="0"/>
  </p:normalViewPr>
  <p:slideViewPr>
    <p:cSldViewPr>
      <p:cViewPr varScale="1">
        <p:scale>
          <a:sx n="53" d="100"/>
          <a:sy n="53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5.xml"/><Relationship Id="rId2" Type="http://schemas.openxmlformats.org/officeDocument/2006/relationships/slide" Target="slides/slide4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fld id="{A9C211F8-B315-48EF-AEDE-F694EF54C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0" tIns="48405" rIns="96810" bIns="4840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fld id="{2201FA3E-C7DE-4D6E-B1A1-87AC52F79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B520F-DCBD-4C1B-85D1-C10CF3D085B1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F3F15-AC36-4BC4-A5CD-A27E414158A0}" type="slidenum">
              <a:rPr lang="en-US" altLang="en-US" smtClean="0">
                <a:cs typeface="Arial" charset="0"/>
              </a:rPr>
              <a:pPr/>
              <a:t>13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F281F-5152-48A9-8793-E698DDD7DAF0}" type="slidenum">
              <a:rPr lang="en-US" altLang="en-US" smtClean="0">
                <a:cs typeface="Arial" charset="0"/>
              </a:rPr>
              <a:pPr/>
              <a:t>14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73275" y="4659313"/>
            <a:ext cx="3200400" cy="3333750"/>
          </a:xfrm>
          <a:noFill/>
          <a:ln/>
        </p:spPr>
        <p:txBody>
          <a:bodyPr lIns="95655" tIns="46988" rIns="95655" bIns="46988"/>
          <a:lstStyle/>
          <a:p>
            <a:pPr eaLnBrk="1" hangingPunct="1"/>
            <a:r>
              <a:rPr lang="en-US" altLang="en-US" smtClean="0"/>
              <a:t>page 85 of text</a:t>
            </a:r>
          </a:p>
        </p:txBody>
      </p:sp>
      <p:sp>
        <p:nvSpPr>
          <p:cNvPr id="6656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B19EC-AEED-4CF6-994E-0DBC3A38E81C}" type="slidenum">
              <a:rPr lang="en-US" altLang="en-US" smtClean="0">
                <a:cs typeface="Arial" charset="0"/>
              </a:rPr>
              <a:pPr/>
              <a:t>22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F7DC0-7B08-4E12-BF6A-B151999C90EE}" type="slidenum">
              <a:rPr lang="en-US" altLang="en-US" smtClean="0">
                <a:cs typeface="Arial" charset="0"/>
              </a:rPr>
              <a:pPr/>
              <a:t>23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73275" y="4659313"/>
            <a:ext cx="3200400" cy="3333750"/>
          </a:xfrm>
          <a:noFill/>
          <a:ln/>
        </p:spPr>
        <p:txBody>
          <a:bodyPr lIns="95655" tIns="46988" rIns="95655" bIns="46988"/>
          <a:lstStyle/>
          <a:p>
            <a:pPr eaLnBrk="1" hangingPunct="1"/>
            <a:r>
              <a:rPr lang="en-US" altLang="en-US" smtClean="0"/>
              <a:t>This concept of ‘unusual’ values will be revisited several times during the course, especially in Chapter 7 - Hypothesis Testing. </a:t>
            </a:r>
          </a:p>
          <a:p>
            <a:pPr eaLnBrk="1" hangingPunct="1"/>
            <a:r>
              <a:rPr lang="en-US" altLang="en-US" smtClean="0"/>
              <a:t>page 86 of text</a:t>
            </a:r>
          </a:p>
        </p:txBody>
      </p:sp>
      <p:sp>
        <p:nvSpPr>
          <p:cNvPr id="6861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912BF-E125-4DAB-A3EE-D8A094C12B99}" type="slidenum">
              <a:rPr lang="en-US" altLang="en-US" smtClean="0">
                <a:cs typeface="Arial" charset="0"/>
              </a:rPr>
              <a:pPr/>
              <a:t>26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9B1EB-91B0-4C74-89C5-D6D7F69E6B8B}" type="slidenum">
              <a:rPr lang="en-US" altLang="en-US" smtClean="0">
                <a:cs typeface="Arial" charset="0"/>
              </a:rPr>
              <a:pPr/>
              <a:t>29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1871F-61C6-47A1-B37D-1E6B247E17A0}" type="slidenum">
              <a:rPr lang="en-US" altLang="en-US" smtClean="0">
                <a:cs typeface="Arial" charset="0"/>
              </a:rPr>
              <a:pPr/>
              <a:t>33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Now we know, Z =X-M/SD               Z=?  X=80, M= 70, SD=10 . So we have to find the value of Z. For this we need to draw the figure…..and find the area which corresponds to Z.   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49349-B9DD-4F6A-8E88-ECE3F4803893}" type="slidenum">
              <a:rPr lang="en-US" altLang="en-US" smtClean="0">
                <a:cs typeface="Arial" charset="0"/>
              </a:rPr>
              <a:pPr/>
              <a:t>34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Since M=70, then the area under the curve which is above 80 beats per minute corresponds to above + 1 standard deviation. The total shaded area corresponding  to above 1+ standard deviation  in percentage is 15.9% or  Z= 15.9/100 =0.159.  Or we can find the value of z by substituting the values  in the formula Z= X-M/ standard deviation. Therefore, Z= 70-80/10  -10/10= -1.00  is the same as +1.00. The value of z from the table for 1.00 is 0.159. How do we interpret this? This means that 15.9% of normal healthy individuals have a heart rate above one standard deviation (greater than 80 beats per minute).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9A82A-7348-47C5-8EAC-3B493AB17A0A}" type="slidenum">
              <a:rPr lang="en-US" altLang="en-US" smtClean="0">
                <a:cs typeface="Arial" charset="0"/>
              </a:rPr>
              <a:pPr/>
              <a:t>35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As in question, proceed by drawing the normal distribution curve and calculate the z value…….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9D2EF-B7BB-48F3-BD34-BB9C748201D7}" type="slidenum">
              <a:rPr lang="en-US" altLang="en-US" smtClean="0">
                <a:cs typeface="Arial" charset="0"/>
              </a:rPr>
              <a:pPr/>
              <a:t>42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In this question, we need to calculate  Z1 and Z2.  Therefore, Z1 =70-40/10, which is equal to 3. The z value of 3 is 0.015.</a:t>
            </a:r>
          </a:p>
          <a:p>
            <a:pPr eaLnBrk="1" hangingPunct="1"/>
            <a:r>
              <a:rPr lang="en-US" altLang="en-US" smtClean="0"/>
              <a:t>Similarly, the value of Z2 is 70-100/10 which is equal to -3. Thus, the value of z is 0.015</a:t>
            </a:r>
          </a:p>
          <a:p>
            <a:pPr eaLnBrk="1" hangingPunct="1"/>
            <a:r>
              <a:rPr lang="en-US" altLang="en-US" smtClean="0"/>
              <a:t>And so, Z1+Z2 is equal to 0.3%. But how do  we interpret this value? Please see the solution/answer #5 slide for its interpretation.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AD747-0703-42AC-9CD2-9FBE398F7CB1}" type="slidenum">
              <a:rPr lang="en-US" altLang="en-US" smtClean="0">
                <a:cs typeface="Arial" charset="0"/>
              </a:rPr>
              <a:pPr/>
              <a:t>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24954-9E57-4040-A3BF-A64FB23AB18A}" type="slidenum">
              <a:rPr lang="en-US" altLang="en-US" smtClean="0">
                <a:cs typeface="Arial" charset="0"/>
              </a:rPr>
              <a:pPr/>
              <a:t>46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B321A-72C4-4C73-A7B6-9CF457D56187}" type="slidenum">
              <a:rPr lang="en-US" altLang="en-US" smtClean="0">
                <a:cs typeface="Arial" charset="0"/>
              </a:rPr>
              <a:pPr/>
              <a:t>47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E23F5-50F4-40A3-9363-819C9FA39F9D}" type="slidenum">
              <a:rPr lang="en-US" altLang="en-US" smtClean="0">
                <a:cs typeface="Arial" charset="0"/>
              </a:rPr>
              <a:pPr/>
              <a:t>48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51201-2201-4595-A227-1432EFA17102}" type="slidenum">
              <a:rPr lang="en-US" altLang="en-US" smtClean="0">
                <a:cs typeface="Arial" charset="0"/>
              </a:rPr>
              <a:pPr/>
              <a:t>49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364A6-D675-4B2F-BD2D-F91D71BFB627}" type="slidenum">
              <a:rPr lang="en-US" altLang="en-US" smtClean="0">
                <a:cs typeface="Arial" charset="0"/>
              </a:rPr>
              <a:pPr/>
              <a:t>4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65840-4A13-46B4-A3B4-41777F957B30}" type="slidenum">
              <a:rPr lang="en-US" altLang="en-US" smtClean="0">
                <a:cs typeface="Arial" charset="0"/>
              </a:rPr>
              <a:pPr/>
              <a:t>5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ED233-A04C-47B8-99F9-D0CB8057C704}" type="slidenum">
              <a:rPr lang="en-US" altLang="en-US" smtClean="0">
                <a:cs typeface="Arial" charset="0"/>
              </a:rPr>
              <a:pPr/>
              <a:t>6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2880A-5161-4DDF-B486-B62078816B4A}" type="slidenum">
              <a:rPr lang="en-US" altLang="en-US" smtClean="0">
                <a:cs typeface="Arial" charset="0"/>
              </a:rPr>
              <a:pPr/>
              <a:t>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368D5-8DA7-488F-99D8-368916150CAB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FF6E8-436E-436A-95FC-BA569133EB6F}" type="slidenum">
              <a:rPr lang="en-US" altLang="en-US" smtClean="0">
                <a:cs typeface="Arial" charset="0"/>
              </a:rPr>
              <a:pPr/>
              <a:t>11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B835B-D187-492D-AC24-29375F8B9561}" type="slidenum">
              <a:rPr lang="en-US" altLang="en-US" smtClean="0">
                <a:cs typeface="Arial" charset="0"/>
              </a:rPr>
              <a:pPr/>
              <a:t>12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1028-2FBB-46A6-A7C2-2AC5C9DB3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1EBC-61E1-42D4-A81C-6233FF19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CD36-638A-444A-A6DF-CD40CC6CD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2F43-5C85-44D2-B40B-A30FCBE8F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CE0F-75A4-4F81-95E9-F632C1A85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8F02C-0BFF-48A0-8A46-4F34ACE1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041A-FB65-463C-BE90-90EC0285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93C5-F9D4-48D8-ACB3-2938BA8E6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245BE-FB34-4414-8A95-7131013CA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7C04D-02EC-481E-AD58-2990250A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601A-8DFF-481A-83A0-331642F9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0542-AD27-4D8C-AA0F-DF39B72E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2FFD-8A34-40C3-A9EE-DB638822A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B2CD-B611-4FC1-AD7A-1D5784B64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CC05-ABE7-4735-922F-1848272B0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C097-2554-4E6D-87B7-C1357C66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0F69A-3A6E-4A0C-8FC7-16C34D49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D695-51F3-414E-938A-5E0CFEBF6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3524-BB07-4D18-A201-5A82BB581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A032-69C1-4A82-AB6E-49BE3C93C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E46F-8D3C-4A46-BA82-2E6F490DD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E8E1-B12E-471B-BCFD-99278C3E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3707-381E-4CD2-BB24-4BA6F80A6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6675-6921-4BC7-BF06-17677D15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50C4-49F6-46D0-89AE-EBCF7043A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42950-7745-4AC6-982E-898BCB4C8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4A2A-1ABA-49A2-A52C-66A1FDE2E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8492-B46C-4581-A36F-7A4742F5A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34EF-3731-4F6F-B6C9-62F91B39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09C2-B2D6-4389-921B-CF9025F1A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0D59-ADB4-4B43-8787-F4DF899E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D491-743E-4235-BBF2-DC1C1A69B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B7E2-F99F-4C6D-A263-63ACA11C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7B5B23-60ED-45D2-84E2-0646CDB51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699500" y="6583363"/>
            <a:ext cx="36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fld id="{0B379CF4-3ABA-403C-8212-49F54932E311}" type="slidenum">
              <a:rPr lang="en-US" altLang="en-US" sz="1200" smtClean="0">
                <a:latin typeface="Arial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4663" y="3094038"/>
            <a:ext cx="57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cs typeface="+mn-cs"/>
        </a:defRPr>
      </a:lvl5pPr>
      <a:lvl6pPr marL="2457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cs typeface="+mn-cs"/>
        </a:defRPr>
      </a:lvl6pPr>
      <a:lvl7pPr marL="29146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cs typeface="+mn-cs"/>
        </a:defRPr>
      </a:lvl7pPr>
      <a:lvl8pPr marL="33718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cs typeface="+mn-cs"/>
        </a:defRPr>
      </a:lvl8pPr>
      <a:lvl9pPr marL="3829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358806-4EC7-4F40-B714-DD186D86B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082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8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90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91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92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93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94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396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96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96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96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96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96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9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2B0B840-CF52-49B2-B54B-D40EBB0BA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9600"/>
            <a:ext cx="7543800" cy="51816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Problem</a:t>
            </a:r>
            <a:r>
              <a:rPr lang="en-US" altLang="en-US" smtClean="0"/>
              <a:t>:</a:t>
            </a:r>
          </a:p>
          <a:p>
            <a:pPr eaLnBrk="1" hangingPunct="1"/>
            <a:r>
              <a:rPr lang="en-US" altLang="en-US" smtClean="0"/>
              <a:t>Assume that among diabetics the fasting blood level of glucose is approximately normally distributed with a mean of 105mg per 100ml and an SD of 9 mg per 100 ml. What proportion of diabetics having fasting blood glucose levels between 90 and 125 mg per 100 ml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b="1" smtClean="0"/>
              <a:t>Uses of Normal Distribution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It’s application goes beyond describing distributions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It is used by researchers.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The major use of normal distribution is the role it plays in statistical inference.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The z score is important in hypothesis testing.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It helps managers to  make decisions.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/>
              <a:t>What’s so Great about the Normal Distribution</a:t>
            </a:r>
            <a:r>
              <a:rPr lang="en-GB" altLang="en-US" smtClean="0"/>
              <a:t>?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572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If you know two things, </a:t>
            </a:r>
          </a:p>
          <a:p>
            <a:pPr lvl="1" eaLnBrk="1" hangingPunct="1"/>
            <a:r>
              <a:rPr lang="en-GB" altLang="en-US" b="1" smtClean="0"/>
              <a:t>Mean</a:t>
            </a:r>
          </a:p>
          <a:p>
            <a:pPr lvl="1" eaLnBrk="1" hangingPunct="1"/>
            <a:r>
              <a:rPr lang="en-GB" altLang="en-US" b="1" smtClean="0"/>
              <a:t>Standard deviation</a:t>
            </a:r>
          </a:p>
          <a:p>
            <a:pPr eaLnBrk="1" hangingPunct="1"/>
            <a:r>
              <a:rPr lang="en-GB" altLang="en-US" b="1" smtClean="0"/>
              <a:t>you know everything about the distribution</a:t>
            </a:r>
          </a:p>
          <a:p>
            <a:pPr eaLnBrk="1" hangingPunct="1"/>
            <a:r>
              <a:rPr lang="en-GB" altLang="en-US" b="1" smtClean="0"/>
              <a:t>You know the probability of any value arising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68375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Standardised Scores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My diastolic blood pressure is 100</a:t>
            </a:r>
          </a:p>
          <a:p>
            <a:pPr lvl="1" eaLnBrk="1" hangingPunct="1"/>
            <a:r>
              <a:rPr lang="en-GB" altLang="en-US" b="1" smtClean="0"/>
              <a:t>So what ?</a:t>
            </a:r>
          </a:p>
          <a:p>
            <a:pPr eaLnBrk="1" hangingPunct="1"/>
            <a:r>
              <a:rPr lang="en-GB" altLang="en-US" b="1" smtClean="0"/>
              <a:t>Normal is 90 (for my age and sex)</a:t>
            </a:r>
          </a:p>
          <a:p>
            <a:pPr lvl="1" eaLnBrk="1" hangingPunct="1"/>
            <a:r>
              <a:rPr lang="en-GB" altLang="en-US" b="1" smtClean="0"/>
              <a:t>Mine is high	</a:t>
            </a:r>
          </a:p>
          <a:p>
            <a:pPr lvl="2" eaLnBrk="1" hangingPunct="1"/>
            <a:r>
              <a:rPr lang="en-GB" altLang="en-US" b="1" smtClean="0"/>
              <a:t>But how much high?</a:t>
            </a:r>
          </a:p>
          <a:p>
            <a:pPr eaLnBrk="1" hangingPunct="1"/>
            <a:r>
              <a:rPr lang="en-GB" altLang="en-US" b="1" smtClean="0"/>
              <a:t>Express it in standardised scores</a:t>
            </a:r>
          </a:p>
          <a:p>
            <a:pPr lvl="1" eaLnBrk="1" hangingPunct="1"/>
            <a:r>
              <a:rPr lang="en-GB" altLang="en-US" b="1" smtClean="0"/>
              <a:t>How many SDs above the mean is that</a:t>
            </a:r>
            <a:r>
              <a:rPr lang="en-GB" altLang="en-US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/>
            <a:r>
              <a:rPr lang="en-GB" altLang="en-US" smtClean="0"/>
              <a:t>Mean = 90, SD = 4 (my age and sex)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This is a </a:t>
            </a:r>
            <a:r>
              <a:rPr lang="en-GB" altLang="en-US" i="1" smtClean="0"/>
              <a:t>standardised score</a:t>
            </a:r>
            <a:r>
              <a:rPr lang="en-GB" altLang="en-US" smtClean="0"/>
              <a:t>, or </a:t>
            </a:r>
            <a:r>
              <a:rPr lang="en-GB" altLang="en-US" i="1" smtClean="0"/>
              <a:t>z-score</a:t>
            </a:r>
          </a:p>
          <a:p>
            <a:pPr eaLnBrk="1" hangingPunct="1"/>
            <a:r>
              <a:rPr lang="en-GB" altLang="en-US" smtClean="0"/>
              <a:t>Can consult tables (or computer)</a:t>
            </a:r>
          </a:p>
          <a:p>
            <a:pPr lvl="1" eaLnBrk="1" hangingPunct="1"/>
            <a:r>
              <a:rPr lang="en-GB" altLang="en-US" smtClean="0"/>
              <a:t>See how often this high (or higher) score occur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09600" y="1371600"/>
          <a:ext cx="7885113" cy="1119188"/>
        </p:xfrm>
        <a:graphic>
          <a:graphicData uri="http://schemas.openxmlformats.org/presentationml/2006/ole">
            <p:oleObj spid="_x0000_s18435" name="Equation" r:id="rId4" imgW="2882900" imgH="40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3" y="1895475"/>
            <a:ext cx="8839200" cy="4038600"/>
          </a:xfrm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4800" i="1" smtClean="0">
                <a:solidFill>
                  <a:srgbClr val="00279F"/>
                </a:solidFill>
              </a:rPr>
              <a:t> </a:t>
            </a:r>
            <a:r>
              <a:rPr lang="en-US" sz="4800" i="1" smtClean="0">
                <a:solidFill>
                  <a:schemeClr val="hlink"/>
                </a:solidFill>
              </a:rPr>
              <a:t>z</a:t>
            </a:r>
            <a:r>
              <a:rPr lang="en-US" sz="4800" smtClean="0">
                <a:solidFill>
                  <a:schemeClr val="hlink"/>
                </a:solidFill>
              </a:rPr>
              <a:t>  Score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/>
              <a:t>(or standard score)</a:t>
            </a:r>
            <a:endParaRPr lang="en-US" sz="3600" smtClean="0"/>
          </a:p>
          <a:p>
            <a:pPr eaLnBrk="1" hangingPunct="1">
              <a:spcAft>
                <a:spcPct val="70000"/>
              </a:spcAft>
              <a:buFontTx/>
              <a:buNone/>
              <a:defRPr/>
            </a:pPr>
            <a:r>
              <a:rPr lang="en-US" sz="3600" smtClean="0"/>
              <a:t>		</a:t>
            </a:r>
            <a:r>
              <a:rPr lang="en-US" sz="3300" smtClean="0"/>
              <a:t>the number of standard deviations 		that a given value </a:t>
            </a:r>
            <a:r>
              <a:rPr lang="en-US" sz="3300" i="1" smtClean="0"/>
              <a:t>x</a:t>
            </a:r>
            <a:r>
              <a:rPr lang="en-US" sz="3300" smtClean="0"/>
              <a:t> is above or below 	the mean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55863" y="417513"/>
            <a:ext cx="4002087" cy="143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31863" y="454025"/>
            <a:ext cx="707707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5400" b="1">
                <a:solidFill>
                  <a:schemeClr val="tx2"/>
                </a:solidFill>
                <a:latin typeface="Arial" charset="0"/>
              </a:rPr>
              <a:t>Measures of 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Scores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CA1002"/>
                </a:solidFill>
              </a:rPr>
              <a:t>Z score</a:t>
            </a:r>
            <a:r>
              <a:rPr lang="en-US" altLang="en-US" smtClean="0"/>
              <a:t> makes it possible, under some circumstances, to compare scores that originally had different units of measurement.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Suppose you scored a 60 on a numerical test and a 30 on a verbal test.  On which test did you perform better?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First, we need to know how other people did on the same tests.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Suppose that the mean score on the numerical test was 50 and the mean score on the verbal test was 20.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You scored 10 points above the mean on each test.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Can you conclude that you did equally well on both tests?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You do not know, because you do not know if 10 points on the numerical test is the same as 10 points on the verbal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Suppose you scored a 60 on a numerical test and a 30 on a verbal test.  On which test did you perform better?</a:t>
            </a:r>
          </a:p>
          <a:p>
            <a:pPr lvl="1" eaLnBrk="1" hangingPunct="1"/>
            <a:r>
              <a:rPr lang="en-US" altLang="en-US" sz="2400" smtClean="0"/>
              <a:t>Suppose also that the standard deviation on the numerical test was 15 and the standard deviation on the verbal test was 5.</a:t>
            </a:r>
          </a:p>
          <a:p>
            <a:pPr lvl="2" eaLnBrk="1" hangingPunct="1"/>
            <a:r>
              <a:rPr lang="en-US" altLang="en-US" sz="2000" smtClean="0"/>
              <a:t>Now can you determine on which test you did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</a:t>
            </a:r>
          </a:p>
        </p:txBody>
      </p:sp>
      <p:pic>
        <p:nvPicPr>
          <p:cNvPr id="23555" name="Picture 102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42000"/>
          </a:blip>
          <a:srcRect/>
          <a:stretch>
            <a:fillRect/>
          </a:stretch>
        </p:blipFill>
        <p:spPr>
          <a:xfrm>
            <a:off x="914400" y="1752600"/>
            <a:ext cx="7620000" cy="4903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42000"/>
          </a:blip>
          <a:srcRect/>
          <a:stretch>
            <a:fillRect/>
          </a:stretch>
        </p:blipFill>
        <p:spPr>
          <a:xfrm>
            <a:off x="914400" y="1752600"/>
            <a:ext cx="7620000" cy="4903788"/>
          </a:xfrm>
          <a:noFill/>
        </p:spPr>
      </p:pic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5486400" y="3352800"/>
            <a:ext cx="152400" cy="2286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5410200" y="6324600"/>
            <a:ext cx="152400" cy="2286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323850" y="0"/>
            <a:ext cx="8820150" cy="6453188"/>
          </a:xfrm>
        </p:spPr>
        <p:txBody>
          <a:bodyPr/>
          <a:lstStyle/>
          <a:p>
            <a:pPr eaLnBrk="1" hangingPunct="1"/>
            <a:r>
              <a:rPr lang="en-US" altLang="en-US" sz="7200" b="1" u="sng" smtClean="0">
                <a:solidFill>
                  <a:schemeClr val="tx2"/>
                </a:solidFill>
              </a:rPr>
              <a:t>NORMAL DISTRIBUTION AND ITS </a:t>
            </a:r>
            <a:br>
              <a:rPr lang="en-US" altLang="en-US" sz="7200" b="1" u="sng" smtClean="0">
                <a:solidFill>
                  <a:schemeClr val="tx2"/>
                </a:solidFill>
              </a:rPr>
            </a:br>
            <a:r>
              <a:rPr lang="en-US" altLang="en-US" sz="7200" b="1" u="sng" smtClean="0">
                <a:solidFill>
                  <a:schemeClr val="tx2"/>
                </a:solidFill>
              </a:rPr>
              <a:t>APPL 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find out how many standard deviations away from the mean a particular score is, use the Z formula: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Population:			Sample: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447800" y="4343400"/>
          <a:ext cx="1981200" cy="1100138"/>
        </p:xfrm>
        <a:graphic>
          <a:graphicData uri="http://schemas.openxmlformats.org/presentationml/2006/ole">
            <p:oleObj spid="_x0000_s25604" name="Equation" r:id="rId3" imgW="710891" imgH="393529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181600" y="4343400"/>
          <a:ext cx="2057400" cy="1150938"/>
        </p:xfrm>
        <a:graphic>
          <a:graphicData uri="http://schemas.openxmlformats.org/presentationml/2006/ole">
            <p:oleObj spid="_x0000_s25605" name="Equation" r:id="rId4" imgW="7493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contrast="42000"/>
          </a:blip>
          <a:srcRect/>
          <a:stretch>
            <a:fillRect/>
          </a:stretch>
        </p:blipFill>
        <p:spPr>
          <a:xfrm>
            <a:off x="914400" y="1752600"/>
            <a:ext cx="7620000" cy="4903788"/>
          </a:xfrm>
          <a:noFill/>
        </p:spPr>
      </p:pic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5486400" y="3352800"/>
            <a:ext cx="152400" cy="2286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5410200" y="6324600"/>
            <a:ext cx="152400" cy="2286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5181600" y="1828800"/>
          <a:ext cx="2438400" cy="796925"/>
        </p:xfrm>
        <a:graphic>
          <a:graphicData uri="http://schemas.openxmlformats.org/presentationml/2006/ole">
            <p:oleObj spid="_x0000_s26630" name="Equation" r:id="rId4" imgW="1205977" imgH="393529" progId="Equation.3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5334000" y="4495800"/>
          <a:ext cx="2209800" cy="855663"/>
        </p:xfrm>
        <a:graphic>
          <a:graphicData uri="http://schemas.openxmlformats.org/presentationml/2006/ole">
            <p:oleObj spid="_x0000_s26631" name="Equation" r:id="rId5" imgW="1016000" imgH="393700" progId="Equation.3">
              <p:embed/>
            </p:oleObj>
          </a:graphicData>
        </a:graphic>
      </p:graphicFrame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066800" y="3581400"/>
            <a:ext cx="3352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In relation to the rest of the people who took the tests, you did better on the verbal test than the numerical test.</a:t>
            </a:r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2590800" y="1828800"/>
          <a:ext cx="1524000" cy="844550"/>
        </p:xfrm>
        <a:graphic>
          <a:graphicData uri="http://schemas.openxmlformats.org/presentationml/2006/ole">
            <p:oleObj spid="_x0000_s26633" name="Equation" r:id="rId6" imgW="71089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1003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Allows you to describe a particular score in terms of where it fits into the overall group of scores.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Whether it is above or below the average and how much it is above or below the average.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standard score that states the position of a score in relation to the mean of the distribution, using the standard deviation as the unit of measurement.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number of standard deviations a score is above or below a mean.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4514850" y="385445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276850" y="385445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038850" y="385445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800850" y="385445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228850" y="385445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990850" y="385445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752850" y="3854450"/>
            <a:ext cx="0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24050" y="4437063"/>
            <a:ext cx="6096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000" b="1">
                <a:latin typeface="Arial" charset="0"/>
              </a:rPr>
              <a:t>- 3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686050" y="4437063"/>
            <a:ext cx="6096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000" b="1">
                <a:latin typeface="Arial" charset="0"/>
              </a:rPr>
              <a:t>- 2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448050" y="4437063"/>
            <a:ext cx="6096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000" b="1">
                <a:latin typeface="Arial" charset="0"/>
              </a:rPr>
              <a:t>- 1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210050" y="4437063"/>
            <a:ext cx="6096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000" b="1">
                <a:latin typeface="Arial" charset="0"/>
              </a:rPr>
              <a:t>0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972050" y="4437063"/>
            <a:ext cx="6096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000" b="1">
                <a:latin typeface="Arial" charset="0"/>
              </a:rPr>
              <a:t>1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734050" y="4437063"/>
            <a:ext cx="762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000" b="1">
                <a:latin typeface="Arial" charset="0"/>
              </a:rPr>
              <a:t> 2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419850" y="4437063"/>
            <a:ext cx="762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000" b="1">
                <a:latin typeface="Arial" charset="0"/>
              </a:rPr>
              <a:t>3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057650" y="4859338"/>
            <a:ext cx="76200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sz="2800" b="1">
                <a:latin typeface="Arial" charset="0"/>
              </a:rPr>
              <a:t>Z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094413" y="2597150"/>
            <a:ext cx="2833687" cy="1747838"/>
          </a:xfrm>
          <a:prstGeom prst="rightArrow">
            <a:avLst>
              <a:gd name="adj1" fmla="val 75000"/>
              <a:gd name="adj2" fmla="val 81070"/>
            </a:avLst>
          </a:prstGeom>
          <a:solidFill>
            <a:srgbClr val="A2C1FE"/>
          </a:solidFill>
          <a:ln w="12700">
            <a:solidFill>
              <a:srgbClr val="A2C1F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 flipH="1">
            <a:off x="101600" y="2597150"/>
            <a:ext cx="2833688" cy="1747838"/>
          </a:xfrm>
          <a:prstGeom prst="rightArrow">
            <a:avLst>
              <a:gd name="adj1" fmla="val 75000"/>
              <a:gd name="adj2" fmla="val 81070"/>
            </a:avLst>
          </a:prstGeom>
          <a:solidFill>
            <a:srgbClr val="A2C1FE"/>
          </a:solidFill>
          <a:ln w="12700">
            <a:solidFill>
              <a:srgbClr val="A2C1F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036888" y="2824163"/>
            <a:ext cx="2968625" cy="1293812"/>
          </a:xfrm>
          <a:prstGeom prst="rect">
            <a:avLst/>
          </a:prstGeom>
          <a:solidFill>
            <a:srgbClr val="C1CEFF"/>
          </a:solidFill>
          <a:ln w="12700">
            <a:solidFill>
              <a:srgbClr val="C1CE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28650" y="3094038"/>
            <a:ext cx="2590800" cy="839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b="1">
                <a:latin typeface="Arial" charset="0"/>
              </a:rPr>
              <a:t>Unusual </a:t>
            </a:r>
          </a:p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b="1">
                <a:latin typeface="Arial" charset="0"/>
              </a:rPr>
              <a:t>Values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549400" y="4135438"/>
            <a:ext cx="593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5734050" y="3094038"/>
            <a:ext cx="2590800" cy="839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b="1">
                <a:latin typeface="Arial" charset="0"/>
              </a:rPr>
              <a:t>Unusual </a:t>
            </a:r>
          </a:p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b="1">
                <a:latin typeface="Arial" charset="0"/>
              </a:rPr>
              <a:t>Values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219450" y="3094038"/>
            <a:ext cx="2590800" cy="839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b="1">
                <a:latin typeface="Arial" charset="0"/>
              </a:rPr>
              <a:t>Ordinary</a:t>
            </a:r>
          </a:p>
          <a:p>
            <a:pPr marL="285750" indent="-285750" algn="ctr" eaLnBrk="0" hangingPunct="0">
              <a:lnSpc>
                <a:spcPct val="95000"/>
              </a:lnSpc>
            </a:pPr>
            <a:r>
              <a:rPr lang="en-US" altLang="en-US" b="1">
                <a:latin typeface="Arial" charset="0"/>
              </a:rPr>
              <a:t>Values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28613" y="187325"/>
            <a:ext cx="5972175" cy="135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216025" y="1146175"/>
            <a:ext cx="7089775" cy="84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5400" b="1">
                <a:solidFill>
                  <a:srgbClr val="00279F"/>
                </a:solidFill>
                <a:latin typeface="Arial" charset="0"/>
              </a:rPr>
              <a:t>Interpreting Z Scores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Standard Normal Table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the standard normal table, you can find the area under the curve that corresponds with certain scores.</a:t>
            </a:r>
          </a:p>
          <a:p>
            <a:pPr eaLnBrk="1" hangingPunct="1"/>
            <a:r>
              <a:rPr lang="en-US" altLang="en-US" smtClean="0"/>
              <a:t>The area under the curve is proportional to the frequency of scores.</a:t>
            </a:r>
          </a:p>
          <a:p>
            <a:pPr eaLnBrk="1" hangingPunct="1"/>
            <a:r>
              <a:rPr lang="en-US" altLang="en-US" smtClean="0"/>
              <a:t>The area under the curve gives the probability of that score occurring.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Normal Table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685800" y="1600200"/>
            <a:ext cx="35258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Reading the Z Table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Finding the proportion of observations between the mean and a score when</a:t>
            </a:r>
          </a:p>
          <a:p>
            <a:pPr lvl="1" eaLnBrk="1" hangingPunct="1"/>
            <a:r>
              <a:rPr lang="en-US" altLang="en-US" smtClean="0"/>
              <a:t>Z = 1.80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1614" t="6895" r="70937" b="50005"/>
          <a:stretch>
            <a:fillRect/>
          </a:stretch>
        </p:blipFill>
        <p:spPr bwMode="auto">
          <a:xfrm>
            <a:off x="5791200" y="533400"/>
            <a:ext cx="27654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019800" y="4191000"/>
            <a:ext cx="1295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Reading the Z Table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Finding the proportion of observations above a score when</a:t>
            </a:r>
          </a:p>
          <a:p>
            <a:pPr lvl="1" eaLnBrk="1" hangingPunct="1"/>
            <a:r>
              <a:rPr lang="en-US" altLang="en-US" smtClean="0"/>
              <a:t>Z = 1.80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1614" t="6895" r="70937" b="50005"/>
          <a:stretch>
            <a:fillRect/>
          </a:stretch>
        </p:blipFill>
        <p:spPr bwMode="auto">
          <a:xfrm>
            <a:off x="5791200" y="533400"/>
            <a:ext cx="27654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5943600" y="4191000"/>
            <a:ext cx="5334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7848600" y="4191000"/>
            <a:ext cx="5334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Reading the Z Table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Finding the proportion of observations between a score and the mean when</a:t>
            </a:r>
          </a:p>
          <a:p>
            <a:pPr lvl="1" eaLnBrk="1" hangingPunct="1"/>
            <a:r>
              <a:rPr lang="en-US" altLang="en-US" smtClean="0"/>
              <a:t>Z = -2.10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3227" t="56322" r="69324" b="1118"/>
          <a:stretch>
            <a:fillRect/>
          </a:stretch>
        </p:blipFill>
        <p:spPr bwMode="auto">
          <a:xfrm>
            <a:off x="6096000" y="685800"/>
            <a:ext cx="26590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6172200" y="2819400"/>
            <a:ext cx="12954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u="sng" smtClean="0">
                <a:solidFill>
                  <a:schemeClr val="tx2"/>
                </a:solidFill>
              </a:rPr>
              <a:t>INTRODUCTION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u="sng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Statistically, a population is the set of all possible values of a variable.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Random selection of objects of the population makes the variable  a random variable ( it involves chance mechanism)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Example: Let ‘x’ be the weight of  a newly born baby. ‘x’ is a random variable representing the weight of the baby.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The weight of a particular baby is not known until he/she is born.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Reading the Z Table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Finding the proportion of observations below a score when</a:t>
            </a:r>
          </a:p>
          <a:p>
            <a:pPr lvl="1" eaLnBrk="1" hangingPunct="1"/>
            <a:r>
              <a:rPr lang="en-US" altLang="en-US" smtClean="0"/>
              <a:t>Z = -2.10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3227" t="56322" r="69324" b="1118"/>
          <a:stretch>
            <a:fillRect/>
          </a:stretch>
        </p:blipFill>
        <p:spPr bwMode="auto">
          <a:xfrm>
            <a:off x="6096000" y="685800"/>
            <a:ext cx="26590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172200" y="2819400"/>
            <a:ext cx="381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8001000" y="2819400"/>
            <a:ext cx="457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 scores and the Normal Distribution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Can answer a wide variety of questions about any normal distribution with a known mean and standard deviation.</a:t>
            </a:r>
          </a:p>
          <a:p>
            <a:pPr eaLnBrk="1" hangingPunct="1"/>
            <a:r>
              <a:rPr lang="en-US" altLang="en-US" sz="2800" smtClean="0"/>
              <a:t>Will address how to solve two main types of normal curve problems:</a:t>
            </a:r>
          </a:p>
          <a:p>
            <a:pPr lvl="1" eaLnBrk="1" hangingPunct="1"/>
            <a:r>
              <a:rPr lang="en-US" altLang="en-US" sz="2400" smtClean="0"/>
              <a:t>Finding a proportion given a score.</a:t>
            </a:r>
          </a:p>
          <a:p>
            <a:pPr lvl="1" eaLnBrk="1" hangingPunct="1"/>
            <a:r>
              <a:rPr lang="en-US" altLang="en-US" sz="2400" smtClean="0"/>
              <a:t>Finding a score given a proportion.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b="1" smtClean="0"/>
              <a:t>Exercises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Assuming the normal heart rate (H.R) in normal healthy individuals is normally distributed with Mean = 70 and Standard Deviation =10 beats/min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752600" y="1371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b="1" smtClean="0"/>
              <a:t>Exercise # 1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7010400" cy="4572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en-US" altLang="en-US" u="sng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u="sng" smtClean="0"/>
              <a:t>Then: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u="sng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1) What area under the curve is above 80 beats/min?</a:t>
            </a:r>
          </a:p>
          <a:p>
            <a:pPr marL="533400" indent="-533400" eaLnBrk="1" hangingPunct="1"/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828800" y="1371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30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315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</a:t>
            </a:r>
            <a:r>
              <a:rPr lang="en-US" altLang="en-US" sz="1800" b="1" smtClean="0"/>
              <a:t>13.5%</a:t>
            </a:r>
            <a:r>
              <a:rPr lang="en-US" alt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2.35%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</a:t>
            </a:r>
            <a:r>
              <a:rPr lang="en-US" altLang="en-US" sz="1800" b="1" smtClean="0"/>
              <a:t>0.15%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         </a:t>
            </a:r>
            <a:r>
              <a:rPr lang="en-US" altLang="en-US" sz="2400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-3       -2        -1          μ            1         2          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	 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905000" y="1981200"/>
            <a:ext cx="6884988" cy="2792413"/>
          </a:xfrm>
          <a:custGeom>
            <a:avLst/>
            <a:gdLst>
              <a:gd name="T0" fmla="*/ 0 w 4337"/>
              <a:gd name="T1" fmla="*/ 2147483647 h 1759"/>
              <a:gd name="T2" fmla="*/ 2147483647 w 4337"/>
              <a:gd name="T3" fmla="*/ 2147483647 h 1759"/>
              <a:gd name="T4" fmla="*/ 2147483647 w 4337"/>
              <a:gd name="T5" fmla="*/ 2147483647 h 1759"/>
              <a:gd name="T6" fmla="*/ 2147483647 w 4337"/>
              <a:gd name="T7" fmla="*/ 2147483647 h 1759"/>
              <a:gd name="T8" fmla="*/ 2147483647 w 4337"/>
              <a:gd name="T9" fmla="*/ 2147483647 h 1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7"/>
              <a:gd name="T16" fmla="*/ 0 h 1759"/>
              <a:gd name="T17" fmla="*/ 4337 w 4337"/>
              <a:gd name="T18" fmla="*/ 1759 h 1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7" h="1759">
                <a:moveTo>
                  <a:pt x="0" y="1726"/>
                </a:moveTo>
                <a:cubicBezTo>
                  <a:pt x="97" y="1663"/>
                  <a:pt x="269" y="1633"/>
                  <a:pt x="571" y="1349"/>
                </a:cubicBezTo>
                <a:cubicBezTo>
                  <a:pt x="873" y="1065"/>
                  <a:pt x="1254" y="0"/>
                  <a:pt x="1813" y="23"/>
                </a:cubicBezTo>
                <a:cubicBezTo>
                  <a:pt x="2372" y="46"/>
                  <a:pt x="3517" y="1209"/>
                  <a:pt x="3927" y="1484"/>
                </a:cubicBezTo>
                <a:cubicBezTo>
                  <a:pt x="4337" y="1759"/>
                  <a:pt x="4202" y="1636"/>
                  <a:pt x="4274" y="16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447800" y="4800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8006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5943600" y="2590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6934200" y="3352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80772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5257800" y="1981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6553200" y="2514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7315200" y="31242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H="1">
            <a:off x="8229600" y="4114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514600" y="609600"/>
            <a:ext cx="4764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 u="sng">
                <a:solidFill>
                  <a:schemeClr val="tx2"/>
                </a:solidFill>
                <a:latin typeface="Arial" charset="0"/>
              </a:rPr>
              <a:t>Diagram of Exercise # 1</a:t>
            </a: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V="1">
            <a:off x="5943600" y="2895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59436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5943600" y="33528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V="1">
            <a:off x="5943600" y="35814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V="1">
            <a:off x="6172200" y="38100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V="1">
            <a:off x="6781800" y="4038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7543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V="1">
            <a:off x="8229600" y="4572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6172200" y="3886200"/>
            <a:ext cx="14478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0.16 or 16%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53340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34%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b="1" smtClean="0"/>
              <a:t>Exercise # 2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u="sng" smtClean="0"/>
              <a:t>Then: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2) What area of the curve is above 90 beats/min?</a:t>
            </a:r>
          </a:p>
          <a:p>
            <a:pPr marL="533400" indent="-533400" eaLnBrk="1" hangingPunct="1"/>
            <a:endParaRPr lang="en-US" altLang="en-US" smtClean="0"/>
          </a:p>
          <a:p>
            <a:pPr marL="533400" indent="-533400" eaLnBrk="1" hangingPunct="1"/>
            <a:endParaRPr lang="en-US" altLang="en-US" smtClean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828800" y="14478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300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239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</a:t>
            </a:r>
            <a:r>
              <a:rPr lang="en-US" altLang="en-US" sz="1800" b="1" smtClean="0"/>
              <a:t>13.5%</a:t>
            </a:r>
            <a:r>
              <a:rPr lang="en-US" alt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2.35%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</a:t>
            </a:r>
            <a:r>
              <a:rPr lang="en-US" altLang="en-US" sz="1800" b="1" smtClean="0"/>
              <a:t>0.15%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         </a:t>
            </a:r>
            <a:r>
              <a:rPr lang="en-US" altLang="en-US" sz="2400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-3       -2        -1          μ            1         2          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	 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1905000" y="1981200"/>
            <a:ext cx="6884988" cy="2792413"/>
          </a:xfrm>
          <a:custGeom>
            <a:avLst/>
            <a:gdLst>
              <a:gd name="T0" fmla="*/ 0 w 4337"/>
              <a:gd name="T1" fmla="*/ 2147483647 h 1759"/>
              <a:gd name="T2" fmla="*/ 2147483647 w 4337"/>
              <a:gd name="T3" fmla="*/ 2147483647 h 1759"/>
              <a:gd name="T4" fmla="*/ 2147483647 w 4337"/>
              <a:gd name="T5" fmla="*/ 2147483647 h 1759"/>
              <a:gd name="T6" fmla="*/ 2147483647 w 4337"/>
              <a:gd name="T7" fmla="*/ 2147483647 h 1759"/>
              <a:gd name="T8" fmla="*/ 2147483647 w 4337"/>
              <a:gd name="T9" fmla="*/ 2147483647 h 1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7"/>
              <a:gd name="T16" fmla="*/ 0 h 1759"/>
              <a:gd name="T17" fmla="*/ 4337 w 4337"/>
              <a:gd name="T18" fmla="*/ 1759 h 1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7" h="1759">
                <a:moveTo>
                  <a:pt x="0" y="1726"/>
                </a:moveTo>
                <a:cubicBezTo>
                  <a:pt x="97" y="1663"/>
                  <a:pt x="269" y="1633"/>
                  <a:pt x="571" y="1349"/>
                </a:cubicBezTo>
                <a:cubicBezTo>
                  <a:pt x="873" y="1065"/>
                  <a:pt x="1254" y="0"/>
                  <a:pt x="1813" y="23"/>
                </a:cubicBezTo>
                <a:cubicBezTo>
                  <a:pt x="2372" y="46"/>
                  <a:pt x="3517" y="1209"/>
                  <a:pt x="3927" y="1484"/>
                </a:cubicBezTo>
                <a:cubicBezTo>
                  <a:pt x="4337" y="1759"/>
                  <a:pt x="4202" y="1636"/>
                  <a:pt x="4274" y="16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447800" y="4800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8006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5943600" y="2590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6934200" y="3352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80772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5257800" y="1981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6553200" y="2514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7391400" y="3124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229600" y="4114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124200" y="685800"/>
            <a:ext cx="362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u="sng">
                <a:solidFill>
                  <a:schemeClr val="tx2"/>
                </a:solidFill>
                <a:latin typeface="Arial" charset="0"/>
              </a:rPr>
              <a:t>Diagram of Exercise # 2</a:t>
            </a: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6934200" y="3657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6934200" y="38862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V="1">
            <a:off x="7315200" y="4114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V="1">
            <a:off x="7696200" y="4191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8001000" y="4495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8305800" y="4572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V="1">
            <a:off x="6934200" y="3505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70" name="Text Box 22"/>
          <p:cNvSpPr txBox="1">
            <a:spLocks noChangeArrowheads="1"/>
          </p:cNvSpPr>
          <p:nvPr/>
        </p:nvSpPr>
        <p:spPr bwMode="auto">
          <a:xfrm>
            <a:off x="7010400" y="4191000"/>
            <a:ext cx="16764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0.025 or 2.5%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5181600" y="160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34%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# 3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u="sng" smtClean="0"/>
              <a:t>Then: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3) What area of the curve is between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     50-90 beats/min? </a:t>
            </a:r>
          </a:p>
          <a:p>
            <a:pPr marL="533400" indent="-533400" eaLnBrk="1" hangingPunct="1"/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676400" y="13716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30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162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</a:t>
            </a:r>
            <a:r>
              <a:rPr lang="en-US" altLang="en-US" sz="1800" b="1" smtClean="0"/>
              <a:t>13.5%</a:t>
            </a:r>
            <a:r>
              <a:rPr lang="en-US" alt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2.35%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</a:t>
            </a:r>
            <a:r>
              <a:rPr lang="en-US" altLang="en-US" sz="1800" b="1" smtClean="0"/>
              <a:t>0.15%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         </a:t>
            </a:r>
            <a:r>
              <a:rPr lang="en-US" altLang="en-US" sz="2400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-3       -2        -1           μ           1         2          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	 </a:t>
            </a:r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1905000" y="1981200"/>
            <a:ext cx="6884988" cy="2792413"/>
          </a:xfrm>
          <a:custGeom>
            <a:avLst/>
            <a:gdLst>
              <a:gd name="T0" fmla="*/ 0 w 4337"/>
              <a:gd name="T1" fmla="*/ 2147483647 h 1759"/>
              <a:gd name="T2" fmla="*/ 2147483647 w 4337"/>
              <a:gd name="T3" fmla="*/ 2147483647 h 1759"/>
              <a:gd name="T4" fmla="*/ 2147483647 w 4337"/>
              <a:gd name="T5" fmla="*/ 2147483647 h 1759"/>
              <a:gd name="T6" fmla="*/ 2147483647 w 4337"/>
              <a:gd name="T7" fmla="*/ 2147483647 h 1759"/>
              <a:gd name="T8" fmla="*/ 2147483647 w 4337"/>
              <a:gd name="T9" fmla="*/ 2147483647 h 1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7"/>
              <a:gd name="T16" fmla="*/ 0 h 1759"/>
              <a:gd name="T17" fmla="*/ 4337 w 4337"/>
              <a:gd name="T18" fmla="*/ 1759 h 1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7" h="1759">
                <a:moveTo>
                  <a:pt x="0" y="1726"/>
                </a:moveTo>
                <a:cubicBezTo>
                  <a:pt x="97" y="1663"/>
                  <a:pt x="269" y="1633"/>
                  <a:pt x="571" y="1349"/>
                </a:cubicBezTo>
                <a:cubicBezTo>
                  <a:pt x="873" y="1065"/>
                  <a:pt x="1254" y="0"/>
                  <a:pt x="1813" y="23"/>
                </a:cubicBezTo>
                <a:cubicBezTo>
                  <a:pt x="2372" y="46"/>
                  <a:pt x="3517" y="1209"/>
                  <a:pt x="3927" y="1484"/>
                </a:cubicBezTo>
                <a:cubicBezTo>
                  <a:pt x="4337" y="1759"/>
                  <a:pt x="4202" y="1636"/>
                  <a:pt x="4274" y="16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447800" y="4800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876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943600" y="2590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934200" y="3352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80772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5257800" y="1981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6553200" y="2514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7391400" y="3124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8229600" y="4114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3124200" y="685800"/>
            <a:ext cx="362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u="sng">
                <a:solidFill>
                  <a:schemeClr val="tx2"/>
                </a:solidFill>
                <a:latin typeface="Arial" charset="0"/>
              </a:rPr>
              <a:t>Diagram of Exercise # 3</a:t>
            </a: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3733800" y="2743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27432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22098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3276600" y="20574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2743200" y="2057400"/>
            <a:ext cx="2362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V="1">
            <a:off x="2819400" y="2286000"/>
            <a:ext cx="2514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3352800" y="2438400"/>
            <a:ext cx="2286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V="1">
            <a:off x="4114800" y="2590800"/>
            <a:ext cx="1828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V="1">
            <a:off x="4648200" y="2819400"/>
            <a:ext cx="1600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V="1">
            <a:off x="5410200" y="30480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5867400" y="3352800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6400800" y="3962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4267200" y="3352800"/>
            <a:ext cx="16764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0.95 or 95%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34%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# 4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u="sng" smtClean="0"/>
              <a:t>Then: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4) What area of the curve is above 100 beats/min?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pPr marL="533400" indent="-533400" eaLnBrk="1" hangingPunct="1"/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828800" y="1371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>
                <a:solidFill>
                  <a:schemeClr val="tx2"/>
                </a:solidFill>
              </a:rPr>
              <a:t>Discrete random variable</a:t>
            </a:r>
            <a:r>
              <a:rPr lang="en-US" altLang="en-US" sz="2800" b="1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    </a:t>
            </a:r>
            <a:r>
              <a:rPr lang="en-US" altLang="en-US" sz="2800" b="1" smtClean="0"/>
              <a:t>If a random variable can only take values that are whole numbers, it is called a discrete  random variable.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/>
              <a:t>Example</a:t>
            </a:r>
            <a:r>
              <a:rPr lang="en-US" altLang="en-US" sz="2800" b="1" smtClean="0"/>
              <a:t>: No. of daily admissions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                No. of boys in a family of 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                No. of smokers in a group of 100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                persons.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>
                <a:solidFill>
                  <a:schemeClr val="tx2"/>
                </a:solidFill>
              </a:rPr>
              <a:t>Continuous random variable</a:t>
            </a:r>
            <a:r>
              <a:rPr lang="en-US" altLang="en-US" sz="2800" b="1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/>
              <a:t>If  a random variable can take any value, it is called a continuous random variable.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/>
              <a:t>Example</a:t>
            </a:r>
            <a:r>
              <a:rPr lang="en-US" altLang="en-US" sz="2800" b="1" smtClean="0"/>
              <a:t>: Weight, Height, Age &amp; BP.</a:t>
            </a:r>
            <a:r>
              <a:rPr lang="en-US" altLang="en-US" sz="2800" b="1" u="sng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300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315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</a:t>
            </a:r>
            <a:r>
              <a:rPr lang="en-US" altLang="en-US" sz="1800" b="1" smtClean="0"/>
              <a:t>13.5%</a:t>
            </a:r>
            <a:r>
              <a:rPr lang="en-US" alt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2.35%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</a:t>
            </a:r>
            <a:r>
              <a:rPr lang="en-US" altLang="en-US" sz="1800" b="1" smtClean="0"/>
              <a:t>0.15%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         </a:t>
            </a:r>
            <a:r>
              <a:rPr lang="en-US" altLang="en-US" sz="2400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-3       -2        -1          μ            1         2          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	 </a:t>
            </a:r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1905000" y="1981200"/>
            <a:ext cx="6884988" cy="2792413"/>
          </a:xfrm>
          <a:custGeom>
            <a:avLst/>
            <a:gdLst>
              <a:gd name="T0" fmla="*/ 0 w 4337"/>
              <a:gd name="T1" fmla="*/ 2147483647 h 1759"/>
              <a:gd name="T2" fmla="*/ 2147483647 w 4337"/>
              <a:gd name="T3" fmla="*/ 2147483647 h 1759"/>
              <a:gd name="T4" fmla="*/ 2147483647 w 4337"/>
              <a:gd name="T5" fmla="*/ 2147483647 h 1759"/>
              <a:gd name="T6" fmla="*/ 2147483647 w 4337"/>
              <a:gd name="T7" fmla="*/ 2147483647 h 1759"/>
              <a:gd name="T8" fmla="*/ 2147483647 w 4337"/>
              <a:gd name="T9" fmla="*/ 2147483647 h 1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7"/>
              <a:gd name="T16" fmla="*/ 0 h 1759"/>
              <a:gd name="T17" fmla="*/ 4337 w 4337"/>
              <a:gd name="T18" fmla="*/ 1759 h 1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7" h="1759">
                <a:moveTo>
                  <a:pt x="0" y="1726"/>
                </a:moveTo>
                <a:cubicBezTo>
                  <a:pt x="97" y="1663"/>
                  <a:pt x="269" y="1633"/>
                  <a:pt x="571" y="1349"/>
                </a:cubicBezTo>
                <a:cubicBezTo>
                  <a:pt x="873" y="1065"/>
                  <a:pt x="1254" y="0"/>
                  <a:pt x="1813" y="23"/>
                </a:cubicBezTo>
                <a:cubicBezTo>
                  <a:pt x="2372" y="46"/>
                  <a:pt x="3517" y="1209"/>
                  <a:pt x="3927" y="1484"/>
                </a:cubicBezTo>
                <a:cubicBezTo>
                  <a:pt x="4337" y="1759"/>
                  <a:pt x="4202" y="1636"/>
                  <a:pt x="4274" y="16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447800" y="4800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8006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5943600" y="2590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6934200" y="3352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80772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5257800" y="1981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6553200" y="2514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7391400" y="3124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229600" y="4114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124200" y="685800"/>
            <a:ext cx="362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u="sng">
                <a:solidFill>
                  <a:schemeClr val="tx2"/>
                </a:solidFill>
                <a:latin typeface="Arial" charset="0"/>
              </a:rPr>
              <a:t>Diagram of Exercise # 4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8077200" y="4419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8305800" y="4572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8458200" y="4648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62" name="Text Box 18"/>
          <p:cNvSpPr txBox="1">
            <a:spLocks noChangeAspect="1" noChangeArrowheads="1"/>
          </p:cNvSpPr>
          <p:nvPr/>
        </p:nvSpPr>
        <p:spPr bwMode="auto">
          <a:xfrm>
            <a:off x="8153400" y="43434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b="1">
                <a:latin typeface="Arial" charset="0"/>
              </a:rPr>
              <a:t>0.0015 or 0.15%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334000" y="160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34%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b="1" smtClean="0"/>
              <a:t>Exercise # 5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5) What area of the curve is below 40 beats per min or above 100 beats per min?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828800" y="1447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30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2675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</a:t>
            </a:r>
            <a:r>
              <a:rPr lang="en-US" altLang="en-US" sz="1800" b="1" smtClean="0"/>
              <a:t>13.5%</a:t>
            </a:r>
            <a:r>
              <a:rPr lang="en-US" altLang="en-US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2.35%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                                          </a:t>
            </a:r>
            <a:r>
              <a:rPr lang="en-US" altLang="en-US" sz="1800" b="1" smtClean="0"/>
              <a:t>0.15%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 smtClean="0"/>
              <a:t>                                                                                                  </a:t>
            </a:r>
            <a:r>
              <a:rPr lang="en-US" altLang="en-US" sz="2400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-3       -2        -1         μ          1         2        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                                	 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1676400" y="1981200"/>
            <a:ext cx="7267575" cy="2774950"/>
          </a:xfrm>
          <a:custGeom>
            <a:avLst/>
            <a:gdLst>
              <a:gd name="T0" fmla="*/ 0 w 4578"/>
              <a:gd name="T1" fmla="*/ 2147483647 h 1748"/>
              <a:gd name="T2" fmla="*/ 2147483647 w 4578"/>
              <a:gd name="T3" fmla="*/ 2147483647 h 1748"/>
              <a:gd name="T4" fmla="*/ 2147483647 w 4578"/>
              <a:gd name="T5" fmla="*/ 2147483647 h 1748"/>
              <a:gd name="T6" fmla="*/ 2147483647 w 4578"/>
              <a:gd name="T7" fmla="*/ 2147483647 h 1748"/>
              <a:gd name="T8" fmla="*/ 2147483647 w 4578"/>
              <a:gd name="T9" fmla="*/ 2147483647 h 17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8"/>
              <a:gd name="T16" fmla="*/ 0 h 1748"/>
              <a:gd name="T17" fmla="*/ 4578 w 4578"/>
              <a:gd name="T18" fmla="*/ 1748 h 17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8" h="1748">
                <a:moveTo>
                  <a:pt x="0" y="1650"/>
                </a:moveTo>
                <a:cubicBezTo>
                  <a:pt x="132" y="1600"/>
                  <a:pt x="461" y="1620"/>
                  <a:pt x="802" y="1349"/>
                </a:cubicBezTo>
                <a:cubicBezTo>
                  <a:pt x="1143" y="1078"/>
                  <a:pt x="1485" y="0"/>
                  <a:pt x="2044" y="23"/>
                </a:cubicBezTo>
                <a:cubicBezTo>
                  <a:pt x="2603" y="46"/>
                  <a:pt x="3738" y="1220"/>
                  <a:pt x="4158" y="1484"/>
                </a:cubicBezTo>
                <a:cubicBezTo>
                  <a:pt x="4578" y="1748"/>
                  <a:pt x="4495" y="1585"/>
                  <a:pt x="4562" y="16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447800" y="48006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876800" y="1981200"/>
            <a:ext cx="76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943600" y="2438400"/>
            <a:ext cx="76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934200" y="320040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80772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5257800" y="1981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2362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7010400" y="31242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8229600" y="4114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667000" y="609600"/>
            <a:ext cx="4764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 u="sng">
                <a:solidFill>
                  <a:schemeClr val="tx2"/>
                </a:solidFill>
                <a:latin typeface="Arial" charset="0"/>
              </a:rPr>
              <a:t>Diagram of Exercise # 5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2098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2860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8001000" y="4267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 flipV="1">
            <a:off x="8077200" y="4419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8382000" y="4495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V="1">
            <a:off x="1524000" y="4572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V="1">
            <a:off x="1828800" y="4572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V="1">
            <a:off x="2057400" y="4572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8610600" y="4572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6" name="Text Box 24"/>
          <p:cNvSpPr txBox="1">
            <a:spLocks noChangeAspect="1" noChangeArrowheads="1"/>
          </p:cNvSpPr>
          <p:nvPr/>
        </p:nvSpPr>
        <p:spPr bwMode="auto">
          <a:xfrm>
            <a:off x="8077200" y="4451350"/>
            <a:ext cx="762000" cy="315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b="1">
                <a:latin typeface="Arial" charset="0"/>
              </a:rPr>
              <a:t>0.0015</a:t>
            </a:r>
          </a:p>
        </p:txBody>
      </p:sp>
      <p:sp>
        <p:nvSpPr>
          <p:cNvPr id="213017" name="Text Box 25"/>
          <p:cNvSpPr txBox="1">
            <a:spLocks noChangeAspect="1" noChangeArrowheads="1"/>
          </p:cNvSpPr>
          <p:nvPr/>
        </p:nvSpPr>
        <p:spPr bwMode="auto">
          <a:xfrm>
            <a:off x="1524000" y="4495800"/>
            <a:ext cx="762000" cy="315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b="1">
                <a:latin typeface="Arial" charset="0"/>
              </a:rPr>
              <a:t>0.0015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5257800" y="160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latin typeface="Arial" charset="0"/>
              </a:rPr>
              <a:t>34%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6" grpId="0" animBg="1"/>
      <p:bldP spid="2130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Assuming the normal heart rate (H.R) in normal healthy individuals is normally distributed with Mean = 70 and Standard Deviation =10 beats/min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5715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u="sng" smtClean="0"/>
              <a:t>Then: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1) What area under the curve is above 80 beats/min?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         Ans:  0.16 (16%)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2) What area of the curve is above 90 beats/min?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       Ans:   0.025   (2.5%)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3) What area of the curve is between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     50-90 beats/min?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       Ans:  0.95     (95%)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4) What area of the curve is above 100 beats/min?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     Ans:     0.0015     (0.15%)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 </a:t>
            </a:r>
            <a:r>
              <a:rPr lang="en-US" altLang="en-US" sz="2400" smtClean="0"/>
              <a:t>5) What area of the curve is below 40 beats per min or above 100 beats per min?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     Ans:    0.0015   for each tail  or 0.3%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9600"/>
            <a:ext cx="7543800" cy="51816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Problem</a:t>
            </a:r>
            <a:r>
              <a:rPr lang="en-US" altLang="en-US" smtClean="0"/>
              <a:t>:</a:t>
            </a:r>
          </a:p>
          <a:p>
            <a:pPr eaLnBrk="1" hangingPunct="1"/>
            <a:r>
              <a:rPr lang="en-US" altLang="en-US" smtClean="0"/>
              <a:t>Assume that among diabetics the fasting blood level of glucose is approximately normally distributed with a mean of 105mg per 100ml and an SD of 9 mg per 100 ml. What proportion of diabetics having fasting blood glucose levels between 90 and 125 mg per 100 ml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0030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can0027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an0028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8000" b="1" smtClean="0">
                <a:solidFill>
                  <a:schemeClr val="tx2"/>
                </a:solidFill>
              </a:rPr>
              <a:t>ANY</a:t>
            </a:r>
            <a:r>
              <a:rPr lang="en-US" altLang="en-US" sz="80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8000" b="1" smtClean="0">
                <a:solidFill>
                  <a:schemeClr val="tx2"/>
                </a:solidFill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/>
              <a:t>The Normal or Gaussian distribution is the most important continuous probability distribution in statistics.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/>
              <a:t>The term “Gaussian” refers to ‘Carl Freidrich Gauss’ who develop this distribution.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/>
              <a:t>The word ‘normal’ here does not mean ‘ordinary’ or ‘common’ nor does it mean ‘disease-free’.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/>
              <a:t>It simply means that the distribution conforms to a certain formula and shape.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Gaussian Distribution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Many biologic variables follow this pattern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smtClean="0"/>
              <a:t>Hemoglobin, Cholesterol, Serum Electrolytes, Blood pressures, age, weight, height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One can use this information to define what is normal and what is extreme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clinical medicine 95% or 2 Standard deviations around the mean is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Clinically, 5% of “normal” individuals are labeled as extreme/abnormal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smtClean="0"/>
              <a:t>We just accept this and move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026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373063"/>
            <a:ext cx="7340600" cy="762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Characteristics of Normal Distribution</a:t>
            </a:r>
            <a:endParaRPr lang="en-US" altLang="en-US" b="1" smtClean="0"/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1200" y="120015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Symmetrical about mean, </a:t>
            </a:r>
            <a:r>
              <a:rPr lang="en-US" altLang="en-US" sz="2800" b="1" smtClean="0">
                <a:sym typeface="Symbol" pitchFamily="18" charset="2"/>
              </a:rPr>
              <a:t></a:t>
            </a:r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Mean, median, and mode are equal</a:t>
            </a:r>
          </a:p>
          <a:p>
            <a:pPr eaLnBrk="1" hangingPunct="1"/>
            <a:r>
              <a:rPr lang="en-US" altLang="en-US" sz="2800" b="1" smtClean="0"/>
              <a:t>Total area under the curve above the x-axis is one square unit</a:t>
            </a:r>
          </a:p>
          <a:p>
            <a:pPr eaLnBrk="1" hangingPunct="1"/>
            <a:r>
              <a:rPr lang="en-US" altLang="en-US" sz="2800" b="1" smtClean="0"/>
              <a:t>1 standard deviation on both sides of the mean includes approximately 68% of the total area</a:t>
            </a:r>
          </a:p>
          <a:p>
            <a:pPr lvl="1" eaLnBrk="1" hangingPunct="1"/>
            <a:r>
              <a:rPr lang="en-US" altLang="en-US" b="1" smtClean="0"/>
              <a:t>2 standard deviations includes approximately 95% </a:t>
            </a:r>
          </a:p>
          <a:p>
            <a:pPr lvl="1" eaLnBrk="1" hangingPunct="1"/>
            <a:r>
              <a:rPr lang="en-US" altLang="en-US" b="1" smtClean="0"/>
              <a:t>3 standard deviations includes approximately 99%</a:t>
            </a:r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02macpp">
  <a:themeElements>
    <a:clrScheme name="">
      <a:dk1>
        <a:srgbClr val="000000"/>
      </a:dk1>
      <a:lt1>
        <a:srgbClr val="FFFFFF"/>
      </a:lt1>
      <a:dk2>
        <a:srgbClr val="00279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02macp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02mac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mac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02mac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mac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mac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mac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mac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1206</TotalTime>
  <Words>1924</Words>
  <Application>Microsoft Office PowerPoint</Application>
  <PresentationFormat>عرض على الشاشة (3:4)‏</PresentationFormat>
  <Paragraphs>285</Paragraphs>
  <Slides>49</Slides>
  <Notes>23</Notes>
  <HiddenSlides>4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4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49</vt:i4>
      </vt:variant>
    </vt:vector>
  </HeadingPairs>
  <TitlesOfParts>
    <vt:vector size="60" baseType="lpstr">
      <vt:lpstr>Tahoma</vt:lpstr>
      <vt:lpstr>Arial</vt:lpstr>
      <vt:lpstr>Wingdings</vt:lpstr>
      <vt:lpstr>Times New Roman</vt:lpstr>
      <vt:lpstr>Symbol</vt:lpstr>
      <vt:lpstr>Blueprint</vt:lpstr>
      <vt:lpstr>c02macpp</vt:lpstr>
      <vt:lpstr>Cascade</vt:lpstr>
      <vt:lpstr>Default Design</vt:lpstr>
      <vt:lpstr>MathType 5.0 Equation</vt:lpstr>
      <vt:lpstr>Microsoft Equation 3.0</vt:lpstr>
      <vt:lpstr>الشريحة 1</vt:lpstr>
      <vt:lpstr>الشريحة 2</vt:lpstr>
      <vt:lpstr>الشريحة 3</vt:lpstr>
      <vt:lpstr>الشريحة 4</vt:lpstr>
      <vt:lpstr>الشريحة 5</vt:lpstr>
      <vt:lpstr>Gaussian Distribution</vt:lpstr>
      <vt:lpstr>الشريحة 7</vt:lpstr>
      <vt:lpstr>الشريحة 8</vt:lpstr>
      <vt:lpstr>Characteristics of Normal Distribution</vt:lpstr>
      <vt:lpstr>Uses of Normal Distribution</vt:lpstr>
      <vt:lpstr>What’s so Great about the Normal Distribution?</vt:lpstr>
      <vt:lpstr>Standardised Scores</vt:lpstr>
      <vt:lpstr>الشريحة 13</vt:lpstr>
      <vt:lpstr>الشريحة 14</vt:lpstr>
      <vt:lpstr>Standard Scores</vt:lpstr>
      <vt:lpstr>Z Score</vt:lpstr>
      <vt:lpstr>Z Score</vt:lpstr>
      <vt:lpstr>Z Score</vt:lpstr>
      <vt:lpstr>Z Score</vt:lpstr>
      <vt:lpstr>Z score</vt:lpstr>
      <vt:lpstr>Z Score</vt:lpstr>
      <vt:lpstr>Z score</vt:lpstr>
      <vt:lpstr>الشريحة 23</vt:lpstr>
      <vt:lpstr>The Standard Normal Table</vt:lpstr>
      <vt:lpstr>الشريحة 25</vt:lpstr>
      <vt:lpstr>Standard Normal Table</vt:lpstr>
      <vt:lpstr>Reading the Z Table</vt:lpstr>
      <vt:lpstr>Reading the Z Table</vt:lpstr>
      <vt:lpstr>Reading the Z Table</vt:lpstr>
      <vt:lpstr>Reading the Z Table</vt:lpstr>
      <vt:lpstr>Z scores and the Normal Distribution</vt:lpstr>
      <vt:lpstr>Exercises</vt:lpstr>
      <vt:lpstr>Exercise # 1</vt:lpstr>
      <vt:lpstr> </vt:lpstr>
      <vt:lpstr>Exercise # 2</vt:lpstr>
      <vt:lpstr> </vt:lpstr>
      <vt:lpstr>Exercise # 3</vt:lpstr>
      <vt:lpstr> </vt:lpstr>
      <vt:lpstr>Exercise # 4</vt:lpstr>
      <vt:lpstr> </vt:lpstr>
      <vt:lpstr>Exercise # 5</vt:lpstr>
      <vt:lpstr> </vt:lpstr>
      <vt:lpstr>Exercise: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</dc:title>
  <dc:creator>Dr.Shaffi Ahamed</dc:creator>
  <cp:lastModifiedBy>AA</cp:lastModifiedBy>
  <cp:revision>88</cp:revision>
  <cp:lastPrinted>1601-01-01T00:00:00Z</cp:lastPrinted>
  <dcterms:created xsi:type="dcterms:W3CDTF">2004-08-06T01:04:24Z</dcterms:created>
  <dcterms:modified xsi:type="dcterms:W3CDTF">2013-11-13T17:21:22Z</dcterms:modified>
</cp:coreProperties>
</file>