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Override PartName="/ppt/notesSlides/notesSlide18.xml" ContentType="application/vnd.openxmlformats-officedocument.presentationml.notesSlide+xml"/>
  <Default Extension="xls" ContentType="application/vnd.ms-exce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816" r:id="rId3"/>
  </p:sldMasterIdLst>
  <p:notesMasterIdLst>
    <p:notesMasterId r:id="rId44"/>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89" r:id="rId16"/>
    <p:sldId id="293" r:id="rId17"/>
    <p:sldId id="287" r:id="rId18"/>
    <p:sldId id="294" r:id="rId19"/>
    <p:sldId id="295" r:id="rId20"/>
    <p:sldId id="269" r:id="rId21"/>
    <p:sldId id="270" r:id="rId22"/>
    <p:sldId id="271" r:id="rId23"/>
    <p:sldId id="272" r:id="rId24"/>
    <p:sldId id="273" r:id="rId25"/>
    <p:sldId id="274" r:id="rId26"/>
    <p:sldId id="290" r:id="rId27"/>
    <p:sldId id="275" r:id="rId28"/>
    <p:sldId id="277" r:id="rId29"/>
    <p:sldId id="297" r:id="rId30"/>
    <p:sldId id="278" r:id="rId31"/>
    <p:sldId id="279" r:id="rId32"/>
    <p:sldId id="280" r:id="rId33"/>
    <p:sldId id="281" r:id="rId34"/>
    <p:sldId id="282" r:id="rId35"/>
    <p:sldId id="283" r:id="rId36"/>
    <p:sldId id="296" r:id="rId37"/>
    <p:sldId id="299" r:id="rId38"/>
    <p:sldId id="300" r:id="rId39"/>
    <p:sldId id="301" r:id="rId40"/>
    <p:sldId id="284" r:id="rId41"/>
    <p:sldId id="285" r:id="rId42"/>
    <p:sldId id="286" r:id="rId4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102" d="100"/>
          <a:sy n="102" d="100"/>
        </p:scale>
        <p:origin x="-1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EB2E17F-B07A-472D-8F6C-51A8D4C58F8E}" type="datetimeFigureOut">
              <a:rPr lang="en-US"/>
              <a:pPr>
                <a:defRPr/>
              </a:pPr>
              <a:t>11/22/2013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0193047-7BBA-41C8-BB2A-A1CA8C24FCD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noTextEdit="1"/>
          </p:cNvSpPr>
          <p:nvPr>
            <p:ph type="sldImg"/>
          </p:nvPr>
        </p:nvSpPr>
        <p:spPr bwMode="auto">
          <a:noFill/>
          <a:ln>
            <a:solidFill>
              <a:srgbClr val="000000"/>
            </a:solidFill>
            <a:miter lim="800000"/>
            <a:headEnd/>
            <a:tailEnd/>
          </a:ln>
        </p:spPr>
      </p:sp>
      <p:sp>
        <p:nvSpPr>
          <p:cNvPr id="5120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26"/>
          <p:cNvSpPr>
            <a:spLocks noChangeArrowheads="1" noTextEdit="1"/>
          </p:cNvSpPr>
          <p:nvPr>
            <p:ph type="sldImg"/>
          </p:nvPr>
        </p:nvSpPr>
        <p:spPr bwMode="auto">
          <a:xfrm>
            <a:off x="1144588" y="685800"/>
            <a:ext cx="4570412" cy="3429000"/>
          </a:xfrm>
          <a:noFill/>
          <a:ln>
            <a:solidFill>
              <a:srgbClr val="000000"/>
            </a:solidFill>
            <a:miter lim="800000"/>
            <a:headEnd/>
            <a:tailEnd/>
          </a:ln>
        </p:spPr>
      </p:sp>
      <p:sp>
        <p:nvSpPr>
          <p:cNvPr id="60419" name="Rectangle 1027"/>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xfrm>
            <a:off x="1144588" y="685800"/>
            <a:ext cx="4570412" cy="3429000"/>
          </a:xfrm>
          <a:noFill/>
          <a:ln>
            <a:solidFill>
              <a:srgbClr val="000000"/>
            </a:solidFill>
            <a:miter lim="800000"/>
            <a:headEnd/>
            <a:tailEnd/>
          </a:ln>
        </p:spPr>
      </p:sp>
      <p:sp>
        <p:nvSpPr>
          <p:cNvPr id="61443" name="Notes Placeholder 2"/>
          <p:cNvSpPr>
            <a:spLocks noGrp="1"/>
          </p:cNvSpPr>
          <p:nvPr>
            <p:ph type="body" idx="1"/>
          </p:nvPr>
        </p:nvSpPr>
        <p:spPr bwMode="auto">
          <a:xfrm>
            <a:off x="914400" y="4343400"/>
            <a:ext cx="5029200" cy="4114800"/>
          </a:xfrm>
          <a:noFill/>
        </p:spPr>
        <p:txBody>
          <a:bodyPr wrap="square" lIns="91423" tIns="45712" rIns="91423" bIns="45712" numCol="1" anchor="t" anchorCtr="0" compatLnSpc="1">
            <a:prstTxWarp prst="textNoShape">
              <a:avLst/>
            </a:prstTxWarp>
          </a:bodyPr>
          <a:lstStyle/>
          <a:p>
            <a:pPr defTabSz="900113" eaLnBrk="1" hangingPunct="1">
              <a:spcBef>
                <a:spcPct val="0"/>
              </a:spcBef>
            </a:pPr>
            <a:endParaRPr lang="en-US" altLang="en-US" smtClean="0"/>
          </a:p>
        </p:txBody>
      </p:sp>
      <p:sp>
        <p:nvSpPr>
          <p:cNvPr id="61444" name="Slide Number Placeholder 3"/>
          <p:cNvSpPr txBox="1">
            <a:spLocks noGrp="1"/>
          </p:cNvSpPr>
          <p:nvPr/>
        </p:nvSpPr>
        <p:spPr bwMode="auto">
          <a:xfrm>
            <a:off x="3886200" y="8686800"/>
            <a:ext cx="2971800" cy="457200"/>
          </a:xfrm>
          <a:prstGeom prst="rect">
            <a:avLst/>
          </a:prstGeom>
          <a:noFill/>
          <a:ln w="12700">
            <a:noFill/>
            <a:miter lim="800000"/>
            <a:headEnd/>
            <a:tailEnd/>
          </a:ln>
        </p:spPr>
        <p:txBody>
          <a:bodyPr lIns="91423" tIns="45712" rIns="91423" bIns="45712" anchor="b"/>
          <a:lstStyle/>
          <a:p>
            <a:fld id="{D8577FEE-188E-4A39-A3F1-018EE12CD80F}" type="slidenum">
              <a:rPr lang="en-US" altLang="en-US" sz="1200">
                <a:latin typeface="Times New Roman" pitchFamily="18" charset="0"/>
              </a:rPr>
              <a:pPr/>
              <a:t>12</a:t>
            </a:fld>
            <a:endParaRPr lang="en-US" altLang="en-US" sz="120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extLst/>
        </p:spPr>
        <p:txBody>
          <a:bodyPr/>
          <a:lstStyle>
            <a:lvl1pPr>
              <a:defRPr sz="2800">
                <a:solidFill>
                  <a:schemeClr val="tx1"/>
                </a:solidFill>
                <a:latin typeface="Arial" charset="0"/>
                <a:ea typeface="ＭＳ Ｐゴシック" pitchFamily="-28" charset="-128"/>
              </a:defRPr>
            </a:lvl1pPr>
            <a:lvl2pPr marL="742950" indent="-285750">
              <a:defRPr sz="2800">
                <a:solidFill>
                  <a:schemeClr val="tx1"/>
                </a:solidFill>
                <a:latin typeface="Arial" charset="0"/>
                <a:ea typeface="ＭＳ Ｐゴシック" pitchFamily="-28" charset="-128"/>
              </a:defRPr>
            </a:lvl2pPr>
            <a:lvl3pPr marL="1143000" indent="-228600">
              <a:defRPr sz="2800">
                <a:solidFill>
                  <a:schemeClr val="tx1"/>
                </a:solidFill>
                <a:latin typeface="Arial" charset="0"/>
                <a:ea typeface="ＭＳ Ｐゴシック" pitchFamily="-28" charset="-128"/>
              </a:defRPr>
            </a:lvl3pPr>
            <a:lvl4pPr marL="1600200" indent="-228600">
              <a:defRPr sz="2800">
                <a:solidFill>
                  <a:schemeClr val="tx1"/>
                </a:solidFill>
                <a:latin typeface="Arial" charset="0"/>
                <a:ea typeface="ＭＳ Ｐゴシック" pitchFamily="-28" charset="-128"/>
              </a:defRPr>
            </a:lvl4pPr>
            <a:lvl5pPr marL="2057400" indent="-228600">
              <a:defRPr sz="2800">
                <a:solidFill>
                  <a:schemeClr val="tx1"/>
                </a:solidFill>
                <a:latin typeface="Arial" charset="0"/>
                <a:ea typeface="ＭＳ Ｐゴシック" pitchFamily="-28" charset="-128"/>
              </a:defRPr>
            </a:lvl5pPr>
            <a:lvl6pPr marL="2514600" indent="-228600" eaLnBrk="0" fontAlgn="base" hangingPunct="0">
              <a:spcBef>
                <a:spcPct val="0"/>
              </a:spcBef>
              <a:spcAft>
                <a:spcPct val="0"/>
              </a:spcAft>
              <a:defRPr sz="2800">
                <a:solidFill>
                  <a:schemeClr val="tx1"/>
                </a:solidFill>
                <a:latin typeface="Arial" charset="0"/>
                <a:ea typeface="ＭＳ Ｐゴシック" pitchFamily="-28" charset="-128"/>
              </a:defRPr>
            </a:lvl6pPr>
            <a:lvl7pPr marL="2971800" indent="-228600" eaLnBrk="0" fontAlgn="base" hangingPunct="0">
              <a:spcBef>
                <a:spcPct val="0"/>
              </a:spcBef>
              <a:spcAft>
                <a:spcPct val="0"/>
              </a:spcAft>
              <a:defRPr sz="2800">
                <a:solidFill>
                  <a:schemeClr val="tx1"/>
                </a:solidFill>
                <a:latin typeface="Arial" charset="0"/>
                <a:ea typeface="ＭＳ Ｐゴシック" pitchFamily="-28" charset="-128"/>
              </a:defRPr>
            </a:lvl7pPr>
            <a:lvl8pPr marL="3429000" indent="-228600" eaLnBrk="0" fontAlgn="base" hangingPunct="0">
              <a:spcBef>
                <a:spcPct val="0"/>
              </a:spcBef>
              <a:spcAft>
                <a:spcPct val="0"/>
              </a:spcAft>
              <a:defRPr sz="2800">
                <a:solidFill>
                  <a:schemeClr val="tx1"/>
                </a:solidFill>
                <a:latin typeface="Arial" charset="0"/>
                <a:ea typeface="ＭＳ Ｐゴシック" pitchFamily="-28" charset="-128"/>
              </a:defRPr>
            </a:lvl8pPr>
            <a:lvl9pPr marL="3886200" indent="-228600" eaLnBrk="0" fontAlgn="base" hangingPunct="0">
              <a:spcBef>
                <a:spcPct val="0"/>
              </a:spcBef>
              <a:spcAft>
                <a:spcPct val="0"/>
              </a:spcAft>
              <a:defRPr sz="2800">
                <a:solidFill>
                  <a:schemeClr val="tx1"/>
                </a:solidFill>
                <a:latin typeface="Arial" charset="0"/>
                <a:ea typeface="ＭＳ Ｐゴシック" pitchFamily="-28" charset="-128"/>
              </a:defRPr>
            </a:lvl9pPr>
          </a:lstStyle>
          <a:p>
            <a:pPr>
              <a:defRPr/>
            </a:pPr>
            <a:fld id="{577E59C6-E725-43E7-99E1-5D6B44600038}" type="slidenum">
              <a:rPr lang="en-US" sz="1200" smtClean="0"/>
              <a:pPr>
                <a:defRPr/>
              </a:pPr>
              <a:t>16</a:t>
            </a:fld>
            <a:endParaRPr lang="en-US" sz="1200" smtClean="0"/>
          </a:p>
        </p:txBody>
      </p:sp>
      <p:sp>
        <p:nvSpPr>
          <p:cNvPr id="62467" name="Rectangle 2"/>
          <p:cNvSpPr>
            <a:spLocks noChangeArrowheads="1" noTextEdit="1"/>
          </p:cNvSpPr>
          <p:nvPr>
            <p:ph type="sldImg"/>
          </p:nvPr>
        </p:nvSpPr>
        <p:spPr bwMode="auto">
          <a:noFill/>
          <a:ln>
            <a:solidFill>
              <a:srgbClr val="000000"/>
            </a:solidFill>
            <a:miter lim="800000"/>
            <a:headEnd/>
            <a:tailEnd/>
          </a:ln>
        </p:spPr>
      </p:sp>
      <p:sp>
        <p:nvSpPr>
          <p:cNvPr id="624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altLang="en-US" smtClean="0">
              <a:ea typeface="ＭＳ Ｐゴシック" pitchFamily="-28"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noTextEdit="1"/>
          </p:cNvSpPr>
          <p:nvPr>
            <p:ph type="sldImg"/>
          </p:nvPr>
        </p:nvSpPr>
        <p:spPr bwMode="auto">
          <a:noFill/>
          <a:ln>
            <a:solidFill>
              <a:srgbClr val="000000"/>
            </a:solidFill>
            <a:miter lim="800000"/>
            <a:headEnd/>
            <a:tailEnd/>
          </a:ln>
        </p:spPr>
      </p:sp>
      <p:sp>
        <p:nvSpPr>
          <p:cNvPr id="6349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noTextEdit="1"/>
          </p:cNvSpPr>
          <p:nvPr>
            <p:ph type="sldImg"/>
          </p:nvPr>
        </p:nvSpPr>
        <p:spPr bwMode="auto">
          <a:noFill/>
          <a:ln>
            <a:solidFill>
              <a:srgbClr val="000000"/>
            </a:solidFill>
            <a:miter lim="800000"/>
            <a:headEnd/>
            <a:tailEnd/>
          </a:ln>
        </p:spPr>
      </p:sp>
      <p:sp>
        <p:nvSpPr>
          <p:cNvPr id="6451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noTextEdit="1"/>
          </p:cNvSpPr>
          <p:nvPr>
            <p:ph type="sldImg"/>
          </p:nvPr>
        </p:nvSpPr>
        <p:spPr bwMode="auto">
          <a:noFill/>
          <a:ln>
            <a:solidFill>
              <a:srgbClr val="000000"/>
            </a:solidFill>
            <a:miter lim="800000"/>
            <a:headEnd/>
            <a:tailEnd/>
          </a:ln>
        </p:spPr>
      </p:sp>
      <p:sp>
        <p:nvSpPr>
          <p:cNvPr id="6553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noTextEdit="1"/>
          </p:cNvSpPr>
          <p:nvPr>
            <p:ph type="sldImg"/>
          </p:nvPr>
        </p:nvSpPr>
        <p:spPr bwMode="auto">
          <a:noFill/>
          <a:ln>
            <a:solidFill>
              <a:srgbClr val="000000"/>
            </a:solidFill>
            <a:miter lim="800000"/>
            <a:headEnd/>
            <a:tailEnd/>
          </a:ln>
        </p:spPr>
      </p:sp>
      <p:sp>
        <p:nvSpPr>
          <p:cNvPr id="665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noTextEdit="1"/>
          </p:cNvSpPr>
          <p:nvPr>
            <p:ph type="sldImg"/>
          </p:nvPr>
        </p:nvSpPr>
        <p:spPr bwMode="auto">
          <a:noFill/>
          <a:ln>
            <a:solidFill>
              <a:srgbClr val="000000"/>
            </a:solidFill>
            <a:miter lim="800000"/>
            <a:headEnd/>
            <a:tailEnd/>
          </a:ln>
        </p:spPr>
      </p:sp>
      <p:sp>
        <p:nvSpPr>
          <p:cNvPr id="675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noTextEdit="1"/>
          </p:cNvSpPr>
          <p:nvPr>
            <p:ph type="sldImg"/>
          </p:nvPr>
        </p:nvSpPr>
        <p:spPr bwMode="auto">
          <a:noFill/>
          <a:ln>
            <a:solidFill>
              <a:srgbClr val="000000"/>
            </a:solidFill>
            <a:miter lim="800000"/>
            <a:headEnd/>
            <a:tailEnd/>
          </a:ln>
        </p:spPr>
      </p:sp>
      <p:sp>
        <p:nvSpPr>
          <p:cNvPr id="6861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noTextEdit="1"/>
          </p:cNvSpPr>
          <p:nvPr>
            <p:ph type="sldImg"/>
          </p:nvPr>
        </p:nvSpPr>
        <p:spPr bwMode="auto">
          <a:xfrm>
            <a:off x="1144588" y="685800"/>
            <a:ext cx="4570412" cy="3429000"/>
          </a:xfrm>
          <a:noFill/>
          <a:ln>
            <a:solidFill>
              <a:srgbClr val="000000"/>
            </a:solidFill>
            <a:miter lim="800000"/>
            <a:headEnd/>
            <a:tailEnd/>
          </a:ln>
        </p:spPr>
      </p:sp>
      <p:sp>
        <p:nvSpPr>
          <p:cNvPr id="69635"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noTextEdit="1"/>
          </p:cNvSpPr>
          <p:nvPr>
            <p:ph type="sldImg"/>
          </p:nvPr>
        </p:nvSpPr>
        <p:spPr bwMode="auto">
          <a:noFill/>
          <a:ln>
            <a:solidFill>
              <a:srgbClr val="000000"/>
            </a:solidFill>
            <a:miter lim="800000"/>
            <a:headEnd/>
            <a:tailEnd/>
          </a:ln>
        </p:spPr>
      </p:sp>
      <p:sp>
        <p:nvSpPr>
          <p:cNvPr id="5222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EEEC36B-92A1-4D3A-B84D-1CE5FAECC4B3}" type="slidenum">
              <a:rPr lang="en-US" altLang="en-US" smtClean="0">
                <a:solidFill>
                  <a:srgbClr val="000000"/>
                </a:solidFill>
                <a:latin typeface="Arial" charset="0"/>
                <a:cs typeface="Arial" charset="0"/>
              </a:rPr>
              <a:pPr fontAlgn="base">
                <a:spcBef>
                  <a:spcPct val="0"/>
                </a:spcBef>
                <a:spcAft>
                  <a:spcPct val="0"/>
                </a:spcAft>
              </a:pPr>
              <a:t>27</a:t>
            </a:fld>
            <a:endParaRPr lang="en-US" altLang="en-US" smtClean="0">
              <a:solidFill>
                <a:srgbClr val="000000"/>
              </a:solidFill>
              <a:latin typeface="Arial" charset="0"/>
              <a:cs typeface="Arial" charset="0"/>
            </a:endParaRPr>
          </a:p>
        </p:txBody>
      </p:sp>
      <p:sp>
        <p:nvSpPr>
          <p:cNvPr id="70659" name="Rectangle 2"/>
          <p:cNvSpPr>
            <a:spLocks noRot="1" noChangeArrowheads="1" noTextEdit="1"/>
          </p:cNvSpPr>
          <p:nvPr>
            <p:ph type="sldImg"/>
          </p:nvPr>
        </p:nvSpPr>
        <p:spPr bwMode="auto">
          <a:xfrm>
            <a:off x="1150938" y="692150"/>
            <a:ext cx="4556125" cy="3416300"/>
          </a:xfrm>
          <a:noFill/>
          <a:ln>
            <a:solidFill>
              <a:srgbClr val="000000"/>
            </a:solidFill>
            <a:miter lim="800000"/>
            <a:headEnd/>
            <a:tailEnd/>
          </a:ln>
        </p:spPr>
      </p:sp>
      <p:sp>
        <p:nvSpPr>
          <p:cNvPr id="70660"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noTextEdit="1"/>
          </p:cNvSpPr>
          <p:nvPr>
            <p:ph type="sldImg"/>
          </p:nvPr>
        </p:nvSpPr>
        <p:spPr bwMode="auto">
          <a:xfrm>
            <a:off x="1144588" y="685800"/>
            <a:ext cx="4570412" cy="3429000"/>
          </a:xfrm>
          <a:noFill/>
          <a:ln>
            <a:solidFill>
              <a:srgbClr val="000000"/>
            </a:solidFill>
            <a:miter lim="800000"/>
            <a:headEnd/>
            <a:tailEnd/>
          </a:ln>
        </p:spPr>
      </p:sp>
      <p:sp>
        <p:nvSpPr>
          <p:cNvPr id="71683"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noTextEdit="1"/>
          </p:cNvSpPr>
          <p:nvPr>
            <p:ph type="sldImg"/>
          </p:nvPr>
        </p:nvSpPr>
        <p:spPr bwMode="auto">
          <a:xfrm>
            <a:off x="1144588" y="685800"/>
            <a:ext cx="4570412" cy="3429000"/>
          </a:xfrm>
          <a:noFill/>
          <a:ln>
            <a:solidFill>
              <a:srgbClr val="000000"/>
            </a:solidFill>
            <a:miter lim="800000"/>
            <a:headEnd/>
            <a:tailEnd/>
          </a:ln>
        </p:spPr>
      </p:sp>
      <p:sp>
        <p:nvSpPr>
          <p:cNvPr id="72707"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noTextEdit="1"/>
          </p:cNvSpPr>
          <p:nvPr>
            <p:ph type="sldImg"/>
          </p:nvPr>
        </p:nvSpPr>
        <p:spPr bwMode="auto">
          <a:xfrm>
            <a:off x="1144588" y="685800"/>
            <a:ext cx="4570412" cy="3429000"/>
          </a:xfrm>
          <a:noFill/>
          <a:ln>
            <a:solidFill>
              <a:srgbClr val="000000"/>
            </a:solidFill>
            <a:miter lim="800000"/>
            <a:headEnd/>
            <a:tailEnd/>
          </a:ln>
        </p:spPr>
      </p:sp>
      <p:sp>
        <p:nvSpPr>
          <p:cNvPr id="73731"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noTextEdit="1"/>
          </p:cNvSpPr>
          <p:nvPr>
            <p:ph type="sldImg"/>
          </p:nvPr>
        </p:nvSpPr>
        <p:spPr bwMode="auto">
          <a:xfrm>
            <a:off x="1144588" y="685800"/>
            <a:ext cx="4570412" cy="3429000"/>
          </a:xfrm>
          <a:noFill/>
          <a:ln>
            <a:solidFill>
              <a:srgbClr val="000000"/>
            </a:solidFill>
            <a:miter lim="800000"/>
            <a:headEnd/>
            <a:tailEnd/>
          </a:ln>
        </p:spPr>
      </p:sp>
      <p:sp>
        <p:nvSpPr>
          <p:cNvPr id="74755"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noTextEdit="1"/>
          </p:cNvSpPr>
          <p:nvPr>
            <p:ph type="sldImg"/>
          </p:nvPr>
        </p:nvSpPr>
        <p:spPr bwMode="auto">
          <a:xfrm>
            <a:off x="1144588" y="685800"/>
            <a:ext cx="4570412" cy="3429000"/>
          </a:xfrm>
          <a:noFill/>
          <a:ln>
            <a:solidFill>
              <a:srgbClr val="000000"/>
            </a:solidFill>
            <a:miter lim="800000"/>
            <a:headEnd/>
            <a:tailEnd/>
          </a:ln>
        </p:spPr>
      </p:sp>
      <p:sp>
        <p:nvSpPr>
          <p:cNvPr id="75779"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noTextEdit="1"/>
          </p:cNvSpPr>
          <p:nvPr>
            <p:ph type="sldImg"/>
          </p:nvPr>
        </p:nvSpPr>
        <p:spPr bwMode="auto">
          <a:xfrm>
            <a:off x="1144588" y="685800"/>
            <a:ext cx="4570412" cy="3429000"/>
          </a:xfrm>
          <a:noFill/>
          <a:ln>
            <a:solidFill>
              <a:srgbClr val="000000"/>
            </a:solidFill>
            <a:miter lim="800000"/>
            <a:headEnd/>
            <a:tailEnd/>
          </a:ln>
        </p:spPr>
      </p:sp>
      <p:sp>
        <p:nvSpPr>
          <p:cNvPr id="76803"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8B0E15D-6368-452B-9F36-CA46954F4A51}" type="slidenum">
              <a:rPr lang="en-US" altLang="en-US" smtClean="0">
                <a:solidFill>
                  <a:srgbClr val="000000"/>
                </a:solidFill>
                <a:latin typeface="Arial" charset="0"/>
                <a:cs typeface="Arial" charset="0"/>
              </a:rPr>
              <a:pPr fontAlgn="base">
                <a:spcBef>
                  <a:spcPct val="0"/>
                </a:spcBef>
                <a:spcAft>
                  <a:spcPct val="0"/>
                </a:spcAft>
              </a:pPr>
              <a:t>35</a:t>
            </a:fld>
            <a:endParaRPr lang="en-US" altLang="en-US" smtClean="0">
              <a:solidFill>
                <a:srgbClr val="000000"/>
              </a:solidFill>
              <a:latin typeface="Arial" charset="0"/>
              <a:cs typeface="Arial" charset="0"/>
            </a:endParaRPr>
          </a:p>
        </p:txBody>
      </p:sp>
      <p:sp>
        <p:nvSpPr>
          <p:cNvPr id="77827" name="Rectangle 2"/>
          <p:cNvSpPr>
            <a:spLocks noRot="1" noChangeArrowheads="1" noTextEdit="1"/>
          </p:cNvSpPr>
          <p:nvPr>
            <p:ph type="sldImg"/>
          </p:nvPr>
        </p:nvSpPr>
        <p:spPr bwMode="auto">
          <a:xfrm>
            <a:off x="1150938" y="692150"/>
            <a:ext cx="4556125" cy="3416300"/>
          </a:xfrm>
          <a:noFill/>
          <a:ln>
            <a:solidFill>
              <a:srgbClr val="000000"/>
            </a:solidFill>
            <a:miter lim="800000"/>
            <a:headEnd/>
            <a:tailEnd/>
          </a:ln>
        </p:spPr>
      </p:sp>
      <p:sp>
        <p:nvSpPr>
          <p:cNvPr id="77828"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B9EA8-C669-4BA0-9D45-7C102A3E401C}" type="slidenum">
              <a:rPr lang="en-US" altLang="en-US" smtClean="0">
                <a:solidFill>
                  <a:srgbClr val="000000"/>
                </a:solidFill>
                <a:latin typeface="Arial" charset="0"/>
                <a:cs typeface="Arial" charset="0"/>
              </a:rPr>
              <a:pPr fontAlgn="base">
                <a:spcBef>
                  <a:spcPct val="0"/>
                </a:spcBef>
                <a:spcAft>
                  <a:spcPct val="0"/>
                </a:spcAft>
              </a:pPr>
              <a:t>36</a:t>
            </a:fld>
            <a:endParaRPr lang="en-US" altLang="en-US" smtClean="0">
              <a:solidFill>
                <a:srgbClr val="000000"/>
              </a:solidFill>
              <a:latin typeface="Arial" charset="0"/>
              <a:cs typeface="Arial" charset="0"/>
            </a:endParaRPr>
          </a:p>
        </p:txBody>
      </p:sp>
      <p:sp>
        <p:nvSpPr>
          <p:cNvPr id="78851" name="Rectangle 2"/>
          <p:cNvSpPr>
            <a:spLocks noRot="1" noChangeArrowheads="1" noTextEdit="1"/>
          </p:cNvSpPr>
          <p:nvPr>
            <p:ph type="sldImg"/>
          </p:nvPr>
        </p:nvSpPr>
        <p:spPr bwMode="auto">
          <a:xfrm>
            <a:off x="1150938" y="692150"/>
            <a:ext cx="4556125" cy="3416300"/>
          </a:xfrm>
          <a:noFill/>
          <a:ln>
            <a:solidFill>
              <a:srgbClr val="000000"/>
            </a:solidFill>
            <a:miter lim="800000"/>
            <a:headEnd/>
            <a:tailEnd/>
          </a:ln>
        </p:spPr>
      </p:sp>
      <p:sp>
        <p:nvSpPr>
          <p:cNvPr id="78852"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7F87C83-9424-413F-B44E-1FC84009CA92}" type="slidenum">
              <a:rPr lang="en-US" altLang="en-US" smtClean="0">
                <a:solidFill>
                  <a:srgbClr val="000000"/>
                </a:solidFill>
                <a:latin typeface="Arial" charset="0"/>
                <a:cs typeface="Arial" charset="0"/>
              </a:rPr>
              <a:pPr fontAlgn="base">
                <a:spcBef>
                  <a:spcPct val="0"/>
                </a:spcBef>
                <a:spcAft>
                  <a:spcPct val="0"/>
                </a:spcAft>
              </a:pPr>
              <a:t>37</a:t>
            </a:fld>
            <a:endParaRPr lang="en-US" altLang="en-US" smtClean="0">
              <a:solidFill>
                <a:srgbClr val="000000"/>
              </a:solidFill>
              <a:latin typeface="Arial" charset="0"/>
              <a:cs typeface="Arial" charset="0"/>
            </a:endParaRPr>
          </a:p>
        </p:txBody>
      </p:sp>
      <p:sp>
        <p:nvSpPr>
          <p:cNvPr id="79875" name="Rectangle 2"/>
          <p:cNvSpPr>
            <a:spLocks noRot="1" noChangeArrowheads="1" noTextEdit="1"/>
          </p:cNvSpPr>
          <p:nvPr>
            <p:ph type="sldImg"/>
          </p:nvPr>
        </p:nvSpPr>
        <p:spPr bwMode="auto">
          <a:xfrm>
            <a:off x="1150938" y="692150"/>
            <a:ext cx="4556125" cy="3416300"/>
          </a:xfrm>
          <a:noFill/>
          <a:ln>
            <a:solidFill>
              <a:srgbClr val="000000"/>
            </a:solidFill>
            <a:miter lim="800000"/>
            <a:headEnd/>
            <a:tailEnd/>
          </a:ln>
        </p:spPr>
      </p:sp>
      <p:sp>
        <p:nvSpPr>
          <p:cNvPr id="79876"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noTextEdit="1"/>
          </p:cNvSpPr>
          <p:nvPr>
            <p:ph type="sldImg"/>
          </p:nvPr>
        </p:nvSpPr>
        <p:spPr bwMode="auto">
          <a:noFill/>
          <a:ln>
            <a:solidFill>
              <a:srgbClr val="000000"/>
            </a:solidFill>
            <a:miter lim="800000"/>
            <a:headEnd/>
            <a:tailEnd/>
          </a:ln>
        </p:spPr>
      </p:sp>
      <p:sp>
        <p:nvSpPr>
          <p:cNvPr id="532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noTextEdit="1"/>
          </p:cNvSpPr>
          <p:nvPr>
            <p:ph type="sldImg"/>
          </p:nvPr>
        </p:nvSpPr>
        <p:spPr bwMode="auto">
          <a:noFill/>
          <a:ln>
            <a:solidFill>
              <a:srgbClr val="000000"/>
            </a:solidFill>
            <a:miter lim="800000"/>
            <a:headEnd/>
            <a:tailEnd/>
          </a:ln>
        </p:spPr>
      </p:sp>
      <p:sp>
        <p:nvSpPr>
          <p:cNvPr id="8089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noTextEdit="1"/>
          </p:cNvSpPr>
          <p:nvPr>
            <p:ph type="sldImg"/>
          </p:nvPr>
        </p:nvSpPr>
        <p:spPr bwMode="auto">
          <a:noFill/>
          <a:ln>
            <a:solidFill>
              <a:srgbClr val="000000"/>
            </a:solidFill>
            <a:miter lim="800000"/>
            <a:headEnd/>
            <a:tailEnd/>
          </a:ln>
        </p:spPr>
      </p:sp>
      <p:sp>
        <p:nvSpPr>
          <p:cNvPr id="542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noTextEdit="1"/>
          </p:cNvSpPr>
          <p:nvPr>
            <p:ph type="sldImg"/>
          </p:nvPr>
        </p:nvSpPr>
        <p:spPr bwMode="auto">
          <a:noFill/>
          <a:ln>
            <a:solidFill>
              <a:srgbClr val="000000"/>
            </a:solidFill>
            <a:miter lim="800000"/>
            <a:headEnd/>
            <a:tailEnd/>
          </a:ln>
        </p:spPr>
      </p:sp>
      <p:sp>
        <p:nvSpPr>
          <p:cNvPr id="5529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noTextEdit="1"/>
          </p:cNvSpPr>
          <p:nvPr>
            <p:ph type="sldImg"/>
          </p:nvPr>
        </p:nvSpPr>
        <p:spPr bwMode="auto">
          <a:xfrm>
            <a:off x="1144588" y="685800"/>
            <a:ext cx="4570412" cy="3429000"/>
          </a:xfrm>
          <a:noFill/>
          <a:ln>
            <a:solidFill>
              <a:srgbClr val="000000"/>
            </a:solidFill>
            <a:miter lim="800000"/>
            <a:headEnd/>
            <a:tailEnd/>
          </a:ln>
        </p:spPr>
      </p:sp>
      <p:sp>
        <p:nvSpPr>
          <p:cNvPr id="56323"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026"/>
          <p:cNvSpPr>
            <a:spLocks noChangeArrowheads="1" noTextEdit="1"/>
          </p:cNvSpPr>
          <p:nvPr>
            <p:ph type="sldImg"/>
          </p:nvPr>
        </p:nvSpPr>
        <p:spPr bwMode="auto">
          <a:xfrm>
            <a:off x="1144588" y="685800"/>
            <a:ext cx="4570412" cy="3429000"/>
          </a:xfrm>
          <a:noFill/>
          <a:ln>
            <a:solidFill>
              <a:srgbClr val="000000"/>
            </a:solidFill>
            <a:miter lim="800000"/>
            <a:headEnd/>
            <a:tailEnd/>
          </a:ln>
        </p:spPr>
      </p:sp>
      <p:sp>
        <p:nvSpPr>
          <p:cNvPr id="57347" name="Rectangle 1027"/>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26"/>
          <p:cNvSpPr>
            <a:spLocks noChangeArrowheads="1" noTextEdit="1"/>
          </p:cNvSpPr>
          <p:nvPr>
            <p:ph type="sldImg"/>
          </p:nvPr>
        </p:nvSpPr>
        <p:spPr bwMode="auto">
          <a:xfrm>
            <a:off x="1144588" y="685800"/>
            <a:ext cx="4570412" cy="3429000"/>
          </a:xfrm>
          <a:noFill/>
          <a:ln>
            <a:solidFill>
              <a:srgbClr val="000000"/>
            </a:solidFill>
            <a:miter lim="800000"/>
            <a:headEnd/>
            <a:tailEnd/>
          </a:ln>
        </p:spPr>
      </p:sp>
      <p:sp>
        <p:nvSpPr>
          <p:cNvPr id="58371" name="Rectangle 1027"/>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noTextEdit="1"/>
          </p:cNvSpPr>
          <p:nvPr>
            <p:ph type="sldImg"/>
          </p:nvPr>
        </p:nvSpPr>
        <p:spPr bwMode="auto">
          <a:xfrm>
            <a:off x="1144588" y="685800"/>
            <a:ext cx="4570412" cy="3429000"/>
          </a:xfrm>
          <a:noFill/>
          <a:ln>
            <a:solidFill>
              <a:srgbClr val="000000"/>
            </a:solidFill>
            <a:miter lim="800000"/>
            <a:headEnd/>
            <a:tailEnd/>
          </a:ln>
        </p:spPr>
      </p:sp>
      <p:sp>
        <p:nvSpPr>
          <p:cNvPr id="59395"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290513" y="2546350"/>
            <a:ext cx="711200" cy="474663"/>
            <a:chOff x="720" y="336"/>
            <a:chExt cx="624" cy="432"/>
          </a:xfrm>
        </p:grpSpPr>
        <p:sp>
          <p:nvSpPr>
            <p:cNvPr id="5" name="Rectangle 3"/>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ea typeface="ＭＳ Ｐゴシック" pitchFamily="-28" charset="-128"/>
              </a:endParaRPr>
            </a:p>
          </p:txBody>
        </p:sp>
        <p:sp>
          <p:nvSpPr>
            <p:cNvPr id="6" name="Rectangle 4"/>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ea typeface="ＭＳ Ｐゴシック" pitchFamily="-28" charset="-128"/>
              </a:endParaRPr>
            </a:p>
          </p:txBody>
        </p:sp>
      </p:grpSp>
      <p:grpSp>
        <p:nvGrpSpPr>
          <p:cNvPr id="7" name="Group 5"/>
          <p:cNvGrpSpPr>
            <a:grpSpLocks/>
          </p:cNvGrpSpPr>
          <p:nvPr/>
        </p:nvGrpSpPr>
        <p:grpSpPr bwMode="auto">
          <a:xfrm>
            <a:off x="414338" y="2968625"/>
            <a:ext cx="738187" cy="474663"/>
            <a:chOff x="912" y="2640"/>
            <a:chExt cx="672" cy="432"/>
          </a:xfrm>
        </p:grpSpPr>
        <p:sp>
          <p:nvSpPr>
            <p:cNvPr id="8" name="Rectangle 6"/>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ea typeface="ＭＳ Ｐゴシック" pitchFamily="-28" charset="-128"/>
              </a:endParaRPr>
            </a:p>
          </p:txBody>
        </p:sp>
        <p:sp>
          <p:nvSpPr>
            <p:cNvPr id="9" name="Rectangle 7"/>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ea typeface="ＭＳ Ｐゴシック" pitchFamily="-28" charset="-128"/>
              </a:endParaRPr>
            </a:p>
          </p:txBody>
        </p:sp>
      </p:grpSp>
      <p:sp>
        <p:nvSpPr>
          <p:cNvPr id="10" name="Rectangle 8"/>
          <p:cNvSpPr>
            <a:spLocks noChangeArrowheads="1"/>
          </p:cNvSpPr>
          <p:nvPr/>
        </p:nvSpPr>
        <p:spPr bwMode="auto">
          <a:xfrm>
            <a:off x="0" y="28956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ea typeface="ＭＳ Ｐゴシック" pitchFamily="-28" charset="-128"/>
            </a:endParaRPr>
          </a:p>
        </p:txBody>
      </p:sp>
      <p:sp>
        <p:nvSpPr>
          <p:cNvPr id="11" name="Rectangle 9"/>
          <p:cNvSpPr>
            <a:spLocks noChangeArrowheads="1"/>
          </p:cNvSpPr>
          <p:nvPr/>
        </p:nvSpPr>
        <p:spPr bwMode="auto">
          <a:xfrm>
            <a:off x="635000" y="2438400"/>
            <a:ext cx="31750" cy="1052513"/>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ea typeface="ＭＳ Ｐゴシック" pitchFamily="-28" charset="-128"/>
            </a:endParaRPr>
          </a:p>
        </p:txBody>
      </p:sp>
      <p:sp>
        <p:nvSpPr>
          <p:cNvPr id="12" name="Rectangle 15"/>
          <p:cNvSpPr>
            <a:spLocks noChangeArrowheads="1"/>
          </p:cNvSpPr>
          <p:nvPr/>
        </p:nvSpPr>
        <p:spPr bwMode="gray">
          <a:xfrm flipV="1">
            <a:off x="315913" y="3265488"/>
            <a:ext cx="8683625" cy="46037"/>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rot="10800000"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mtClean="0">
              <a:ea typeface="ＭＳ Ｐゴシック" pitchFamily="-28" charset="-128"/>
            </a:endParaRPr>
          </a:p>
        </p:txBody>
      </p:sp>
      <p:sp>
        <p:nvSpPr>
          <p:cNvPr id="13" name="Rectangle 16"/>
          <p:cNvSpPr>
            <a:spLocks noChangeArrowheads="1"/>
          </p:cNvSpPr>
          <p:nvPr userDrawn="1"/>
        </p:nvSpPr>
        <p:spPr bwMode="auto">
          <a:xfrm>
            <a:off x="2955925" y="895350"/>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ea typeface="ＭＳ Ｐゴシック" pitchFamily="-28" charset="-128"/>
            </a:endParaRPr>
          </a:p>
        </p:txBody>
      </p:sp>
      <p:sp>
        <p:nvSpPr>
          <p:cNvPr id="87050" name="Rectangle 10"/>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87051" name="Rectangle 11"/>
          <p:cNvSpPr>
            <a:spLocks noGrp="1" noChangeArrowheads="1"/>
          </p:cNvSpPr>
          <p:nvPr>
            <p:ph type="subTitle" idx="1"/>
          </p:nvPr>
        </p:nvSpPr>
        <p:spPr>
          <a:xfrm>
            <a:off x="1371600" y="3886200"/>
            <a:ext cx="6400800" cy="1752600"/>
          </a:xfrm>
        </p:spPr>
        <p:txBody>
          <a:bodyPr/>
          <a:lstStyle>
            <a:lvl1pPr marL="0" indent="0" algn="ctr">
              <a:buFont typeface="Wingdings" pitchFamily="-16" charset="2"/>
              <a:buNone/>
              <a:defRPr/>
            </a:lvl1pPr>
          </a:lstStyle>
          <a:p>
            <a:r>
              <a:rPr lang="en-US"/>
              <a:t>Click to edit Master subtitle style</a:t>
            </a:r>
          </a:p>
        </p:txBody>
      </p:sp>
      <p:sp>
        <p:nvSpPr>
          <p:cNvPr id="14" name="Rectangle 12"/>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3"/>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r>
              <a:rPr lang="en-US"/>
              <a:t>medblog.stanford.edu/lane-faq/archives/PValuesAugust2007.ppt</a:t>
            </a:r>
          </a:p>
        </p:txBody>
      </p:sp>
      <p:sp>
        <p:nvSpPr>
          <p:cNvPr id="16" name="Rectangle 14"/>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4A97CD46-4E39-4BA2-AD90-9C10EBAE10A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medblog.stanford.edu/lane-faq/archives/PValuesAugust2007.ppt</a:t>
            </a:r>
          </a:p>
        </p:txBody>
      </p:sp>
      <p:sp>
        <p:nvSpPr>
          <p:cNvPr id="6" name="Rectangle 13"/>
          <p:cNvSpPr>
            <a:spLocks noGrp="1" noChangeArrowheads="1"/>
          </p:cNvSpPr>
          <p:nvPr>
            <p:ph type="sldNum" sz="quarter" idx="12"/>
          </p:nvPr>
        </p:nvSpPr>
        <p:spPr>
          <a:ln/>
        </p:spPr>
        <p:txBody>
          <a:bodyPr/>
          <a:lstStyle>
            <a:lvl1pPr>
              <a:defRPr/>
            </a:lvl1pPr>
          </a:lstStyle>
          <a:p>
            <a:pPr>
              <a:defRPr/>
            </a:pPr>
            <a:fld id="{8D0930D0-5289-4B6F-9826-B080D45FAFB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medblog.stanford.edu/lane-faq/archives/PValuesAugust2007.ppt</a:t>
            </a:r>
          </a:p>
        </p:txBody>
      </p:sp>
      <p:sp>
        <p:nvSpPr>
          <p:cNvPr id="6" name="Rectangle 13"/>
          <p:cNvSpPr>
            <a:spLocks noGrp="1" noChangeArrowheads="1"/>
          </p:cNvSpPr>
          <p:nvPr>
            <p:ph type="sldNum" sz="quarter" idx="12"/>
          </p:nvPr>
        </p:nvSpPr>
        <p:spPr>
          <a:ln/>
        </p:spPr>
        <p:txBody>
          <a:bodyPr/>
          <a:lstStyle>
            <a:lvl1pPr>
              <a:defRPr/>
            </a:lvl1pPr>
          </a:lstStyle>
          <a:p>
            <a:pPr>
              <a:defRPr/>
            </a:pPr>
            <a:fld id="{D3B1AF55-07B1-4CC0-BC3A-BF431968BDE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17600" y="609600"/>
            <a:ext cx="6908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17600" y="1981200"/>
            <a:ext cx="3378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378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17600" y="1981200"/>
            <a:ext cx="3378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378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medblog.stanford.edu/lane-faq/archives/PValuesAugust2007.ppt</a:t>
            </a:r>
          </a:p>
        </p:txBody>
      </p:sp>
      <p:sp>
        <p:nvSpPr>
          <p:cNvPr id="6" name="Rectangle 13"/>
          <p:cNvSpPr>
            <a:spLocks noGrp="1" noChangeArrowheads="1"/>
          </p:cNvSpPr>
          <p:nvPr>
            <p:ph type="sldNum" sz="quarter" idx="12"/>
          </p:nvPr>
        </p:nvSpPr>
        <p:spPr>
          <a:ln/>
        </p:spPr>
        <p:txBody>
          <a:bodyPr/>
          <a:lstStyle>
            <a:lvl1pPr>
              <a:defRPr/>
            </a:lvl1pPr>
          </a:lstStyle>
          <a:p>
            <a:pPr>
              <a:defRPr/>
            </a:pPr>
            <a:fld id="{CFAE79C1-604F-4BAB-B95F-6A40DBA87254}"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99200" y="609600"/>
            <a:ext cx="17272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17600" y="609600"/>
            <a:ext cx="50292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17600" y="609600"/>
            <a:ext cx="6908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17600" y="1981200"/>
            <a:ext cx="3378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378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solidFill>
                  <a:srgbClr val="DBF5F9">
                    <a:shade val="90000"/>
                  </a:srgbClr>
                </a:solidFill>
              </a:defRPr>
            </a:lvl1pPr>
          </a:lstStyle>
          <a:p>
            <a:pPr>
              <a:defRPr/>
            </a:pPr>
            <a:endParaRPr lang="en-US"/>
          </a:p>
        </p:txBody>
      </p:sp>
      <p:sp>
        <p:nvSpPr>
          <p:cNvPr id="5" name="Footer Placeholder 18"/>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BF5F9">
                    <a:shade val="90000"/>
                  </a:srgbClr>
                </a:solidFill>
              </a:defRPr>
            </a:lvl1pPr>
          </a:lstStyle>
          <a:p>
            <a:pPr>
              <a:defRPr/>
            </a:pPr>
            <a:fld id="{6F4B450F-A72C-42FF-97D0-D0FE9A976A2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8B75E94-45FC-4390-B4C4-7A4A022D8A14}"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rgbClr val="DBF5F9">
                    <a:shade val="90000"/>
                  </a:srgbClr>
                </a:solidFill>
              </a:defRPr>
            </a:lvl1pPr>
          </a:lstStyle>
          <a:p>
            <a:pPr>
              <a:defRPr/>
            </a:pPr>
            <a:endParaRPr lang="en-US"/>
          </a:p>
        </p:txBody>
      </p:sp>
      <p:sp>
        <p:nvSpPr>
          <p:cNvPr id="5" name="Footer Placeholder 4"/>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BF5F9">
                    <a:shade val="90000"/>
                  </a:srgbClr>
                </a:solidFill>
              </a:defRPr>
            </a:lvl1pPr>
          </a:lstStyle>
          <a:p>
            <a:pPr>
              <a:defRPr/>
            </a:pPr>
            <a:fld id="{E1F28137-2678-41B6-85E4-2173A309A25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5D99D0C-170F-4009-9734-F85E5060E237}"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CE5BE00E-6B2F-45F8-AEB6-4E5851413AD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medblog.stanford.edu/lane-faq/archives/PValuesAugust2007.ppt</a:t>
            </a:r>
          </a:p>
        </p:txBody>
      </p:sp>
      <p:sp>
        <p:nvSpPr>
          <p:cNvPr id="6" name="Rectangle 13"/>
          <p:cNvSpPr>
            <a:spLocks noGrp="1" noChangeArrowheads="1"/>
          </p:cNvSpPr>
          <p:nvPr>
            <p:ph type="sldNum" sz="quarter" idx="12"/>
          </p:nvPr>
        </p:nvSpPr>
        <p:spPr>
          <a:ln/>
        </p:spPr>
        <p:txBody>
          <a:bodyPr/>
          <a:lstStyle>
            <a:lvl1pPr>
              <a:defRPr/>
            </a:lvl1pPr>
          </a:lstStyle>
          <a:p>
            <a:pPr>
              <a:defRPr/>
            </a:pPr>
            <a:fld id="{2978B1DD-442B-4BE6-B242-A7325FD9A4AC}"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332E9F8E-CA37-4878-AB43-7F9303616101}"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4C314A99-B816-4DD9-B6BE-0D4B5F448BA8}"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9B9D0D8F-2CCD-4818-8C54-008892C5CE01}"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latin typeface="Constantia"/>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latin typeface="Constantia"/>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EE0585FD-3922-4C9D-8F87-87F358DAD302}"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936D01D-0FBC-40DE-9E51-F0E277949BC2}"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C4B164C-B0C7-4798-908D-67CB6432195F}"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95D67EBD-A462-4FDA-A046-6D3B9399CAD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medblog.stanford.edu/lane-faq/archives/PValuesAugust2007.ppt</a:t>
            </a:r>
          </a:p>
        </p:txBody>
      </p:sp>
      <p:sp>
        <p:nvSpPr>
          <p:cNvPr id="7" name="Rectangle 13"/>
          <p:cNvSpPr>
            <a:spLocks noGrp="1" noChangeArrowheads="1"/>
          </p:cNvSpPr>
          <p:nvPr>
            <p:ph type="sldNum" sz="quarter" idx="12"/>
          </p:nvPr>
        </p:nvSpPr>
        <p:spPr>
          <a:ln/>
        </p:spPr>
        <p:txBody>
          <a:bodyPr/>
          <a:lstStyle>
            <a:lvl1pPr>
              <a:defRPr/>
            </a:lvl1pPr>
          </a:lstStyle>
          <a:p>
            <a:pPr>
              <a:defRPr/>
            </a:pPr>
            <a:fld id="{FD2FD780-DD96-4C69-A2DC-2D7D40099EF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r>
              <a:rPr lang="en-US"/>
              <a:t>medblog.stanford.edu/lane-faq/archives/PValuesAugust2007.ppt</a:t>
            </a:r>
          </a:p>
        </p:txBody>
      </p:sp>
      <p:sp>
        <p:nvSpPr>
          <p:cNvPr id="9" name="Rectangle 13"/>
          <p:cNvSpPr>
            <a:spLocks noGrp="1" noChangeArrowheads="1"/>
          </p:cNvSpPr>
          <p:nvPr>
            <p:ph type="sldNum" sz="quarter" idx="12"/>
          </p:nvPr>
        </p:nvSpPr>
        <p:spPr>
          <a:ln/>
        </p:spPr>
        <p:txBody>
          <a:bodyPr/>
          <a:lstStyle>
            <a:lvl1pPr>
              <a:defRPr/>
            </a:lvl1pPr>
          </a:lstStyle>
          <a:p>
            <a:pPr>
              <a:defRPr/>
            </a:pPr>
            <a:fld id="{2973CD9C-61FB-4B58-A073-8B2DB90774B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r>
              <a:rPr lang="en-US"/>
              <a:t>medblog.stanford.edu/lane-faq/archives/PValuesAugust2007.ppt</a:t>
            </a:r>
          </a:p>
        </p:txBody>
      </p:sp>
      <p:sp>
        <p:nvSpPr>
          <p:cNvPr id="5" name="Rectangle 13"/>
          <p:cNvSpPr>
            <a:spLocks noGrp="1" noChangeArrowheads="1"/>
          </p:cNvSpPr>
          <p:nvPr>
            <p:ph type="sldNum" sz="quarter" idx="12"/>
          </p:nvPr>
        </p:nvSpPr>
        <p:spPr>
          <a:ln/>
        </p:spPr>
        <p:txBody>
          <a:bodyPr/>
          <a:lstStyle>
            <a:lvl1pPr>
              <a:defRPr/>
            </a:lvl1pPr>
          </a:lstStyle>
          <a:p>
            <a:pPr>
              <a:defRPr/>
            </a:pPr>
            <a:fld id="{667F99BD-D372-48EE-AAED-B1077B07D38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r>
              <a:rPr lang="en-US"/>
              <a:t>medblog.stanford.edu/lane-faq/archives/PValuesAugust2007.ppt</a:t>
            </a:r>
          </a:p>
        </p:txBody>
      </p:sp>
      <p:sp>
        <p:nvSpPr>
          <p:cNvPr id="4" name="Rectangle 13"/>
          <p:cNvSpPr>
            <a:spLocks noGrp="1" noChangeArrowheads="1"/>
          </p:cNvSpPr>
          <p:nvPr>
            <p:ph type="sldNum" sz="quarter" idx="12"/>
          </p:nvPr>
        </p:nvSpPr>
        <p:spPr>
          <a:ln/>
        </p:spPr>
        <p:txBody>
          <a:bodyPr/>
          <a:lstStyle>
            <a:lvl1pPr>
              <a:defRPr/>
            </a:lvl1pPr>
          </a:lstStyle>
          <a:p>
            <a:pPr>
              <a:defRPr/>
            </a:pPr>
            <a:fld id="{D08C0D8F-3844-481B-8390-52666DD0432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medblog.stanford.edu/lane-faq/archives/PValuesAugust2007.ppt</a:t>
            </a:r>
          </a:p>
        </p:txBody>
      </p:sp>
      <p:sp>
        <p:nvSpPr>
          <p:cNvPr id="7" name="Rectangle 13"/>
          <p:cNvSpPr>
            <a:spLocks noGrp="1" noChangeArrowheads="1"/>
          </p:cNvSpPr>
          <p:nvPr>
            <p:ph type="sldNum" sz="quarter" idx="12"/>
          </p:nvPr>
        </p:nvSpPr>
        <p:spPr>
          <a:ln/>
        </p:spPr>
        <p:txBody>
          <a:bodyPr/>
          <a:lstStyle>
            <a:lvl1pPr>
              <a:defRPr/>
            </a:lvl1pPr>
          </a:lstStyle>
          <a:p>
            <a:pPr>
              <a:defRPr/>
            </a:pPr>
            <a:fld id="{837C6F2A-89A6-4B03-9649-55F96A3743F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medblog.stanford.edu/lane-faq/archives/PValuesAugust2007.ppt</a:t>
            </a:r>
          </a:p>
        </p:txBody>
      </p:sp>
      <p:sp>
        <p:nvSpPr>
          <p:cNvPr id="7" name="Rectangle 13"/>
          <p:cNvSpPr>
            <a:spLocks noGrp="1" noChangeArrowheads="1"/>
          </p:cNvSpPr>
          <p:nvPr>
            <p:ph type="sldNum" sz="quarter" idx="12"/>
          </p:nvPr>
        </p:nvSpPr>
        <p:spPr>
          <a:ln/>
        </p:spPr>
        <p:txBody>
          <a:bodyPr/>
          <a:lstStyle>
            <a:lvl1pPr>
              <a:defRPr/>
            </a:lvl1pPr>
          </a:lstStyle>
          <a:p>
            <a:pPr>
              <a:defRPr/>
            </a:pPr>
            <a:fld id="{8740AB46-90F5-456B-BDCE-892B30D3F0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mtClean="0">
              <a:ea typeface="ＭＳ Ｐゴシック" pitchFamily="-28" charset="-128"/>
            </a:endParaRPr>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mtClean="0">
              <a:ea typeface="ＭＳ Ｐゴシック" pitchFamily="-28" charset="-128"/>
            </a:endParaRPr>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mtClean="0">
              <a:ea typeface="ＭＳ Ｐゴシック" pitchFamily="-28" charset="-128"/>
            </a:endParaRPr>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mtClean="0">
              <a:ea typeface="ＭＳ Ｐゴシック" pitchFamily="-28" charset="-128"/>
            </a:endParaRPr>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mtClean="0">
              <a:ea typeface="ＭＳ Ｐゴシック" pitchFamily="-28" charset="-128"/>
            </a:endParaRPr>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mtClean="0">
              <a:ea typeface="ＭＳ Ｐゴシック" pitchFamily="-28" charset="-128"/>
            </a:endParaRPr>
          </a:p>
        </p:txBody>
      </p:sp>
      <p:sp>
        <p:nvSpPr>
          <p:cNvPr id="1032" name="Rectangle 8"/>
          <p:cNvSpPr>
            <a:spLocks noChangeArrowheads="1"/>
          </p:cNvSpPr>
          <p:nvPr/>
        </p:nvSpPr>
        <p:spPr bwMode="gray">
          <a:xfrm flipV="1">
            <a:off x="460375" y="1828800"/>
            <a:ext cx="8683625" cy="46038"/>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rot="10800000"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mtClean="0">
              <a:ea typeface="ＭＳ Ｐゴシック" pitchFamily="-28" charset="-128"/>
            </a:endParaRPr>
          </a:p>
        </p:txBody>
      </p:sp>
      <p:sp>
        <p:nvSpPr>
          <p:cNvPr id="1033" name="Rectangle 9"/>
          <p:cNvSpPr>
            <a:spLocks noGrp="1" noChangeArrowheads="1"/>
          </p:cNvSpPr>
          <p:nvPr>
            <p:ph type="title"/>
          </p:nvPr>
        </p:nvSpPr>
        <p:spPr bwMode="auto">
          <a:xfrm>
            <a:off x="1150938" y="617538"/>
            <a:ext cx="779303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6027"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400">
                <a:latin typeface="Arial" charset="0"/>
                <a:ea typeface="ＭＳ Ｐゴシック" pitchFamily="-16" charset="-128"/>
                <a:cs typeface="+mn-cs"/>
              </a:defRPr>
            </a:lvl1pPr>
          </a:lstStyle>
          <a:p>
            <a:pPr>
              <a:defRPr/>
            </a:pPr>
            <a:endParaRPr lang="en-US"/>
          </a:p>
        </p:txBody>
      </p:sp>
      <p:sp>
        <p:nvSpPr>
          <p:cNvPr id="86028"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fontAlgn="auto" hangingPunct="1">
              <a:spcBef>
                <a:spcPts val="0"/>
              </a:spcBef>
              <a:spcAft>
                <a:spcPts val="0"/>
              </a:spcAft>
              <a:defRPr sz="1400">
                <a:latin typeface="Arial" charset="0"/>
                <a:ea typeface="ＭＳ Ｐゴシック" pitchFamily="-16" charset="-128"/>
                <a:cs typeface="+mn-cs"/>
              </a:defRPr>
            </a:lvl1pPr>
          </a:lstStyle>
          <a:p>
            <a:pPr>
              <a:defRPr/>
            </a:pPr>
            <a:r>
              <a:rPr lang="en-US"/>
              <a:t>medblog.stanford.edu/lane-faq/archives/PValuesAugust2007.ppt</a:t>
            </a:r>
          </a:p>
        </p:txBody>
      </p:sp>
      <p:sp>
        <p:nvSpPr>
          <p:cNvPr id="86029"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400">
                <a:latin typeface="Arial" charset="0"/>
                <a:ea typeface="ＭＳ Ｐゴシック" pitchFamily="-16" charset="-128"/>
                <a:cs typeface="+mn-cs"/>
              </a:defRPr>
            </a:lvl1pPr>
          </a:lstStyle>
          <a:p>
            <a:pPr>
              <a:defRPr/>
            </a:pPr>
            <a:fld id="{D99F48B2-F323-4D32-B233-41A90FAC9ED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8" r:id="rId1"/>
    <p:sldLayoutId id="2147483957" r:id="rId2"/>
    <p:sldLayoutId id="2147483958" r:id="rId3"/>
    <p:sldLayoutId id="2147483959" r:id="rId4"/>
    <p:sldLayoutId id="2147483960" r:id="rId5"/>
    <p:sldLayoutId id="2147483961" r:id="rId6"/>
    <p:sldLayoutId id="2147483962" r:id="rId7"/>
    <p:sldLayoutId id="2147483963" r:id="rId8"/>
    <p:sldLayoutId id="2147483964" r:id="rId9"/>
    <p:sldLayoutId id="2147483965" r:id="rId10"/>
    <p:sldLayoutId id="2147483966" r:id="rId11"/>
    <p:sldLayoutId id="2147483989" r:id="rId12"/>
  </p:sldLayoutIdLst>
  <p:hf sldNum="0"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16"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16"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16"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16"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404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17600" y="609600"/>
            <a:ext cx="6908800" cy="11430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1117600" y="1981200"/>
            <a:ext cx="6908800" cy="41148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2" name="Rectangle 4"/>
          <p:cNvSpPr>
            <a:spLocks noChangeArrowheads="1"/>
          </p:cNvSpPr>
          <p:nvPr/>
        </p:nvSpPr>
        <p:spPr bwMode="auto">
          <a:xfrm>
            <a:off x="0" y="1752600"/>
            <a:ext cx="4673600" cy="228600"/>
          </a:xfrm>
          <a:prstGeom prst="rect">
            <a:avLst/>
          </a:prstGeom>
          <a:solidFill>
            <a:srgbClr val="00B7A5"/>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Tree>
  </p:cSld>
  <p:clrMap bg1="dk2" tx1="lt1" bg2="dk1" tx2="lt2" accent1="accent1" accent2="accent2" accent3="accent3" accent4="accent4" accent5="accent5" accent6="accent6" hlink="hlink" folHlink="folHlink"/>
  <p:sldLayoutIdLst>
    <p:sldLayoutId id="2147483967"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 id="2147483976" r:id="rId10"/>
    <p:sldLayoutId id="2147483977" r:id="rId11"/>
    <p:sldLayoutId id="2147483978" r:id="rId12"/>
  </p:sldLayoutIdLst>
  <p:hf sldNum="0" hdr="0" ftr="0" dt="0"/>
  <p:txStyles>
    <p:titleStyle>
      <a:lvl1pPr algn="ctr" defTabSz="762000" rtl="0" eaLnBrk="0" fontAlgn="base" hangingPunct="0">
        <a:spcBef>
          <a:spcPct val="0"/>
        </a:spcBef>
        <a:spcAft>
          <a:spcPct val="0"/>
        </a:spcAft>
        <a:defRPr sz="3200" b="1">
          <a:solidFill>
            <a:schemeClr val="tx2"/>
          </a:solidFill>
          <a:effectLst>
            <a:outerShdw blurRad="38100" dist="38100" dir="2700000" algn="tl">
              <a:srgbClr val="FFFFFF"/>
            </a:outerShdw>
          </a:effectLst>
          <a:latin typeface="+mj-lt"/>
          <a:ea typeface="+mj-ea"/>
          <a:cs typeface="+mj-cs"/>
        </a:defRPr>
      </a:lvl1pPr>
      <a:lvl2pPr algn="ctr" defTabSz="762000" rtl="0" eaLnBrk="0" fontAlgn="base" hangingPunct="0">
        <a:spcBef>
          <a:spcPct val="0"/>
        </a:spcBef>
        <a:spcAft>
          <a:spcPct val="0"/>
        </a:spcAft>
        <a:defRPr sz="3200" b="1">
          <a:solidFill>
            <a:schemeClr val="tx2"/>
          </a:solidFill>
          <a:effectLst>
            <a:outerShdw blurRad="38100" dist="38100" dir="2700000" algn="tl">
              <a:srgbClr val="FFFFFF"/>
            </a:outerShdw>
          </a:effectLst>
          <a:latin typeface="Arial" charset="0"/>
        </a:defRPr>
      </a:lvl2pPr>
      <a:lvl3pPr algn="ctr" defTabSz="762000" rtl="0" eaLnBrk="0" fontAlgn="base" hangingPunct="0">
        <a:spcBef>
          <a:spcPct val="0"/>
        </a:spcBef>
        <a:spcAft>
          <a:spcPct val="0"/>
        </a:spcAft>
        <a:defRPr sz="3200" b="1">
          <a:solidFill>
            <a:schemeClr val="tx2"/>
          </a:solidFill>
          <a:effectLst>
            <a:outerShdw blurRad="38100" dist="38100" dir="2700000" algn="tl">
              <a:srgbClr val="FFFFFF"/>
            </a:outerShdw>
          </a:effectLst>
          <a:latin typeface="Arial" charset="0"/>
        </a:defRPr>
      </a:lvl3pPr>
      <a:lvl4pPr algn="ctr" defTabSz="762000" rtl="0" eaLnBrk="0" fontAlgn="base" hangingPunct="0">
        <a:spcBef>
          <a:spcPct val="0"/>
        </a:spcBef>
        <a:spcAft>
          <a:spcPct val="0"/>
        </a:spcAft>
        <a:defRPr sz="3200" b="1">
          <a:solidFill>
            <a:schemeClr val="tx2"/>
          </a:solidFill>
          <a:effectLst>
            <a:outerShdw blurRad="38100" dist="38100" dir="2700000" algn="tl">
              <a:srgbClr val="FFFFFF"/>
            </a:outerShdw>
          </a:effectLst>
          <a:latin typeface="Arial" charset="0"/>
        </a:defRPr>
      </a:lvl4pPr>
      <a:lvl5pPr algn="ctr" defTabSz="762000" rtl="0" eaLnBrk="0" fontAlgn="base" hangingPunct="0">
        <a:spcBef>
          <a:spcPct val="0"/>
        </a:spcBef>
        <a:spcAft>
          <a:spcPct val="0"/>
        </a:spcAft>
        <a:defRPr sz="3200" b="1">
          <a:solidFill>
            <a:schemeClr val="tx2"/>
          </a:solidFill>
          <a:effectLst>
            <a:outerShdw blurRad="38100" dist="38100" dir="2700000" algn="tl">
              <a:srgbClr val="FFFFFF"/>
            </a:outerShdw>
          </a:effectLst>
          <a:latin typeface="Arial" charset="0"/>
        </a:defRPr>
      </a:lvl5pPr>
      <a:lvl6pPr marL="457200" algn="ctr" defTabSz="762000" rtl="0" eaLnBrk="0" fontAlgn="base" hangingPunct="0">
        <a:spcBef>
          <a:spcPct val="0"/>
        </a:spcBef>
        <a:spcAft>
          <a:spcPct val="0"/>
        </a:spcAft>
        <a:defRPr sz="3200" b="1">
          <a:solidFill>
            <a:schemeClr val="tx2"/>
          </a:solidFill>
          <a:effectLst>
            <a:outerShdw blurRad="38100" dist="38100" dir="2700000" algn="tl">
              <a:srgbClr val="FFFFFF"/>
            </a:outerShdw>
          </a:effectLst>
          <a:latin typeface="Arial" charset="0"/>
        </a:defRPr>
      </a:lvl6pPr>
      <a:lvl7pPr marL="914400" algn="ctr" defTabSz="762000" rtl="0" eaLnBrk="0" fontAlgn="base" hangingPunct="0">
        <a:spcBef>
          <a:spcPct val="0"/>
        </a:spcBef>
        <a:spcAft>
          <a:spcPct val="0"/>
        </a:spcAft>
        <a:defRPr sz="3200" b="1">
          <a:solidFill>
            <a:schemeClr val="tx2"/>
          </a:solidFill>
          <a:effectLst>
            <a:outerShdw blurRad="38100" dist="38100" dir="2700000" algn="tl">
              <a:srgbClr val="FFFFFF"/>
            </a:outerShdw>
          </a:effectLst>
          <a:latin typeface="Arial" charset="0"/>
        </a:defRPr>
      </a:lvl7pPr>
      <a:lvl8pPr marL="1371600" algn="ctr" defTabSz="762000" rtl="0" eaLnBrk="0" fontAlgn="base" hangingPunct="0">
        <a:spcBef>
          <a:spcPct val="0"/>
        </a:spcBef>
        <a:spcAft>
          <a:spcPct val="0"/>
        </a:spcAft>
        <a:defRPr sz="3200" b="1">
          <a:solidFill>
            <a:schemeClr val="tx2"/>
          </a:solidFill>
          <a:effectLst>
            <a:outerShdw blurRad="38100" dist="38100" dir="2700000" algn="tl">
              <a:srgbClr val="FFFFFF"/>
            </a:outerShdw>
          </a:effectLst>
          <a:latin typeface="Arial" charset="0"/>
        </a:defRPr>
      </a:lvl8pPr>
      <a:lvl9pPr marL="1828800" algn="ctr" defTabSz="762000" rtl="0" eaLnBrk="0" fontAlgn="base" hangingPunct="0">
        <a:spcBef>
          <a:spcPct val="0"/>
        </a:spcBef>
        <a:spcAft>
          <a:spcPct val="0"/>
        </a:spcAft>
        <a:defRPr sz="3200" b="1">
          <a:solidFill>
            <a:schemeClr val="tx2"/>
          </a:solidFill>
          <a:effectLst>
            <a:outerShdw blurRad="38100" dist="38100" dir="2700000" algn="tl">
              <a:srgbClr val="FFFFFF"/>
            </a:outerShdw>
          </a:effectLst>
          <a:latin typeface="Arial" charset="0"/>
        </a:defRPr>
      </a:lvl9pPr>
    </p:titleStyle>
    <p:bodyStyle>
      <a:lvl1pPr marL="342900" indent="-342900" algn="l" defTabSz="762000" rtl="0" eaLnBrk="0" fontAlgn="base" hangingPunct="0">
        <a:spcBef>
          <a:spcPct val="20000"/>
        </a:spcBef>
        <a:spcAft>
          <a:spcPct val="0"/>
        </a:spcAft>
        <a:buSzPct val="100000"/>
        <a:buFont typeface="Wingdings" pitchFamily="2" charset="2"/>
        <a:buChar char="§"/>
        <a:defRPr sz="2200" b="1">
          <a:solidFill>
            <a:schemeClr val="tx1"/>
          </a:solidFill>
          <a:latin typeface="+mn-lt"/>
          <a:ea typeface="+mn-ea"/>
          <a:cs typeface="+mn-cs"/>
        </a:defRPr>
      </a:lvl1pPr>
      <a:lvl2pPr marL="742950" indent="-285750" algn="l" defTabSz="762000" rtl="0" eaLnBrk="0" fontAlgn="base" hangingPunct="0">
        <a:spcBef>
          <a:spcPct val="20000"/>
        </a:spcBef>
        <a:spcAft>
          <a:spcPct val="0"/>
        </a:spcAft>
        <a:buSzPct val="100000"/>
        <a:buFont typeface="Wingdings" pitchFamily="2" charset="2"/>
        <a:buChar char="w"/>
        <a:defRPr sz="2200" b="1">
          <a:solidFill>
            <a:schemeClr val="tx1"/>
          </a:solidFill>
          <a:latin typeface="+mn-lt"/>
        </a:defRPr>
      </a:lvl2pPr>
      <a:lvl3pPr marL="1143000" indent="-228600" algn="l" defTabSz="762000" rtl="0" eaLnBrk="0" fontAlgn="base" hangingPunct="0">
        <a:spcBef>
          <a:spcPct val="20000"/>
        </a:spcBef>
        <a:spcAft>
          <a:spcPct val="0"/>
        </a:spcAft>
        <a:buSzPct val="100000"/>
        <a:buFont typeface="Wingdings" pitchFamily="2" charset="2"/>
        <a:buChar char=""/>
        <a:defRPr sz="2200" b="1">
          <a:solidFill>
            <a:schemeClr val="tx1"/>
          </a:solidFill>
          <a:latin typeface="+mn-lt"/>
        </a:defRPr>
      </a:lvl3pPr>
      <a:lvl4pPr marL="1600200" indent="-228600" algn="l" defTabSz="762000" rtl="0" eaLnBrk="0" fontAlgn="base" hangingPunct="0">
        <a:spcBef>
          <a:spcPct val="20000"/>
        </a:spcBef>
        <a:spcAft>
          <a:spcPct val="0"/>
        </a:spcAft>
        <a:buSzPct val="100000"/>
        <a:buFont typeface="WP MathA" pitchFamily="2" charset="2"/>
        <a:buChar char=""/>
        <a:defRPr sz="2200" b="1">
          <a:solidFill>
            <a:schemeClr val="tx1"/>
          </a:solidFill>
          <a:latin typeface="+mn-lt"/>
        </a:defRPr>
      </a:lvl4pPr>
      <a:lvl5pPr marL="2057400" indent="-228600" algn="l" defTabSz="762000" rtl="0" eaLnBrk="0" fontAlgn="base" hangingPunct="0">
        <a:spcBef>
          <a:spcPct val="20000"/>
        </a:spcBef>
        <a:spcAft>
          <a:spcPct val="0"/>
        </a:spcAft>
        <a:buSzPct val="100000"/>
        <a:buChar char="–"/>
        <a:defRPr sz="2200" b="1">
          <a:solidFill>
            <a:schemeClr val="tx1"/>
          </a:solidFill>
          <a:latin typeface="+mn-lt"/>
        </a:defRPr>
      </a:lvl5pPr>
      <a:lvl6pPr marL="2514600" indent="-228600" algn="l" defTabSz="762000" rtl="0" eaLnBrk="0" fontAlgn="base" hangingPunct="0">
        <a:spcBef>
          <a:spcPct val="20000"/>
        </a:spcBef>
        <a:spcAft>
          <a:spcPct val="0"/>
        </a:spcAft>
        <a:buSzPct val="100000"/>
        <a:buChar char="–"/>
        <a:defRPr sz="2200" b="1">
          <a:solidFill>
            <a:schemeClr val="tx1"/>
          </a:solidFill>
          <a:latin typeface="+mn-lt"/>
        </a:defRPr>
      </a:lvl6pPr>
      <a:lvl7pPr marL="2971800" indent="-228600" algn="l" defTabSz="762000" rtl="0" eaLnBrk="0" fontAlgn="base" hangingPunct="0">
        <a:spcBef>
          <a:spcPct val="20000"/>
        </a:spcBef>
        <a:spcAft>
          <a:spcPct val="0"/>
        </a:spcAft>
        <a:buSzPct val="100000"/>
        <a:buChar char="–"/>
        <a:defRPr sz="2200" b="1">
          <a:solidFill>
            <a:schemeClr val="tx1"/>
          </a:solidFill>
          <a:latin typeface="+mn-lt"/>
        </a:defRPr>
      </a:lvl7pPr>
      <a:lvl8pPr marL="3429000" indent="-228600" algn="l" defTabSz="762000" rtl="0" eaLnBrk="0" fontAlgn="base" hangingPunct="0">
        <a:spcBef>
          <a:spcPct val="20000"/>
        </a:spcBef>
        <a:spcAft>
          <a:spcPct val="0"/>
        </a:spcAft>
        <a:buSzPct val="100000"/>
        <a:buChar char="–"/>
        <a:defRPr sz="2200" b="1">
          <a:solidFill>
            <a:schemeClr val="tx1"/>
          </a:solidFill>
          <a:latin typeface="+mn-lt"/>
        </a:defRPr>
      </a:lvl8pPr>
      <a:lvl9pPr marL="3886200" indent="-228600" algn="l" defTabSz="762000" rtl="0" eaLnBrk="0" fontAlgn="base" hangingPunct="0">
        <a:spcBef>
          <a:spcPct val="20000"/>
        </a:spcBef>
        <a:spcAft>
          <a:spcPct val="0"/>
        </a:spcAft>
        <a:buSzPct val="100000"/>
        <a:buChar char="–"/>
        <a:defRPr sz="22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latin typeface="Constantia"/>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latin typeface="Constantia"/>
            </a:endParaRPr>
          </a:p>
        </p:txBody>
      </p:sp>
      <p:sp>
        <p:nvSpPr>
          <p:cNvPr id="3076"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3077"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rgbClr val="04617B">
                    <a:shade val="90000"/>
                  </a:srgb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rgbClr val="04617B">
                    <a:shade val="90000"/>
                  </a:srgb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rgbClr val="04617B">
                    <a:shade val="90000"/>
                  </a:srgbClr>
                </a:solidFill>
              </a:defRPr>
            </a:lvl1pPr>
          </a:lstStyle>
          <a:p>
            <a:pPr>
              <a:defRPr/>
            </a:pPr>
            <a:fld id="{F2187EEB-F77F-493A-B38C-176A08745773}" type="slidenum">
              <a:rPr lang="en-US"/>
              <a:pPr>
                <a:defRPr/>
              </a:pPr>
              <a:t>‹#›</a:t>
            </a:fld>
            <a:endParaRPr lang="en-US"/>
          </a:p>
        </p:txBody>
      </p:sp>
      <p:grpSp>
        <p:nvGrpSpPr>
          <p:cNvPr id="3081"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990" r:id="rId1"/>
    <p:sldLayoutId id="2147483979" r:id="rId2"/>
    <p:sldLayoutId id="2147483991" r:id="rId3"/>
    <p:sldLayoutId id="2147483980" r:id="rId4"/>
    <p:sldLayoutId id="2147483981" r:id="rId5"/>
    <p:sldLayoutId id="2147483982" r:id="rId6"/>
    <p:sldLayoutId id="2147483983" r:id="rId7"/>
    <p:sldLayoutId id="2147483984" r:id="rId8"/>
    <p:sldLayoutId id="2147483992" r:id="rId9"/>
    <p:sldLayoutId id="2147483985" r:id="rId10"/>
    <p:sldLayoutId id="2147483986" r:id="rId11"/>
    <p:sldLayoutId id="2147483987" r:id="rId12"/>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Microsoft_Office_Excel_97-2003_Worksheet1.xls"/></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Microsoft_Office_Excel_97-2003_Worksheet2.xls"/></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9890" name="Rectangle 2"/>
          <p:cNvSpPr>
            <a:spLocks noGrp="1" noChangeArrowheads="1"/>
          </p:cNvSpPr>
          <p:nvPr>
            <p:ph type="title"/>
          </p:nvPr>
        </p:nvSpPr>
        <p:spPr>
          <a:xfrm>
            <a:off x="1295400" y="3276600"/>
            <a:ext cx="6858000" cy="2362200"/>
          </a:xfrm>
        </p:spPr>
        <p:txBody>
          <a:bodyPr/>
          <a:lstStyle/>
          <a:p>
            <a:pPr>
              <a:defRPr/>
            </a:pPr>
            <a:r>
              <a:rPr lang="en-US" sz="2400" b="1" dirty="0" err="1" smtClean="0">
                <a:solidFill>
                  <a:srgbClr val="7030A0"/>
                </a:solidFill>
                <a:effectLst>
                  <a:outerShdw blurRad="38100" dist="38100" dir="2700000" algn="tl">
                    <a:srgbClr val="F1F701"/>
                  </a:outerShdw>
                </a:effectLst>
              </a:rPr>
              <a:t>Dr.Shaikh</a:t>
            </a:r>
            <a:r>
              <a:rPr lang="en-US" sz="2400" b="1" dirty="0" smtClean="0">
                <a:solidFill>
                  <a:srgbClr val="7030A0"/>
                </a:solidFill>
                <a:effectLst>
                  <a:outerShdw blurRad="38100" dist="38100" dir="2700000" algn="tl">
                    <a:srgbClr val="F1F701"/>
                  </a:outerShdw>
                </a:effectLst>
              </a:rPr>
              <a:t> </a:t>
            </a:r>
            <a:r>
              <a:rPr lang="en-US" sz="2400" b="1" dirty="0" err="1" smtClean="0">
                <a:solidFill>
                  <a:srgbClr val="7030A0"/>
                </a:solidFill>
                <a:effectLst>
                  <a:outerShdw blurRad="38100" dist="38100" dir="2700000" algn="tl">
                    <a:srgbClr val="F1F701"/>
                  </a:outerShdw>
                </a:effectLst>
              </a:rPr>
              <a:t>Shaffi</a:t>
            </a:r>
            <a:r>
              <a:rPr lang="en-US" sz="2400" b="1" dirty="0" smtClean="0">
                <a:solidFill>
                  <a:srgbClr val="7030A0"/>
                </a:solidFill>
                <a:effectLst>
                  <a:outerShdw blurRad="38100" dist="38100" dir="2700000" algn="tl">
                    <a:srgbClr val="F1F701"/>
                  </a:outerShdw>
                </a:effectLst>
              </a:rPr>
              <a:t> </a:t>
            </a:r>
            <a:r>
              <a:rPr lang="en-US" sz="2400" b="1" dirty="0" err="1" smtClean="0">
                <a:solidFill>
                  <a:srgbClr val="7030A0"/>
                </a:solidFill>
                <a:effectLst>
                  <a:outerShdw blurRad="38100" dist="38100" dir="2700000" algn="tl">
                    <a:srgbClr val="F1F701"/>
                  </a:outerShdw>
                </a:effectLst>
              </a:rPr>
              <a:t>Ahamed</a:t>
            </a:r>
            <a:r>
              <a:rPr lang="en-US" sz="2400" b="1" dirty="0" smtClean="0">
                <a:solidFill>
                  <a:srgbClr val="7030A0"/>
                </a:solidFill>
                <a:effectLst>
                  <a:outerShdw blurRad="38100" dist="38100" dir="2700000" algn="tl">
                    <a:srgbClr val="F1F701"/>
                  </a:outerShdw>
                </a:effectLst>
              </a:rPr>
              <a:t>, PhD</a:t>
            </a:r>
            <a:br>
              <a:rPr lang="en-US" sz="2400" b="1" dirty="0" smtClean="0">
                <a:solidFill>
                  <a:srgbClr val="7030A0"/>
                </a:solidFill>
                <a:effectLst>
                  <a:outerShdw blurRad="38100" dist="38100" dir="2700000" algn="tl">
                    <a:srgbClr val="F1F701"/>
                  </a:outerShdw>
                </a:effectLst>
              </a:rPr>
            </a:br>
            <a:r>
              <a:rPr lang="en-US" sz="2400" b="1" dirty="0" smtClean="0">
                <a:solidFill>
                  <a:srgbClr val="7030A0"/>
                </a:solidFill>
                <a:effectLst>
                  <a:outerShdw blurRad="38100" dist="38100" dir="2700000" algn="tl">
                    <a:srgbClr val="F1F701"/>
                  </a:outerShdw>
                </a:effectLst>
              </a:rPr>
              <a:t> Associate  Professor</a:t>
            </a:r>
            <a:br>
              <a:rPr lang="en-US" sz="2400" b="1" dirty="0" smtClean="0">
                <a:solidFill>
                  <a:srgbClr val="7030A0"/>
                </a:solidFill>
                <a:effectLst>
                  <a:outerShdw blurRad="38100" dist="38100" dir="2700000" algn="tl">
                    <a:srgbClr val="F1F701"/>
                  </a:outerShdw>
                </a:effectLst>
              </a:rPr>
            </a:br>
            <a:r>
              <a:rPr lang="en-US" sz="2400" b="1" dirty="0" smtClean="0">
                <a:solidFill>
                  <a:srgbClr val="7030A0"/>
                </a:solidFill>
                <a:effectLst>
                  <a:outerShdw blurRad="38100" dist="38100" dir="2700000" algn="tl">
                    <a:srgbClr val="F1F701"/>
                  </a:outerShdw>
                </a:effectLst>
              </a:rPr>
              <a:t>Department of Family &amp; Community Medicine</a:t>
            </a:r>
            <a:br>
              <a:rPr lang="en-US" sz="2400" b="1" dirty="0" smtClean="0">
                <a:solidFill>
                  <a:srgbClr val="7030A0"/>
                </a:solidFill>
                <a:effectLst>
                  <a:outerShdw blurRad="38100" dist="38100" dir="2700000" algn="tl">
                    <a:srgbClr val="F1F701"/>
                  </a:outerShdw>
                </a:effectLst>
              </a:rPr>
            </a:br>
            <a:r>
              <a:rPr lang="en-US" sz="2400" b="1" dirty="0" smtClean="0">
                <a:solidFill>
                  <a:srgbClr val="7030A0"/>
                </a:solidFill>
                <a:effectLst>
                  <a:outerShdw blurRad="38100" dist="38100" dir="2700000" algn="tl">
                    <a:srgbClr val="F1F701"/>
                  </a:outerShdw>
                </a:effectLst>
              </a:rPr>
              <a:t>College of Medicine, KSU</a:t>
            </a:r>
            <a:r>
              <a:rPr lang="en-US" sz="2400" dirty="0" smtClean="0">
                <a:solidFill>
                  <a:schemeClr val="tx1"/>
                </a:solidFill>
                <a:effectLst>
                  <a:outerShdw blurRad="38100" dist="38100" dir="2700000" algn="tl">
                    <a:srgbClr val="F1F701"/>
                  </a:outerShdw>
                </a:effectLst>
              </a:rPr>
              <a:t/>
            </a:r>
            <a:br>
              <a:rPr lang="en-US" sz="2400" dirty="0" smtClean="0">
                <a:solidFill>
                  <a:schemeClr val="tx1"/>
                </a:solidFill>
                <a:effectLst>
                  <a:outerShdw blurRad="38100" dist="38100" dir="2700000" algn="tl">
                    <a:srgbClr val="F1F701"/>
                  </a:outerShdw>
                </a:effectLst>
              </a:rPr>
            </a:br>
            <a:endParaRPr lang="en-US" sz="2400" dirty="0" smtClean="0">
              <a:solidFill>
                <a:schemeClr val="tx1"/>
              </a:solidFill>
              <a:effectLst>
                <a:outerShdw blurRad="38100" dist="38100" dir="2700000" algn="tl">
                  <a:srgbClr val="F1F701"/>
                </a:outerShdw>
              </a:effectLst>
            </a:endParaRPr>
          </a:p>
        </p:txBody>
      </p:sp>
      <p:sp>
        <p:nvSpPr>
          <p:cNvPr id="9219" name="Text Box 3"/>
          <p:cNvSpPr txBox="1">
            <a:spLocks noChangeArrowheads="1"/>
          </p:cNvSpPr>
          <p:nvPr/>
        </p:nvSpPr>
        <p:spPr bwMode="auto">
          <a:xfrm>
            <a:off x="4724400" y="152400"/>
            <a:ext cx="4419600" cy="366713"/>
          </a:xfrm>
          <a:prstGeom prst="rect">
            <a:avLst/>
          </a:prstGeom>
          <a:noFill/>
          <a:ln w="12700">
            <a:noFill/>
            <a:miter lim="800000"/>
            <a:headEnd/>
            <a:tailEnd/>
          </a:ln>
        </p:spPr>
        <p:txBody>
          <a:bodyPr>
            <a:spAutoFit/>
          </a:bodyPr>
          <a:lstStyle/>
          <a:p>
            <a:pPr defTabSz="762000">
              <a:spcBef>
                <a:spcPct val="20000"/>
              </a:spcBef>
              <a:buFont typeface="Wingdings" pitchFamily="2" charset="2"/>
              <a:buNone/>
            </a:pPr>
            <a:endParaRPr lang="en-US" altLang="en-US"/>
          </a:p>
        </p:txBody>
      </p:sp>
      <p:sp>
        <p:nvSpPr>
          <p:cNvPr id="9220" name="Rectangle 4"/>
          <p:cNvSpPr>
            <a:spLocks noChangeArrowheads="1"/>
          </p:cNvSpPr>
          <p:nvPr/>
        </p:nvSpPr>
        <p:spPr bwMode="auto">
          <a:xfrm>
            <a:off x="685800" y="609600"/>
            <a:ext cx="7924800" cy="1570038"/>
          </a:xfrm>
          <a:prstGeom prst="rect">
            <a:avLst/>
          </a:prstGeom>
          <a:noFill/>
          <a:ln w="38100">
            <a:noFill/>
            <a:miter lim="800000"/>
            <a:headEnd/>
            <a:tailEnd/>
          </a:ln>
        </p:spPr>
        <p:txBody>
          <a:bodyPr>
            <a:spAutoFit/>
          </a:bodyPr>
          <a:lstStyle/>
          <a:p>
            <a:pPr algn="ctr" defTabSz="762000"/>
            <a:r>
              <a:rPr lang="en-US" altLang="en-US" sz="4800" b="1">
                <a:latin typeface="Book Antiqua" pitchFamily="18" charset="0"/>
                <a:cs typeface="Times New Roman" pitchFamily="18" charset="0"/>
              </a:rPr>
              <a:t>Statistical significance using  </a:t>
            </a:r>
            <a:r>
              <a:rPr lang="en-US" altLang="en-US" sz="4800" b="1" i="1">
                <a:latin typeface="Book Antiqua" pitchFamily="18" charset="0"/>
                <a:cs typeface="Times New Roman" pitchFamily="18" charset="0"/>
              </a:rPr>
              <a:t>p</a:t>
            </a:r>
            <a:r>
              <a:rPr lang="en-US" altLang="en-US" sz="4800" b="1">
                <a:latin typeface="Book Antiqua" pitchFamily="18" charset="0"/>
                <a:cs typeface="Times New Roman" pitchFamily="18" charset="0"/>
              </a:rPr>
              <a:t>-value </a:t>
            </a:r>
            <a:endParaRPr lang="en-US" altLang="en-US" sz="4800" b="1">
              <a:latin typeface="Book Antiqua" pitchFamily="18" charset="0"/>
            </a:endParaRPr>
          </a:p>
        </p:txBody>
      </p:sp>
      <p:sp>
        <p:nvSpPr>
          <p:cNvPr id="9221" name="Line 5"/>
          <p:cNvSpPr>
            <a:spLocks noChangeShapeType="1"/>
          </p:cNvSpPr>
          <p:nvPr/>
        </p:nvSpPr>
        <p:spPr bwMode="auto">
          <a:xfrm>
            <a:off x="914400" y="3048000"/>
            <a:ext cx="7924800" cy="0"/>
          </a:xfrm>
          <a:prstGeom prst="line">
            <a:avLst/>
          </a:prstGeom>
          <a:noFill/>
          <a:ln w="63500" cmpd="thinThick">
            <a:solidFill>
              <a:schemeClr val="tx2"/>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1182688" y="2057400"/>
            <a:ext cx="7772400" cy="4075113"/>
          </a:xfrm>
        </p:spPr>
        <p:txBody>
          <a:bodyPr/>
          <a:lstStyle/>
          <a:p>
            <a:pPr>
              <a:buFont typeface="Wingdings" pitchFamily="2" charset="2"/>
              <a:buNone/>
            </a:pPr>
            <a:r>
              <a:rPr lang="en-US" altLang="en-US" smtClean="0"/>
              <a:t>  </a:t>
            </a:r>
            <a:r>
              <a:rPr lang="en-US" altLang="en-US" b="1" u="sng" smtClean="0">
                <a:solidFill>
                  <a:srgbClr val="000099"/>
                </a:solidFill>
              </a:rPr>
              <a:t>Reference article:</a:t>
            </a:r>
          </a:p>
          <a:p>
            <a:pPr>
              <a:buFont typeface="Wingdings" pitchFamily="2" charset="2"/>
              <a:buNone/>
            </a:pPr>
            <a:r>
              <a:rPr lang="en-US" altLang="en-US" smtClean="0">
                <a:solidFill>
                  <a:srgbClr val="FF0000"/>
                </a:solidFill>
              </a:rPr>
              <a:t>Yusuf S, Collins R, MacMahon S, Peto R:</a:t>
            </a:r>
            <a:r>
              <a:rPr lang="en-US" altLang="en-US" smtClean="0">
                <a:solidFill>
                  <a:srgbClr val="FF66FF"/>
                </a:solidFill>
              </a:rPr>
              <a:t> </a:t>
            </a:r>
            <a:r>
              <a:rPr lang="en-US" altLang="en-US" smtClean="0"/>
              <a:t>Effect of Intravenous nitrates on mortality in acute myocardial infarction: an overview of the randomised trials. Lancet 1988,1:1088-1092.</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81000"/>
            <a:ext cx="8458200" cy="1219200"/>
          </a:xfrm>
        </p:spPr>
        <p:txBody>
          <a:bodyPr/>
          <a:lstStyle/>
          <a:p>
            <a:r>
              <a:rPr lang="en-US" altLang="en-US" sz="3600" smtClean="0"/>
              <a:t>Null Hypothesis(H</a:t>
            </a:r>
            <a:r>
              <a:rPr lang="en-US" altLang="en-US" sz="3600" baseline="-25000" smtClean="0"/>
              <a:t>o</a:t>
            </a:r>
            <a:r>
              <a:rPr lang="en-US" altLang="en-US" sz="3600" smtClean="0"/>
              <a:t>)</a:t>
            </a:r>
          </a:p>
        </p:txBody>
      </p:sp>
      <p:sp>
        <p:nvSpPr>
          <p:cNvPr id="1054723" name="Rectangle 1027"/>
          <p:cNvSpPr>
            <a:spLocks noGrp="1" noChangeArrowheads="1"/>
          </p:cNvSpPr>
          <p:nvPr>
            <p:ph idx="1"/>
          </p:nvPr>
        </p:nvSpPr>
        <p:spPr>
          <a:xfrm>
            <a:off x="1143000" y="1524000"/>
            <a:ext cx="7696200" cy="5029200"/>
          </a:xfrm>
        </p:spPr>
        <p:txBody>
          <a:bodyPr/>
          <a:lstStyle/>
          <a:p>
            <a:r>
              <a:rPr lang="en-US" altLang="en-US" sz="2800" smtClean="0"/>
              <a:t>There is no association between the independent and dependent/outcome variables</a:t>
            </a:r>
          </a:p>
          <a:p>
            <a:pPr lvl="1"/>
            <a:r>
              <a:rPr lang="en-US" altLang="en-US" sz="2400" smtClean="0"/>
              <a:t>Formal basis for hypothesis testing</a:t>
            </a:r>
          </a:p>
          <a:p>
            <a:pPr lvl="1"/>
            <a:endParaRPr lang="en-US" altLang="en-US" sz="2400" smtClean="0"/>
          </a:p>
          <a:p>
            <a:pPr lvl="1"/>
            <a:endParaRPr lang="en-US" altLang="en-US" sz="2400" smtClean="0"/>
          </a:p>
          <a:p>
            <a:r>
              <a:rPr lang="en-US" altLang="en-US" sz="2800" smtClean="0"/>
              <a:t>In the example, </a:t>
            </a:r>
            <a:r>
              <a:rPr lang="en-US" altLang="en-US" sz="2600" smtClean="0"/>
              <a:t>H</a:t>
            </a:r>
            <a:r>
              <a:rPr lang="en-US" altLang="en-US" sz="2600" baseline="-25000" smtClean="0"/>
              <a:t>o</a:t>
            </a:r>
            <a:r>
              <a:rPr lang="en-US" altLang="en-US" sz="2800" smtClean="0"/>
              <a:t> :”The administration of IV nitrate has no effect on mortality in MI patients” </a:t>
            </a:r>
            <a:r>
              <a:rPr lang="en-US" altLang="en-US" sz="2800" u="sng" smtClean="0"/>
              <a:t>or</a:t>
            </a:r>
            <a:r>
              <a:rPr lang="en-US" altLang="en-US" sz="2800" smtClean="0"/>
              <a:t> </a:t>
            </a:r>
            <a:r>
              <a:rPr lang="en-US" altLang="en-US" sz="2800" i="1" smtClean="0"/>
              <a:t>P</a:t>
            </a:r>
            <a:r>
              <a:rPr lang="en-US" altLang="en-US" sz="2800" baseline="-25000" smtClean="0"/>
              <a:t>N  </a:t>
            </a:r>
            <a:r>
              <a:rPr lang="en-US" altLang="en-US" sz="2800" smtClean="0"/>
              <a:t>- </a:t>
            </a:r>
            <a:r>
              <a:rPr lang="en-US" altLang="en-US" sz="2800" i="1" smtClean="0"/>
              <a:t>P</a:t>
            </a:r>
            <a:r>
              <a:rPr lang="en-US" altLang="en-US" sz="2800" baseline="-25000" smtClean="0"/>
              <a:t>C </a:t>
            </a:r>
            <a:r>
              <a:rPr lang="en-US" altLang="en-US" sz="2800" smtClean="0"/>
              <a:t> = 0</a:t>
            </a:r>
          </a:p>
          <a:p>
            <a:pPr>
              <a:buFont typeface="Wingdings" pitchFamily="2" charset="2"/>
              <a:buNone/>
            </a:pPr>
            <a:r>
              <a:rPr lang="en-US" altLang="en-US" sz="2600" smtClean="0"/>
              <a:t>	</a:t>
            </a:r>
          </a:p>
          <a:p>
            <a:pPr>
              <a:buFont typeface="Wingdings" pitchFamily="2" charset="2"/>
              <a:buNone/>
            </a:pPr>
            <a:r>
              <a:rPr lang="en-US" altLang="en-US" sz="2600" smtClean="0"/>
              <a:t>   	</a:t>
            </a:r>
            <a:endParaRPr lang="en-US" altLang="en-US" sz="2800" smtClean="0"/>
          </a:p>
        </p:txBody>
      </p:sp>
      <p:sp>
        <p:nvSpPr>
          <p:cNvPr id="19460" name="Rectangle 1028"/>
          <p:cNvSpPr>
            <a:spLocks noChangeArrowheads="1"/>
          </p:cNvSpPr>
          <p:nvPr/>
        </p:nvSpPr>
        <p:spPr bwMode="auto">
          <a:xfrm>
            <a:off x="8756650" y="6450013"/>
            <a:ext cx="412750" cy="366712"/>
          </a:xfrm>
          <a:prstGeom prst="rect">
            <a:avLst/>
          </a:prstGeom>
          <a:noFill/>
          <a:ln w="12700">
            <a:noFill/>
            <a:miter lim="800000"/>
            <a:headEnd/>
            <a:tailEnd/>
          </a:ln>
        </p:spPr>
        <p:txBody>
          <a:bodyPr wrap="none">
            <a:spAutoFit/>
          </a:bodyPr>
          <a:lstStyle/>
          <a:p>
            <a:pPr defTabSz="762000"/>
            <a:fld id="{99A2223B-9A78-40D5-8382-90A4770A5881}" type="slidenum">
              <a:rPr lang="en-US" altLang="en-US" b="1">
                <a:latin typeface="Times New Roman" pitchFamily="18" charset="0"/>
              </a:rPr>
              <a:pPr defTabSz="762000"/>
              <a:t>11</a:t>
            </a:fld>
            <a:endParaRPr lang="en-US" altLang="en-US" b="1">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54723">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547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lIns="90488" tIns="44450" rIns="90488" bIns="44450" anchor="ctr"/>
          <a:lstStyle/>
          <a:p>
            <a:r>
              <a:rPr lang="en-US" altLang="en-US" smtClean="0"/>
              <a:t>Hypothesis Testing</a:t>
            </a:r>
          </a:p>
        </p:txBody>
      </p:sp>
      <p:sp>
        <p:nvSpPr>
          <p:cNvPr id="20483" name="Rectangle 3"/>
          <p:cNvSpPr>
            <a:spLocks noGrp="1" noChangeArrowheads="1"/>
          </p:cNvSpPr>
          <p:nvPr>
            <p:ph type="body" idx="4294967295"/>
          </p:nvPr>
        </p:nvSpPr>
        <p:spPr/>
        <p:txBody>
          <a:bodyPr lIns="90488" tIns="44450" rIns="90488" bIns="44450"/>
          <a:lstStyle/>
          <a:p>
            <a:pPr marL="285750" indent="-285750"/>
            <a:r>
              <a:rPr lang="en-US" altLang="en-US" sz="2400" i="1" smtClean="0">
                <a:solidFill>
                  <a:schemeClr val="tx2"/>
                </a:solidFill>
              </a:rPr>
              <a:t>Null Hypothesis</a:t>
            </a:r>
          </a:p>
          <a:p>
            <a:pPr marL="285750" indent="-285750">
              <a:buFontTx/>
              <a:buChar char="-"/>
            </a:pPr>
            <a:r>
              <a:rPr lang="en-US" altLang="en-US" sz="2400" smtClean="0"/>
              <a:t>There is no association between the predictor and outcome variables in the population</a:t>
            </a:r>
          </a:p>
          <a:p>
            <a:pPr marL="285750" indent="-285750">
              <a:buFontTx/>
              <a:buChar char="-"/>
            </a:pPr>
            <a:r>
              <a:rPr lang="en-US" altLang="en-US" sz="2400" smtClean="0"/>
              <a:t>Assuming there is no association, statistical tests estimate the probability that the association is due to chance</a:t>
            </a:r>
          </a:p>
          <a:p>
            <a:pPr marL="285750" indent="-285750">
              <a:buClr>
                <a:schemeClr val="tx1"/>
              </a:buClr>
            </a:pPr>
            <a:r>
              <a:rPr lang="en-US" altLang="en-US" sz="2400" i="1" smtClean="0">
                <a:solidFill>
                  <a:schemeClr val="tx2"/>
                </a:solidFill>
              </a:rPr>
              <a:t>Alternate Hypothesis</a:t>
            </a:r>
          </a:p>
          <a:p>
            <a:pPr marL="285750" indent="-285750">
              <a:buFontTx/>
              <a:buChar char="-"/>
            </a:pPr>
            <a:r>
              <a:rPr lang="en-US" altLang="en-US" sz="2400" smtClean="0"/>
              <a:t>The proposition that there is an association between the predictor and outcome variable</a:t>
            </a:r>
          </a:p>
          <a:p>
            <a:pPr marL="285750" indent="-285750">
              <a:buFontTx/>
              <a:buChar char="-"/>
            </a:pPr>
            <a:r>
              <a:rPr lang="en-US" altLang="en-US" sz="2400" smtClean="0"/>
              <a:t>We do not test this directly but accept it by default if the statistical test rejects the null hypothesis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219200"/>
            <a:ext cx="8305800" cy="5029200"/>
          </a:xfrm>
        </p:spPr>
        <p:txBody>
          <a:bodyPr>
            <a:normAutofit fontScale="62500" lnSpcReduction="20000"/>
          </a:bodyPr>
          <a:lstStyle/>
          <a:p>
            <a:pPr algn="l">
              <a:defRPr/>
            </a:pPr>
            <a:r>
              <a:rPr lang="en-US" dirty="0" smtClean="0"/>
              <a:t>The Null and Alternative Hypothesis</a:t>
            </a:r>
          </a:p>
          <a:p>
            <a:pPr algn="l">
              <a:defRPr/>
            </a:pPr>
            <a:endParaRPr lang="en-US" dirty="0" smtClean="0"/>
          </a:p>
          <a:p>
            <a:pPr algn="l">
              <a:defRPr/>
            </a:pPr>
            <a:r>
              <a:rPr lang="en-US" dirty="0" smtClean="0"/>
              <a:t>• States the assumption (numerical) to be tested</a:t>
            </a:r>
          </a:p>
          <a:p>
            <a:pPr algn="l">
              <a:defRPr/>
            </a:pPr>
            <a:r>
              <a:rPr lang="en-US" dirty="0" smtClean="0"/>
              <a:t>• Begin with the assumption that the null hypothesis is TRUE</a:t>
            </a:r>
          </a:p>
          <a:p>
            <a:pPr algn="l">
              <a:defRPr/>
            </a:pPr>
            <a:r>
              <a:rPr lang="en-US" dirty="0" smtClean="0"/>
              <a:t>• Always contains the ‘=’ sign</a:t>
            </a:r>
          </a:p>
          <a:p>
            <a:pPr algn="l">
              <a:defRPr/>
            </a:pPr>
            <a:r>
              <a:rPr lang="en-US" dirty="0" smtClean="0"/>
              <a:t>         The null hypothesis, H0</a:t>
            </a:r>
          </a:p>
          <a:p>
            <a:pPr algn="l">
              <a:defRPr/>
            </a:pPr>
            <a:endParaRPr lang="en-US" dirty="0" smtClean="0"/>
          </a:p>
          <a:p>
            <a:pPr algn="l">
              <a:defRPr/>
            </a:pPr>
            <a:endParaRPr lang="en-US" dirty="0" smtClean="0"/>
          </a:p>
          <a:p>
            <a:pPr algn="l">
              <a:defRPr/>
            </a:pPr>
            <a:r>
              <a:rPr lang="en-US" dirty="0" smtClean="0"/>
              <a:t>The alternative hypothesis, Ha</a:t>
            </a:r>
          </a:p>
          <a:p>
            <a:pPr algn="l">
              <a:defRPr/>
            </a:pPr>
            <a:r>
              <a:rPr lang="en-US" dirty="0" smtClean="0"/>
              <a:t>:</a:t>
            </a:r>
          </a:p>
          <a:p>
            <a:pPr algn="l">
              <a:defRPr/>
            </a:pPr>
            <a:r>
              <a:rPr lang="en-US" dirty="0" smtClean="0"/>
              <a:t>• Is the opposite of the null hypothesis</a:t>
            </a:r>
          </a:p>
          <a:p>
            <a:pPr algn="l">
              <a:defRPr/>
            </a:pPr>
            <a:r>
              <a:rPr lang="en-US" dirty="0" smtClean="0"/>
              <a:t>• Challenges the status quo</a:t>
            </a:r>
          </a:p>
          <a:p>
            <a:pPr algn="l">
              <a:defRPr/>
            </a:pPr>
            <a:r>
              <a:rPr lang="en-US" dirty="0" smtClean="0"/>
              <a:t>• Never contains just the ‘=’ sign</a:t>
            </a:r>
          </a:p>
          <a:p>
            <a:pPr algn="l">
              <a:defRPr/>
            </a:pPr>
            <a:r>
              <a:rPr lang="en-US" dirty="0" smtClean="0"/>
              <a:t>• Is generally the hypothesis that is believed to be true by</a:t>
            </a:r>
          </a:p>
          <a:p>
            <a:pPr algn="l">
              <a:defRPr/>
            </a:pPr>
            <a:r>
              <a:rPr lang="en-US" dirty="0" smtClean="0"/>
              <a:t>the researcher</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685800"/>
            <a:ext cx="8153400" cy="4953000"/>
          </a:xfrm>
        </p:spPr>
        <p:txBody>
          <a:bodyPr>
            <a:normAutofit lnSpcReduction="10000"/>
          </a:bodyPr>
          <a:lstStyle/>
          <a:p>
            <a:pPr algn="l">
              <a:defRPr/>
            </a:pPr>
            <a:r>
              <a:rPr lang="en-US" u="sng" dirty="0" smtClean="0">
                <a:solidFill>
                  <a:srgbClr val="FF0000"/>
                </a:solidFill>
              </a:rPr>
              <a:t>One and Two Sided Tests</a:t>
            </a:r>
          </a:p>
          <a:p>
            <a:pPr algn="l">
              <a:defRPr/>
            </a:pPr>
            <a:r>
              <a:rPr lang="en-US" dirty="0" smtClean="0"/>
              <a:t>• Hypothesis tests can be one or two sided (tailed)</a:t>
            </a:r>
          </a:p>
          <a:p>
            <a:pPr algn="l">
              <a:defRPr/>
            </a:pPr>
            <a:r>
              <a:rPr lang="en-US" dirty="0" smtClean="0"/>
              <a:t>• </a:t>
            </a:r>
            <a:r>
              <a:rPr lang="en-US" dirty="0" smtClean="0">
                <a:solidFill>
                  <a:srgbClr val="002060"/>
                </a:solidFill>
              </a:rPr>
              <a:t>One tailed tests are directional:</a:t>
            </a:r>
          </a:p>
          <a:p>
            <a:pPr algn="l">
              <a:defRPr/>
            </a:pPr>
            <a:r>
              <a:rPr lang="en-US" dirty="0" smtClean="0"/>
              <a:t>H0: µ1- µ2≤ 0</a:t>
            </a:r>
          </a:p>
          <a:p>
            <a:pPr algn="l">
              <a:defRPr/>
            </a:pPr>
            <a:r>
              <a:rPr lang="en-US" dirty="0" smtClean="0"/>
              <a:t>HA: µ1- µ2&gt; 0</a:t>
            </a:r>
          </a:p>
          <a:p>
            <a:pPr algn="l">
              <a:defRPr/>
            </a:pPr>
            <a:r>
              <a:rPr lang="en-US" dirty="0" smtClean="0"/>
              <a:t>• </a:t>
            </a:r>
            <a:r>
              <a:rPr lang="en-US" dirty="0" smtClean="0">
                <a:solidFill>
                  <a:srgbClr val="002060"/>
                </a:solidFill>
              </a:rPr>
              <a:t>Two tailed tests are not directional:</a:t>
            </a:r>
          </a:p>
          <a:p>
            <a:pPr algn="l">
              <a:defRPr/>
            </a:pPr>
            <a:r>
              <a:rPr lang="en-US" dirty="0" smtClean="0"/>
              <a:t>H0: µ1- µ2= 0</a:t>
            </a:r>
          </a:p>
          <a:p>
            <a:pPr algn="l">
              <a:defRPr/>
            </a:pPr>
            <a:r>
              <a:rPr lang="en-US" dirty="0" smtClean="0"/>
              <a:t>HA: µ1- µ2≠ 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reeform 2"/>
          <p:cNvSpPr>
            <a:spLocks/>
          </p:cNvSpPr>
          <p:nvPr/>
        </p:nvSpPr>
        <p:spPr bwMode="auto">
          <a:xfrm>
            <a:off x="1295400" y="3429000"/>
            <a:ext cx="2819400" cy="2552700"/>
          </a:xfrm>
          <a:custGeom>
            <a:avLst/>
            <a:gdLst>
              <a:gd name="T0" fmla="*/ 0 w 4128"/>
              <a:gd name="T1" fmla="*/ 2147483647 h 1128"/>
              <a:gd name="T2" fmla="*/ 2147483647 w 4128"/>
              <a:gd name="T3" fmla="*/ 2147483647 h 1128"/>
              <a:gd name="T4" fmla="*/ 2147483647 w 4128"/>
              <a:gd name="T5" fmla="*/ 0 h 1128"/>
              <a:gd name="T6" fmla="*/ 2147483647 w 4128"/>
              <a:gd name="T7" fmla="*/ 2147483647 h 1128"/>
              <a:gd name="T8" fmla="*/ 2147483647 w 4128"/>
              <a:gd name="T9" fmla="*/ 2147483647 h 1128"/>
              <a:gd name="T10" fmla="*/ 0 60000 65536"/>
              <a:gd name="T11" fmla="*/ 0 60000 65536"/>
              <a:gd name="T12" fmla="*/ 0 60000 65536"/>
              <a:gd name="T13" fmla="*/ 0 60000 65536"/>
              <a:gd name="T14" fmla="*/ 0 60000 65536"/>
              <a:gd name="T15" fmla="*/ 0 w 4128"/>
              <a:gd name="T16" fmla="*/ 0 h 1128"/>
              <a:gd name="T17" fmla="*/ 4128 w 4128"/>
              <a:gd name="T18" fmla="*/ 1128 h 1128"/>
            </a:gdLst>
            <a:ahLst/>
            <a:cxnLst>
              <a:cxn ang="T10">
                <a:pos x="T0" y="T1"/>
              </a:cxn>
              <a:cxn ang="T11">
                <a:pos x="T2" y="T3"/>
              </a:cxn>
              <a:cxn ang="T12">
                <a:pos x="T4" y="T5"/>
              </a:cxn>
              <a:cxn ang="T13">
                <a:pos x="T6" y="T7"/>
              </a:cxn>
              <a:cxn ang="T14">
                <a:pos x="T8" y="T9"/>
              </a:cxn>
            </a:cxnLst>
            <a:rect l="T15" t="T16" r="T17" b="T18"/>
            <a:pathLst>
              <a:path w="4128" h="1128">
                <a:moveTo>
                  <a:pt x="0" y="960"/>
                </a:moveTo>
                <a:cubicBezTo>
                  <a:pt x="136" y="1040"/>
                  <a:pt x="272" y="1120"/>
                  <a:pt x="624" y="960"/>
                </a:cubicBezTo>
                <a:cubicBezTo>
                  <a:pt x="976" y="800"/>
                  <a:pt x="1616" y="0"/>
                  <a:pt x="2112" y="0"/>
                </a:cubicBezTo>
                <a:cubicBezTo>
                  <a:pt x="2608" y="0"/>
                  <a:pt x="3264" y="792"/>
                  <a:pt x="3600" y="960"/>
                </a:cubicBezTo>
                <a:cubicBezTo>
                  <a:pt x="3936" y="1128"/>
                  <a:pt x="4032" y="1068"/>
                  <a:pt x="4128" y="1008"/>
                </a:cubicBezTo>
              </a:path>
            </a:pathLst>
          </a:custGeom>
          <a:noFill/>
          <a:ln w="38100">
            <a:solidFill>
              <a:srgbClr val="FF6600"/>
            </a:solidFill>
            <a:round/>
            <a:headEnd/>
            <a:tailEnd/>
          </a:ln>
        </p:spPr>
        <p:txBody>
          <a:bodyPr/>
          <a:lstStyle/>
          <a:p>
            <a:endParaRPr lang="en-US"/>
          </a:p>
        </p:txBody>
      </p:sp>
      <p:sp>
        <p:nvSpPr>
          <p:cNvPr id="23555" name="Freeform 2"/>
          <p:cNvSpPr>
            <a:spLocks/>
          </p:cNvSpPr>
          <p:nvPr/>
        </p:nvSpPr>
        <p:spPr bwMode="auto">
          <a:xfrm>
            <a:off x="4724400" y="3429000"/>
            <a:ext cx="3048000" cy="2514600"/>
          </a:xfrm>
          <a:custGeom>
            <a:avLst/>
            <a:gdLst>
              <a:gd name="T0" fmla="*/ 0 w 4128"/>
              <a:gd name="T1" fmla="*/ 2147483647 h 1128"/>
              <a:gd name="T2" fmla="*/ 2147483647 w 4128"/>
              <a:gd name="T3" fmla="*/ 2147483647 h 1128"/>
              <a:gd name="T4" fmla="*/ 2147483647 w 4128"/>
              <a:gd name="T5" fmla="*/ 0 h 1128"/>
              <a:gd name="T6" fmla="*/ 2147483647 w 4128"/>
              <a:gd name="T7" fmla="*/ 2147483647 h 1128"/>
              <a:gd name="T8" fmla="*/ 2147483647 w 4128"/>
              <a:gd name="T9" fmla="*/ 2147483647 h 1128"/>
              <a:gd name="T10" fmla="*/ 0 60000 65536"/>
              <a:gd name="T11" fmla="*/ 0 60000 65536"/>
              <a:gd name="T12" fmla="*/ 0 60000 65536"/>
              <a:gd name="T13" fmla="*/ 0 60000 65536"/>
              <a:gd name="T14" fmla="*/ 0 60000 65536"/>
              <a:gd name="T15" fmla="*/ 0 w 4128"/>
              <a:gd name="T16" fmla="*/ 0 h 1128"/>
              <a:gd name="T17" fmla="*/ 4128 w 4128"/>
              <a:gd name="T18" fmla="*/ 1128 h 1128"/>
            </a:gdLst>
            <a:ahLst/>
            <a:cxnLst>
              <a:cxn ang="T10">
                <a:pos x="T0" y="T1"/>
              </a:cxn>
              <a:cxn ang="T11">
                <a:pos x="T2" y="T3"/>
              </a:cxn>
              <a:cxn ang="T12">
                <a:pos x="T4" y="T5"/>
              </a:cxn>
              <a:cxn ang="T13">
                <a:pos x="T6" y="T7"/>
              </a:cxn>
              <a:cxn ang="T14">
                <a:pos x="T8" y="T9"/>
              </a:cxn>
            </a:cxnLst>
            <a:rect l="T15" t="T16" r="T17" b="T18"/>
            <a:pathLst>
              <a:path w="4128" h="1128">
                <a:moveTo>
                  <a:pt x="0" y="960"/>
                </a:moveTo>
                <a:cubicBezTo>
                  <a:pt x="136" y="1040"/>
                  <a:pt x="272" y="1120"/>
                  <a:pt x="624" y="960"/>
                </a:cubicBezTo>
                <a:cubicBezTo>
                  <a:pt x="976" y="800"/>
                  <a:pt x="1616" y="0"/>
                  <a:pt x="2112" y="0"/>
                </a:cubicBezTo>
                <a:cubicBezTo>
                  <a:pt x="2608" y="0"/>
                  <a:pt x="3264" y="792"/>
                  <a:pt x="3600" y="960"/>
                </a:cubicBezTo>
                <a:cubicBezTo>
                  <a:pt x="3936" y="1128"/>
                  <a:pt x="4032" y="1068"/>
                  <a:pt x="4128" y="1008"/>
                </a:cubicBezTo>
              </a:path>
            </a:pathLst>
          </a:custGeom>
          <a:noFill/>
          <a:ln w="38100">
            <a:solidFill>
              <a:srgbClr val="FF6600"/>
            </a:solidFill>
            <a:round/>
            <a:headEnd/>
            <a:tailEnd/>
          </a:ln>
        </p:spPr>
        <p:txBody>
          <a:bodyPr/>
          <a:lstStyle/>
          <a:p>
            <a:endParaRPr lang="en-US"/>
          </a:p>
        </p:txBody>
      </p:sp>
      <p:sp>
        <p:nvSpPr>
          <p:cNvPr id="23556" name="Line 3"/>
          <p:cNvSpPr>
            <a:spLocks noChangeShapeType="1"/>
          </p:cNvSpPr>
          <p:nvPr/>
        </p:nvSpPr>
        <p:spPr bwMode="auto">
          <a:xfrm>
            <a:off x="1295400" y="5867400"/>
            <a:ext cx="2743200" cy="46038"/>
          </a:xfrm>
          <a:prstGeom prst="line">
            <a:avLst/>
          </a:prstGeom>
          <a:noFill/>
          <a:ln w="12700">
            <a:solidFill>
              <a:schemeClr val="tx1"/>
            </a:solidFill>
            <a:round/>
            <a:headEnd/>
            <a:tailEnd/>
          </a:ln>
        </p:spPr>
        <p:txBody>
          <a:bodyPr/>
          <a:lstStyle/>
          <a:p>
            <a:endParaRPr lang="en-US"/>
          </a:p>
        </p:txBody>
      </p:sp>
      <p:sp>
        <p:nvSpPr>
          <p:cNvPr id="23557" name="Line 3"/>
          <p:cNvSpPr>
            <a:spLocks noChangeShapeType="1"/>
          </p:cNvSpPr>
          <p:nvPr/>
        </p:nvSpPr>
        <p:spPr bwMode="auto">
          <a:xfrm>
            <a:off x="4876800" y="5867400"/>
            <a:ext cx="2819400" cy="46038"/>
          </a:xfrm>
          <a:prstGeom prst="line">
            <a:avLst/>
          </a:prstGeom>
          <a:noFill/>
          <a:ln w="12700">
            <a:solidFill>
              <a:schemeClr val="tx1"/>
            </a:solidFill>
            <a:round/>
            <a:headEnd/>
            <a:tailEnd/>
          </a:ln>
        </p:spPr>
        <p:txBody>
          <a:bodyPr/>
          <a:lstStyle/>
          <a:p>
            <a:endParaRPr lang="en-US"/>
          </a:p>
        </p:txBody>
      </p:sp>
      <p:cxnSp>
        <p:nvCxnSpPr>
          <p:cNvPr id="23558" name="Straight Connector 7"/>
          <p:cNvCxnSpPr>
            <a:cxnSpLocks noChangeShapeType="1"/>
          </p:cNvCxnSpPr>
          <p:nvPr/>
        </p:nvCxnSpPr>
        <p:spPr bwMode="auto">
          <a:xfrm rot="5400000">
            <a:off x="1638301" y="5600700"/>
            <a:ext cx="533400" cy="3175"/>
          </a:xfrm>
          <a:prstGeom prst="line">
            <a:avLst/>
          </a:prstGeom>
          <a:noFill/>
          <a:ln w="9525" algn="ctr">
            <a:solidFill>
              <a:schemeClr val="tx1"/>
            </a:solidFill>
            <a:round/>
            <a:headEnd/>
            <a:tailEnd/>
          </a:ln>
        </p:spPr>
      </p:cxnSp>
      <p:cxnSp>
        <p:nvCxnSpPr>
          <p:cNvPr id="23559" name="Straight Connector 9"/>
          <p:cNvCxnSpPr>
            <a:cxnSpLocks noChangeShapeType="1"/>
          </p:cNvCxnSpPr>
          <p:nvPr/>
        </p:nvCxnSpPr>
        <p:spPr bwMode="auto">
          <a:xfrm rot="5400000">
            <a:off x="5105401" y="5638800"/>
            <a:ext cx="457200" cy="3175"/>
          </a:xfrm>
          <a:prstGeom prst="line">
            <a:avLst/>
          </a:prstGeom>
          <a:noFill/>
          <a:ln w="9525" algn="ctr">
            <a:solidFill>
              <a:schemeClr val="tx1"/>
            </a:solidFill>
            <a:round/>
            <a:headEnd/>
            <a:tailEnd/>
          </a:ln>
        </p:spPr>
      </p:cxnSp>
      <p:cxnSp>
        <p:nvCxnSpPr>
          <p:cNvPr id="23560" name="Straight Connector 11"/>
          <p:cNvCxnSpPr>
            <a:cxnSpLocks noChangeShapeType="1"/>
          </p:cNvCxnSpPr>
          <p:nvPr/>
        </p:nvCxnSpPr>
        <p:spPr bwMode="auto">
          <a:xfrm rot="5400000">
            <a:off x="7010401" y="5638800"/>
            <a:ext cx="457200" cy="3175"/>
          </a:xfrm>
          <a:prstGeom prst="line">
            <a:avLst/>
          </a:prstGeom>
          <a:noFill/>
          <a:ln w="9525" algn="ctr">
            <a:solidFill>
              <a:schemeClr val="tx1"/>
            </a:solidFill>
            <a:round/>
            <a:headEnd/>
            <a:tailEnd/>
          </a:ln>
        </p:spPr>
      </p:cxnSp>
      <p:sp>
        <p:nvSpPr>
          <p:cNvPr id="23561" name="Rectangle 12"/>
          <p:cNvSpPr>
            <a:spLocks noChangeArrowheads="1"/>
          </p:cNvSpPr>
          <p:nvPr/>
        </p:nvSpPr>
        <p:spPr bwMode="auto">
          <a:xfrm>
            <a:off x="762000" y="609600"/>
            <a:ext cx="8077200" cy="646113"/>
          </a:xfrm>
          <a:prstGeom prst="rect">
            <a:avLst/>
          </a:prstGeom>
          <a:noFill/>
          <a:ln w="9525">
            <a:noFill/>
            <a:miter lim="800000"/>
            <a:headEnd/>
            <a:tailEnd/>
          </a:ln>
        </p:spPr>
        <p:txBody>
          <a:bodyPr>
            <a:spAutoFit/>
          </a:bodyPr>
          <a:lstStyle/>
          <a:p>
            <a:r>
              <a:rPr lang="en-US" altLang="en-US"/>
              <a:t>When To Reject H</a:t>
            </a:r>
            <a:r>
              <a:rPr lang="en-US" altLang="en-US" baseline="-25000"/>
              <a:t>0</a:t>
            </a:r>
            <a:r>
              <a:rPr lang="en-US" altLang="en-US"/>
              <a:t> ?</a:t>
            </a:r>
            <a:endParaRPr lang="el-GR" altLang="en-US"/>
          </a:p>
          <a:p>
            <a:r>
              <a:rPr lang="en-US" altLang="en-US"/>
              <a:t>Rejection region: set of all test statistic values for which H</a:t>
            </a:r>
            <a:r>
              <a:rPr lang="en-US" altLang="en-US" baseline="-25000"/>
              <a:t>0</a:t>
            </a:r>
            <a:r>
              <a:rPr lang="en-US" altLang="en-US"/>
              <a:t> will be rejected</a:t>
            </a:r>
          </a:p>
        </p:txBody>
      </p:sp>
      <p:sp>
        <p:nvSpPr>
          <p:cNvPr id="23562" name="Rectangle 13"/>
          <p:cNvSpPr>
            <a:spLocks noChangeArrowheads="1"/>
          </p:cNvSpPr>
          <p:nvPr/>
        </p:nvSpPr>
        <p:spPr bwMode="auto">
          <a:xfrm rot="10800000" flipV="1">
            <a:off x="990600" y="6005513"/>
            <a:ext cx="7086600" cy="646112"/>
          </a:xfrm>
          <a:prstGeom prst="rect">
            <a:avLst/>
          </a:prstGeom>
          <a:noFill/>
          <a:ln w="9525">
            <a:noFill/>
            <a:miter lim="800000"/>
            <a:headEnd/>
            <a:tailEnd/>
          </a:ln>
        </p:spPr>
        <p:txBody>
          <a:bodyPr>
            <a:spAutoFit/>
          </a:bodyPr>
          <a:lstStyle/>
          <a:p>
            <a:r>
              <a:rPr lang="en-US" altLang="en-US"/>
              <a:t>Critical Value = -1.64                  Critical Values = -1.96 and +1.96</a:t>
            </a:r>
          </a:p>
          <a:p>
            <a:r>
              <a:rPr lang="en-US" altLang="en-US"/>
              <a:t>                                                                </a:t>
            </a:r>
          </a:p>
        </p:txBody>
      </p:sp>
      <p:sp>
        <p:nvSpPr>
          <p:cNvPr id="23563" name="Rectangle 14"/>
          <p:cNvSpPr>
            <a:spLocks noChangeArrowheads="1"/>
          </p:cNvSpPr>
          <p:nvPr/>
        </p:nvSpPr>
        <p:spPr bwMode="auto">
          <a:xfrm>
            <a:off x="304800" y="1981200"/>
            <a:ext cx="8686800" cy="646113"/>
          </a:xfrm>
          <a:prstGeom prst="rect">
            <a:avLst/>
          </a:prstGeom>
          <a:noFill/>
          <a:ln w="9525">
            <a:noFill/>
            <a:miter lim="800000"/>
            <a:headEnd/>
            <a:tailEnd/>
          </a:ln>
        </p:spPr>
        <p:txBody>
          <a:bodyPr>
            <a:spAutoFit/>
          </a:bodyPr>
          <a:lstStyle/>
          <a:p>
            <a:r>
              <a:rPr lang="en-US" altLang="en-US"/>
              <a:t>Level of signiﬁcance, </a:t>
            </a:r>
            <a:r>
              <a:rPr lang="el-GR" altLang="en-US"/>
              <a:t>α: </a:t>
            </a:r>
            <a:r>
              <a:rPr lang="en-US" altLang="en-US"/>
              <a:t>Speciﬁed before an experiment  to deﬁne rejection region                </a:t>
            </a:r>
          </a:p>
          <a:p>
            <a:r>
              <a:rPr lang="en-US" altLang="en-US"/>
              <a:t>One  Sided :    </a:t>
            </a:r>
            <a:r>
              <a:rPr lang="el-GR" altLang="en-US"/>
              <a:t>α = 0.05</a:t>
            </a:r>
            <a:r>
              <a:rPr lang="en-US" altLang="en-US"/>
              <a:t>			Two Sided: </a:t>
            </a:r>
            <a:r>
              <a:rPr lang="el-GR" altLang="en-US"/>
              <a:t>α</a:t>
            </a:r>
            <a:r>
              <a:rPr lang="en-US" altLang="en-US"/>
              <a:t>/2</a:t>
            </a:r>
            <a:r>
              <a:rPr lang="el-GR" altLang="en-US"/>
              <a:t> = 0.0</a:t>
            </a:r>
            <a:r>
              <a:rPr lang="en-US" altLang="en-US"/>
              <a:t>25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z="3600" b="1" smtClean="0">
                <a:solidFill>
                  <a:srgbClr val="0070C0"/>
                </a:solidFill>
              </a:rPr>
              <a:t>Type-I and Type-II Errors</a:t>
            </a:r>
            <a:endParaRPr lang="en-US" altLang="en-US" sz="2800" b="1" smtClean="0">
              <a:solidFill>
                <a:srgbClr val="0070C0"/>
              </a:solidFill>
            </a:endParaRPr>
          </a:p>
        </p:txBody>
      </p:sp>
      <p:sp>
        <p:nvSpPr>
          <p:cNvPr id="24579" name="Rectangle 4"/>
          <p:cNvSpPr>
            <a:spLocks noChangeArrowheads="1"/>
          </p:cNvSpPr>
          <p:nvPr/>
        </p:nvSpPr>
        <p:spPr bwMode="auto">
          <a:xfrm>
            <a:off x="787400" y="1743075"/>
            <a:ext cx="7686675" cy="4551363"/>
          </a:xfrm>
          <a:prstGeom prst="rect">
            <a:avLst/>
          </a:prstGeom>
          <a:noFill/>
          <a:ln w="9525">
            <a:noFill/>
            <a:miter lim="800000"/>
            <a:headEnd/>
            <a:tailEnd/>
          </a:ln>
        </p:spPr>
        <p:txBody>
          <a:bodyPr>
            <a:spAutoFit/>
          </a:bodyPr>
          <a:lstStyle/>
          <a:p>
            <a:pPr indent="169863">
              <a:lnSpc>
                <a:spcPct val="90000"/>
              </a:lnSpc>
              <a:spcBef>
                <a:spcPct val="20000"/>
              </a:spcBef>
              <a:buClr>
                <a:srgbClr val="FF0000"/>
              </a:buClr>
              <a:buSzPct val="60000"/>
              <a:buFont typeface="Wingdings" pitchFamily="2" charset="2"/>
              <a:buNone/>
            </a:pPr>
            <a:endParaRPr lang="en-US" altLang="en-US"/>
          </a:p>
          <a:p>
            <a:pPr indent="169863">
              <a:lnSpc>
                <a:spcPct val="90000"/>
              </a:lnSpc>
              <a:spcBef>
                <a:spcPct val="20000"/>
              </a:spcBef>
              <a:buClr>
                <a:srgbClr val="FF0000"/>
              </a:buClr>
              <a:buSzPct val="60000"/>
              <a:buFont typeface="Wingdings" pitchFamily="2" charset="2"/>
              <a:buChar char="v"/>
            </a:pPr>
            <a:r>
              <a:rPr lang="en-US" altLang="en-US">
                <a:sym typeface="Symbol" pitchFamily="18" charset="2"/>
              </a:rPr>
              <a:t> </a:t>
            </a:r>
            <a:r>
              <a:rPr lang="en-US" altLang="en-US" b="1">
                <a:solidFill>
                  <a:srgbClr val="0000CC"/>
                </a:solidFill>
                <a:sym typeface="Symbol" pitchFamily="18" charset="2"/>
              </a:rPr>
              <a:t></a:t>
            </a:r>
            <a:r>
              <a:rPr lang="en-US" altLang="en-US">
                <a:sym typeface="Symbol" pitchFamily="18" charset="2"/>
              </a:rPr>
              <a:t> = </a:t>
            </a:r>
            <a:r>
              <a:rPr lang="en-US" altLang="en-US"/>
              <a:t>Probability of rejecting H</a:t>
            </a:r>
            <a:r>
              <a:rPr lang="en-US" altLang="en-US" baseline="-25000"/>
              <a:t>0</a:t>
            </a:r>
            <a:r>
              <a:rPr lang="en-US" altLang="en-US"/>
              <a:t> when H</a:t>
            </a:r>
            <a:r>
              <a:rPr lang="en-US" altLang="en-US" baseline="-25000"/>
              <a:t>0</a:t>
            </a:r>
            <a:r>
              <a:rPr lang="en-US" altLang="en-US"/>
              <a:t> is true </a:t>
            </a:r>
          </a:p>
          <a:p>
            <a:pPr indent="169863">
              <a:lnSpc>
                <a:spcPct val="90000"/>
              </a:lnSpc>
              <a:spcBef>
                <a:spcPct val="20000"/>
              </a:spcBef>
              <a:buClr>
                <a:srgbClr val="FF0000"/>
              </a:buClr>
              <a:buSzPct val="60000"/>
              <a:buFont typeface="Wingdings" pitchFamily="2" charset="2"/>
              <a:buChar char="v"/>
            </a:pPr>
            <a:endParaRPr lang="en-US" altLang="en-US"/>
          </a:p>
          <a:p>
            <a:pPr indent="169863">
              <a:lnSpc>
                <a:spcPct val="90000"/>
              </a:lnSpc>
              <a:spcBef>
                <a:spcPct val="20000"/>
              </a:spcBef>
              <a:buClr>
                <a:srgbClr val="FF0000"/>
              </a:buClr>
              <a:buSzPct val="60000"/>
              <a:buFont typeface="Wingdings" pitchFamily="2" charset="2"/>
              <a:buChar char="v"/>
            </a:pPr>
            <a:r>
              <a:rPr lang="en-US" altLang="en-US"/>
              <a:t> </a:t>
            </a:r>
            <a:r>
              <a:rPr lang="en-US" altLang="en-US" b="1">
                <a:solidFill>
                  <a:srgbClr val="0000CC"/>
                </a:solidFill>
                <a:sym typeface="Symbol" pitchFamily="18" charset="2"/>
              </a:rPr>
              <a:t></a:t>
            </a:r>
            <a:r>
              <a:rPr lang="en-US" altLang="en-US">
                <a:sym typeface="Symbol" pitchFamily="18" charset="2"/>
              </a:rPr>
              <a:t> is called </a:t>
            </a:r>
            <a:r>
              <a:rPr lang="en-US" altLang="en-US">
                <a:solidFill>
                  <a:srgbClr val="0000CC"/>
                </a:solidFill>
                <a:sym typeface="Symbol" pitchFamily="18" charset="2"/>
              </a:rPr>
              <a:t>significance level </a:t>
            </a:r>
            <a:r>
              <a:rPr lang="en-US" altLang="en-US">
                <a:sym typeface="Symbol" pitchFamily="18" charset="2"/>
              </a:rPr>
              <a:t>of the test</a:t>
            </a:r>
          </a:p>
          <a:p>
            <a:pPr indent="169863">
              <a:lnSpc>
                <a:spcPct val="90000"/>
              </a:lnSpc>
              <a:spcBef>
                <a:spcPct val="20000"/>
              </a:spcBef>
              <a:buClr>
                <a:srgbClr val="FF0000"/>
              </a:buClr>
              <a:buSzPct val="60000"/>
              <a:buFont typeface="Wingdings" pitchFamily="2" charset="2"/>
              <a:buChar char="v"/>
            </a:pPr>
            <a:endParaRPr lang="en-US" altLang="en-US">
              <a:solidFill>
                <a:srgbClr val="0000CC"/>
              </a:solidFill>
            </a:endParaRPr>
          </a:p>
          <a:p>
            <a:pPr indent="169863">
              <a:lnSpc>
                <a:spcPct val="90000"/>
              </a:lnSpc>
              <a:spcBef>
                <a:spcPct val="20000"/>
              </a:spcBef>
              <a:buClr>
                <a:srgbClr val="FF0000"/>
              </a:buClr>
              <a:buSzPct val="60000"/>
              <a:buFont typeface="Wingdings" pitchFamily="2" charset="2"/>
              <a:buChar char="v"/>
            </a:pPr>
            <a:r>
              <a:rPr lang="en-US" altLang="en-US">
                <a:sym typeface="Symbol" pitchFamily="18" charset="2"/>
              </a:rPr>
              <a:t> </a:t>
            </a:r>
            <a:r>
              <a:rPr lang="en-US" altLang="en-US" b="1">
                <a:solidFill>
                  <a:srgbClr val="FF0000"/>
                </a:solidFill>
                <a:sym typeface="Symbol" pitchFamily="18" charset="2"/>
              </a:rPr>
              <a:t></a:t>
            </a:r>
            <a:r>
              <a:rPr lang="en-US" altLang="en-US">
                <a:sym typeface="Symbol" pitchFamily="18" charset="2"/>
              </a:rPr>
              <a:t> = </a:t>
            </a:r>
            <a:r>
              <a:rPr lang="en-US" altLang="en-US"/>
              <a:t>Probability of not rejecting H</a:t>
            </a:r>
            <a:r>
              <a:rPr lang="en-US" altLang="en-US" baseline="-25000"/>
              <a:t>0</a:t>
            </a:r>
            <a:r>
              <a:rPr lang="en-US" altLang="en-US"/>
              <a:t> when H</a:t>
            </a:r>
            <a:r>
              <a:rPr lang="en-US" altLang="en-US" baseline="-25000"/>
              <a:t>0</a:t>
            </a:r>
            <a:r>
              <a:rPr lang="en-US" altLang="en-US"/>
              <a:t> is false</a:t>
            </a:r>
          </a:p>
          <a:p>
            <a:pPr indent="169863">
              <a:lnSpc>
                <a:spcPct val="90000"/>
              </a:lnSpc>
              <a:spcBef>
                <a:spcPct val="20000"/>
              </a:spcBef>
              <a:buClr>
                <a:srgbClr val="FF0000"/>
              </a:buClr>
              <a:buSzPct val="60000"/>
              <a:buFont typeface="Wingdings" pitchFamily="2" charset="2"/>
              <a:buChar char="v"/>
            </a:pPr>
            <a:endParaRPr lang="en-US" altLang="en-US"/>
          </a:p>
          <a:p>
            <a:pPr indent="169863">
              <a:lnSpc>
                <a:spcPct val="90000"/>
              </a:lnSpc>
              <a:spcBef>
                <a:spcPct val="20000"/>
              </a:spcBef>
              <a:buClr>
                <a:srgbClr val="FF0000"/>
              </a:buClr>
              <a:buSzPct val="60000"/>
              <a:buFont typeface="Wingdings" pitchFamily="2" charset="2"/>
              <a:buChar char="v"/>
            </a:pPr>
            <a:r>
              <a:rPr lang="en-US" altLang="en-US" b="1">
                <a:solidFill>
                  <a:srgbClr val="FF0000"/>
                </a:solidFill>
                <a:sym typeface="Symbol" pitchFamily="18" charset="2"/>
              </a:rPr>
              <a:t> 1-</a:t>
            </a:r>
            <a:r>
              <a:rPr lang="en-US" altLang="en-US">
                <a:sym typeface="Symbol" pitchFamily="18" charset="2"/>
              </a:rPr>
              <a:t> is called </a:t>
            </a:r>
            <a:r>
              <a:rPr lang="en-US" altLang="en-US">
                <a:solidFill>
                  <a:srgbClr val="FF0000"/>
                </a:solidFill>
                <a:sym typeface="Symbol" pitchFamily="18" charset="2"/>
              </a:rPr>
              <a:t>statistical power</a:t>
            </a:r>
            <a:r>
              <a:rPr lang="en-US" altLang="en-US">
                <a:sym typeface="Symbol" pitchFamily="18" charset="2"/>
              </a:rPr>
              <a:t> of the test</a:t>
            </a:r>
            <a:endParaRPr lang="en-US" altLang="en-US"/>
          </a:p>
          <a:p>
            <a:pPr indent="169863">
              <a:lnSpc>
                <a:spcPct val="90000"/>
              </a:lnSpc>
              <a:spcBef>
                <a:spcPct val="20000"/>
              </a:spcBef>
              <a:buClr>
                <a:srgbClr val="FF0000"/>
              </a:buClr>
              <a:buSzPct val="60000"/>
              <a:buFont typeface="Wingdings" pitchFamily="2" charset="2"/>
              <a:buNone/>
            </a:pPr>
            <a:endParaRPr lang="en-US" altLang="en-US" sz="24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3"/>
          <p:cNvSpPr txBox="1">
            <a:spLocks noChangeArrowheads="1"/>
          </p:cNvSpPr>
          <p:nvPr/>
        </p:nvSpPr>
        <p:spPr bwMode="auto">
          <a:xfrm>
            <a:off x="304800" y="2022475"/>
            <a:ext cx="4206875" cy="3570288"/>
          </a:xfrm>
          <a:prstGeom prst="rect">
            <a:avLst/>
          </a:prstGeom>
          <a:solidFill>
            <a:srgbClr val="00FFFF"/>
          </a:solidFill>
          <a:ln w="9525">
            <a:noFill/>
            <a:miter lim="800000"/>
            <a:headEnd/>
            <a:tailEnd/>
          </a:ln>
        </p:spPr>
        <p:txBody>
          <a:bodyPr>
            <a:spAutoFit/>
          </a:bodyPr>
          <a:lstStyle/>
          <a:p>
            <a:pPr>
              <a:tabLst>
                <a:tab pos="1538288" algn="l"/>
                <a:tab pos="2857500" algn="l"/>
              </a:tabLst>
            </a:pPr>
            <a:r>
              <a:rPr lang="en-US" altLang="en-US" sz="2200">
                <a:solidFill>
                  <a:schemeClr val="bg1"/>
                </a:solidFill>
                <a:ea typeface="ＭＳ Ｐゴシック" pitchFamily="-28" charset="-128"/>
              </a:rPr>
              <a:t>	  </a:t>
            </a:r>
            <a:r>
              <a:rPr lang="en-US" altLang="en-US" sz="2200" b="1">
                <a:ea typeface="ＭＳ Ｐゴシック" pitchFamily="-28" charset="-128"/>
              </a:rPr>
              <a:t>Disease status</a:t>
            </a:r>
            <a:endParaRPr lang="en-US" altLang="en-US" sz="2200">
              <a:ea typeface="ＭＳ Ｐゴシック" pitchFamily="-28" charset="-128"/>
            </a:endParaRPr>
          </a:p>
          <a:p>
            <a:pPr>
              <a:tabLst>
                <a:tab pos="1538288" algn="l"/>
                <a:tab pos="2857500" algn="l"/>
              </a:tabLst>
            </a:pPr>
            <a:r>
              <a:rPr lang="en-US" altLang="en-US" sz="2200">
                <a:ea typeface="ＭＳ Ｐゴシック" pitchFamily="-28" charset="-128"/>
              </a:rPr>
              <a:t>	Present	Absent</a:t>
            </a:r>
          </a:p>
          <a:p>
            <a:pPr>
              <a:tabLst>
                <a:tab pos="1538288" algn="l"/>
                <a:tab pos="2857500" algn="l"/>
              </a:tabLst>
            </a:pPr>
            <a:endParaRPr lang="en-US" altLang="en-US" sz="2200" b="1">
              <a:ea typeface="ＭＳ Ｐゴシック" pitchFamily="-28" charset="-128"/>
            </a:endParaRPr>
          </a:p>
          <a:p>
            <a:pPr>
              <a:tabLst>
                <a:tab pos="1538288" algn="l"/>
                <a:tab pos="2857500" algn="l"/>
              </a:tabLst>
            </a:pPr>
            <a:endParaRPr lang="en-US" altLang="en-US" sz="2800">
              <a:ea typeface="ＭＳ Ｐゴシック" pitchFamily="-28" charset="-128"/>
            </a:endParaRPr>
          </a:p>
          <a:p>
            <a:pPr>
              <a:tabLst>
                <a:tab pos="1538288" algn="l"/>
                <a:tab pos="2857500" algn="l"/>
              </a:tabLst>
            </a:pPr>
            <a:r>
              <a:rPr lang="en-US" altLang="en-US" sz="2200" b="1">
                <a:ea typeface="ＭＳ Ｐゴシック" pitchFamily="-28" charset="-128"/>
              </a:rPr>
              <a:t>Test result</a:t>
            </a:r>
            <a:endParaRPr lang="en-US" altLang="en-US" sz="2200">
              <a:ea typeface="ＭＳ Ｐゴシック" pitchFamily="-28" charset="-128"/>
            </a:endParaRPr>
          </a:p>
          <a:p>
            <a:pPr>
              <a:tabLst>
                <a:tab pos="1538288" algn="l"/>
                <a:tab pos="2857500" algn="l"/>
              </a:tabLst>
            </a:pPr>
            <a:r>
              <a:rPr lang="en-US" altLang="en-US" sz="2200">
                <a:ea typeface="ＭＳ Ｐゴシック" pitchFamily="-28" charset="-128"/>
              </a:rPr>
              <a:t>+ve      True +ve       False +ve</a:t>
            </a:r>
          </a:p>
          <a:p>
            <a:pPr>
              <a:tabLst>
                <a:tab pos="1538288" algn="l"/>
                <a:tab pos="2857500" algn="l"/>
              </a:tabLst>
            </a:pPr>
            <a:r>
              <a:rPr lang="en-US" altLang="en-US" sz="2200">
                <a:ea typeface="ＭＳ Ｐゴシック" pitchFamily="-28" charset="-128"/>
              </a:rPr>
              <a:t>           </a:t>
            </a:r>
            <a:r>
              <a:rPr lang="en-US" altLang="en-US" sz="2000">
                <a:ea typeface="ＭＳ Ｐゴシック" pitchFamily="-28" charset="-128"/>
              </a:rPr>
              <a:t>(sensitivity)</a:t>
            </a:r>
            <a:endParaRPr lang="en-US" altLang="en-US" sz="2200">
              <a:ea typeface="ＭＳ Ｐゴシック" pitchFamily="-28" charset="-128"/>
            </a:endParaRPr>
          </a:p>
          <a:p>
            <a:pPr>
              <a:tabLst>
                <a:tab pos="1538288" algn="l"/>
                <a:tab pos="2857500" algn="l"/>
              </a:tabLst>
            </a:pPr>
            <a:endParaRPr lang="en-US" altLang="en-US" sz="2200">
              <a:ea typeface="ＭＳ Ｐゴシック" pitchFamily="-28" charset="-128"/>
            </a:endParaRPr>
          </a:p>
          <a:p>
            <a:pPr>
              <a:tabLst>
                <a:tab pos="1538288" algn="l"/>
                <a:tab pos="2857500" algn="l"/>
              </a:tabLst>
            </a:pPr>
            <a:r>
              <a:rPr lang="en-US" altLang="en-US" sz="2200">
                <a:ea typeface="ＭＳ Ｐゴシック" pitchFamily="-28" charset="-128"/>
              </a:rPr>
              <a:t>-ve      False –ve       True -ve</a:t>
            </a:r>
          </a:p>
          <a:p>
            <a:pPr>
              <a:tabLst>
                <a:tab pos="1538288" algn="l"/>
                <a:tab pos="2857500" algn="l"/>
              </a:tabLst>
            </a:pPr>
            <a:r>
              <a:rPr lang="en-US" altLang="en-US" sz="2200">
                <a:ea typeface="ＭＳ Ｐゴシック" pitchFamily="-28" charset="-128"/>
              </a:rPr>
              <a:t>	             </a:t>
            </a:r>
            <a:r>
              <a:rPr lang="en-US" altLang="en-US">
                <a:ea typeface="ＭＳ Ｐゴシック" pitchFamily="-28" charset="-128"/>
              </a:rPr>
              <a:t>(Specificity)</a:t>
            </a:r>
          </a:p>
        </p:txBody>
      </p:sp>
      <p:sp>
        <p:nvSpPr>
          <p:cNvPr id="50180" name="Text Box 4"/>
          <p:cNvSpPr txBox="1">
            <a:spLocks noChangeArrowheads="1"/>
          </p:cNvSpPr>
          <p:nvPr/>
        </p:nvSpPr>
        <p:spPr bwMode="auto">
          <a:xfrm>
            <a:off x="4724400" y="2209800"/>
            <a:ext cx="4206875" cy="2924175"/>
          </a:xfrm>
          <a:prstGeom prst="rect">
            <a:avLst/>
          </a:prstGeom>
          <a:solidFill>
            <a:schemeClr val="bg1">
              <a:lumMod val="95000"/>
            </a:schemeClr>
          </a:solidFill>
          <a:ln w="9525">
            <a:noFill/>
            <a:miter lim="800000"/>
            <a:headEnd/>
            <a:tailEnd/>
          </a:ln>
        </p:spPr>
        <p:txBody>
          <a:bodyPr>
            <a:spAutoFit/>
          </a:bodyPr>
          <a:lstStyle/>
          <a:p>
            <a:pPr algn="ctr">
              <a:tabLst>
                <a:tab pos="1538288" algn="l"/>
                <a:tab pos="2857500" algn="l"/>
              </a:tabLst>
              <a:defRPr/>
            </a:pPr>
            <a:r>
              <a:rPr lang="en-US" sz="2200" dirty="0">
                <a:solidFill>
                  <a:schemeClr val="tx2">
                    <a:lumMod val="60000"/>
                    <a:lumOff val="40000"/>
                  </a:schemeClr>
                </a:solidFill>
                <a:latin typeface="Arial" pitchFamily="34" charset="0"/>
                <a:ea typeface="ＭＳ Ｐゴシック" pitchFamily="-16" charset="-128"/>
              </a:rPr>
              <a:t>            </a:t>
            </a:r>
            <a:r>
              <a:rPr lang="en-US" sz="2000" b="1" u="sng" dirty="0">
                <a:solidFill>
                  <a:schemeClr val="tx2">
                    <a:lumMod val="60000"/>
                    <a:lumOff val="40000"/>
                  </a:schemeClr>
                </a:solidFill>
                <a:latin typeface="Arial" pitchFamily="34" charset="0"/>
                <a:ea typeface="ＭＳ Ｐゴシック" pitchFamily="-16" charset="-128"/>
              </a:rPr>
              <a:t>Significance Difference is</a:t>
            </a:r>
            <a:endParaRPr lang="en-US" sz="2000" u="sng" dirty="0">
              <a:solidFill>
                <a:schemeClr val="tx2">
                  <a:lumMod val="60000"/>
                  <a:lumOff val="40000"/>
                </a:schemeClr>
              </a:solidFill>
              <a:latin typeface="Arial" pitchFamily="34" charset="0"/>
              <a:ea typeface="ＭＳ Ｐゴシック" pitchFamily="-16" charset="-128"/>
            </a:endParaRPr>
          </a:p>
          <a:p>
            <a:pPr>
              <a:tabLst>
                <a:tab pos="1538288" algn="l"/>
                <a:tab pos="2857500" algn="l"/>
              </a:tabLst>
              <a:defRPr/>
            </a:pPr>
            <a:r>
              <a:rPr lang="en-US" sz="2200" dirty="0">
                <a:solidFill>
                  <a:schemeClr val="tx2">
                    <a:lumMod val="60000"/>
                    <a:lumOff val="40000"/>
                  </a:schemeClr>
                </a:solidFill>
                <a:latin typeface="Arial" pitchFamily="34" charset="0"/>
                <a:ea typeface="ＭＳ Ｐゴシック" pitchFamily="-16" charset="-128"/>
              </a:rPr>
              <a:t>	Present	Absent</a:t>
            </a:r>
          </a:p>
          <a:p>
            <a:pPr>
              <a:tabLst>
                <a:tab pos="1538288" algn="l"/>
                <a:tab pos="2857500" algn="l"/>
              </a:tabLst>
              <a:defRPr/>
            </a:pPr>
            <a:r>
              <a:rPr lang="en-US" sz="2200" dirty="0">
                <a:solidFill>
                  <a:schemeClr val="tx2">
                    <a:lumMod val="60000"/>
                    <a:lumOff val="40000"/>
                  </a:schemeClr>
                </a:solidFill>
                <a:latin typeface="Arial" pitchFamily="34" charset="0"/>
                <a:ea typeface="ＭＳ Ｐゴシック" pitchFamily="-16" charset="-128"/>
              </a:rPr>
              <a:t>	</a:t>
            </a:r>
            <a:r>
              <a:rPr lang="en-US" sz="1500" dirty="0">
                <a:solidFill>
                  <a:schemeClr val="tx2">
                    <a:lumMod val="60000"/>
                    <a:lumOff val="40000"/>
                  </a:schemeClr>
                </a:solidFill>
                <a:latin typeface="Arial" pitchFamily="34" charset="0"/>
                <a:ea typeface="ＭＳ Ｐゴシック" pitchFamily="-16" charset="-128"/>
              </a:rPr>
              <a:t>(Ho </a:t>
            </a:r>
            <a:r>
              <a:rPr lang="en-US" sz="1500" i="1" dirty="0">
                <a:solidFill>
                  <a:schemeClr val="tx2">
                    <a:lumMod val="60000"/>
                    <a:lumOff val="40000"/>
                  </a:schemeClr>
                </a:solidFill>
                <a:latin typeface="Arial" pitchFamily="34" charset="0"/>
                <a:ea typeface="ＭＳ Ｐゴシック" pitchFamily="-16" charset="-128"/>
              </a:rPr>
              <a:t>not</a:t>
            </a:r>
            <a:r>
              <a:rPr lang="en-US" sz="1500" dirty="0">
                <a:solidFill>
                  <a:schemeClr val="tx2">
                    <a:lumMod val="60000"/>
                    <a:lumOff val="40000"/>
                  </a:schemeClr>
                </a:solidFill>
                <a:latin typeface="Arial" pitchFamily="34" charset="0"/>
                <a:ea typeface="ＭＳ Ｐゴシック" pitchFamily="-16" charset="-128"/>
              </a:rPr>
              <a:t> true)	(Ho is true)</a:t>
            </a:r>
            <a:endParaRPr lang="en-US" sz="2200" dirty="0">
              <a:solidFill>
                <a:schemeClr val="tx2">
                  <a:lumMod val="60000"/>
                  <a:lumOff val="40000"/>
                </a:schemeClr>
              </a:solidFill>
              <a:latin typeface="Arial" pitchFamily="34" charset="0"/>
              <a:ea typeface="ＭＳ Ｐゴシック" pitchFamily="-16" charset="-128"/>
            </a:endParaRPr>
          </a:p>
          <a:p>
            <a:pPr>
              <a:tabLst>
                <a:tab pos="1538288" algn="l"/>
                <a:tab pos="2857500" algn="l"/>
              </a:tabLst>
              <a:defRPr/>
            </a:pPr>
            <a:endParaRPr lang="en-US" sz="2200" b="1" dirty="0">
              <a:solidFill>
                <a:schemeClr val="tx2">
                  <a:lumMod val="60000"/>
                  <a:lumOff val="40000"/>
                </a:schemeClr>
              </a:solidFill>
              <a:latin typeface="Arial" pitchFamily="34" charset="0"/>
              <a:ea typeface="ＭＳ Ｐゴシック" pitchFamily="-16" charset="-128"/>
            </a:endParaRPr>
          </a:p>
          <a:p>
            <a:pPr>
              <a:tabLst>
                <a:tab pos="1538288" algn="l"/>
                <a:tab pos="2857500" algn="l"/>
              </a:tabLst>
              <a:defRPr/>
            </a:pPr>
            <a:r>
              <a:rPr lang="en-US" sz="1600" b="1" u="sng" dirty="0">
                <a:solidFill>
                  <a:schemeClr val="tx2">
                    <a:lumMod val="60000"/>
                    <a:lumOff val="40000"/>
                  </a:schemeClr>
                </a:solidFill>
                <a:latin typeface="Arial" pitchFamily="34" charset="0"/>
                <a:ea typeface="ＭＳ Ｐゴシック" pitchFamily="-16" charset="-128"/>
              </a:rPr>
              <a:t>Test result</a:t>
            </a:r>
            <a:endParaRPr lang="en-US" sz="1600" u="sng" dirty="0">
              <a:solidFill>
                <a:schemeClr val="tx2">
                  <a:lumMod val="60000"/>
                  <a:lumOff val="40000"/>
                </a:schemeClr>
              </a:solidFill>
              <a:latin typeface="Arial" pitchFamily="34" charset="0"/>
              <a:ea typeface="ＭＳ Ｐゴシック" pitchFamily="-16" charset="-128"/>
            </a:endParaRPr>
          </a:p>
          <a:p>
            <a:pPr>
              <a:tabLst>
                <a:tab pos="1538288" algn="l"/>
                <a:tab pos="2857500" algn="l"/>
              </a:tabLst>
              <a:defRPr/>
            </a:pPr>
            <a:r>
              <a:rPr lang="en-US" sz="1600" dirty="0">
                <a:solidFill>
                  <a:schemeClr val="tx2">
                    <a:lumMod val="60000"/>
                    <a:lumOff val="40000"/>
                  </a:schemeClr>
                </a:solidFill>
                <a:latin typeface="Arial" pitchFamily="34" charset="0"/>
                <a:ea typeface="ＭＳ Ｐゴシック" pitchFamily="-16" charset="-128"/>
              </a:rPr>
              <a:t>Reject Ho	No error	Type I err.</a:t>
            </a:r>
          </a:p>
          <a:p>
            <a:pPr>
              <a:tabLst>
                <a:tab pos="1538288" algn="l"/>
                <a:tab pos="2857500" algn="l"/>
              </a:tabLst>
              <a:defRPr/>
            </a:pPr>
            <a:r>
              <a:rPr lang="en-US" sz="1600" dirty="0">
                <a:solidFill>
                  <a:schemeClr val="tx2">
                    <a:lumMod val="60000"/>
                    <a:lumOff val="40000"/>
                  </a:schemeClr>
                </a:solidFill>
                <a:latin typeface="Arial" pitchFamily="34" charset="0"/>
                <a:ea typeface="ＭＳ Ｐゴシック" pitchFamily="-16" charset="-128"/>
              </a:rPr>
              <a:t>	1-</a:t>
            </a:r>
            <a:r>
              <a:rPr lang="en-US" sz="1600" dirty="0">
                <a:solidFill>
                  <a:schemeClr val="tx2">
                    <a:lumMod val="60000"/>
                    <a:lumOff val="40000"/>
                  </a:schemeClr>
                </a:solidFill>
                <a:latin typeface="Symbol" pitchFamily="18" charset="2"/>
                <a:ea typeface="ＭＳ Ｐゴシック" pitchFamily="-16" charset="-128"/>
              </a:rPr>
              <a:t>b	a</a:t>
            </a:r>
          </a:p>
          <a:p>
            <a:pPr>
              <a:tabLst>
                <a:tab pos="1538288" algn="l"/>
                <a:tab pos="2857500" algn="l"/>
              </a:tabLst>
              <a:defRPr/>
            </a:pPr>
            <a:endParaRPr lang="en-US" sz="1600" dirty="0">
              <a:solidFill>
                <a:schemeClr val="tx2">
                  <a:lumMod val="60000"/>
                  <a:lumOff val="40000"/>
                </a:schemeClr>
              </a:solidFill>
              <a:latin typeface="Arial" pitchFamily="34" charset="0"/>
              <a:ea typeface="ＭＳ Ｐゴシック" pitchFamily="-16" charset="-128"/>
            </a:endParaRPr>
          </a:p>
          <a:p>
            <a:pPr>
              <a:tabLst>
                <a:tab pos="1538288" algn="l"/>
                <a:tab pos="2857500" algn="l"/>
              </a:tabLst>
              <a:defRPr/>
            </a:pPr>
            <a:r>
              <a:rPr lang="en-US" sz="1600" dirty="0">
                <a:solidFill>
                  <a:schemeClr val="tx2">
                    <a:lumMod val="60000"/>
                    <a:lumOff val="40000"/>
                  </a:schemeClr>
                </a:solidFill>
                <a:latin typeface="Arial" pitchFamily="34" charset="0"/>
                <a:ea typeface="ＭＳ Ｐゴシック" pitchFamily="-16" charset="-128"/>
              </a:rPr>
              <a:t>Accept Ho	Type II err.	No error</a:t>
            </a:r>
          </a:p>
          <a:p>
            <a:pPr>
              <a:tabLst>
                <a:tab pos="1538288" algn="l"/>
                <a:tab pos="2857500" algn="l"/>
              </a:tabLst>
              <a:defRPr/>
            </a:pPr>
            <a:r>
              <a:rPr lang="en-US" sz="1600" dirty="0">
                <a:solidFill>
                  <a:schemeClr val="tx2">
                    <a:lumMod val="60000"/>
                    <a:lumOff val="40000"/>
                  </a:schemeClr>
                </a:solidFill>
                <a:latin typeface="Arial" pitchFamily="34" charset="0"/>
                <a:ea typeface="ＭＳ Ｐゴシック" pitchFamily="-16" charset="-128"/>
              </a:rPr>
              <a:t>	</a:t>
            </a:r>
            <a:r>
              <a:rPr lang="en-US" sz="1600" dirty="0">
                <a:solidFill>
                  <a:schemeClr val="tx2">
                    <a:lumMod val="60000"/>
                    <a:lumOff val="40000"/>
                  </a:schemeClr>
                </a:solidFill>
                <a:latin typeface="Symbol" pitchFamily="18" charset="2"/>
                <a:ea typeface="ＭＳ Ｐゴシック" pitchFamily="-16" charset="-128"/>
              </a:rPr>
              <a:t>b	1-a</a:t>
            </a:r>
            <a:endParaRPr lang="en-US" sz="1600" dirty="0">
              <a:solidFill>
                <a:schemeClr val="tx2">
                  <a:lumMod val="60000"/>
                  <a:lumOff val="40000"/>
                </a:schemeClr>
              </a:solidFill>
              <a:latin typeface="Arial" pitchFamily="34" charset="0"/>
              <a:ea typeface="ＭＳ Ｐゴシック" pitchFamily="-16" charset="-128"/>
            </a:endParaRPr>
          </a:p>
        </p:txBody>
      </p:sp>
      <p:sp>
        <p:nvSpPr>
          <p:cNvPr id="25604" name="Line 5"/>
          <p:cNvSpPr>
            <a:spLocks noChangeShapeType="1"/>
          </p:cNvSpPr>
          <p:nvPr/>
        </p:nvSpPr>
        <p:spPr bwMode="auto">
          <a:xfrm>
            <a:off x="4876800" y="3276600"/>
            <a:ext cx="4114800" cy="0"/>
          </a:xfrm>
          <a:prstGeom prst="line">
            <a:avLst/>
          </a:prstGeom>
          <a:noFill/>
          <a:ln w="9525">
            <a:solidFill>
              <a:schemeClr val="tx2"/>
            </a:solidFill>
            <a:round/>
            <a:headEnd/>
            <a:tailEnd/>
          </a:ln>
        </p:spPr>
        <p:txBody>
          <a:bodyPr wrap="none" anchor="ctr"/>
          <a:lstStyle/>
          <a:p>
            <a:endParaRPr lang="en-US"/>
          </a:p>
        </p:txBody>
      </p:sp>
      <p:sp>
        <p:nvSpPr>
          <p:cNvPr id="25605" name="Line 6"/>
          <p:cNvSpPr>
            <a:spLocks noChangeShapeType="1"/>
          </p:cNvSpPr>
          <p:nvPr/>
        </p:nvSpPr>
        <p:spPr bwMode="auto">
          <a:xfrm>
            <a:off x="533400" y="3276600"/>
            <a:ext cx="3962400" cy="0"/>
          </a:xfrm>
          <a:prstGeom prst="line">
            <a:avLst/>
          </a:prstGeom>
          <a:noFill/>
          <a:ln w="9525">
            <a:solidFill>
              <a:schemeClr val="tx1"/>
            </a:solidFill>
            <a:round/>
            <a:headEnd/>
            <a:tailEnd/>
          </a:ln>
        </p:spPr>
        <p:txBody>
          <a:bodyPr wrap="none" anchor="ctr"/>
          <a:lstStyle/>
          <a:p>
            <a:endParaRPr lang="en-US"/>
          </a:p>
        </p:txBody>
      </p:sp>
      <p:sp>
        <p:nvSpPr>
          <p:cNvPr id="25606" name="Text Box 7"/>
          <p:cNvSpPr txBox="1">
            <a:spLocks noChangeArrowheads="1"/>
          </p:cNvSpPr>
          <p:nvPr/>
        </p:nvSpPr>
        <p:spPr bwMode="auto">
          <a:xfrm>
            <a:off x="4508500" y="5422900"/>
            <a:ext cx="3467100" cy="954088"/>
          </a:xfrm>
          <a:prstGeom prst="rect">
            <a:avLst/>
          </a:prstGeom>
          <a:noFill/>
          <a:ln w="9525">
            <a:noFill/>
            <a:miter lim="800000"/>
            <a:headEnd/>
            <a:tailEnd/>
          </a:ln>
        </p:spPr>
        <p:txBody>
          <a:bodyPr>
            <a:spAutoFit/>
          </a:bodyPr>
          <a:lstStyle/>
          <a:p>
            <a:r>
              <a:rPr lang="en-US" altLang="en-US" sz="2800">
                <a:solidFill>
                  <a:srgbClr val="FF0000"/>
                </a:solidFill>
                <a:latin typeface="Symbol" pitchFamily="18" charset="2"/>
                <a:ea typeface="ＭＳ Ｐゴシック" pitchFamily="-28" charset="-128"/>
              </a:rPr>
              <a:t>a</a:t>
            </a:r>
            <a:r>
              <a:rPr lang="en-US" altLang="en-US" sz="2800">
                <a:solidFill>
                  <a:srgbClr val="FF0000"/>
                </a:solidFill>
                <a:ea typeface="ＭＳ Ｐゴシック" pitchFamily="-28" charset="-128"/>
              </a:rPr>
              <a:t> : significance level</a:t>
            </a:r>
          </a:p>
          <a:p>
            <a:r>
              <a:rPr lang="en-US" altLang="en-US" sz="2800">
                <a:solidFill>
                  <a:srgbClr val="FF0000"/>
                </a:solidFill>
                <a:ea typeface="ＭＳ Ｐゴシック" pitchFamily="-28" charset="-128"/>
              </a:rPr>
              <a:t>1-</a:t>
            </a:r>
            <a:r>
              <a:rPr lang="en-US" altLang="en-US" sz="2800">
                <a:solidFill>
                  <a:srgbClr val="FF0000"/>
                </a:solidFill>
                <a:latin typeface="Symbol" pitchFamily="18" charset="2"/>
                <a:ea typeface="ＭＳ Ｐゴシック" pitchFamily="-28" charset="-128"/>
              </a:rPr>
              <a:t>b</a:t>
            </a:r>
            <a:r>
              <a:rPr lang="en-US" altLang="en-US" sz="2800">
                <a:solidFill>
                  <a:srgbClr val="FF0000"/>
                </a:solidFill>
                <a:ea typeface="ＭＳ Ｐゴシック" pitchFamily="-28" charset="-128"/>
              </a:rPr>
              <a:t> : power</a:t>
            </a:r>
          </a:p>
        </p:txBody>
      </p:sp>
      <p:sp>
        <p:nvSpPr>
          <p:cNvPr id="25607" name="Title 7"/>
          <p:cNvSpPr>
            <a:spLocks noGrp="1"/>
          </p:cNvSpPr>
          <p:nvPr>
            <p:ph type="title"/>
          </p:nvPr>
        </p:nvSpPr>
        <p:spPr>
          <a:xfrm>
            <a:off x="304800" y="190500"/>
            <a:ext cx="8763000" cy="952500"/>
          </a:xfrm>
        </p:spPr>
        <p:txBody>
          <a:bodyPr/>
          <a:lstStyle/>
          <a:p>
            <a:r>
              <a:rPr lang="en-US" altLang="en-US" sz="4000" b="1" smtClean="0">
                <a:solidFill>
                  <a:srgbClr val="7030A0"/>
                </a:solidFill>
              </a:rPr>
              <a:t>Diagnosis and statistical reasoning</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762000" y="304800"/>
            <a:ext cx="7772400" cy="1143000"/>
          </a:xfrm>
        </p:spPr>
        <p:txBody>
          <a:bodyPr/>
          <a:lstStyle/>
          <a:p>
            <a:r>
              <a:rPr lang="en-US" altLang="en-US" sz="3600" smtClean="0"/>
              <a:t>Example of significance testing</a:t>
            </a:r>
            <a:r>
              <a:rPr lang="en-US" altLang="en-US" sz="2800" i="1" smtClean="0"/>
              <a:t> </a:t>
            </a:r>
            <a:endParaRPr lang="en-US" altLang="en-US" i="1" smtClean="0"/>
          </a:p>
        </p:txBody>
      </p:sp>
      <p:sp>
        <p:nvSpPr>
          <p:cNvPr id="26627" name="Rectangle 3"/>
          <p:cNvSpPr>
            <a:spLocks noGrp="1" noChangeArrowheads="1"/>
          </p:cNvSpPr>
          <p:nvPr>
            <p:ph idx="1"/>
          </p:nvPr>
        </p:nvSpPr>
        <p:spPr>
          <a:xfrm>
            <a:off x="762000" y="1524000"/>
            <a:ext cx="8382000" cy="4953000"/>
          </a:xfrm>
        </p:spPr>
        <p:txBody>
          <a:bodyPr/>
          <a:lstStyle/>
          <a:p>
            <a:r>
              <a:rPr lang="en-US" altLang="en-US" sz="2800" smtClean="0"/>
              <a:t>In the Chiche trial: </a:t>
            </a:r>
          </a:p>
          <a:p>
            <a:pPr lvl="2"/>
            <a:r>
              <a:rPr lang="en-US" altLang="en-US" sz="2800" i="1" smtClean="0"/>
              <a:t>p</a:t>
            </a:r>
            <a:r>
              <a:rPr lang="en-US" altLang="en-US" sz="2800" baseline="-25000" smtClean="0"/>
              <a:t>N</a:t>
            </a:r>
            <a:r>
              <a:rPr lang="en-US" altLang="en-US" sz="2800" smtClean="0"/>
              <a:t> = 3/50 = 0.06; </a:t>
            </a:r>
            <a:r>
              <a:rPr lang="en-US" altLang="en-US" sz="2800" i="1" smtClean="0"/>
              <a:t>p</a:t>
            </a:r>
            <a:r>
              <a:rPr lang="en-US" altLang="en-US" sz="2800" baseline="-25000" smtClean="0"/>
              <a:t>C</a:t>
            </a:r>
            <a:r>
              <a:rPr lang="en-US" altLang="en-US" sz="2800" smtClean="0"/>
              <a:t> = 8/45  = 0.178</a:t>
            </a:r>
          </a:p>
          <a:p>
            <a:pPr lvl="1"/>
            <a:endParaRPr lang="en-US" altLang="en-US" smtClean="0"/>
          </a:p>
          <a:p>
            <a:r>
              <a:rPr lang="en-US" altLang="en-US" sz="2800" smtClean="0"/>
              <a:t>Null hypothesis:</a:t>
            </a:r>
          </a:p>
          <a:p>
            <a:pPr lvl="2"/>
            <a:r>
              <a:rPr lang="en-US" altLang="en-US" sz="2800" smtClean="0"/>
              <a:t>H</a:t>
            </a:r>
            <a:r>
              <a:rPr lang="en-US" altLang="en-US" sz="2800" baseline="-25000" smtClean="0"/>
              <a:t>0</a:t>
            </a:r>
            <a:r>
              <a:rPr lang="en-US" altLang="en-US" sz="2800" smtClean="0"/>
              <a:t>:</a:t>
            </a:r>
            <a:r>
              <a:rPr lang="en-US" altLang="en-US" sz="2800" smtClean="0">
                <a:solidFill>
                  <a:srgbClr val="000000"/>
                </a:solidFill>
              </a:rPr>
              <a:t> </a:t>
            </a:r>
            <a:r>
              <a:rPr lang="en-US" altLang="en-US" sz="2800" i="1" smtClean="0"/>
              <a:t>p</a:t>
            </a:r>
            <a:r>
              <a:rPr lang="en-US" altLang="en-US" sz="2800" baseline="-25000" smtClean="0"/>
              <a:t>N</a:t>
            </a:r>
            <a:r>
              <a:rPr lang="en-US" altLang="en-US" sz="2800" smtClean="0">
                <a:solidFill>
                  <a:srgbClr val="000000"/>
                </a:solidFill>
              </a:rPr>
              <a:t> </a:t>
            </a:r>
            <a:r>
              <a:rPr lang="en-US" altLang="en-US" sz="2800" smtClean="0"/>
              <a:t>–</a:t>
            </a:r>
            <a:r>
              <a:rPr lang="en-US" altLang="en-US" sz="2800" smtClean="0">
                <a:solidFill>
                  <a:srgbClr val="000000"/>
                </a:solidFill>
              </a:rPr>
              <a:t> </a:t>
            </a:r>
            <a:r>
              <a:rPr lang="en-US" altLang="en-US" sz="2800" i="1" smtClean="0"/>
              <a:t>p</a:t>
            </a:r>
            <a:r>
              <a:rPr lang="en-US" altLang="en-US" sz="2800" baseline="-25000" smtClean="0"/>
              <a:t>C</a:t>
            </a:r>
            <a:r>
              <a:rPr lang="en-US" altLang="en-US" sz="2800" smtClean="0">
                <a:solidFill>
                  <a:srgbClr val="000000"/>
                </a:solidFill>
              </a:rPr>
              <a:t> </a:t>
            </a:r>
            <a:r>
              <a:rPr lang="en-US" altLang="en-US" sz="2800" smtClean="0">
                <a:sym typeface="Symbol" pitchFamily="18" charset="2"/>
              </a:rPr>
              <a:t>= 0  or </a:t>
            </a:r>
            <a:r>
              <a:rPr lang="en-US" altLang="en-US" sz="2800" i="1" smtClean="0"/>
              <a:t>p</a:t>
            </a:r>
            <a:r>
              <a:rPr lang="en-US" altLang="en-US" sz="2800" baseline="-25000" smtClean="0"/>
              <a:t>N</a:t>
            </a:r>
            <a:r>
              <a:rPr lang="en-US" altLang="en-US" sz="2800" smtClean="0">
                <a:solidFill>
                  <a:srgbClr val="000000"/>
                </a:solidFill>
              </a:rPr>
              <a:t> </a:t>
            </a:r>
            <a:r>
              <a:rPr lang="en-US" altLang="en-US" sz="2800" smtClean="0"/>
              <a:t>=</a:t>
            </a:r>
            <a:r>
              <a:rPr lang="en-US" altLang="en-US" sz="2800" smtClean="0">
                <a:solidFill>
                  <a:srgbClr val="000000"/>
                </a:solidFill>
              </a:rPr>
              <a:t> </a:t>
            </a:r>
            <a:r>
              <a:rPr lang="en-US" altLang="en-US" sz="2800" i="1" smtClean="0"/>
              <a:t>p</a:t>
            </a:r>
            <a:r>
              <a:rPr lang="en-US" altLang="en-US" sz="2800" baseline="-25000" smtClean="0"/>
              <a:t>C</a:t>
            </a:r>
            <a:r>
              <a:rPr lang="en-US" altLang="en-US" sz="2800" smtClean="0">
                <a:solidFill>
                  <a:srgbClr val="000000"/>
                </a:solidFill>
              </a:rPr>
              <a:t> </a:t>
            </a:r>
            <a:endParaRPr lang="en-US" altLang="en-US" sz="2800" smtClean="0">
              <a:sym typeface="Symbol" pitchFamily="18" charset="2"/>
            </a:endParaRPr>
          </a:p>
          <a:p>
            <a:pPr lvl="1"/>
            <a:endParaRPr lang="en-US" altLang="en-US" smtClean="0"/>
          </a:p>
          <a:p>
            <a:r>
              <a:rPr lang="en-US" altLang="en-US" sz="2800" smtClean="0"/>
              <a:t>Statistical test:</a:t>
            </a:r>
          </a:p>
          <a:p>
            <a:pPr lvl="1"/>
            <a:r>
              <a:rPr lang="en-US" altLang="en-US" smtClean="0"/>
              <a:t>Two-sample proportion</a:t>
            </a:r>
            <a:r>
              <a:rPr lang="en-US" altLang="en-US" smtClean="0">
                <a:solidFill>
                  <a:srgbClr val="000000"/>
                </a:solidFill>
              </a:rPr>
              <a:t> </a:t>
            </a:r>
            <a:endParaRPr lang="en-US" altLang="en-US" smtClean="0"/>
          </a:p>
          <a:p>
            <a:pPr lvl="1"/>
            <a:endParaRPr lang="en-US" altLang="en-US" smtClean="0">
              <a:sym typeface="Symbol" pitchFamily="18" charset="2"/>
            </a:endParaRPr>
          </a:p>
          <a:p>
            <a:pPr lvl="2"/>
            <a:endParaRPr lang="en-US" altLang="en-US" smtClean="0"/>
          </a:p>
        </p:txBody>
      </p:sp>
      <p:sp>
        <p:nvSpPr>
          <p:cNvPr id="26628" name="Rectangle 4"/>
          <p:cNvSpPr>
            <a:spLocks noChangeArrowheads="1"/>
          </p:cNvSpPr>
          <p:nvPr/>
        </p:nvSpPr>
        <p:spPr bwMode="auto">
          <a:xfrm>
            <a:off x="8731250" y="6450013"/>
            <a:ext cx="412750" cy="366712"/>
          </a:xfrm>
          <a:prstGeom prst="rect">
            <a:avLst/>
          </a:prstGeom>
          <a:noFill/>
          <a:ln w="12700">
            <a:noFill/>
            <a:miter lim="800000"/>
            <a:headEnd/>
            <a:tailEnd/>
          </a:ln>
        </p:spPr>
        <p:txBody>
          <a:bodyPr wrap="none">
            <a:spAutoFit/>
          </a:bodyPr>
          <a:lstStyle/>
          <a:p>
            <a:pPr defTabSz="762000"/>
            <a:fld id="{6CF23821-48C6-4ED6-BE36-5DA673CA8D2B}" type="slidenum">
              <a:rPr lang="en-US" altLang="en-US" b="1">
                <a:latin typeface="Times New Roman" pitchFamily="18" charset="0"/>
              </a:rPr>
              <a:pPr defTabSz="762000"/>
              <a:t>18</a:t>
            </a:fld>
            <a:endParaRPr lang="en-US" altLang="en-US" b="1">
              <a:latin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143000" y="228600"/>
            <a:ext cx="7391400" cy="762000"/>
          </a:xfrm>
        </p:spPr>
        <p:txBody>
          <a:bodyPr/>
          <a:lstStyle/>
          <a:p>
            <a:r>
              <a:rPr lang="en-US" altLang="en-US" sz="2800" smtClean="0"/>
              <a:t>Test statistic for Two Population Proportions</a:t>
            </a:r>
          </a:p>
        </p:txBody>
      </p:sp>
      <p:sp>
        <p:nvSpPr>
          <p:cNvPr id="27651" name="Rectangle 3"/>
          <p:cNvSpPr>
            <a:spLocks noChangeArrowheads="1"/>
          </p:cNvSpPr>
          <p:nvPr/>
        </p:nvSpPr>
        <p:spPr bwMode="auto">
          <a:xfrm>
            <a:off x="2438400" y="2362200"/>
            <a:ext cx="4800600" cy="2514600"/>
          </a:xfrm>
          <a:prstGeom prst="rect">
            <a:avLst/>
          </a:prstGeom>
          <a:solidFill>
            <a:srgbClr val="FDE0BD"/>
          </a:solidFill>
          <a:ln w="19050">
            <a:solidFill>
              <a:schemeClr val="tx1"/>
            </a:solidFill>
            <a:miter lim="800000"/>
            <a:headEnd/>
            <a:tailEnd/>
          </a:ln>
        </p:spPr>
        <p:txBody>
          <a:bodyPr wrap="none" anchor="ctr"/>
          <a:lstStyle/>
          <a:p>
            <a:endParaRPr lang="en-US" altLang="en-US"/>
          </a:p>
        </p:txBody>
      </p:sp>
      <p:graphicFrame>
        <p:nvGraphicFramePr>
          <p:cNvPr id="27652" name="Object 4"/>
          <p:cNvGraphicFramePr>
            <a:graphicFrameLocks noChangeAspect="1"/>
          </p:cNvGraphicFramePr>
          <p:nvPr/>
        </p:nvGraphicFramePr>
        <p:xfrm>
          <a:off x="2514600" y="2640013"/>
          <a:ext cx="4287838" cy="1739900"/>
        </p:xfrm>
        <a:graphic>
          <a:graphicData uri="http://schemas.openxmlformats.org/presentationml/2006/ole">
            <p:oleObj spid="_x0000_s27652" name="Equation" r:id="rId4" imgW="1345616" imgH="545863" progId="Equation.3">
              <p:embed/>
            </p:oleObj>
          </a:graphicData>
        </a:graphic>
      </p:graphicFrame>
      <p:sp>
        <p:nvSpPr>
          <p:cNvPr id="27653" name="Text Box 5"/>
          <p:cNvSpPr txBox="1">
            <a:spLocks noChangeArrowheads="1"/>
          </p:cNvSpPr>
          <p:nvPr/>
        </p:nvSpPr>
        <p:spPr bwMode="auto">
          <a:xfrm>
            <a:off x="304800" y="1143000"/>
            <a:ext cx="8534400" cy="519113"/>
          </a:xfrm>
          <a:prstGeom prst="rect">
            <a:avLst/>
          </a:prstGeom>
          <a:noFill/>
          <a:ln w="19050">
            <a:noFill/>
            <a:miter lim="800000"/>
            <a:headEnd/>
            <a:tailEnd/>
          </a:ln>
        </p:spPr>
        <p:txBody>
          <a:bodyPr>
            <a:spAutoFit/>
          </a:bodyPr>
          <a:lstStyle/>
          <a:p>
            <a:pPr>
              <a:spcBef>
                <a:spcPct val="50000"/>
              </a:spcBef>
            </a:pPr>
            <a:r>
              <a:rPr lang="en-US" altLang="en-US" sz="2800">
                <a:latin typeface="Times New Roman" pitchFamily="18" charset="0"/>
              </a:rPr>
              <a:t>The test statistic for </a:t>
            </a:r>
            <a:r>
              <a:rPr lang="en-US" altLang="en-US">
                <a:latin typeface="Times New Roman" pitchFamily="18" charset="0"/>
              </a:rPr>
              <a:t>p</a:t>
            </a:r>
            <a:r>
              <a:rPr lang="en-US" altLang="en-US" baseline="-25000">
                <a:latin typeface="Times New Roman" pitchFamily="18" charset="0"/>
              </a:rPr>
              <a:t>1</a:t>
            </a:r>
            <a:r>
              <a:rPr lang="en-US" altLang="en-US">
                <a:latin typeface="Times New Roman" pitchFamily="18" charset="0"/>
              </a:rPr>
              <a:t> – p</a:t>
            </a:r>
            <a:r>
              <a:rPr lang="en-US" altLang="en-US" sz="2800" baseline="-25000">
                <a:latin typeface="Times New Roman" pitchFamily="18" charset="0"/>
              </a:rPr>
              <a:t>2</a:t>
            </a:r>
            <a:r>
              <a:rPr lang="en-US" altLang="en-US" sz="2800">
                <a:latin typeface="Times New Roman" pitchFamily="18" charset="0"/>
              </a:rPr>
              <a:t>   is a Z statistic:</a:t>
            </a:r>
          </a:p>
        </p:txBody>
      </p:sp>
      <p:sp>
        <p:nvSpPr>
          <p:cNvPr id="1228806" name="Text Box 6"/>
          <p:cNvSpPr txBox="1">
            <a:spLocks noChangeArrowheads="1"/>
          </p:cNvSpPr>
          <p:nvPr/>
        </p:nvSpPr>
        <p:spPr bwMode="auto">
          <a:xfrm>
            <a:off x="0" y="5867400"/>
            <a:ext cx="1066800" cy="396875"/>
          </a:xfrm>
          <a:prstGeom prst="rect">
            <a:avLst/>
          </a:prstGeom>
          <a:noFill/>
          <a:ln w="9525">
            <a:noFill/>
            <a:miter lim="800000"/>
            <a:headEnd/>
            <a:tailEnd/>
          </a:ln>
        </p:spPr>
        <p:txBody>
          <a:bodyPr>
            <a:spAutoFit/>
          </a:bodyPr>
          <a:lstStyle/>
          <a:p>
            <a:pPr>
              <a:spcBef>
                <a:spcPct val="50000"/>
              </a:spcBef>
            </a:pPr>
            <a:r>
              <a:rPr lang="en-US" altLang="en-US" sz="2000">
                <a:latin typeface="Times New Roman" pitchFamily="18" charset="0"/>
              </a:rPr>
              <a:t>where</a:t>
            </a:r>
          </a:p>
        </p:txBody>
      </p:sp>
      <p:sp>
        <p:nvSpPr>
          <p:cNvPr id="1228807" name="Line 7"/>
          <p:cNvSpPr>
            <a:spLocks noChangeShapeType="1"/>
          </p:cNvSpPr>
          <p:nvPr/>
        </p:nvSpPr>
        <p:spPr bwMode="auto">
          <a:xfrm>
            <a:off x="5600700" y="2752725"/>
            <a:ext cx="2057400" cy="1143000"/>
          </a:xfrm>
          <a:prstGeom prst="line">
            <a:avLst/>
          </a:prstGeom>
          <a:noFill/>
          <a:ln w="38100">
            <a:solidFill>
              <a:srgbClr val="339966"/>
            </a:solidFill>
            <a:round/>
            <a:headEnd/>
            <a:tailEnd type="triangle" w="med" len="med"/>
          </a:ln>
        </p:spPr>
        <p:txBody>
          <a:bodyPr wrap="none" anchor="ctr"/>
          <a:lstStyle/>
          <a:p>
            <a:endParaRPr lang="en-US"/>
          </a:p>
        </p:txBody>
      </p:sp>
      <p:sp>
        <p:nvSpPr>
          <p:cNvPr id="1228808" name="Rectangle 8"/>
          <p:cNvSpPr>
            <a:spLocks noChangeArrowheads="1"/>
          </p:cNvSpPr>
          <p:nvPr/>
        </p:nvSpPr>
        <p:spPr bwMode="auto">
          <a:xfrm>
            <a:off x="7391400" y="3505200"/>
            <a:ext cx="685800" cy="519113"/>
          </a:xfrm>
          <a:prstGeom prst="rect">
            <a:avLst/>
          </a:prstGeom>
          <a:noFill/>
          <a:ln w="9525">
            <a:noFill/>
            <a:miter lim="800000"/>
            <a:headEnd/>
            <a:tailEnd/>
          </a:ln>
        </p:spPr>
        <p:txBody>
          <a:bodyPr>
            <a:spAutoFit/>
          </a:bodyPr>
          <a:lstStyle/>
          <a:p>
            <a:pPr algn="ctr"/>
            <a:r>
              <a:rPr lang="en-US" altLang="en-US" sz="2800">
                <a:latin typeface="Times New Roman" pitchFamily="18" charset="0"/>
              </a:rPr>
              <a:t>0</a:t>
            </a:r>
          </a:p>
        </p:txBody>
      </p:sp>
      <p:sp>
        <p:nvSpPr>
          <p:cNvPr id="1228811" name="Rectangle 11"/>
          <p:cNvSpPr>
            <a:spLocks noChangeArrowheads="1"/>
          </p:cNvSpPr>
          <p:nvPr/>
        </p:nvSpPr>
        <p:spPr bwMode="auto">
          <a:xfrm>
            <a:off x="3048000" y="1828800"/>
            <a:ext cx="2185988" cy="396875"/>
          </a:xfrm>
          <a:prstGeom prst="rect">
            <a:avLst/>
          </a:prstGeom>
          <a:noFill/>
          <a:ln w="9525">
            <a:noFill/>
            <a:miter lim="800000"/>
            <a:headEnd/>
            <a:tailEnd/>
          </a:ln>
        </p:spPr>
        <p:txBody>
          <a:bodyPr>
            <a:spAutoFit/>
          </a:bodyPr>
          <a:lstStyle/>
          <a:p>
            <a:pPr algn="ctr"/>
            <a:r>
              <a:rPr lang="en-US" altLang="en-US" sz="2000">
                <a:latin typeface="Arial Narrow" pitchFamily="34" charset="0"/>
              </a:rPr>
              <a:t>Observed difference</a:t>
            </a:r>
          </a:p>
        </p:txBody>
      </p:sp>
      <p:sp>
        <p:nvSpPr>
          <p:cNvPr id="1228812" name="Line 12"/>
          <p:cNvSpPr>
            <a:spLocks noChangeShapeType="1"/>
          </p:cNvSpPr>
          <p:nvPr/>
        </p:nvSpPr>
        <p:spPr bwMode="auto">
          <a:xfrm flipV="1">
            <a:off x="4267200" y="2209800"/>
            <a:ext cx="0" cy="533400"/>
          </a:xfrm>
          <a:prstGeom prst="line">
            <a:avLst/>
          </a:prstGeom>
          <a:noFill/>
          <a:ln w="25400">
            <a:solidFill>
              <a:srgbClr val="339966"/>
            </a:solidFill>
            <a:round/>
            <a:headEnd/>
            <a:tailEnd type="triangle" w="med" len="med"/>
          </a:ln>
        </p:spPr>
        <p:txBody>
          <a:bodyPr/>
          <a:lstStyle/>
          <a:p>
            <a:endParaRPr lang="en-US"/>
          </a:p>
        </p:txBody>
      </p:sp>
      <p:sp>
        <p:nvSpPr>
          <p:cNvPr id="1228813" name="Rectangle 13"/>
          <p:cNvSpPr>
            <a:spLocks noChangeArrowheads="1"/>
          </p:cNvSpPr>
          <p:nvPr/>
        </p:nvSpPr>
        <p:spPr bwMode="auto">
          <a:xfrm>
            <a:off x="7315200" y="3886200"/>
            <a:ext cx="2185988" cy="396875"/>
          </a:xfrm>
          <a:prstGeom prst="rect">
            <a:avLst/>
          </a:prstGeom>
          <a:noFill/>
          <a:ln w="9525">
            <a:noFill/>
            <a:miter lim="800000"/>
            <a:headEnd/>
            <a:tailEnd/>
          </a:ln>
        </p:spPr>
        <p:txBody>
          <a:bodyPr>
            <a:spAutoFit/>
          </a:bodyPr>
          <a:lstStyle/>
          <a:p>
            <a:pPr algn="ctr"/>
            <a:r>
              <a:rPr lang="en-US" altLang="en-US" sz="2000">
                <a:latin typeface="Arial Narrow" pitchFamily="34" charset="0"/>
              </a:rPr>
              <a:t>Null hypothesis</a:t>
            </a:r>
          </a:p>
        </p:txBody>
      </p:sp>
      <p:sp>
        <p:nvSpPr>
          <p:cNvPr id="1228814" name="Rectangle 14"/>
          <p:cNvSpPr>
            <a:spLocks noChangeArrowheads="1"/>
          </p:cNvSpPr>
          <p:nvPr/>
        </p:nvSpPr>
        <p:spPr bwMode="auto">
          <a:xfrm>
            <a:off x="4572000" y="4800600"/>
            <a:ext cx="2185988" cy="701675"/>
          </a:xfrm>
          <a:prstGeom prst="rect">
            <a:avLst/>
          </a:prstGeom>
          <a:noFill/>
          <a:ln w="9525">
            <a:noFill/>
            <a:miter lim="800000"/>
            <a:headEnd/>
            <a:tailEnd/>
          </a:ln>
        </p:spPr>
        <p:txBody>
          <a:bodyPr>
            <a:spAutoFit/>
          </a:bodyPr>
          <a:lstStyle/>
          <a:p>
            <a:pPr algn="ctr"/>
            <a:r>
              <a:rPr lang="en-US" altLang="en-US" sz="2000">
                <a:latin typeface="Arial Narrow" pitchFamily="34" charset="0"/>
              </a:rPr>
              <a:t>No. of  subjects in IV nitrate group</a:t>
            </a:r>
          </a:p>
        </p:txBody>
      </p:sp>
      <p:sp>
        <p:nvSpPr>
          <p:cNvPr id="1228815" name="Line 15"/>
          <p:cNvSpPr>
            <a:spLocks noChangeShapeType="1"/>
          </p:cNvSpPr>
          <p:nvPr/>
        </p:nvSpPr>
        <p:spPr bwMode="auto">
          <a:xfrm>
            <a:off x="5181600" y="4267200"/>
            <a:ext cx="0" cy="533400"/>
          </a:xfrm>
          <a:prstGeom prst="line">
            <a:avLst/>
          </a:prstGeom>
          <a:noFill/>
          <a:ln w="50800">
            <a:solidFill>
              <a:srgbClr val="339966"/>
            </a:solidFill>
            <a:round/>
            <a:headEnd/>
            <a:tailEnd type="triangle" w="med" len="med"/>
          </a:ln>
        </p:spPr>
        <p:txBody>
          <a:bodyPr/>
          <a:lstStyle/>
          <a:p>
            <a:endParaRPr lang="en-US"/>
          </a:p>
        </p:txBody>
      </p:sp>
      <p:sp>
        <p:nvSpPr>
          <p:cNvPr id="1228816" name="Rectangle 16"/>
          <p:cNvSpPr>
            <a:spLocks noChangeArrowheads="1"/>
          </p:cNvSpPr>
          <p:nvPr/>
        </p:nvSpPr>
        <p:spPr bwMode="auto">
          <a:xfrm>
            <a:off x="6958013" y="5105400"/>
            <a:ext cx="2185987" cy="701675"/>
          </a:xfrm>
          <a:prstGeom prst="rect">
            <a:avLst/>
          </a:prstGeom>
          <a:noFill/>
          <a:ln w="9525">
            <a:noFill/>
            <a:miter lim="800000"/>
            <a:headEnd/>
            <a:tailEnd/>
          </a:ln>
        </p:spPr>
        <p:txBody>
          <a:bodyPr>
            <a:spAutoFit/>
          </a:bodyPr>
          <a:lstStyle/>
          <a:p>
            <a:pPr algn="ctr"/>
            <a:r>
              <a:rPr lang="en-US" altLang="en-US" sz="2000">
                <a:latin typeface="Arial Narrow" pitchFamily="34" charset="0"/>
              </a:rPr>
              <a:t>No.  of subjects in control group</a:t>
            </a:r>
          </a:p>
        </p:txBody>
      </p:sp>
      <p:sp>
        <p:nvSpPr>
          <p:cNvPr id="1228817" name="Line 17"/>
          <p:cNvSpPr>
            <a:spLocks noChangeShapeType="1"/>
          </p:cNvSpPr>
          <p:nvPr/>
        </p:nvSpPr>
        <p:spPr bwMode="auto">
          <a:xfrm>
            <a:off x="6019800" y="4191000"/>
            <a:ext cx="1219200" cy="914400"/>
          </a:xfrm>
          <a:prstGeom prst="line">
            <a:avLst/>
          </a:prstGeom>
          <a:noFill/>
          <a:ln w="38100">
            <a:solidFill>
              <a:srgbClr val="339966"/>
            </a:solidFill>
            <a:round/>
            <a:headEnd/>
            <a:tailEnd type="triangle" w="med" len="med"/>
          </a:ln>
        </p:spPr>
        <p:txBody>
          <a:bodyPr/>
          <a:lstStyle/>
          <a:p>
            <a:endParaRPr lang="en-US"/>
          </a:p>
        </p:txBody>
      </p:sp>
      <p:sp>
        <p:nvSpPr>
          <p:cNvPr id="27664" name="Rectangle 19"/>
          <p:cNvSpPr>
            <a:spLocks noChangeArrowheads="1"/>
          </p:cNvSpPr>
          <p:nvPr/>
        </p:nvSpPr>
        <p:spPr bwMode="auto">
          <a:xfrm>
            <a:off x="8756650" y="6450013"/>
            <a:ext cx="412750" cy="366712"/>
          </a:xfrm>
          <a:prstGeom prst="rect">
            <a:avLst/>
          </a:prstGeom>
          <a:noFill/>
          <a:ln w="12700">
            <a:noFill/>
            <a:miter lim="800000"/>
            <a:headEnd/>
            <a:tailEnd/>
          </a:ln>
        </p:spPr>
        <p:txBody>
          <a:bodyPr wrap="none">
            <a:spAutoFit/>
          </a:bodyPr>
          <a:lstStyle/>
          <a:p>
            <a:pPr defTabSz="762000"/>
            <a:fld id="{66D2BFA7-77BB-4E0D-A1FF-8889C91F7C84}" type="slidenum">
              <a:rPr lang="en-US" altLang="en-US" b="1">
                <a:latin typeface="Times New Roman" pitchFamily="18" charset="0"/>
              </a:rPr>
              <a:pPr defTabSz="762000"/>
              <a:t>19</a:t>
            </a:fld>
            <a:endParaRPr lang="en-US" altLang="en-US" b="1">
              <a:latin typeface="Times New Roman" pitchFamily="18" charset="0"/>
            </a:endParaRPr>
          </a:p>
        </p:txBody>
      </p:sp>
      <p:graphicFrame>
        <p:nvGraphicFramePr>
          <p:cNvPr id="27665" name="Object 19"/>
          <p:cNvGraphicFramePr>
            <a:graphicFrameLocks noChangeAspect="1"/>
          </p:cNvGraphicFramePr>
          <p:nvPr/>
        </p:nvGraphicFramePr>
        <p:xfrm>
          <a:off x="838200" y="5638800"/>
          <a:ext cx="4529138" cy="812800"/>
        </p:xfrm>
        <a:graphic>
          <a:graphicData uri="http://schemas.openxmlformats.org/presentationml/2006/ole">
            <p:oleObj spid="_x0000_s27665" name="Equation" r:id="rId5" imgW="2400300" imgH="4318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88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881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2880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288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2880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288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28815"/>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288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2881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288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06" grpId="0"/>
      <p:bldP spid="1228807" grpId="0" animBg="1"/>
      <p:bldP spid="1228808" grpId="0"/>
      <p:bldP spid="1228811" grpId="0"/>
      <p:bldP spid="1228812" grpId="0" animBg="1"/>
      <p:bldP spid="1228813" grpId="0"/>
      <p:bldP spid="1228814" grpId="0"/>
      <p:bldP spid="1228815" grpId="0" animBg="1"/>
      <p:bldP spid="1228816" grpId="0"/>
      <p:bldP spid="122881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228600" y="0"/>
            <a:ext cx="8077200" cy="1470025"/>
          </a:xfrm>
          <a:prstGeom prst="rect">
            <a:avLst/>
          </a:prstGeom>
          <a:noFill/>
          <a:ln w="12700">
            <a:noFill/>
            <a:miter lim="800000"/>
            <a:headEnd/>
            <a:tailEnd/>
          </a:ln>
        </p:spPr>
        <p:txBody>
          <a:bodyPr lIns="90488" tIns="44450" rIns="90488" bIns="44450" anchor="ctr"/>
          <a:lstStyle/>
          <a:p>
            <a:pPr algn="ctr"/>
            <a:r>
              <a:rPr lang="en-US" altLang="en-US" sz="3600" b="1"/>
              <a:t>Why use inferential statistics at all?</a:t>
            </a:r>
          </a:p>
        </p:txBody>
      </p:sp>
      <p:sp>
        <p:nvSpPr>
          <p:cNvPr id="1216518" name="Text Box 6"/>
          <p:cNvSpPr txBox="1">
            <a:spLocks noChangeArrowheads="1"/>
          </p:cNvSpPr>
          <p:nvPr/>
        </p:nvSpPr>
        <p:spPr bwMode="auto">
          <a:xfrm>
            <a:off x="609600" y="1447800"/>
            <a:ext cx="8382000" cy="822325"/>
          </a:xfrm>
          <a:prstGeom prst="rect">
            <a:avLst/>
          </a:prstGeom>
          <a:noFill/>
          <a:ln w="9525">
            <a:noFill/>
            <a:miter lim="800000"/>
            <a:headEnd/>
            <a:tailEnd/>
          </a:ln>
        </p:spPr>
        <p:txBody>
          <a:bodyPr>
            <a:spAutoFit/>
          </a:bodyPr>
          <a:lstStyle/>
          <a:p>
            <a:pPr>
              <a:spcBef>
                <a:spcPct val="50000"/>
              </a:spcBef>
            </a:pPr>
            <a:r>
              <a:rPr lang="en-US" altLang="en-US" b="1"/>
              <a:t>Average height of </a:t>
            </a:r>
            <a:r>
              <a:rPr lang="en-US" altLang="en-US" b="1" u="sng"/>
              <a:t>all</a:t>
            </a:r>
            <a:r>
              <a:rPr lang="en-US" altLang="en-US" b="1"/>
              <a:t> 25-year-old men </a:t>
            </a:r>
            <a:r>
              <a:rPr lang="en-US" altLang="en-US" b="1">
                <a:solidFill>
                  <a:srgbClr val="FF0000"/>
                </a:solidFill>
              </a:rPr>
              <a:t>(</a:t>
            </a:r>
            <a:r>
              <a:rPr lang="en-US" altLang="en-US" b="1">
                <a:solidFill>
                  <a:srgbClr val="FF00FF"/>
                </a:solidFill>
              </a:rPr>
              <a:t>p</a:t>
            </a:r>
            <a:r>
              <a:rPr lang="en-US" altLang="en-US" b="1">
                <a:solidFill>
                  <a:srgbClr val="FF0000"/>
                </a:solidFill>
              </a:rPr>
              <a:t>opulation) </a:t>
            </a:r>
            <a:r>
              <a:rPr lang="en-US" altLang="en-US" b="1"/>
              <a:t>in KSA is a </a:t>
            </a:r>
            <a:r>
              <a:rPr lang="en-US" altLang="en-US" b="1" u="sng">
                <a:solidFill>
                  <a:srgbClr val="FF66FF"/>
                </a:solidFill>
              </a:rPr>
              <a:t>P</a:t>
            </a:r>
            <a:r>
              <a:rPr lang="en-US" altLang="en-US" b="1" u="sng">
                <a:solidFill>
                  <a:srgbClr val="FF0000"/>
                </a:solidFill>
              </a:rPr>
              <a:t>ARAMETER.</a:t>
            </a:r>
          </a:p>
        </p:txBody>
      </p:sp>
      <p:sp>
        <p:nvSpPr>
          <p:cNvPr id="1216519" name="Text Box 7"/>
          <p:cNvSpPr txBox="1">
            <a:spLocks noChangeArrowheads="1"/>
          </p:cNvSpPr>
          <p:nvPr/>
        </p:nvSpPr>
        <p:spPr bwMode="auto">
          <a:xfrm>
            <a:off x="533400" y="2743200"/>
            <a:ext cx="8001000" cy="1187450"/>
          </a:xfrm>
          <a:prstGeom prst="rect">
            <a:avLst/>
          </a:prstGeom>
          <a:noFill/>
          <a:ln w="9525">
            <a:noFill/>
            <a:miter lim="800000"/>
            <a:headEnd/>
            <a:tailEnd/>
          </a:ln>
        </p:spPr>
        <p:txBody>
          <a:bodyPr>
            <a:spAutoFit/>
          </a:bodyPr>
          <a:lstStyle/>
          <a:p>
            <a:pPr>
              <a:spcBef>
                <a:spcPct val="50000"/>
              </a:spcBef>
            </a:pPr>
            <a:r>
              <a:rPr lang="en-US" altLang="en-US" b="1"/>
              <a:t>The height of the members of a </a:t>
            </a:r>
            <a:r>
              <a:rPr lang="en-US" altLang="en-US" b="1">
                <a:solidFill>
                  <a:srgbClr val="FF66FF"/>
                </a:solidFill>
              </a:rPr>
              <a:t>s</a:t>
            </a:r>
            <a:r>
              <a:rPr lang="en-US" altLang="en-US" b="1">
                <a:solidFill>
                  <a:srgbClr val="FF0000"/>
                </a:solidFill>
              </a:rPr>
              <a:t>ample </a:t>
            </a:r>
            <a:r>
              <a:rPr lang="en-US" altLang="en-US" b="1"/>
              <a:t>of 100 such men are measured; the average of those 100 numbers is a </a:t>
            </a:r>
            <a:r>
              <a:rPr lang="en-US" altLang="en-US" b="1" u="sng">
                <a:solidFill>
                  <a:srgbClr val="FF66FF"/>
                </a:solidFill>
              </a:rPr>
              <a:t>S</a:t>
            </a:r>
            <a:r>
              <a:rPr lang="en-US" altLang="en-US" b="1" u="sng">
                <a:solidFill>
                  <a:srgbClr val="FF0000"/>
                </a:solidFill>
              </a:rPr>
              <a:t>TATISTIC.</a:t>
            </a:r>
            <a:r>
              <a:rPr lang="en-US" altLang="en-US" u="sng"/>
              <a:t> </a:t>
            </a:r>
          </a:p>
        </p:txBody>
      </p:sp>
      <p:sp>
        <p:nvSpPr>
          <p:cNvPr id="1216521" name="Rectangle 9"/>
          <p:cNvSpPr>
            <a:spLocks noChangeArrowheads="1"/>
          </p:cNvSpPr>
          <p:nvPr/>
        </p:nvSpPr>
        <p:spPr bwMode="auto">
          <a:xfrm>
            <a:off x="457200" y="4724400"/>
            <a:ext cx="7885113" cy="1552575"/>
          </a:xfrm>
          <a:prstGeom prst="rect">
            <a:avLst/>
          </a:prstGeom>
          <a:noFill/>
          <a:ln w="9525">
            <a:noFill/>
            <a:miter lim="800000"/>
            <a:headEnd/>
            <a:tailEnd/>
          </a:ln>
        </p:spPr>
        <p:txBody>
          <a:bodyPr anchor="ctr">
            <a:spAutoFit/>
          </a:bodyPr>
          <a:lstStyle/>
          <a:p>
            <a:pPr defTabSz="762000"/>
            <a:r>
              <a:rPr lang="en-US" altLang="en-US" b="1"/>
              <a:t>Using inferential statistics, we make inferences about population (taken to be unobservable) based on a random sample taken from the population of interest. </a:t>
            </a:r>
          </a:p>
        </p:txBody>
      </p:sp>
      <p:sp>
        <p:nvSpPr>
          <p:cNvPr id="10246" name="Rectangle 10"/>
          <p:cNvSpPr>
            <a:spLocks noChangeArrowheads="1"/>
          </p:cNvSpPr>
          <p:nvPr/>
        </p:nvSpPr>
        <p:spPr bwMode="auto">
          <a:xfrm>
            <a:off x="8756650" y="6450013"/>
            <a:ext cx="412750" cy="366712"/>
          </a:xfrm>
          <a:prstGeom prst="rect">
            <a:avLst/>
          </a:prstGeom>
          <a:noFill/>
          <a:ln w="12700">
            <a:noFill/>
            <a:miter lim="800000"/>
            <a:headEnd/>
            <a:tailEnd/>
          </a:ln>
        </p:spPr>
        <p:txBody>
          <a:bodyPr wrap="none">
            <a:spAutoFit/>
          </a:bodyPr>
          <a:lstStyle/>
          <a:p>
            <a:pPr defTabSz="762000"/>
            <a:fld id="{A78A42E7-E017-409E-803A-A41C89BB272E}" type="slidenum">
              <a:rPr lang="en-US" altLang="en-US" b="1">
                <a:latin typeface="Times New Roman" pitchFamily="18" charset="0"/>
              </a:rPr>
              <a:pPr defTabSz="762000"/>
              <a:t>2</a:t>
            </a:fld>
            <a:endParaRPr lang="en-US" altLang="en-US" b="1">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1651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1651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165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6518" grpId="0"/>
      <p:bldP spid="1216519" grpId="0"/>
      <p:bldP spid="1216521"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8674" name="Picture 4"/>
          <p:cNvPicPr>
            <a:picLocks noChangeAspect="1" noChangeArrowheads="1"/>
          </p:cNvPicPr>
          <p:nvPr/>
        </p:nvPicPr>
        <p:blipFill>
          <a:blip r:embed="rId3"/>
          <a:srcRect/>
          <a:stretch>
            <a:fillRect/>
          </a:stretch>
        </p:blipFill>
        <p:spPr bwMode="auto">
          <a:xfrm>
            <a:off x="609600" y="1066800"/>
            <a:ext cx="8001000" cy="4579938"/>
          </a:xfrm>
          <a:prstGeom prst="rect">
            <a:avLst/>
          </a:prstGeom>
          <a:noFill/>
          <a:ln w="9525">
            <a:noFill/>
            <a:miter lim="800000"/>
            <a:headEnd/>
            <a:tailEnd/>
          </a:ln>
        </p:spPr>
      </p:pic>
      <p:sp>
        <p:nvSpPr>
          <p:cNvPr id="28675" name="Line 6"/>
          <p:cNvSpPr>
            <a:spLocks noChangeShapeType="1"/>
          </p:cNvSpPr>
          <p:nvPr/>
        </p:nvSpPr>
        <p:spPr bwMode="auto">
          <a:xfrm>
            <a:off x="762000" y="4495800"/>
            <a:ext cx="609600" cy="0"/>
          </a:xfrm>
          <a:prstGeom prst="line">
            <a:avLst/>
          </a:prstGeom>
          <a:noFill/>
          <a:ln w="25400">
            <a:solidFill>
              <a:srgbClr val="FF0000"/>
            </a:solidFill>
            <a:miter lim="800000"/>
            <a:headEnd/>
            <a:tailEnd type="triangle" w="med" len="med"/>
          </a:ln>
        </p:spPr>
        <p:txBody>
          <a:bodyPr wrap="none"/>
          <a:lstStyle/>
          <a:p>
            <a:endParaRPr lang="en-US"/>
          </a:p>
        </p:txBody>
      </p:sp>
      <p:sp>
        <p:nvSpPr>
          <p:cNvPr id="28676" name="Line 7"/>
          <p:cNvSpPr>
            <a:spLocks noChangeShapeType="1"/>
          </p:cNvSpPr>
          <p:nvPr/>
        </p:nvSpPr>
        <p:spPr bwMode="auto">
          <a:xfrm>
            <a:off x="3886200" y="2895600"/>
            <a:ext cx="0" cy="1447800"/>
          </a:xfrm>
          <a:prstGeom prst="line">
            <a:avLst/>
          </a:prstGeom>
          <a:noFill/>
          <a:ln w="25400">
            <a:solidFill>
              <a:srgbClr val="FF0000"/>
            </a:solidFill>
            <a:miter lim="800000"/>
            <a:headEnd/>
            <a:tailEnd/>
          </a:ln>
        </p:spPr>
        <p:txBody>
          <a:bodyPr wrap="none"/>
          <a:lstStyle/>
          <a:p>
            <a:endParaRPr lang="en-US"/>
          </a:p>
        </p:txBody>
      </p:sp>
      <p:sp>
        <p:nvSpPr>
          <p:cNvPr id="28677" name="Line 8"/>
          <p:cNvSpPr>
            <a:spLocks noChangeShapeType="1"/>
          </p:cNvSpPr>
          <p:nvPr/>
        </p:nvSpPr>
        <p:spPr bwMode="auto">
          <a:xfrm>
            <a:off x="6934200" y="2895600"/>
            <a:ext cx="0" cy="1447800"/>
          </a:xfrm>
          <a:prstGeom prst="line">
            <a:avLst/>
          </a:prstGeom>
          <a:noFill/>
          <a:ln w="25400">
            <a:solidFill>
              <a:srgbClr val="FF0000"/>
            </a:solidFill>
            <a:miter lim="800000"/>
            <a:headEnd/>
            <a:tailEnd/>
          </a:ln>
        </p:spPr>
        <p:txBody>
          <a:bodyPr wrap="none"/>
          <a:lstStyle/>
          <a:p>
            <a:endParaRPr lang="en-US"/>
          </a:p>
        </p:txBody>
      </p:sp>
      <p:sp>
        <p:nvSpPr>
          <p:cNvPr id="28678" name="Text Box 9"/>
          <p:cNvSpPr txBox="1">
            <a:spLocks noChangeArrowheads="1"/>
          </p:cNvSpPr>
          <p:nvPr/>
        </p:nvSpPr>
        <p:spPr bwMode="auto">
          <a:xfrm>
            <a:off x="3657600" y="4343400"/>
            <a:ext cx="685800" cy="366713"/>
          </a:xfrm>
          <a:prstGeom prst="rect">
            <a:avLst/>
          </a:prstGeom>
          <a:solidFill>
            <a:schemeClr val="tx1"/>
          </a:solidFill>
          <a:ln w="9525">
            <a:noFill/>
            <a:miter lim="800000"/>
            <a:headEnd/>
            <a:tailEnd/>
          </a:ln>
        </p:spPr>
        <p:txBody>
          <a:bodyPr>
            <a:spAutoFit/>
          </a:bodyPr>
          <a:lstStyle/>
          <a:p>
            <a:pPr>
              <a:spcBef>
                <a:spcPct val="50000"/>
              </a:spcBef>
            </a:pPr>
            <a:r>
              <a:rPr lang="en-US" altLang="en-US" b="1">
                <a:solidFill>
                  <a:srgbClr val="040400"/>
                </a:solidFill>
                <a:latin typeface="Arial Narrow" pitchFamily="34" charset="0"/>
              </a:rPr>
              <a:t>-1.96</a:t>
            </a:r>
          </a:p>
        </p:txBody>
      </p:sp>
      <p:sp>
        <p:nvSpPr>
          <p:cNvPr id="28679" name="Text Box 10"/>
          <p:cNvSpPr txBox="1">
            <a:spLocks noChangeArrowheads="1"/>
          </p:cNvSpPr>
          <p:nvPr/>
        </p:nvSpPr>
        <p:spPr bwMode="auto">
          <a:xfrm>
            <a:off x="6553200" y="4343400"/>
            <a:ext cx="685800" cy="366713"/>
          </a:xfrm>
          <a:prstGeom prst="rect">
            <a:avLst/>
          </a:prstGeom>
          <a:solidFill>
            <a:schemeClr val="tx1"/>
          </a:solidFill>
          <a:ln w="9525">
            <a:noFill/>
            <a:miter lim="800000"/>
            <a:headEnd/>
            <a:tailEnd/>
          </a:ln>
        </p:spPr>
        <p:txBody>
          <a:bodyPr>
            <a:spAutoFit/>
          </a:bodyPr>
          <a:lstStyle/>
          <a:p>
            <a:pPr>
              <a:spcBef>
                <a:spcPct val="50000"/>
              </a:spcBef>
            </a:pPr>
            <a:r>
              <a:rPr lang="en-US" altLang="en-US" b="1">
                <a:solidFill>
                  <a:srgbClr val="040400"/>
                </a:solidFill>
                <a:latin typeface="Arial Narrow" pitchFamily="34" charset="0"/>
              </a:rPr>
              <a:t>+1.96</a:t>
            </a:r>
          </a:p>
        </p:txBody>
      </p:sp>
      <p:sp>
        <p:nvSpPr>
          <p:cNvPr id="28680" name="Rectangle 12"/>
          <p:cNvSpPr>
            <a:spLocks noChangeArrowheads="1"/>
          </p:cNvSpPr>
          <p:nvPr/>
        </p:nvSpPr>
        <p:spPr bwMode="auto">
          <a:xfrm>
            <a:off x="609600" y="4648200"/>
            <a:ext cx="8001000" cy="2057400"/>
          </a:xfrm>
          <a:prstGeom prst="rect">
            <a:avLst/>
          </a:prstGeom>
          <a:solidFill>
            <a:schemeClr val="tx1"/>
          </a:solidFill>
          <a:ln w="9525">
            <a:noFill/>
            <a:miter lim="800000"/>
            <a:headEnd/>
            <a:tailEnd/>
          </a:ln>
        </p:spPr>
        <p:txBody>
          <a:bodyPr wrap="none" anchor="ctr"/>
          <a:lstStyle/>
          <a:p>
            <a:endParaRPr lang="en-US" altLang="en-US"/>
          </a:p>
        </p:txBody>
      </p:sp>
      <p:sp>
        <p:nvSpPr>
          <p:cNvPr id="28681" name="AutoShape 15"/>
          <p:cNvSpPr>
            <a:spLocks/>
          </p:cNvSpPr>
          <p:nvPr/>
        </p:nvSpPr>
        <p:spPr bwMode="auto">
          <a:xfrm rot="-5400000">
            <a:off x="5334000" y="3352800"/>
            <a:ext cx="228600" cy="2971800"/>
          </a:xfrm>
          <a:prstGeom prst="leftBrace">
            <a:avLst>
              <a:gd name="adj1" fmla="val 108333"/>
              <a:gd name="adj2" fmla="val 50000"/>
            </a:avLst>
          </a:prstGeom>
          <a:noFill/>
          <a:ln w="25400">
            <a:solidFill>
              <a:srgbClr val="00FF00"/>
            </a:solidFill>
            <a:miter lim="800000"/>
            <a:headEnd/>
            <a:tailEnd/>
          </a:ln>
        </p:spPr>
        <p:txBody>
          <a:bodyPr wrap="none" anchor="ctr"/>
          <a:lstStyle/>
          <a:p>
            <a:endParaRPr lang="en-US" altLang="en-US"/>
          </a:p>
        </p:txBody>
      </p:sp>
      <p:sp>
        <p:nvSpPr>
          <p:cNvPr id="28682" name="Text Box 16"/>
          <p:cNvSpPr txBox="1">
            <a:spLocks noChangeArrowheads="1"/>
          </p:cNvSpPr>
          <p:nvPr/>
        </p:nvSpPr>
        <p:spPr bwMode="auto">
          <a:xfrm>
            <a:off x="1981200" y="4953000"/>
            <a:ext cx="6553200" cy="1800225"/>
          </a:xfrm>
          <a:prstGeom prst="rect">
            <a:avLst/>
          </a:prstGeom>
          <a:noFill/>
          <a:ln w="9525">
            <a:noFill/>
            <a:miter lim="800000"/>
            <a:headEnd/>
            <a:tailEnd/>
          </a:ln>
        </p:spPr>
        <p:txBody>
          <a:bodyPr>
            <a:spAutoFit/>
          </a:bodyPr>
          <a:lstStyle/>
          <a:p>
            <a:pPr>
              <a:spcBef>
                <a:spcPct val="50000"/>
              </a:spcBef>
            </a:pPr>
            <a:r>
              <a:rPr lang="en-US" altLang="en-US">
                <a:solidFill>
                  <a:srgbClr val="040400"/>
                </a:solidFill>
              </a:rPr>
              <a:t>   Rejection </a:t>
            </a:r>
            <a:r>
              <a:rPr lang="en-US" altLang="en-US"/>
              <a:t>	       </a:t>
            </a:r>
            <a:r>
              <a:rPr lang="en-US" altLang="en-US">
                <a:solidFill>
                  <a:srgbClr val="040400"/>
                </a:solidFill>
              </a:rPr>
              <a:t>Nonrejection region           </a:t>
            </a:r>
            <a:r>
              <a:rPr lang="en-US" altLang="en-US" sz="2000">
                <a:solidFill>
                  <a:srgbClr val="040400"/>
                </a:solidFill>
              </a:rPr>
              <a:t>Rejection</a:t>
            </a:r>
          </a:p>
          <a:p>
            <a:pPr>
              <a:lnSpc>
                <a:spcPct val="30000"/>
              </a:lnSpc>
              <a:spcBef>
                <a:spcPct val="50000"/>
              </a:spcBef>
            </a:pPr>
            <a:r>
              <a:rPr lang="en-US" altLang="en-US" sz="2000"/>
              <a:t>   </a:t>
            </a:r>
            <a:r>
              <a:rPr lang="en-US" altLang="en-US" sz="2000">
                <a:solidFill>
                  <a:srgbClr val="040400"/>
                </a:solidFill>
              </a:rPr>
              <a:t>region				      region</a:t>
            </a:r>
          </a:p>
          <a:p>
            <a:pPr algn="ctr"/>
            <a:r>
              <a:rPr lang="en-US" altLang="en-US" sz="2000">
                <a:solidFill>
                  <a:srgbClr val="000000"/>
                </a:solidFill>
              </a:rPr>
              <a:t>Z</a:t>
            </a:r>
            <a:r>
              <a:rPr lang="en-US" altLang="en-US" sz="2000">
                <a:solidFill>
                  <a:srgbClr val="000000"/>
                </a:solidFill>
                <a:sym typeface="Symbol" pitchFamily="18" charset="2"/>
              </a:rPr>
              <a:t></a:t>
            </a:r>
            <a:r>
              <a:rPr lang="en-US" altLang="en-US" sz="2000">
                <a:solidFill>
                  <a:srgbClr val="000000"/>
                </a:solidFill>
              </a:rPr>
              <a:t>/2 = 1.96</a:t>
            </a:r>
          </a:p>
          <a:p>
            <a:pPr algn="ctr"/>
            <a:r>
              <a:rPr lang="en-US" altLang="en-US" sz="2000">
                <a:solidFill>
                  <a:srgbClr val="000000"/>
                </a:solidFill>
              </a:rPr>
              <a:t>Reject H</a:t>
            </a:r>
            <a:r>
              <a:rPr lang="en-US" altLang="en-US" sz="2000" baseline="-25000">
                <a:solidFill>
                  <a:srgbClr val="000000"/>
                </a:solidFill>
              </a:rPr>
              <a:t>0</a:t>
            </a:r>
            <a:r>
              <a:rPr lang="en-US" altLang="en-US" sz="2000">
                <a:solidFill>
                  <a:srgbClr val="000000"/>
                </a:solidFill>
              </a:rPr>
              <a:t> if Z &lt; -Z </a:t>
            </a:r>
            <a:r>
              <a:rPr lang="en-US" altLang="en-US" i="1">
                <a:solidFill>
                  <a:srgbClr val="000000"/>
                </a:solidFill>
                <a:sym typeface="Symbol" pitchFamily="18" charset="2"/>
              </a:rPr>
              <a:t></a:t>
            </a:r>
            <a:r>
              <a:rPr lang="en-US" altLang="en-US" sz="2000">
                <a:solidFill>
                  <a:srgbClr val="000000"/>
                </a:solidFill>
              </a:rPr>
              <a:t>/2 or Z &gt; Z </a:t>
            </a:r>
            <a:r>
              <a:rPr lang="en-US" altLang="en-US" i="1">
                <a:solidFill>
                  <a:srgbClr val="000000"/>
                </a:solidFill>
                <a:sym typeface="Symbol" pitchFamily="18" charset="2"/>
              </a:rPr>
              <a:t></a:t>
            </a:r>
            <a:r>
              <a:rPr lang="en-US" altLang="en-US" sz="2000">
                <a:solidFill>
                  <a:srgbClr val="000000"/>
                </a:solidFill>
              </a:rPr>
              <a:t>/2</a:t>
            </a:r>
            <a:endParaRPr lang="en-US" altLang="en-US" sz="2000">
              <a:solidFill>
                <a:srgbClr val="040400"/>
              </a:solidFill>
            </a:endParaRPr>
          </a:p>
          <a:p>
            <a:pPr>
              <a:lnSpc>
                <a:spcPct val="30000"/>
              </a:lnSpc>
              <a:spcBef>
                <a:spcPct val="50000"/>
              </a:spcBef>
            </a:pPr>
            <a:endParaRPr lang="en-US" altLang="en-US" sz="2000">
              <a:solidFill>
                <a:srgbClr val="040400"/>
              </a:solidFill>
            </a:endParaRPr>
          </a:p>
          <a:p>
            <a:pPr>
              <a:lnSpc>
                <a:spcPct val="30000"/>
              </a:lnSpc>
              <a:spcBef>
                <a:spcPct val="50000"/>
              </a:spcBef>
            </a:pPr>
            <a:endParaRPr lang="en-US" altLang="en-US" sz="2000">
              <a:solidFill>
                <a:srgbClr val="040400"/>
              </a:solidFill>
            </a:endParaRPr>
          </a:p>
        </p:txBody>
      </p:sp>
      <p:sp>
        <p:nvSpPr>
          <p:cNvPr id="28683" name="AutoShape 17"/>
          <p:cNvSpPr>
            <a:spLocks/>
          </p:cNvSpPr>
          <p:nvPr/>
        </p:nvSpPr>
        <p:spPr bwMode="auto">
          <a:xfrm rot="-5400000">
            <a:off x="2971800" y="3962400"/>
            <a:ext cx="228600" cy="1600200"/>
          </a:xfrm>
          <a:prstGeom prst="leftBrace">
            <a:avLst>
              <a:gd name="adj1" fmla="val 58333"/>
              <a:gd name="adj2" fmla="val 50000"/>
            </a:avLst>
          </a:prstGeom>
          <a:noFill/>
          <a:ln w="25400">
            <a:solidFill>
              <a:srgbClr val="FF0000"/>
            </a:solidFill>
            <a:miter lim="800000"/>
            <a:headEnd/>
            <a:tailEnd/>
          </a:ln>
        </p:spPr>
        <p:txBody>
          <a:bodyPr wrap="none" anchor="ctr"/>
          <a:lstStyle/>
          <a:p>
            <a:endParaRPr lang="en-US" altLang="en-US"/>
          </a:p>
        </p:txBody>
      </p:sp>
      <p:sp>
        <p:nvSpPr>
          <p:cNvPr id="28684" name="AutoShape 18"/>
          <p:cNvSpPr>
            <a:spLocks/>
          </p:cNvSpPr>
          <p:nvPr/>
        </p:nvSpPr>
        <p:spPr bwMode="auto">
          <a:xfrm rot="-5400000">
            <a:off x="7620000" y="4038600"/>
            <a:ext cx="228600" cy="1600200"/>
          </a:xfrm>
          <a:prstGeom prst="leftBrace">
            <a:avLst>
              <a:gd name="adj1" fmla="val 58333"/>
              <a:gd name="adj2" fmla="val 50000"/>
            </a:avLst>
          </a:prstGeom>
          <a:noFill/>
          <a:ln w="25400">
            <a:solidFill>
              <a:srgbClr val="FF0000"/>
            </a:solidFill>
            <a:miter lim="800000"/>
            <a:headEnd/>
            <a:tailEnd/>
          </a:ln>
        </p:spPr>
        <p:txBody>
          <a:bodyPr wrap="none" anchor="ctr"/>
          <a:lstStyle/>
          <a:p>
            <a:endParaRPr lang="en-US" altLang="en-US"/>
          </a:p>
        </p:txBody>
      </p:sp>
      <p:sp>
        <p:nvSpPr>
          <p:cNvPr id="28685" name="Rectangle 19"/>
          <p:cNvSpPr>
            <a:spLocks noChangeArrowheads="1"/>
          </p:cNvSpPr>
          <p:nvPr/>
        </p:nvSpPr>
        <p:spPr bwMode="auto">
          <a:xfrm>
            <a:off x="8693150" y="6450013"/>
            <a:ext cx="412750" cy="366712"/>
          </a:xfrm>
          <a:prstGeom prst="rect">
            <a:avLst/>
          </a:prstGeom>
          <a:noFill/>
          <a:ln w="12700">
            <a:noFill/>
            <a:miter lim="800000"/>
            <a:headEnd/>
            <a:tailEnd/>
          </a:ln>
        </p:spPr>
        <p:txBody>
          <a:bodyPr wrap="none">
            <a:spAutoFit/>
          </a:bodyPr>
          <a:lstStyle/>
          <a:p>
            <a:pPr defTabSz="762000"/>
            <a:fld id="{62515590-A03A-46A2-AA7E-D48D3A2F1F80}" type="slidenum">
              <a:rPr lang="en-US" altLang="en-US" b="1">
                <a:latin typeface="Times New Roman" pitchFamily="18" charset="0"/>
              </a:rPr>
              <a:pPr defTabSz="762000"/>
              <a:t>20</a:t>
            </a:fld>
            <a:endParaRPr lang="en-US" altLang="en-US" b="1">
              <a:latin typeface="Times New Roman" pitchFamily="18" charset="0"/>
            </a:endParaRPr>
          </a:p>
        </p:txBody>
      </p:sp>
      <p:sp>
        <p:nvSpPr>
          <p:cNvPr id="28686" name="Text Box 20"/>
          <p:cNvSpPr txBox="1">
            <a:spLocks noChangeArrowheads="1"/>
          </p:cNvSpPr>
          <p:nvPr/>
        </p:nvSpPr>
        <p:spPr bwMode="auto">
          <a:xfrm>
            <a:off x="457200" y="228600"/>
            <a:ext cx="7924800" cy="579438"/>
          </a:xfrm>
          <a:prstGeom prst="rect">
            <a:avLst/>
          </a:prstGeom>
          <a:noFill/>
          <a:ln w="9525">
            <a:noFill/>
            <a:miter lim="800000"/>
            <a:headEnd/>
            <a:tailEnd/>
          </a:ln>
        </p:spPr>
        <p:txBody>
          <a:bodyPr>
            <a:spAutoFit/>
          </a:bodyPr>
          <a:lstStyle/>
          <a:p>
            <a:pPr algn="ctr">
              <a:spcBef>
                <a:spcPct val="50000"/>
              </a:spcBef>
            </a:pPr>
            <a:r>
              <a:rPr lang="en-US" altLang="en-US" sz="3200" b="1"/>
              <a:t>Testing significance at 0.05 level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447800" y="457200"/>
            <a:ext cx="7391400" cy="762000"/>
          </a:xfrm>
        </p:spPr>
        <p:txBody>
          <a:bodyPr/>
          <a:lstStyle/>
          <a:p>
            <a:r>
              <a:rPr lang="en-US" altLang="en-US" smtClean="0"/>
              <a:t>Two Population Proportions</a:t>
            </a:r>
          </a:p>
        </p:txBody>
      </p:sp>
      <p:sp>
        <p:nvSpPr>
          <p:cNvPr id="29699" name="Rectangle 4"/>
          <p:cNvSpPr>
            <a:spLocks noChangeArrowheads="1"/>
          </p:cNvSpPr>
          <p:nvPr/>
        </p:nvSpPr>
        <p:spPr bwMode="auto">
          <a:xfrm>
            <a:off x="1524000" y="1828800"/>
            <a:ext cx="5943600" cy="2514600"/>
          </a:xfrm>
          <a:prstGeom prst="rect">
            <a:avLst/>
          </a:prstGeom>
          <a:solidFill>
            <a:srgbClr val="FDE0BD"/>
          </a:solidFill>
          <a:ln w="19050">
            <a:solidFill>
              <a:schemeClr val="tx1"/>
            </a:solidFill>
            <a:miter lim="800000"/>
            <a:headEnd/>
            <a:tailEnd/>
          </a:ln>
        </p:spPr>
        <p:txBody>
          <a:bodyPr wrap="none" anchor="ctr"/>
          <a:lstStyle/>
          <a:p>
            <a:endParaRPr lang="en-US" altLang="en-US"/>
          </a:p>
        </p:txBody>
      </p:sp>
      <p:graphicFrame>
        <p:nvGraphicFramePr>
          <p:cNvPr id="29700" name="Object 5"/>
          <p:cNvGraphicFramePr>
            <a:graphicFrameLocks noChangeAspect="1"/>
          </p:cNvGraphicFramePr>
          <p:nvPr/>
        </p:nvGraphicFramePr>
        <p:xfrm>
          <a:off x="1577975" y="2286000"/>
          <a:ext cx="5897563" cy="1549400"/>
        </p:xfrm>
        <a:graphic>
          <a:graphicData uri="http://schemas.openxmlformats.org/presentationml/2006/ole">
            <p:oleObj spid="_x0000_s29700" name="Equation" r:id="rId4" imgW="2565400" imgH="673100" progId="Equation.3">
              <p:embed/>
            </p:oleObj>
          </a:graphicData>
        </a:graphic>
      </p:graphicFrame>
      <p:sp>
        <p:nvSpPr>
          <p:cNvPr id="29701" name="Text Box 7"/>
          <p:cNvSpPr txBox="1">
            <a:spLocks noChangeArrowheads="1"/>
          </p:cNvSpPr>
          <p:nvPr/>
        </p:nvSpPr>
        <p:spPr bwMode="auto">
          <a:xfrm>
            <a:off x="7543800" y="1223963"/>
            <a:ext cx="1454150" cy="396875"/>
          </a:xfrm>
          <a:prstGeom prst="rect">
            <a:avLst/>
          </a:prstGeom>
          <a:noFill/>
          <a:ln w="9525">
            <a:noFill/>
            <a:miter lim="800000"/>
            <a:headEnd/>
            <a:tailEnd/>
          </a:ln>
        </p:spPr>
        <p:txBody>
          <a:bodyPr wrap="none">
            <a:spAutoFit/>
          </a:bodyPr>
          <a:lstStyle/>
          <a:p>
            <a:r>
              <a:rPr lang="en-US" altLang="en-US" sz="2000" i="1">
                <a:latin typeface="Times New Roman" pitchFamily="18" charset="0"/>
              </a:rPr>
              <a:t>(continued)</a:t>
            </a:r>
          </a:p>
        </p:txBody>
      </p:sp>
      <p:sp>
        <p:nvSpPr>
          <p:cNvPr id="29702" name="Text Box 8"/>
          <p:cNvSpPr txBox="1">
            <a:spLocks noChangeArrowheads="1"/>
          </p:cNvSpPr>
          <p:nvPr/>
        </p:nvSpPr>
        <p:spPr bwMode="auto">
          <a:xfrm>
            <a:off x="685800" y="5410200"/>
            <a:ext cx="1066800" cy="396875"/>
          </a:xfrm>
          <a:prstGeom prst="rect">
            <a:avLst/>
          </a:prstGeom>
          <a:noFill/>
          <a:ln w="9525">
            <a:noFill/>
            <a:miter lim="800000"/>
            <a:headEnd/>
            <a:tailEnd/>
          </a:ln>
        </p:spPr>
        <p:txBody>
          <a:bodyPr>
            <a:spAutoFit/>
          </a:bodyPr>
          <a:lstStyle/>
          <a:p>
            <a:pPr>
              <a:spcBef>
                <a:spcPct val="50000"/>
              </a:spcBef>
            </a:pPr>
            <a:r>
              <a:rPr lang="en-US" altLang="en-US" sz="2000">
                <a:latin typeface="Times New Roman" pitchFamily="18" charset="0"/>
              </a:rPr>
              <a:t>where</a:t>
            </a:r>
          </a:p>
        </p:txBody>
      </p:sp>
      <p:graphicFrame>
        <p:nvGraphicFramePr>
          <p:cNvPr id="29703" name="Object 10"/>
          <p:cNvGraphicFramePr>
            <a:graphicFrameLocks noChangeAspect="1"/>
          </p:cNvGraphicFramePr>
          <p:nvPr/>
        </p:nvGraphicFramePr>
        <p:xfrm>
          <a:off x="2051050" y="5257800"/>
          <a:ext cx="5792788" cy="633413"/>
        </p:xfrm>
        <a:graphic>
          <a:graphicData uri="http://schemas.openxmlformats.org/presentationml/2006/ole">
            <p:oleObj spid="_x0000_s29703" name="Equation" r:id="rId5" imgW="3594100" imgH="393700" progId="Equation.3">
              <p:embed/>
            </p:oleObj>
          </a:graphicData>
        </a:graphic>
      </p:graphicFrame>
      <p:sp>
        <p:nvSpPr>
          <p:cNvPr id="29704" name="Rectangle 11"/>
          <p:cNvSpPr>
            <a:spLocks noChangeArrowheads="1"/>
          </p:cNvSpPr>
          <p:nvPr/>
        </p:nvSpPr>
        <p:spPr bwMode="auto">
          <a:xfrm>
            <a:off x="8756650" y="6450013"/>
            <a:ext cx="412750" cy="366712"/>
          </a:xfrm>
          <a:prstGeom prst="rect">
            <a:avLst/>
          </a:prstGeom>
          <a:noFill/>
          <a:ln w="12700">
            <a:noFill/>
            <a:miter lim="800000"/>
            <a:headEnd/>
            <a:tailEnd/>
          </a:ln>
        </p:spPr>
        <p:txBody>
          <a:bodyPr wrap="none">
            <a:spAutoFit/>
          </a:bodyPr>
          <a:lstStyle/>
          <a:p>
            <a:pPr defTabSz="762000"/>
            <a:fld id="{7D959DDC-1E8A-4A80-AA3B-ED68CFD54665}" type="slidenum">
              <a:rPr lang="en-US" altLang="en-US" b="1">
                <a:latin typeface="Times New Roman" pitchFamily="18" charset="0"/>
              </a:rPr>
              <a:pPr defTabSz="762000"/>
              <a:t>21</a:t>
            </a:fld>
            <a:endParaRPr lang="en-US" altLang="en-US" b="1">
              <a:latin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Line 2"/>
          <p:cNvSpPr>
            <a:spLocks noChangeShapeType="1"/>
          </p:cNvSpPr>
          <p:nvPr/>
        </p:nvSpPr>
        <p:spPr bwMode="auto">
          <a:xfrm>
            <a:off x="7543800" y="3810000"/>
            <a:ext cx="0" cy="990600"/>
          </a:xfrm>
          <a:prstGeom prst="line">
            <a:avLst/>
          </a:prstGeom>
          <a:noFill/>
          <a:ln w="9525" cap="rnd">
            <a:solidFill>
              <a:schemeClr val="tx1"/>
            </a:solidFill>
            <a:prstDash val="sysDot"/>
            <a:miter lim="800000"/>
            <a:headEnd/>
            <a:tailEnd/>
          </a:ln>
        </p:spPr>
        <p:txBody>
          <a:bodyPr wrap="none"/>
          <a:lstStyle/>
          <a:p>
            <a:endParaRPr lang="en-US"/>
          </a:p>
        </p:txBody>
      </p:sp>
      <p:sp>
        <p:nvSpPr>
          <p:cNvPr id="30723" name="Freeform 3"/>
          <p:cNvSpPr>
            <a:spLocks/>
          </p:cNvSpPr>
          <p:nvPr/>
        </p:nvSpPr>
        <p:spPr bwMode="auto">
          <a:xfrm flipH="1">
            <a:off x="8153400" y="4419600"/>
            <a:ext cx="685800" cy="379413"/>
          </a:xfrm>
          <a:custGeom>
            <a:avLst/>
            <a:gdLst>
              <a:gd name="T0" fmla="*/ 0 w 574"/>
              <a:gd name="T1" fmla="*/ 2147483647 h 287"/>
              <a:gd name="T2" fmla="*/ 2147483647 w 574"/>
              <a:gd name="T3" fmla="*/ 2147483647 h 287"/>
              <a:gd name="T4" fmla="*/ 2147483647 w 574"/>
              <a:gd name="T5" fmla="*/ 2147483647 h 287"/>
              <a:gd name="T6" fmla="*/ 2147483647 w 574"/>
              <a:gd name="T7" fmla="*/ 2147483647 h 287"/>
              <a:gd name="T8" fmla="*/ 2147483647 w 574"/>
              <a:gd name="T9" fmla="*/ 2147483647 h 287"/>
              <a:gd name="T10" fmla="*/ 2147483647 w 574"/>
              <a:gd name="T11" fmla="*/ 0 h 287"/>
              <a:gd name="T12" fmla="*/ 2147483647 w 574"/>
              <a:gd name="T13" fmla="*/ 2147483647 h 287"/>
              <a:gd name="T14" fmla="*/ 0 w 574"/>
              <a:gd name="T15" fmla="*/ 2147483647 h 287"/>
              <a:gd name="T16" fmla="*/ 0 w 574"/>
              <a:gd name="T17" fmla="*/ 2147483647 h 2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4"/>
              <a:gd name="T28" fmla="*/ 0 h 287"/>
              <a:gd name="T29" fmla="*/ 574 w 574"/>
              <a:gd name="T30" fmla="*/ 287 h 28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4" h="287">
                <a:moveTo>
                  <a:pt x="0" y="282"/>
                </a:moveTo>
                <a:lnTo>
                  <a:pt x="48" y="240"/>
                </a:lnTo>
                <a:lnTo>
                  <a:pt x="246" y="207"/>
                </a:lnTo>
                <a:lnTo>
                  <a:pt x="345" y="174"/>
                </a:lnTo>
                <a:lnTo>
                  <a:pt x="456" y="105"/>
                </a:lnTo>
                <a:lnTo>
                  <a:pt x="574" y="0"/>
                </a:lnTo>
                <a:lnTo>
                  <a:pt x="574" y="287"/>
                </a:lnTo>
                <a:lnTo>
                  <a:pt x="0" y="287"/>
                </a:lnTo>
                <a:lnTo>
                  <a:pt x="0" y="282"/>
                </a:lnTo>
              </a:path>
            </a:pathLst>
          </a:custGeom>
          <a:solidFill>
            <a:srgbClr val="C3DBFF"/>
          </a:solidFill>
          <a:ln w="12700" cap="rnd">
            <a:noFill/>
            <a:round/>
            <a:headEnd type="none" w="sm" len="sm"/>
            <a:tailEnd type="none" w="sm" len="sm"/>
          </a:ln>
        </p:spPr>
        <p:txBody>
          <a:bodyPr/>
          <a:lstStyle/>
          <a:p>
            <a:endParaRPr lang="en-US"/>
          </a:p>
        </p:txBody>
      </p:sp>
      <p:sp>
        <p:nvSpPr>
          <p:cNvPr id="30724" name="Rectangle 4"/>
          <p:cNvSpPr>
            <a:spLocks noChangeArrowheads="1"/>
          </p:cNvSpPr>
          <p:nvPr/>
        </p:nvSpPr>
        <p:spPr bwMode="auto">
          <a:xfrm>
            <a:off x="1219200" y="1219200"/>
            <a:ext cx="6477000" cy="457200"/>
          </a:xfrm>
          <a:prstGeom prst="rect">
            <a:avLst/>
          </a:prstGeom>
          <a:solidFill>
            <a:srgbClr val="FDE0BD"/>
          </a:solidFill>
          <a:ln w="19050">
            <a:solidFill>
              <a:schemeClr val="tx1"/>
            </a:solidFill>
            <a:miter lim="800000"/>
            <a:headEnd/>
            <a:tailEnd/>
          </a:ln>
        </p:spPr>
        <p:txBody>
          <a:bodyPr wrap="none" anchor="ctr"/>
          <a:lstStyle/>
          <a:p>
            <a:endParaRPr lang="en-US" altLang="en-US"/>
          </a:p>
        </p:txBody>
      </p:sp>
      <p:sp>
        <p:nvSpPr>
          <p:cNvPr id="30725" name="Text Box 5"/>
          <p:cNvSpPr txBox="1">
            <a:spLocks noChangeArrowheads="1"/>
          </p:cNvSpPr>
          <p:nvPr/>
        </p:nvSpPr>
        <p:spPr bwMode="auto">
          <a:xfrm>
            <a:off x="1219200" y="1219200"/>
            <a:ext cx="6477000" cy="457200"/>
          </a:xfrm>
          <a:prstGeom prst="rect">
            <a:avLst/>
          </a:prstGeom>
          <a:solidFill>
            <a:srgbClr val="FCC2E0"/>
          </a:solidFill>
          <a:ln w="19050">
            <a:noFill/>
            <a:miter lim="800000"/>
            <a:headEnd/>
            <a:tailEnd/>
          </a:ln>
        </p:spPr>
        <p:txBody>
          <a:bodyPr>
            <a:spAutoFit/>
          </a:bodyPr>
          <a:lstStyle/>
          <a:p>
            <a:pPr algn="ctr">
              <a:spcBef>
                <a:spcPct val="50000"/>
              </a:spcBef>
            </a:pPr>
            <a:r>
              <a:rPr lang="en-US" altLang="en-US">
                <a:solidFill>
                  <a:srgbClr val="000000"/>
                </a:solidFill>
                <a:latin typeface="Times New Roman" pitchFamily="18" charset="0"/>
              </a:rPr>
              <a:t>Two Population Proportions, Independent Samples</a:t>
            </a:r>
          </a:p>
        </p:txBody>
      </p:sp>
      <p:sp>
        <p:nvSpPr>
          <p:cNvPr id="30726" name="Rectangle 6"/>
          <p:cNvSpPr>
            <a:spLocks noChangeArrowheads="1"/>
          </p:cNvSpPr>
          <p:nvPr/>
        </p:nvSpPr>
        <p:spPr bwMode="auto">
          <a:xfrm>
            <a:off x="6172200" y="1905000"/>
            <a:ext cx="2514600" cy="1295400"/>
          </a:xfrm>
          <a:prstGeom prst="rect">
            <a:avLst/>
          </a:prstGeom>
          <a:solidFill>
            <a:srgbClr val="FDE0BD"/>
          </a:solidFill>
          <a:ln w="19050">
            <a:solidFill>
              <a:schemeClr val="tx1"/>
            </a:solidFill>
            <a:miter lim="800000"/>
            <a:headEnd/>
            <a:tailEnd/>
          </a:ln>
        </p:spPr>
        <p:txBody>
          <a:bodyPr wrap="none" anchor="ctr"/>
          <a:lstStyle/>
          <a:p>
            <a:endParaRPr lang="en-US" altLang="en-US"/>
          </a:p>
        </p:txBody>
      </p:sp>
      <p:sp>
        <p:nvSpPr>
          <p:cNvPr id="30727" name="Text Box 7"/>
          <p:cNvSpPr txBox="1">
            <a:spLocks noChangeArrowheads="1"/>
          </p:cNvSpPr>
          <p:nvPr/>
        </p:nvSpPr>
        <p:spPr bwMode="auto">
          <a:xfrm>
            <a:off x="5943600" y="1905000"/>
            <a:ext cx="2743200" cy="1339850"/>
          </a:xfrm>
          <a:prstGeom prst="rect">
            <a:avLst/>
          </a:prstGeom>
          <a:noFill/>
          <a:ln w="19050">
            <a:noFill/>
            <a:miter lim="800000"/>
            <a:headEnd/>
            <a:tailEnd/>
          </a:ln>
        </p:spPr>
        <p:txBody>
          <a:bodyPr>
            <a:spAutoFit/>
          </a:bodyPr>
          <a:lstStyle/>
          <a:p>
            <a:pPr algn="ctr"/>
            <a:r>
              <a:rPr lang="en-US" altLang="en-US">
                <a:solidFill>
                  <a:srgbClr val="000000"/>
                </a:solidFill>
                <a:latin typeface="Times New Roman" pitchFamily="18" charset="0"/>
              </a:rPr>
              <a:t>Two-tail test:</a:t>
            </a:r>
          </a:p>
          <a:p>
            <a:pPr algn="ctr"/>
            <a:endParaRPr lang="en-US" altLang="en-US" sz="1000">
              <a:solidFill>
                <a:srgbClr val="000000"/>
              </a:solidFill>
              <a:latin typeface="Times New Roman" pitchFamily="18" charset="0"/>
            </a:endParaRPr>
          </a:p>
          <a:p>
            <a:pPr algn="ctr"/>
            <a:r>
              <a:rPr lang="en-US" altLang="en-US">
                <a:solidFill>
                  <a:srgbClr val="000000"/>
                </a:solidFill>
                <a:latin typeface="Times New Roman" pitchFamily="18" charset="0"/>
              </a:rPr>
              <a:t>H</a:t>
            </a:r>
            <a:r>
              <a:rPr lang="en-US" altLang="en-US" baseline="-25000">
                <a:solidFill>
                  <a:srgbClr val="000000"/>
                </a:solidFill>
                <a:latin typeface="Times New Roman" pitchFamily="18" charset="0"/>
              </a:rPr>
              <a:t>0</a:t>
            </a:r>
            <a:r>
              <a:rPr lang="en-US" altLang="en-US">
                <a:solidFill>
                  <a:srgbClr val="000000"/>
                </a:solidFill>
                <a:latin typeface="Times New Roman" pitchFamily="18" charset="0"/>
              </a:rPr>
              <a:t>: p</a:t>
            </a:r>
            <a:r>
              <a:rPr lang="en-US" altLang="en-US" baseline="-25000">
                <a:solidFill>
                  <a:srgbClr val="000000"/>
                </a:solidFill>
                <a:latin typeface="Times New Roman" pitchFamily="18" charset="0"/>
              </a:rPr>
              <a:t>N</a:t>
            </a:r>
            <a:r>
              <a:rPr lang="en-US" altLang="en-US">
                <a:solidFill>
                  <a:srgbClr val="000000"/>
                </a:solidFill>
                <a:latin typeface="Times New Roman" pitchFamily="18" charset="0"/>
              </a:rPr>
              <a:t> – p</a:t>
            </a:r>
            <a:r>
              <a:rPr lang="en-US" altLang="en-US" baseline="-25000">
                <a:solidFill>
                  <a:srgbClr val="000000"/>
                </a:solidFill>
                <a:latin typeface="Times New Roman" pitchFamily="18" charset="0"/>
              </a:rPr>
              <a:t>C</a:t>
            </a:r>
            <a:r>
              <a:rPr lang="en-US" altLang="en-US">
                <a:solidFill>
                  <a:srgbClr val="000000"/>
                </a:solidFill>
                <a:latin typeface="Times New Roman" pitchFamily="18" charset="0"/>
              </a:rPr>
              <a:t> </a:t>
            </a:r>
            <a:r>
              <a:rPr lang="en-US" altLang="en-US">
                <a:solidFill>
                  <a:srgbClr val="000000"/>
                </a:solidFill>
                <a:latin typeface="Times New Roman" pitchFamily="18" charset="0"/>
                <a:sym typeface="Symbol" pitchFamily="18" charset="2"/>
              </a:rPr>
              <a:t>= 0</a:t>
            </a:r>
          </a:p>
          <a:p>
            <a:pPr algn="ctr"/>
            <a:r>
              <a:rPr lang="en-US" altLang="en-US">
                <a:solidFill>
                  <a:srgbClr val="000000"/>
                </a:solidFill>
                <a:latin typeface="Times New Roman" pitchFamily="18" charset="0"/>
              </a:rPr>
              <a:t>H</a:t>
            </a:r>
            <a:r>
              <a:rPr lang="en-US" altLang="en-US" baseline="-25000">
                <a:solidFill>
                  <a:srgbClr val="000000"/>
                </a:solidFill>
                <a:latin typeface="Times New Roman" pitchFamily="18" charset="0"/>
              </a:rPr>
              <a:t>1</a:t>
            </a:r>
            <a:r>
              <a:rPr lang="en-US" altLang="en-US">
                <a:solidFill>
                  <a:srgbClr val="000000"/>
                </a:solidFill>
                <a:latin typeface="Times New Roman" pitchFamily="18" charset="0"/>
              </a:rPr>
              <a:t>: p</a:t>
            </a:r>
            <a:r>
              <a:rPr lang="en-US" altLang="en-US" baseline="-25000">
                <a:solidFill>
                  <a:srgbClr val="000000"/>
                </a:solidFill>
                <a:latin typeface="Times New Roman" pitchFamily="18" charset="0"/>
              </a:rPr>
              <a:t>N</a:t>
            </a:r>
            <a:r>
              <a:rPr lang="en-US" altLang="en-US">
                <a:solidFill>
                  <a:srgbClr val="000000"/>
                </a:solidFill>
                <a:latin typeface="Times New Roman" pitchFamily="18" charset="0"/>
              </a:rPr>
              <a:t> – p</a:t>
            </a:r>
            <a:r>
              <a:rPr lang="en-US" altLang="en-US" baseline="-25000">
                <a:solidFill>
                  <a:srgbClr val="000000"/>
                </a:solidFill>
                <a:latin typeface="Times New Roman" pitchFamily="18" charset="0"/>
              </a:rPr>
              <a:t>C</a:t>
            </a:r>
            <a:r>
              <a:rPr lang="en-US" altLang="en-US">
                <a:solidFill>
                  <a:srgbClr val="000000"/>
                </a:solidFill>
                <a:latin typeface="Times New Roman" pitchFamily="18" charset="0"/>
              </a:rPr>
              <a:t> </a:t>
            </a:r>
            <a:r>
              <a:rPr lang="en-US" altLang="en-US">
                <a:solidFill>
                  <a:srgbClr val="000000"/>
                </a:solidFill>
                <a:latin typeface="Times New Roman" pitchFamily="18" charset="0"/>
                <a:sym typeface="Symbol" pitchFamily="18" charset="2"/>
              </a:rPr>
              <a:t>≠ 0</a:t>
            </a:r>
            <a:endParaRPr lang="en-US" altLang="en-US">
              <a:latin typeface="Times New Roman" pitchFamily="18" charset="0"/>
              <a:sym typeface="Symbol" pitchFamily="18" charset="2"/>
            </a:endParaRPr>
          </a:p>
        </p:txBody>
      </p:sp>
      <p:sp>
        <p:nvSpPr>
          <p:cNvPr id="30728" name="Freeform 8"/>
          <p:cNvSpPr>
            <a:spLocks/>
          </p:cNvSpPr>
          <p:nvPr/>
        </p:nvSpPr>
        <p:spPr bwMode="auto">
          <a:xfrm>
            <a:off x="6248400" y="4419600"/>
            <a:ext cx="682625" cy="379413"/>
          </a:xfrm>
          <a:custGeom>
            <a:avLst/>
            <a:gdLst>
              <a:gd name="T0" fmla="*/ 0 w 574"/>
              <a:gd name="T1" fmla="*/ 2147483647 h 287"/>
              <a:gd name="T2" fmla="*/ 2147483647 w 574"/>
              <a:gd name="T3" fmla="*/ 2147483647 h 287"/>
              <a:gd name="T4" fmla="*/ 2147483647 w 574"/>
              <a:gd name="T5" fmla="*/ 2147483647 h 287"/>
              <a:gd name="T6" fmla="*/ 2147483647 w 574"/>
              <a:gd name="T7" fmla="*/ 2147483647 h 287"/>
              <a:gd name="T8" fmla="*/ 2147483647 w 574"/>
              <a:gd name="T9" fmla="*/ 2147483647 h 287"/>
              <a:gd name="T10" fmla="*/ 2147483647 w 574"/>
              <a:gd name="T11" fmla="*/ 0 h 287"/>
              <a:gd name="T12" fmla="*/ 2147483647 w 574"/>
              <a:gd name="T13" fmla="*/ 2147483647 h 287"/>
              <a:gd name="T14" fmla="*/ 0 w 574"/>
              <a:gd name="T15" fmla="*/ 2147483647 h 287"/>
              <a:gd name="T16" fmla="*/ 0 w 574"/>
              <a:gd name="T17" fmla="*/ 2147483647 h 2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4"/>
              <a:gd name="T28" fmla="*/ 0 h 287"/>
              <a:gd name="T29" fmla="*/ 574 w 574"/>
              <a:gd name="T30" fmla="*/ 287 h 28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4" h="287">
                <a:moveTo>
                  <a:pt x="0" y="282"/>
                </a:moveTo>
                <a:lnTo>
                  <a:pt x="48" y="240"/>
                </a:lnTo>
                <a:lnTo>
                  <a:pt x="246" y="207"/>
                </a:lnTo>
                <a:lnTo>
                  <a:pt x="345" y="174"/>
                </a:lnTo>
                <a:lnTo>
                  <a:pt x="456" y="105"/>
                </a:lnTo>
                <a:lnTo>
                  <a:pt x="574" y="0"/>
                </a:lnTo>
                <a:lnTo>
                  <a:pt x="574" y="287"/>
                </a:lnTo>
                <a:lnTo>
                  <a:pt x="0" y="287"/>
                </a:lnTo>
                <a:lnTo>
                  <a:pt x="0" y="282"/>
                </a:lnTo>
              </a:path>
            </a:pathLst>
          </a:custGeom>
          <a:solidFill>
            <a:srgbClr val="C3DBFF"/>
          </a:solidFill>
          <a:ln w="12700" cap="rnd">
            <a:noFill/>
            <a:round/>
            <a:headEnd type="none" w="sm" len="sm"/>
            <a:tailEnd type="none" w="sm" len="sm"/>
          </a:ln>
        </p:spPr>
        <p:txBody>
          <a:bodyPr/>
          <a:lstStyle/>
          <a:p>
            <a:endParaRPr lang="en-US"/>
          </a:p>
        </p:txBody>
      </p:sp>
      <p:sp>
        <p:nvSpPr>
          <p:cNvPr id="30729" name="Freeform 9"/>
          <p:cNvSpPr>
            <a:spLocks/>
          </p:cNvSpPr>
          <p:nvPr/>
        </p:nvSpPr>
        <p:spPr bwMode="auto">
          <a:xfrm>
            <a:off x="6324600" y="3810000"/>
            <a:ext cx="1219200" cy="914400"/>
          </a:xfrm>
          <a:custGeom>
            <a:avLst/>
            <a:gdLst>
              <a:gd name="T0" fmla="*/ 0 w 600"/>
              <a:gd name="T1" fmla="*/ 2147483647 h 576"/>
              <a:gd name="T2" fmla="*/ 2147483647 w 600"/>
              <a:gd name="T3" fmla="*/ 2147483647 h 576"/>
              <a:gd name="T4" fmla="*/ 2147483647 w 600"/>
              <a:gd name="T5" fmla="*/ 2147483647 h 576"/>
              <a:gd name="T6" fmla="*/ 2147483647 w 600"/>
              <a:gd name="T7" fmla="*/ 2147483647 h 576"/>
              <a:gd name="T8" fmla="*/ 2147483647 w 600"/>
              <a:gd name="T9" fmla="*/ 2147483647 h 576"/>
              <a:gd name="T10" fmla="*/ 2147483647 w 600"/>
              <a:gd name="T11" fmla="*/ 2147483647 h 576"/>
              <a:gd name="T12" fmla="*/ 2147483647 w 600"/>
              <a:gd name="T13" fmla="*/ 2147483647 h 576"/>
              <a:gd name="T14" fmla="*/ 2147483647 w 600"/>
              <a:gd name="T15" fmla="*/ 2147483647 h 576"/>
              <a:gd name="T16" fmla="*/ 2147483647 w 600"/>
              <a:gd name="T17" fmla="*/ 2147483647 h 576"/>
              <a:gd name="T18" fmla="*/ 2147483647 w 600"/>
              <a:gd name="T19" fmla="*/ 2147483647 h 576"/>
              <a:gd name="T20" fmla="*/ 2147483647 w 600"/>
              <a:gd name="T21" fmla="*/ 2147483647 h 576"/>
              <a:gd name="T22" fmla="*/ 2147483647 w 600"/>
              <a:gd name="T23" fmla="*/ 2147483647 h 576"/>
              <a:gd name="T24" fmla="*/ 2147483647 w 600"/>
              <a:gd name="T25" fmla="*/ 2147483647 h 576"/>
              <a:gd name="T26" fmla="*/ 2147483647 w 600"/>
              <a:gd name="T27" fmla="*/ 2147483647 h 576"/>
              <a:gd name="T28" fmla="*/ 2147483647 w 600"/>
              <a:gd name="T29" fmla="*/ 2147483647 h 576"/>
              <a:gd name="T30" fmla="*/ 2147483647 w 600"/>
              <a:gd name="T31" fmla="*/ 0 h 57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00"/>
              <a:gd name="T49" fmla="*/ 0 h 576"/>
              <a:gd name="T50" fmla="*/ 600 w 600"/>
              <a:gd name="T51" fmla="*/ 576 h 57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00" h="576">
                <a:moveTo>
                  <a:pt x="0" y="575"/>
                </a:moveTo>
                <a:lnTo>
                  <a:pt x="63" y="570"/>
                </a:lnTo>
                <a:lnTo>
                  <a:pt x="95" y="562"/>
                </a:lnTo>
                <a:lnTo>
                  <a:pt x="127" y="553"/>
                </a:lnTo>
                <a:lnTo>
                  <a:pt x="158" y="540"/>
                </a:lnTo>
                <a:lnTo>
                  <a:pt x="190" y="521"/>
                </a:lnTo>
                <a:lnTo>
                  <a:pt x="222" y="498"/>
                </a:lnTo>
                <a:lnTo>
                  <a:pt x="284" y="432"/>
                </a:lnTo>
                <a:lnTo>
                  <a:pt x="347" y="338"/>
                </a:lnTo>
                <a:lnTo>
                  <a:pt x="410" y="224"/>
                </a:lnTo>
                <a:lnTo>
                  <a:pt x="441" y="167"/>
                </a:lnTo>
                <a:lnTo>
                  <a:pt x="473" y="114"/>
                </a:lnTo>
                <a:lnTo>
                  <a:pt x="505" y="67"/>
                </a:lnTo>
                <a:lnTo>
                  <a:pt x="535" y="31"/>
                </a:lnTo>
                <a:lnTo>
                  <a:pt x="567" y="8"/>
                </a:lnTo>
                <a:lnTo>
                  <a:pt x="599" y="0"/>
                </a:lnTo>
              </a:path>
            </a:pathLst>
          </a:custGeom>
          <a:noFill/>
          <a:ln w="50800" cap="rnd">
            <a:solidFill>
              <a:srgbClr val="FF0000"/>
            </a:solidFill>
            <a:round/>
            <a:headEnd type="none" w="sm" len="sm"/>
            <a:tailEnd type="none" w="sm" len="sm"/>
          </a:ln>
        </p:spPr>
        <p:txBody>
          <a:bodyPr/>
          <a:lstStyle/>
          <a:p>
            <a:endParaRPr lang="en-US"/>
          </a:p>
        </p:txBody>
      </p:sp>
      <p:sp>
        <p:nvSpPr>
          <p:cNvPr id="30730" name="Freeform 10"/>
          <p:cNvSpPr>
            <a:spLocks/>
          </p:cNvSpPr>
          <p:nvPr/>
        </p:nvSpPr>
        <p:spPr bwMode="auto">
          <a:xfrm>
            <a:off x="7543800" y="3810000"/>
            <a:ext cx="1219200" cy="914400"/>
          </a:xfrm>
          <a:custGeom>
            <a:avLst/>
            <a:gdLst>
              <a:gd name="T0" fmla="*/ 2147483647 w 576"/>
              <a:gd name="T1" fmla="*/ 2147483647 h 576"/>
              <a:gd name="T2" fmla="*/ 2147483647 w 576"/>
              <a:gd name="T3" fmla="*/ 2147483647 h 576"/>
              <a:gd name="T4" fmla="*/ 2147483647 w 576"/>
              <a:gd name="T5" fmla="*/ 2147483647 h 576"/>
              <a:gd name="T6" fmla="*/ 2147483647 w 576"/>
              <a:gd name="T7" fmla="*/ 2147483647 h 576"/>
              <a:gd name="T8" fmla="*/ 2147483647 w 576"/>
              <a:gd name="T9" fmla="*/ 2147483647 h 576"/>
              <a:gd name="T10" fmla="*/ 2147483647 w 576"/>
              <a:gd name="T11" fmla="*/ 2147483647 h 576"/>
              <a:gd name="T12" fmla="*/ 2147483647 w 576"/>
              <a:gd name="T13" fmla="*/ 2147483647 h 576"/>
              <a:gd name="T14" fmla="*/ 2147483647 w 576"/>
              <a:gd name="T15" fmla="*/ 2147483647 h 576"/>
              <a:gd name="T16" fmla="*/ 2147483647 w 576"/>
              <a:gd name="T17" fmla="*/ 2147483647 h 576"/>
              <a:gd name="T18" fmla="*/ 2147483647 w 576"/>
              <a:gd name="T19" fmla="*/ 2147483647 h 576"/>
              <a:gd name="T20" fmla="*/ 2147483647 w 576"/>
              <a:gd name="T21" fmla="*/ 2147483647 h 576"/>
              <a:gd name="T22" fmla="*/ 2147483647 w 576"/>
              <a:gd name="T23" fmla="*/ 2147483647 h 576"/>
              <a:gd name="T24" fmla="*/ 2147483647 w 576"/>
              <a:gd name="T25" fmla="*/ 2147483647 h 576"/>
              <a:gd name="T26" fmla="*/ 2147483647 w 576"/>
              <a:gd name="T27" fmla="*/ 2147483647 h 576"/>
              <a:gd name="T28" fmla="*/ 2147483647 w 576"/>
              <a:gd name="T29" fmla="*/ 2147483647 h 576"/>
              <a:gd name="T30" fmla="*/ 0 w 576"/>
              <a:gd name="T31" fmla="*/ 0 h 57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76"/>
              <a:gd name="T49" fmla="*/ 0 h 576"/>
              <a:gd name="T50" fmla="*/ 576 w 576"/>
              <a:gd name="T51" fmla="*/ 576 h 57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76" h="576">
                <a:moveTo>
                  <a:pt x="575" y="575"/>
                </a:moveTo>
                <a:lnTo>
                  <a:pt x="515" y="570"/>
                </a:lnTo>
                <a:lnTo>
                  <a:pt x="484" y="562"/>
                </a:lnTo>
                <a:lnTo>
                  <a:pt x="455" y="553"/>
                </a:lnTo>
                <a:lnTo>
                  <a:pt x="424" y="540"/>
                </a:lnTo>
                <a:lnTo>
                  <a:pt x="393" y="521"/>
                </a:lnTo>
                <a:lnTo>
                  <a:pt x="364" y="498"/>
                </a:lnTo>
                <a:lnTo>
                  <a:pt x="303" y="432"/>
                </a:lnTo>
                <a:lnTo>
                  <a:pt x="242" y="338"/>
                </a:lnTo>
                <a:lnTo>
                  <a:pt x="182" y="224"/>
                </a:lnTo>
                <a:lnTo>
                  <a:pt x="151" y="167"/>
                </a:lnTo>
                <a:lnTo>
                  <a:pt x="120" y="114"/>
                </a:lnTo>
                <a:lnTo>
                  <a:pt x="91" y="67"/>
                </a:lnTo>
                <a:lnTo>
                  <a:pt x="60" y="31"/>
                </a:lnTo>
                <a:lnTo>
                  <a:pt x="30" y="8"/>
                </a:lnTo>
                <a:lnTo>
                  <a:pt x="0" y="0"/>
                </a:lnTo>
              </a:path>
            </a:pathLst>
          </a:custGeom>
          <a:noFill/>
          <a:ln w="50800" cap="rnd">
            <a:solidFill>
              <a:srgbClr val="FF0000"/>
            </a:solidFill>
            <a:round/>
            <a:headEnd type="none" w="sm" len="sm"/>
            <a:tailEnd type="none" w="sm" len="sm"/>
          </a:ln>
        </p:spPr>
        <p:txBody>
          <a:bodyPr/>
          <a:lstStyle/>
          <a:p>
            <a:endParaRPr lang="en-US"/>
          </a:p>
        </p:txBody>
      </p:sp>
      <p:sp>
        <p:nvSpPr>
          <p:cNvPr id="30731" name="Line 11"/>
          <p:cNvSpPr>
            <a:spLocks noChangeShapeType="1"/>
          </p:cNvSpPr>
          <p:nvPr/>
        </p:nvSpPr>
        <p:spPr bwMode="auto">
          <a:xfrm>
            <a:off x="6248400" y="4800600"/>
            <a:ext cx="2590800" cy="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30732" name="Rectangle 12"/>
          <p:cNvSpPr>
            <a:spLocks noChangeArrowheads="1"/>
          </p:cNvSpPr>
          <p:nvPr/>
        </p:nvSpPr>
        <p:spPr bwMode="auto">
          <a:xfrm>
            <a:off x="6248400" y="3886200"/>
            <a:ext cx="838200" cy="515938"/>
          </a:xfrm>
          <a:prstGeom prst="rect">
            <a:avLst/>
          </a:prstGeom>
          <a:noFill/>
          <a:ln w="9525">
            <a:noFill/>
            <a:miter lim="800000"/>
            <a:headEnd/>
            <a:tailEnd/>
          </a:ln>
        </p:spPr>
        <p:txBody>
          <a:bodyPr lIns="90488" tIns="44450" rIns="90488" bIns="44450">
            <a:spAutoFit/>
          </a:bodyPr>
          <a:lstStyle/>
          <a:p>
            <a:pPr>
              <a:spcBef>
                <a:spcPct val="50000"/>
              </a:spcBef>
            </a:pPr>
            <a:r>
              <a:rPr lang="en-US" altLang="en-US" sz="2800" b="1"/>
              <a:t>a</a:t>
            </a:r>
            <a:r>
              <a:rPr lang="en-US" altLang="en-US">
                <a:latin typeface="Times New Roman" pitchFamily="18" charset="0"/>
              </a:rPr>
              <a:t>/2</a:t>
            </a:r>
          </a:p>
        </p:txBody>
      </p:sp>
      <p:sp>
        <p:nvSpPr>
          <p:cNvPr id="30733" name="Line 13"/>
          <p:cNvSpPr>
            <a:spLocks noChangeShapeType="1"/>
          </p:cNvSpPr>
          <p:nvPr/>
        </p:nvSpPr>
        <p:spPr bwMode="auto">
          <a:xfrm>
            <a:off x="6553200" y="4343400"/>
            <a:ext cx="152400" cy="30480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0734" name="Rectangle 14"/>
          <p:cNvSpPr>
            <a:spLocks noChangeArrowheads="1"/>
          </p:cNvSpPr>
          <p:nvPr/>
        </p:nvSpPr>
        <p:spPr bwMode="auto">
          <a:xfrm>
            <a:off x="8153400" y="3886200"/>
            <a:ext cx="838200" cy="515938"/>
          </a:xfrm>
          <a:prstGeom prst="rect">
            <a:avLst/>
          </a:prstGeom>
          <a:noFill/>
          <a:ln w="9525">
            <a:noFill/>
            <a:miter lim="800000"/>
            <a:headEnd/>
            <a:tailEnd/>
          </a:ln>
        </p:spPr>
        <p:txBody>
          <a:bodyPr lIns="90488" tIns="44450" rIns="90488" bIns="44450">
            <a:spAutoFit/>
          </a:bodyPr>
          <a:lstStyle/>
          <a:p>
            <a:pPr>
              <a:spcBef>
                <a:spcPct val="50000"/>
              </a:spcBef>
            </a:pPr>
            <a:r>
              <a:rPr lang="en-US" altLang="en-US" sz="2800" b="1"/>
              <a:t>a</a:t>
            </a:r>
            <a:r>
              <a:rPr lang="en-US" altLang="en-US">
                <a:latin typeface="Times New Roman" pitchFamily="18" charset="0"/>
              </a:rPr>
              <a:t>/2</a:t>
            </a:r>
          </a:p>
        </p:txBody>
      </p:sp>
      <p:sp>
        <p:nvSpPr>
          <p:cNvPr id="30735" name="Line 15"/>
          <p:cNvSpPr>
            <a:spLocks noChangeShapeType="1"/>
          </p:cNvSpPr>
          <p:nvPr/>
        </p:nvSpPr>
        <p:spPr bwMode="auto">
          <a:xfrm flipH="1">
            <a:off x="8305800" y="4343400"/>
            <a:ext cx="152400" cy="30480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0736" name="Rectangle 16"/>
          <p:cNvSpPr>
            <a:spLocks noChangeArrowheads="1"/>
          </p:cNvSpPr>
          <p:nvPr/>
        </p:nvSpPr>
        <p:spPr bwMode="auto">
          <a:xfrm>
            <a:off x="6553200" y="4876800"/>
            <a:ext cx="990600" cy="515938"/>
          </a:xfrm>
          <a:prstGeom prst="rect">
            <a:avLst/>
          </a:prstGeom>
          <a:noFill/>
          <a:ln w="9525">
            <a:noFill/>
            <a:miter lim="800000"/>
            <a:headEnd/>
            <a:tailEnd/>
          </a:ln>
        </p:spPr>
        <p:txBody>
          <a:bodyPr lIns="90488" tIns="44450" rIns="90488" bIns="44450">
            <a:spAutoFit/>
          </a:bodyPr>
          <a:lstStyle/>
          <a:p>
            <a:pPr>
              <a:spcBef>
                <a:spcPct val="50000"/>
              </a:spcBef>
            </a:pPr>
            <a:r>
              <a:rPr lang="en-US" altLang="en-US" sz="2800">
                <a:latin typeface="Times New Roman" pitchFamily="18" charset="0"/>
              </a:rPr>
              <a:t>-z</a:t>
            </a:r>
            <a:r>
              <a:rPr lang="en-US" altLang="en-US" sz="2800" baseline="-25000"/>
              <a:t>a</a:t>
            </a:r>
            <a:r>
              <a:rPr lang="en-US" altLang="en-US" sz="2800" baseline="-25000">
                <a:latin typeface="Times New Roman" pitchFamily="18" charset="0"/>
              </a:rPr>
              <a:t>/2</a:t>
            </a:r>
            <a:endParaRPr lang="en-US" altLang="en-US" sz="2800" baseline="-25000"/>
          </a:p>
        </p:txBody>
      </p:sp>
      <p:sp>
        <p:nvSpPr>
          <p:cNvPr id="30737" name="Rectangle 17"/>
          <p:cNvSpPr>
            <a:spLocks noChangeArrowheads="1"/>
          </p:cNvSpPr>
          <p:nvPr/>
        </p:nvSpPr>
        <p:spPr bwMode="auto">
          <a:xfrm>
            <a:off x="7924800" y="4876800"/>
            <a:ext cx="990600" cy="515938"/>
          </a:xfrm>
          <a:prstGeom prst="rect">
            <a:avLst/>
          </a:prstGeom>
          <a:noFill/>
          <a:ln w="9525">
            <a:noFill/>
            <a:miter lim="800000"/>
            <a:headEnd/>
            <a:tailEnd/>
          </a:ln>
        </p:spPr>
        <p:txBody>
          <a:bodyPr lIns="90488" tIns="44450" rIns="90488" bIns="44450">
            <a:spAutoFit/>
          </a:bodyPr>
          <a:lstStyle/>
          <a:p>
            <a:pPr>
              <a:spcBef>
                <a:spcPct val="50000"/>
              </a:spcBef>
            </a:pPr>
            <a:r>
              <a:rPr lang="en-US" altLang="en-US" sz="2800">
                <a:latin typeface="Times New Roman" pitchFamily="18" charset="0"/>
              </a:rPr>
              <a:t>z</a:t>
            </a:r>
            <a:r>
              <a:rPr lang="en-US" altLang="en-US" sz="2800" baseline="-25000"/>
              <a:t>a</a:t>
            </a:r>
            <a:r>
              <a:rPr lang="en-US" altLang="en-US" sz="2800" baseline="-25000">
                <a:latin typeface="Times New Roman" pitchFamily="18" charset="0"/>
              </a:rPr>
              <a:t>/2</a:t>
            </a:r>
            <a:endParaRPr lang="en-US" altLang="en-US" sz="2800" baseline="-25000"/>
          </a:p>
        </p:txBody>
      </p:sp>
      <p:sp>
        <p:nvSpPr>
          <p:cNvPr id="30738" name="Line 18"/>
          <p:cNvSpPr>
            <a:spLocks noChangeShapeType="1"/>
          </p:cNvSpPr>
          <p:nvPr/>
        </p:nvSpPr>
        <p:spPr bwMode="auto">
          <a:xfrm>
            <a:off x="6934200" y="4495800"/>
            <a:ext cx="0" cy="533400"/>
          </a:xfrm>
          <a:prstGeom prst="line">
            <a:avLst/>
          </a:prstGeom>
          <a:noFill/>
          <a:ln w="19050">
            <a:solidFill>
              <a:schemeClr val="tx1"/>
            </a:solidFill>
            <a:prstDash val="sysDot"/>
            <a:round/>
            <a:headEnd/>
            <a:tailEnd/>
          </a:ln>
        </p:spPr>
        <p:txBody>
          <a:bodyPr wrap="none" anchor="ctr"/>
          <a:lstStyle/>
          <a:p>
            <a:endParaRPr lang="en-US"/>
          </a:p>
        </p:txBody>
      </p:sp>
      <p:sp>
        <p:nvSpPr>
          <p:cNvPr id="30739" name="Line 19"/>
          <p:cNvSpPr>
            <a:spLocks noChangeShapeType="1"/>
          </p:cNvSpPr>
          <p:nvPr/>
        </p:nvSpPr>
        <p:spPr bwMode="auto">
          <a:xfrm>
            <a:off x="8153400" y="4495800"/>
            <a:ext cx="0" cy="533400"/>
          </a:xfrm>
          <a:prstGeom prst="line">
            <a:avLst/>
          </a:prstGeom>
          <a:noFill/>
          <a:ln w="19050">
            <a:solidFill>
              <a:schemeClr val="tx1"/>
            </a:solidFill>
            <a:prstDash val="sysDot"/>
            <a:round/>
            <a:headEnd/>
            <a:tailEnd/>
          </a:ln>
        </p:spPr>
        <p:txBody>
          <a:bodyPr wrap="none" anchor="ctr"/>
          <a:lstStyle/>
          <a:p>
            <a:endParaRPr lang="en-US"/>
          </a:p>
        </p:txBody>
      </p:sp>
      <p:sp>
        <p:nvSpPr>
          <p:cNvPr id="30740" name="Rectangle 21"/>
          <p:cNvSpPr>
            <a:spLocks noGrp="1" noChangeArrowheads="1"/>
          </p:cNvSpPr>
          <p:nvPr>
            <p:ph type="title"/>
          </p:nvPr>
        </p:nvSpPr>
        <p:spPr>
          <a:xfrm>
            <a:off x="609600" y="0"/>
            <a:ext cx="7772400" cy="1143000"/>
          </a:xfrm>
        </p:spPr>
        <p:txBody>
          <a:bodyPr lIns="85342" tIns="42672" rIns="85342" bIns="42672"/>
          <a:lstStyle/>
          <a:p>
            <a:r>
              <a:rPr lang="en-US" altLang="en-US" smtClean="0"/>
              <a:t>Statistical test for p</a:t>
            </a:r>
            <a:r>
              <a:rPr lang="en-US" altLang="en-US" baseline="-25000" smtClean="0"/>
              <a:t>1</a:t>
            </a:r>
            <a:r>
              <a:rPr lang="en-US" altLang="en-US" smtClean="0"/>
              <a:t> – p</a:t>
            </a:r>
            <a:r>
              <a:rPr lang="en-US" altLang="en-US" baseline="-25000" smtClean="0"/>
              <a:t>2</a:t>
            </a:r>
            <a:r>
              <a:rPr lang="en-US" altLang="en-US" smtClean="0"/>
              <a:t> </a:t>
            </a:r>
            <a:endParaRPr lang="el-GR" altLang="en-US" smtClean="0"/>
          </a:p>
        </p:txBody>
      </p:sp>
      <p:graphicFrame>
        <p:nvGraphicFramePr>
          <p:cNvPr id="30741" name="Object 28"/>
          <p:cNvGraphicFramePr>
            <a:graphicFrameLocks noChangeAspect="1"/>
          </p:cNvGraphicFramePr>
          <p:nvPr>
            <p:ph idx="1"/>
          </p:nvPr>
        </p:nvGraphicFramePr>
        <p:xfrm>
          <a:off x="304800" y="2133600"/>
          <a:ext cx="4724400" cy="1239838"/>
        </p:xfrm>
        <a:graphic>
          <a:graphicData uri="http://schemas.openxmlformats.org/presentationml/2006/ole">
            <p:oleObj spid="_x0000_s30741" name="Equation" r:id="rId4" imgW="2565400" imgH="673100" progId="Equation.3">
              <p:embed/>
            </p:oleObj>
          </a:graphicData>
        </a:graphic>
      </p:graphicFrame>
      <p:sp>
        <p:nvSpPr>
          <p:cNvPr id="30742" name="Rectangle 22"/>
          <p:cNvSpPr>
            <a:spLocks noChangeArrowheads="1"/>
          </p:cNvSpPr>
          <p:nvPr/>
        </p:nvSpPr>
        <p:spPr bwMode="auto">
          <a:xfrm>
            <a:off x="8731250" y="6450013"/>
            <a:ext cx="412750" cy="366712"/>
          </a:xfrm>
          <a:prstGeom prst="rect">
            <a:avLst/>
          </a:prstGeom>
          <a:noFill/>
          <a:ln w="12700">
            <a:noFill/>
            <a:miter lim="800000"/>
            <a:headEnd/>
            <a:tailEnd/>
          </a:ln>
        </p:spPr>
        <p:txBody>
          <a:bodyPr wrap="none">
            <a:spAutoFit/>
          </a:bodyPr>
          <a:lstStyle/>
          <a:p>
            <a:pPr defTabSz="762000"/>
            <a:fld id="{608AA5BA-00E3-4592-A5D5-34878A99213E}" type="slidenum">
              <a:rPr lang="en-US" altLang="en-US" b="1">
                <a:latin typeface="Times New Roman" pitchFamily="18" charset="0"/>
              </a:rPr>
              <a:pPr defTabSz="762000"/>
              <a:t>22</a:t>
            </a:fld>
            <a:endParaRPr lang="en-US" altLang="en-US" b="1">
              <a:latin typeface="Times New Roman" pitchFamily="18" charset="0"/>
            </a:endParaRPr>
          </a:p>
        </p:txBody>
      </p:sp>
      <p:sp>
        <p:nvSpPr>
          <p:cNvPr id="30743" name="Rectangle 23"/>
          <p:cNvSpPr>
            <a:spLocks noChangeArrowheads="1"/>
          </p:cNvSpPr>
          <p:nvPr/>
        </p:nvSpPr>
        <p:spPr bwMode="auto">
          <a:xfrm>
            <a:off x="228600" y="1828800"/>
            <a:ext cx="4800600" cy="1752600"/>
          </a:xfrm>
          <a:prstGeom prst="rect">
            <a:avLst/>
          </a:prstGeom>
          <a:solidFill>
            <a:srgbClr val="FDE0BD"/>
          </a:solidFill>
          <a:ln w="19050">
            <a:solidFill>
              <a:schemeClr val="tx1"/>
            </a:solidFill>
            <a:miter lim="800000"/>
            <a:headEnd/>
            <a:tailEnd/>
          </a:ln>
        </p:spPr>
        <p:txBody>
          <a:bodyPr wrap="none" anchor="ctr"/>
          <a:lstStyle/>
          <a:p>
            <a:endParaRPr lang="en-US" altLang="en-US"/>
          </a:p>
        </p:txBody>
      </p:sp>
      <p:sp>
        <p:nvSpPr>
          <p:cNvPr id="30744" name="Rectangle 25"/>
          <p:cNvSpPr>
            <a:spLocks noChangeArrowheads="1"/>
          </p:cNvSpPr>
          <p:nvPr/>
        </p:nvSpPr>
        <p:spPr bwMode="auto">
          <a:xfrm>
            <a:off x="6248400" y="5486400"/>
            <a:ext cx="2590800" cy="1063625"/>
          </a:xfrm>
          <a:prstGeom prst="rect">
            <a:avLst/>
          </a:prstGeom>
          <a:solidFill>
            <a:srgbClr val="D5EEFF"/>
          </a:solidFill>
          <a:ln w="9525">
            <a:noFill/>
            <a:miter lim="800000"/>
            <a:headEnd/>
            <a:tailEnd/>
          </a:ln>
        </p:spPr>
        <p:txBody>
          <a:bodyPr lIns="90488" tIns="44450" rIns="90488" bIns="44450">
            <a:spAutoFit/>
          </a:bodyPr>
          <a:lstStyle/>
          <a:p>
            <a:pPr>
              <a:spcBef>
                <a:spcPct val="50000"/>
              </a:spcBef>
            </a:pPr>
            <a:r>
              <a:rPr lang="en-US" altLang="en-US" sz="2000">
                <a:solidFill>
                  <a:srgbClr val="000000"/>
                </a:solidFill>
                <a:latin typeface="Times New Roman" pitchFamily="18" charset="0"/>
              </a:rPr>
              <a:t>Z</a:t>
            </a:r>
            <a:r>
              <a:rPr lang="en-US" altLang="en-US" sz="2000" baseline="-25000">
                <a:solidFill>
                  <a:srgbClr val="000000"/>
                </a:solidFill>
                <a:latin typeface="Times New Roman" pitchFamily="18" charset="0"/>
                <a:sym typeface="Symbol" pitchFamily="18" charset="2"/>
              </a:rPr>
              <a:t></a:t>
            </a:r>
            <a:r>
              <a:rPr lang="en-US" altLang="en-US" sz="2000" baseline="-25000">
                <a:solidFill>
                  <a:srgbClr val="000000"/>
                </a:solidFill>
                <a:latin typeface="Times New Roman" pitchFamily="18" charset="0"/>
              </a:rPr>
              <a:t>/2</a:t>
            </a:r>
            <a:r>
              <a:rPr lang="en-US" altLang="en-US" sz="2000">
                <a:solidFill>
                  <a:srgbClr val="000000"/>
                </a:solidFill>
                <a:latin typeface="Times New Roman" pitchFamily="18" charset="0"/>
              </a:rPr>
              <a:t> = 1.96</a:t>
            </a:r>
          </a:p>
          <a:p>
            <a:pPr>
              <a:spcBef>
                <a:spcPct val="50000"/>
              </a:spcBef>
            </a:pPr>
            <a:r>
              <a:rPr lang="en-US" altLang="en-US" sz="2000">
                <a:solidFill>
                  <a:srgbClr val="000000"/>
                </a:solidFill>
                <a:latin typeface="Times New Roman" pitchFamily="18" charset="0"/>
              </a:rPr>
              <a:t>Reject H</a:t>
            </a:r>
            <a:r>
              <a:rPr lang="en-US" altLang="en-US" sz="2000" baseline="-25000">
                <a:solidFill>
                  <a:srgbClr val="000000"/>
                </a:solidFill>
                <a:latin typeface="Times New Roman" pitchFamily="18" charset="0"/>
              </a:rPr>
              <a:t>0</a:t>
            </a:r>
            <a:r>
              <a:rPr lang="en-US" altLang="en-US" sz="2000">
                <a:solidFill>
                  <a:srgbClr val="000000"/>
                </a:solidFill>
                <a:latin typeface="Times New Roman" pitchFamily="18" charset="0"/>
              </a:rPr>
              <a:t> if Z &lt; -Z</a:t>
            </a:r>
            <a:r>
              <a:rPr lang="en-US" altLang="en-US" sz="2000" baseline="-25000">
                <a:solidFill>
                  <a:srgbClr val="000000"/>
                </a:solidFill>
              </a:rPr>
              <a:t>a</a:t>
            </a:r>
            <a:r>
              <a:rPr lang="en-US" altLang="en-US" sz="2000" baseline="-25000">
                <a:solidFill>
                  <a:srgbClr val="000000"/>
                </a:solidFill>
                <a:latin typeface="Times New Roman" pitchFamily="18" charset="0"/>
              </a:rPr>
              <a:t>/2</a:t>
            </a:r>
          </a:p>
          <a:p>
            <a:pPr>
              <a:lnSpc>
                <a:spcPct val="20000"/>
              </a:lnSpc>
              <a:spcBef>
                <a:spcPct val="50000"/>
              </a:spcBef>
            </a:pPr>
            <a:r>
              <a:rPr lang="en-US" altLang="en-US" sz="2000" baseline="-25000"/>
              <a:t>                         </a:t>
            </a:r>
            <a:r>
              <a:rPr lang="en-US" altLang="en-US" sz="2000" baseline="-25000">
                <a:latin typeface="Times New Roman" pitchFamily="18" charset="0"/>
              </a:rPr>
              <a:t> </a:t>
            </a:r>
            <a:r>
              <a:rPr lang="en-US" altLang="en-US" sz="2000">
                <a:solidFill>
                  <a:srgbClr val="000000"/>
                </a:solidFill>
                <a:latin typeface="Times New Roman" pitchFamily="18" charset="0"/>
              </a:rPr>
              <a:t>or Z &gt; Z</a:t>
            </a:r>
            <a:r>
              <a:rPr lang="en-US" altLang="en-US" sz="2000" baseline="-25000">
                <a:solidFill>
                  <a:srgbClr val="000000"/>
                </a:solidFill>
              </a:rPr>
              <a:t>a</a:t>
            </a:r>
            <a:r>
              <a:rPr lang="en-US" altLang="en-US" sz="2000" baseline="-25000">
                <a:solidFill>
                  <a:srgbClr val="000000"/>
                </a:solidFill>
                <a:latin typeface="Times New Roman" pitchFamily="18" charset="0"/>
              </a:rPr>
              <a:t>/2</a:t>
            </a:r>
            <a:r>
              <a:rPr lang="en-US" altLang="en-US" sz="2000">
                <a:solidFill>
                  <a:srgbClr val="000000"/>
                </a:solidFill>
                <a:latin typeface="Times New Roman" pitchFamily="18" charset="0"/>
              </a:rPr>
              <a:t> </a:t>
            </a:r>
          </a:p>
        </p:txBody>
      </p:sp>
      <p:sp>
        <p:nvSpPr>
          <p:cNvPr id="30745" name="Rectangle 26"/>
          <p:cNvSpPr>
            <a:spLocks noChangeArrowheads="1"/>
          </p:cNvSpPr>
          <p:nvPr/>
        </p:nvSpPr>
        <p:spPr bwMode="auto">
          <a:xfrm>
            <a:off x="533400" y="4953000"/>
            <a:ext cx="4572000" cy="1612900"/>
          </a:xfrm>
          <a:prstGeom prst="rect">
            <a:avLst/>
          </a:prstGeom>
          <a:solidFill>
            <a:srgbClr val="D5EEFF"/>
          </a:solidFill>
          <a:ln w="9525">
            <a:noFill/>
            <a:miter lim="800000"/>
            <a:headEnd/>
            <a:tailEnd/>
          </a:ln>
        </p:spPr>
        <p:txBody>
          <a:bodyPr lIns="90488" tIns="44450" rIns="90488" bIns="44450">
            <a:spAutoFit/>
          </a:bodyPr>
          <a:lstStyle/>
          <a:p>
            <a:pPr>
              <a:spcBef>
                <a:spcPct val="50000"/>
              </a:spcBef>
            </a:pPr>
            <a:r>
              <a:rPr lang="en-US" altLang="en-US" sz="2000">
                <a:solidFill>
                  <a:srgbClr val="000000"/>
                </a:solidFill>
                <a:latin typeface="Times New Roman" pitchFamily="18" charset="0"/>
              </a:rPr>
              <a:t>Since -1.79 is &gt; than -1.96, we fail to reject the null hypothesis.</a:t>
            </a:r>
          </a:p>
          <a:p>
            <a:pPr>
              <a:spcBef>
                <a:spcPct val="50000"/>
              </a:spcBef>
            </a:pPr>
            <a:r>
              <a:rPr lang="en-US" altLang="en-US" sz="2000">
                <a:solidFill>
                  <a:srgbClr val="000000"/>
                </a:solidFill>
                <a:latin typeface="Times New Roman" pitchFamily="18" charset="0"/>
              </a:rPr>
              <a:t>But what is the actual </a:t>
            </a:r>
            <a:r>
              <a:rPr lang="en-US" altLang="en-US" sz="2000" i="1">
                <a:solidFill>
                  <a:srgbClr val="000000"/>
                </a:solidFill>
                <a:latin typeface="Times New Roman" pitchFamily="18" charset="0"/>
              </a:rPr>
              <a:t>p</a:t>
            </a:r>
            <a:r>
              <a:rPr lang="en-US" altLang="en-US" sz="2000">
                <a:solidFill>
                  <a:srgbClr val="000000"/>
                </a:solidFill>
                <a:latin typeface="Times New Roman" pitchFamily="18" charset="0"/>
              </a:rPr>
              <a:t>-value? </a:t>
            </a:r>
          </a:p>
          <a:p>
            <a:pPr>
              <a:spcBef>
                <a:spcPct val="50000"/>
              </a:spcBef>
            </a:pPr>
            <a:r>
              <a:rPr lang="en-US" altLang="en-US" sz="2000">
                <a:solidFill>
                  <a:srgbClr val="000000"/>
                </a:solidFill>
                <a:latin typeface="Times New Roman" pitchFamily="18" charset="0"/>
              </a:rPr>
              <a:t>P (Z&lt;-1.79) + P (Z&gt;1.79)= ?</a:t>
            </a:r>
          </a:p>
        </p:txBody>
      </p:sp>
      <p:sp>
        <p:nvSpPr>
          <p:cNvPr id="30746" name="Line 30"/>
          <p:cNvSpPr>
            <a:spLocks noChangeShapeType="1"/>
          </p:cNvSpPr>
          <p:nvPr/>
        </p:nvSpPr>
        <p:spPr bwMode="auto">
          <a:xfrm flipH="1">
            <a:off x="5486400" y="5867400"/>
            <a:ext cx="685800" cy="0"/>
          </a:xfrm>
          <a:prstGeom prst="line">
            <a:avLst/>
          </a:prstGeom>
          <a:noFill/>
          <a:ln w="9525">
            <a:solidFill>
              <a:schemeClr val="tx1"/>
            </a:solidFill>
            <a:miter lim="800000"/>
            <a:headEnd/>
            <a:tailEnd type="triangle" w="med" len="med"/>
          </a:ln>
        </p:spPr>
        <p:txBody>
          <a:bodyPr wrap="none"/>
          <a:lstStyle/>
          <a:p>
            <a:endParaRPr lang="en-US"/>
          </a:p>
        </p:txBody>
      </p:sp>
      <p:graphicFrame>
        <p:nvGraphicFramePr>
          <p:cNvPr id="30747" name="Object 27"/>
          <p:cNvGraphicFramePr>
            <a:graphicFrameLocks noChangeAspect="1"/>
          </p:cNvGraphicFramePr>
          <p:nvPr/>
        </p:nvGraphicFramePr>
        <p:xfrm>
          <a:off x="457200" y="2286000"/>
          <a:ext cx="4724400" cy="1239838"/>
        </p:xfrm>
        <a:graphic>
          <a:graphicData uri="http://schemas.openxmlformats.org/presentationml/2006/ole">
            <p:oleObj spid="_x0000_s30747" name="Equation" r:id="rId5" imgW="2565400" imgH="673100" progId="Equation.3">
              <p:embed/>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1746" name="Picture 8"/>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1747" name="Rectangle 25"/>
          <p:cNvSpPr>
            <a:spLocks noChangeArrowheads="1"/>
          </p:cNvSpPr>
          <p:nvPr/>
        </p:nvSpPr>
        <p:spPr bwMode="auto">
          <a:xfrm>
            <a:off x="533400" y="1676400"/>
            <a:ext cx="4343400" cy="2514600"/>
          </a:xfrm>
          <a:prstGeom prst="rect">
            <a:avLst/>
          </a:prstGeom>
          <a:solidFill>
            <a:schemeClr val="accent1"/>
          </a:solidFill>
          <a:ln w="9525">
            <a:solidFill>
              <a:schemeClr val="tx1"/>
            </a:solidFill>
            <a:miter lim="800000"/>
            <a:headEnd/>
            <a:tailEnd/>
          </a:ln>
        </p:spPr>
        <p:txBody>
          <a:bodyPr wrap="none" anchor="ctr"/>
          <a:lstStyle/>
          <a:p>
            <a:endParaRPr lang="en-US" altLang="en-US"/>
          </a:p>
        </p:txBody>
      </p:sp>
      <p:sp>
        <p:nvSpPr>
          <p:cNvPr id="31748" name="Freeform 67"/>
          <p:cNvSpPr>
            <a:spLocks/>
          </p:cNvSpPr>
          <p:nvPr/>
        </p:nvSpPr>
        <p:spPr bwMode="auto">
          <a:xfrm>
            <a:off x="990600" y="2286000"/>
            <a:ext cx="1219200" cy="914400"/>
          </a:xfrm>
          <a:custGeom>
            <a:avLst/>
            <a:gdLst>
              <a:gd name="T0" fmla="*/ 0 w 600"/>
              <a:gd name="T1" fmla="*/ 2147483647 h 576"/>
              <a:gd name="T2" fmla="*/ 2147483647 w 600"/>
              <a:gd name="T3" fmla="*/ 2147483647 h 576"/>
              <a:gd name="T4" fmla="*/ 2147483647 w 600"/>
              <a:gd name="T5" fmla="*/ 2147483647 h 576"/>
              <a:gd name="T6" fmla="*/ 2147483647 w 600"/>
              <a:gd name="T7" fmla="*/ 2147483647 h 576"/>
              <a:gd name="T8" fmla="*/ 2147483647 w 600"/>
              <a:gd name="T9" fmla="*/ 2147483647 h 576"/>
              <a:gd name="T10" fmla="*/ 2147483647 w 600"/>
              <a:gd name="T11" fmla="*/ 2147483647 h 576"/>
              <a:gd name="T12" fmla="*/ 2147483647 w 600"/>
              <a:gd name="T13" fmla="*/ 2147483647 h 576"/>
              <a:gd name="T14" fmla="*/ 2147483647 w 600"/>
              <a:gd name="T15" fmla="*/ 2147483647 h 576"/>
              <a:gd name="T16" fmla="*/ 2147483647 w 600"/>
              <a:gd name="T17" fmla="*/ 2147483647 h 576"/>
              <a:gd name="T18" fmla="*/ 2147483647 w 600"/>
              <a:gd name="T19" fmla="*/ 2147483647 h 576"/>
              <a:gd name="T20" fmla="*/ 2147483647 w 600"/>
              <a:gd name="T21" fmla="*/ 2147483647 h 576"/>
              <a:gd name="T22" fmla="*/ 2147483647 w 600"/>
              <a:gd name="T23" fmla="*/ 2147483647 h 576"/>
              <a:gd name="T24" fmla="*/ 2147483647 w 600"/>
              <a:gd name="T25" fmla="*/ 2147483647 h 576"/>
              <a:gd name="T26" fmla="*/ 2147483647 w 600"/>
              <a:gd name="T27" fmla="*/ 2147483647 h 576"/>
              <a:gd name="T28" fmla="*/ 2147483647 w 600"/>
              <a:gd name="T29" fmla="*/ 2147483647 h 576"/>
              <a:gd name="T30" fmla="*/ 2147483647 w 600"/>
              <a:gd name="T31" fmla="*/ 0 h 57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00"/>
              <a:gd name="T49" fmla="*/ 0 h 576"/>
              <a:gd name="T50" fmla="*/ 600 w 600"/>
              <a:gd name="T51" fmla="*/ 576 h 57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00" h="576">
                <a:moveTo>
                  <a:pt x="0" y="575"/>
                </a:moveTo>
                <a:lnTo>
                  <a:pt x="63" y="570"/>
                </a:lnTo>
                <a:lnTo>
                  <a:pt x="95" y="562"/>
                </a:lnTo>
                <a:lnTo>
                  <a:pt x="127" y="553"/>
                </a:lnTo>
                <a:lnTo>
                  <a:pt x="158" y="540"/>
                </a:lnTo>
                <a:lnTo>
                  <a:pt x="190" y="521"/>
                </a:lnTo>
                <a:lnTo>
                  <a:pt x="222" y="498"/>
                </a:lnTo>
                <a:lnTo>
                  <a:pt x="284" y="432"/>
                </a:lnTo>
                <a:lnTo>
                  <a:pt x="347" y="338"/>
                </a:lnTo>
                <a:lnTo>
                  <a:pt x="410" y="224"/>
                </a:lnTo>
                <a:lnTo>
                  <a:pt x="441" y="167"/>
                </a:lnTo>
                <a:lnTo>
                  <a:pt x="473" y="114"/>
                </a:lnTo>
                <a:lnTo>
                  <a:pt x="505" y="67"/>
                </a:lnTo>
                <a:lnTo>
                  <a:pt x="535" y="31"/>
                </a:lnTo>
                <a:lnTo>
                  <a:pt x="567" y="8"/>
                </a:lnTo>
                <a:lnTo>
                  <a:pt x="599" y="0"/>
                </a:lnTo>
              </a:path>
            </a:pathLst>
          </a:custGeom>
          <a:noFill/>
          <a:ln w="50800" cap="rnd">
            <a:solidFill>
              <a:srgbClr val="FF0000"/>
            </a:solidFill>
            <a:round/>
            <a:headEnd type="none" w="sm" len="sm"/>
            <a:tailEnd type="none" w="sm" len="sm"/>
          </a:ln>
        </p:spPr>
        <p:txBody>
          <a:bodyPr/>
          <a:lstStyle/>
          <a:p>
            <a:endParaRPr lang="en-US"/>
          </a:p>
        </p:txBody>
      </p:sp>
      <p:sp>
        <p:nvSpPr>
          <p:cNvPr id="31749" name="Freeform 68"/>
          <p:cNvSpPr>
            <a:spLocks/>
          </p:cNvSpPr>
          <p:nvPr/>
        </p:nvSpPr>
        <p:spPr bwMode="auto">
          <a:xfrm>
            <a:off x="2209800" y="2286000"/>
            <a:ext cx="1219200" cy="914400"/>
          </a:xfrm>
          <a:custGeom>
            <a:avLst/>
            <a:gdLst>
              <a:gd name="T0" fmla="*/ 2147483647 w 576"/>
              <a:gd name="T1" fmla="*/ 2147483647 h 576"/>
              <a:gd name="T2" fmla="*/ 2147483647 w 576"/>
              <a:gd name="T3" fmla="*/ 2147483647 h 576"/>
              <a:gd name="T4" fmla="*/ 2147483647 w 576"/>
              <a:gd name="T5" fmla="*/ 2147483647 h 576"/>
              <a:gd name="T6" fmla="*/ 2147483647 w 576"/>
              <a:gd name="T7" fmla="*/ 2147483647 h 576"/>
              <a:gd name="T8" fmla="*/ 2147483647 w 576"/>
              <a:gd name="T9" fmla="*/ 2147483647 h 576"/>
              <a:gd name="T10" fmla="*/ 2147483647 w 576"/>
              <a:gd name="T11" fmla="*/ 2147483647 h 576"/>
              <a:gd name="T12" fmla="*/ 2147483647 w 576"/>
              <a:gd name="T13" fmla="*/ 2147483647 h 576"/>
              <a:gd name="T14" fmla="*/ 2147483647 w 576"/>
              <a:gd name="T15" fmla="*/ 2147483647 h 576"/>
              <a:gd name="T16" fmla="*/ 2147483647 w 576"/>
              <a:gd name="T17" fmla="*/ 2147483647 h 576"/>
              <a:gd name="T18" fmla="*/ 2147483647 w 576"/>
              <a:gd name="T19" fmla="*/ 2147483647 h 576"/>
              <a:gd name="T20" fmla="*/ 2147483647 w 576"/>
              <a:gd name="T21" fmla="*/ 2147483647 h 576"/>
              <a:gd name="T22" fmla="*/ 2147483647 w 576"/>
              <a:gd name="T23" fmla="*/ 2147483647 h 576"/>
              <a:gd name="T24" fmla="*/ 2147483647 w 576"/>
              <a:gd name="T25" fmla="*/ 2147483647 h 576"/>
              <a:gd name="T26" fmla="*/ 2147483647 w 576"/>
              <a:gd name="T27" fmla="*/ 2147483647 h 576"/>
              <a:gd name="T28" fmla="*/ 2147483647 w 576"/>
              <a:gd name="T29" fmla="*/ 2147483647 h 576"/>
              <a:gd name="T30" fmla="*/ 0 w 576"/>
              <a:gd name="T31" fmla="*/ 0 h 57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76"/>
              <a:gd name="T49" fmla="*/ 0 h 576"/>
              <a:gd name="T50" fmla="*/ 576 w 576"/>
              <a:gd name="T51" fmla="*/ 576 h 57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76" h="576">
                <a:moveTo>
                  <a:pt x="575" y="575"/>
                </a:moveTo>
                <a:lnTo>
                  <a:pt x="515" y="570"/>
                </a:lnTo>
                <a:lnTo>
                  <a:pt x="484" y="562"/>
                </a:lnTo>
                <a:lnTo>
                  <a:pt x="455" y="553"/>
                </a:lnTo>
                <a:lnTo>
                  <a:pt x="424" y="540"/>
                </a:lnTo>
                <a:lnTo>
                  <a:pt x="393" y="521"/>
                </a:lnTo>
                <a:lnTo>
                  <a:pt x="364" y="498"/>
                </a:lnTo>
                <a:lnTo>
                  <a:pt x="303" y="432"/>
                </a:lnTo>
                <a:lnTo>
                  <a:pt x="242" y="338"/>
                </a:lnTo>
                <a:lnTo>
                  <a:pt x="182" y="224"/>
                </a:lnTo>
                <a:lnTo>
                  <a:pt x="151" y="167"/>
                </a:lnTo>
                <a:lnTo>
                  <a:pt x="120" y="114"/>
                </a:lnTo>
                <a:lnTo>
                  <a:pt x="91" y="67"/>
                </a:lnTo>
                <a:lnTo>
                  <a:pt x="60" y="31"/>
                </a:lnTo>
                <a:lnTo>
                  <a:pt x="30" y="8"/>
                </a:lnTo>
                <a:lnTo>
                  <a:pt x="0" y="0"/>
                </a:lnTo>
              </a:path>
            </a:pathLst>
          </a:custGeom>
          <a:noFill/>
          <a:ln w="50800" cap="rnd">
            <a:solidFill>
              <a:srgbClr val="FF0000"/>
            </a:solidFill>
            <a:round/>
            <a:headEnd type="none" w="sm" len="sm"/>
            <a:tailEnd type="none" w="sm" len="sm"/>
          </a:ln>
        </p:spPr>
        <p:txBody>
          <a:bodyPr/>
          <a:lstStyle/>
          <a:p>
            <a:endParaRPr lang="en-US"/>
          </a:p>
        </p:txBody>
      </p:sp>
      <p:sp>
        <p:nvSpPr>
          <p:cNvPr id="31750" name="Freeform 69"/>
          <p:cNvSpPr>
            <a:spLocks/>
          </p:cNvSpPr>
          <p:nvPr/>
        </p:nvSpPr>
        <p:spPr bwMode="auto">
          <a:xfrm>
            <a:off x="990600" y="2819400"/>
            <a:ext cx="762000" cy="457200"/>
          </a:xfrm>
          <a:custGeom>
            <a:avLst/>
            <a:gdLst>
              <a:gd name="T0" fmla="*/ 0 w 574"/>
              <a:gd name="T1" fmla="*/ 2147483647 h 287"/>
              <a:gd name="T2" fmla="*/ 2147483647 w 574"/>
              <a:gd name="T3" fmla="*/ 2147483647 h 287"/>
              <a:gd name="T4" fmla="*/ 2147483647 w 574"/>
              <a:gd name="T5" fmla="*/ 2147483647 h 287"/>
              <a:gd name="T6" fmla="*/ 2147483647 w 574"/>
              <a:gd name="T7" fmla="*/ 2147483647 h 287"/>
              <a:gd name="T8" fmla="*/ 2147483647 w 574"/>
              <a:gd name="T9" fmla="*/ 2147483647 h 287"/>
              <a:gd name="T10" fmla="*/ 2147483647 w 574"/>
              <a:gd name="T11" fmla="*/ 0 h 287"/>
              <a:gd name="T12" fmla="*/ 2147483647 w 574"/>
              <a:gd name="T13" fmla="*/ 2147483647 h 287"/>
              <a:gd name="T14" fmla="*/ 0 w 574"/>
              <a:gd name="T15" fmla="*/ 2147483647 h 287"/>
              <a:gd name="T16" fmla="*/ 0 w 574"/>
              <a:gd name="T17" fmla="*/ 2147483647 h 2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4"/>
              <a:gd name="T28" fmla="*/ 0 h 287"/>
              <a:gd name="T29" fmla="*/ 574 w 574"/>
              <a:gd name="T30" fmla="*/ 287 h 28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4" h="287">
                <a:moveTo>
                  <a:pt x="0" y="282"/>
                </a:moveTo>
                <a:lnTo>
                  <a:pt x="48" y="240"/>
                </a:lnTo>
                <a:lnTo>
                  <a:pt x="246" y="207"/>
                </a:lnTo>
                <a:lnTo>
                  <a:pt x="345" y="174"/>
                </a:lnTo>
                <a:lnTo>
                  <a:pt x="456" y="105"/>
                </a:lnTo>
                <a:lnTo>
                  <a:pt x="574" y="0"/>
                </a:lnTo>
                <a:lnTo>
                  <a:pt x="574" y="287"/>
                </a:lnTo>
                <a:lnTo>
                  <a:pt x="0" y="287"/>
                </a:lnTo>
                <a:lnTo>
                  <a:pt x="0" y="282"/>
                </a:lnTo>
              </a:path>
            </a:pathLst>
          </a:custGeom>
          <a:solidFill>
            <a:srgbClr val="C3DBFF"/>
          </a:solidFill>
          <a:ln w="12700" cap="rnd">
            <a:noFill/>
            <a:round/>
            <a:headEnd type="none" w="sm" len="sm"/>
            <a:tailEnd type="none" w="sm" len="sm"/>
          </a:ln>
        </p:spPr>
        <p:txBody>
          <a:bodyPr/>
          <a:lstStyle/>
          <a:p>
            <a:endParaRPr lang="en-US"/>
          </a:p>
        </p:txBody>
      </p:sp>
      <p:sp>
        <p:nvSpPr>
          <p:cNvPr id="31751" name="Line 70"/>
          <p:cNvSpPr>
            <a:spLocks noChangeShapeType="1"/>
          </p:cNvSpPr>
          <p:nvPr/>
        </p:nvSpPr>
        <p:spPr bwMode="auto">
          <a:xfrm>
            <a:off x="1752600" y="2819400"/>
            <a:ext cx="0" cy="533400"/>
          </a:xfrm>
          <a:prstGeom prst="line">
            <a:avLst/>
          </a:prstGeom>
          <a:noFill/>
          <a:ln w="19050">
            <a:solidFill>
              <a:schemeClr val="tx1"/>
            </a:solidFill>
            <a:prstDash val="sysDot"/>
            <a:round/>
            <a:headEnd/>
            <a:tailEnd/>
          </a:ln>
        </p:spPr>
        <p:txBody>
          <a:bodyPr wrap="none" anchor="ctr"/>
          <a:lstStyle/>
          <a:p>
            <a:endParaRPr lang="en-US"/>
          </a:p>
        </p:txBody>
      </p:sp>
      <p:sp>
        <p:nvSpPr>
          <p:cNvPr id="31752" name="Freeform 71"/>
          <p:cNvSpPr>
            <a:spLocks/>
          </p:cNvSpPr>
          <p:nvPr/>
        </p:nvSpPr>
        <p:spPr bwMode="auto">
          <a:xfrm flipH="1">
            <a:off x="2667000" y="2819400"/>
            <a:ext cx="762000" cy="455613"/>
          </a:xfrm>
          <a:custGeom>
            <a:avLst/>
            <a:gdLst>
              <a:gd name="T0" fmla="*/ 0 w 574"/>
              <a:gd name="T1" fmla="*/ 2147483647 h 287"/>
              <a:gd name="T2" fmla="*/ 2147483647 w 574"/>
              <a:gd name="T3" fmla="*/ 2147483647 h 287"/>
              <a:gd name="T4" fmla="*/ 2147483647 w 574"/>
              <a:gd name="T5" fmla="*/ 2147483647 h 287"/>
              <a:gd name="T6" fmla="*/ 2147483647 w 574"/>
              <a:gd name="T7" fmla="*/ 2147483647 h 287"/>
              <a:gd name="T8" fmla="*/ 2147483647 w 574"/>
              <a:gd name="T9" fmla="*/ 2147483647 h 287"/>
              <a:gd name="T10" fmla="*/ 2147483647 w 574"/>
              <a:gd name="T11" fmla="*/ 0 h 287"/>
              <a:gd name="T12" fmla="*/ 2147483647 w 574"/>
              <a:gd name="T13" fmla="*/ 2147483647 h 287"/>
              <a:gd name="T14" fmla="*/ 0 w 574"/>
              <a:gd name="T15" fmla="*/ 2147483647 h 287"/>
              <a:gd name="T16" fmla="*/ 0 w 574"/>
              <a:gd name="T17" fmla="*/ 2147483647 h 28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4"/>
              <a:gd name="T28" fmla="*/ 0 h 287"/>
              <a:gd name="T29" fmla="*/ 574 w 574"/>
              <a:gd name="T30" fmla="*/ 287 h 28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4" h="287">
                <a:moveTo>
                  <a:pt x="0" y="282"/>
                </a:moveTo>
                <a:lnTo>
                  <a:pt x="48" y="240"/>
                </a:lnTo>
                <a:lnTo>
                  <a:pt x="246" y="207"/>
                </a:lnTo>
                <a:lnTo>
                  <a:pt x="345" y="174"/>
                </a:lnTo>
                <a:lnTo>
                  <a:pt x="456" y="105"/>
                </a:lnTo>
                <a:lnTo>
                  <a:pt x="574" y="0"/>
                </a:lnTo>
                <a:lnTo>
                  <a:pt x="574" y="287"/>
                </a:lnTo>
                <a:lnTo>
                  <a:pt x="0" y="287"/>
                </a:lnTo>
                <a:lnTo>
                  <a:pt x="0" y="282"/>
                </a:lnTo>
              </a:path>
            </a:pathLst>
          </a:custGeom>
          <a:solidFill>
            <a:srgbClr val="C3DBFF"/>
          </a:solidFill>
          <a:ln w="12700" cap="rnd">
            <a:noFill/>
            <a:round/>
            <a:headEnd type="none" w="sm" len="sm"/>
            <a:tailEnd type="none" w="sm" len="sm"/>
          </a:ln>
        </p:spPr>
        <p:txBody>
          <a:bodyPr/>
          <a:lstStyle/>
          <a:p>
            <a:endParaRPr lang="en-US"/>
          </a:p>
        </p:txBody>
      </p:sp>
      <p:sp>
        <p:nvSpPr>
          <p:cNvPr id="31753" name="Line 72"/>
          <p:cNvSpPr>
            <a:spLocks noChangeShapeType="1"/>
          </p:cNvSpPr>
          <p:nvPr/>
        </p:nvSpPr>
        <p:spPr bwMode="auto">
          <a:xfrm>
            <a:off x="2667000" y="2819400"/>
            <a:ext cx="0" cy="533400"/>
          </a:xfrm>
          <a:prstGeom prst="line">
            <a:avLst/>
          </a:prstGeom>
          <a:noFill/>
          <a:ln w="19050">
            <a:solidFill>
              <a:schemeClr val="tx1"/>
            </a:solidFill>
            <a:prstDash val="sysDot"/>
            <a:round/>
            <a:headEnd/>
            <a:tailEnd/>
          </a:ln>
        </p:spPr>
        <p:txBody>
          <a:bodyPr wrap="none" anchor="ctr"/>
          <a:lstStyle/>
          <a:p>
            <a:endParaRPr lang="en-US"/>
          </a:p>
        </p:txBody>
      </p:sp>
      <p:sp>
        <p:nvSpPr>
          <p:cNvPr id="31754" name="Line 73"/>
          <p:cNvSpPr>
            <a:spLocks noChangeShapeType="1"/>
          </p:cNvSpPr>
          <p:nvPr/>
        </p:nvSpPr>
        <p:spPr bwMode="auto">
          <a:xfrm>
            <a:off x="914400" y="3276600"/>
            <a:ext cx="2590800" cy="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31755" name="Rectangle 74"/>
          <p:cNvSpPr>
            <a:spLocks noChangeArrowheads="1"/>
          </p:cNvSpPr>
          <p:nvPr/>
        </p:nvSpPr>
        <p:spPr bwMode="auto">
          <a:xfrm>
            <a:off x="1143000" y="3276600"/>
            <a:ext cx="990600" cy="454025"/>
          </a:xfrm>
          <a:prstGeom prst="rect">
            <a:avLst/>
          </a:prstGeom>
          <a:noFill/>
          <a:ln w="9525">
            <a:noFill/>
            <a:miter lim="800000"/>
            <a:headEnd/>
            <a:tailEnd/>
          </a:ln>
        </p:spPr>
        <p:txBody>
          <a:bodyPr lIns="90488" tIns="44450" rIns="90488" bIns="44450">
            <a:spAutoFit/>
          </a:bodyPr>
          <a:lstStyle/>
          <a:p>
            <a:pPr>
              <a:spcBef>
                <a:spcPct val="50000"/>
              </a:spcBef>
            </a:pPr>
            <a:r>
              <a:rPr lang="en-US" altLang="en-US">
                <a:latin typeface="Times New Roman" pitchFamily="18" charset="0"/>
              </a:rPr>
              <a:t>-1.79</a:t>
            </a:r>
            <a:endParaRPr lang="en-US" altLang="en-US" baseline="-25000"/>
          </a:p>
        </p:txBody>
      </p:sp>
      <p:sp>
        <p:nvSpPr>
          <p:cNvPr id="31756" name="Rectangle 75"/>
          <p:cNvSpPr>
            <a:spLocks noChangeArrowheads="1"/>
          </p:cNvSpPr>
          <p:nvPr/>
        </p:nvSpPr>
        <p:spPr bwMode="auto">
          <a:xfrm>
            <a:off x="2590800" y="3276600"/>
            <a:ext cx="990600" cy="454025"/>
          </a:xfrm>
          <a:prstGeom prst="rect">
            <a:avLst/>
          </a:prstGeom>
          <a:noFill/>
          <a:ln w="9525">
            <a:noFill/>
            <a:miter lim="800000"/>
            <a:headEnd/>
            <a:tailEnd/>
          </a:ln>
        </p:spPr>
        <p:txBody>
          <a:bodyPr lIns="90488" tIns="44450" rIns="90488" bIns="44450">
            <a:spAutoFit/>
          </a:bodyPr>
          <a:lstStyle/>
          <a:p>
            <a:pPr>
              <a:spcBef>
                <a:spcPct val="50000"/>
              </a:spcBef>
            </a:pPr>
            <a:r>
              <a:rPr lang="en-US" altLang="en-US">
                <a:latin typeface="Times New Roman" pitchFamily="18" charset="0"/>
              </a:rPr>
              <a:t>+1.79</a:t>
            </a:r>
            <a:endParaRPr lang="en-US" altLang="en-US" baseline="-25000"/>
          </a:p>
        </p:txBody>
      </p:sp>
      <p:sp>
        <p:nvSpPr>
          <p:cNvPr id="31757" name="Rectangle 76"/>
          <p:cNvSpPr>
            <a:spLocks noChangeArrowheads="1"/>
          </p:cNvSpPr>
          <p:nvPr/>
        </p:nvSpPr>
        <p:spPr bwMode="auto">
          <a:xfrm>
            <a:off x="685800" y="2514600"/>
            <a:ext cx="990600" cy="454025"/>
          </a:xfrm>
          <a:prstGeom prst="rect">
            <a:avLst/>
          </a:prstGeom>
          <a:noFill/>
          <a:ln w="9525">
            <a:noFill/>
            <a:miter lim="800000"/>
            <a:headEnd/>
            <a:tailEnd/>
          </a:ln>
        </p:spPr>
        <p:txBody>
          <a:bodyPr lIns="90488" tIns="44450" rIns="90488" bIns="44450">
            <a:spAutoFit/>
          </a:bodyPr>
          <a:lstStyle/>
          <a:p>
            <a:pPr>
              <a:spcBef>
                <a:spcPct val="50000"/>
              </a:spcBef>
            </a:pPr>
            <a:r>
              <a:rPr lang="en-US" altLang="en-US">
                <a:latin typeface="Times New Roman" pitchFamily="18" charset="0"/>
              </a:rPr>
              <a:t>0.04</a:t>
            </a:r>
            <a:endParaRPr lang="en-US" altLang="en-US" baseline="-25000"/>
          </a:p>
        </p:txBody>
      </p:sp>
      <p:sp>
        <p:nvSpPr>
          <p:cNvPr id="31758" name="Line 77"/>
          <p:cNvSpPr>
            <a:spLocks noChangeShapeType="1"/>
          </p:cNvSpPr>
          <p:nvPr/>
        </p:nvSpPr>
        <p:spPr bwMode="auto">
          <a:xfrm>
            <a:off x="1143000" y="2895600"/>
            <a:ext cx="152400" cy="30480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1759" name="Rectangle 78"/>
          <p:cNvSpPr>
            <a:spLocks noChangeArrowheads="1"/>
          </p:cNvSpPr>
          <p:nvPr/>
        </p:nvSpPr>
        <p:spPr bwMode="auto">
          <a:xfrm>
            <a:off x="2895600" y="2514600"/>
            <a:ext cx="990600" cy="454025"/>
          </a:xfrm>
          <a:prstGeom prst="rect">
            <a:avLst/>
          </a:prstGeom>
          <a:noFill/>
          <a:ln w="9525">
            <a:noFill/>
            <a:miter lim="800000"/>
            <a:headEnd/>
            <a:tailEnd/>
          </a:ln>
        </p:spPr>
        <p:txBody>
          <a:bodyPr lIns="90488" tIns="44450" rIns="90488" bIns="44450">
            <a:spAutoFit/>
          </a:bodyPr>
          <a:lstStyle/>
          <a:p>
            <a:pPr>
              <a:spcBef>
                <a:spcPct val="50000"/>
              </a:spcBef>
            </a:pPr>
            <a:r>
              <a:rPr lang="en-US" altLang="en-US">
                <a:latin typeface="Times New Roman" pitchFamily="18" charset="0"/>
              </a:rPr>
              <a:t>0.04</a:t>
            </a:r>
            <a:endParaRPr lang="en-US" altLang="en-US" baseline="-25000"/>
          </a:p>
        </p:txBody>
      </p:sp>
      <p:sp>
        <p:nvSpPr>
          <p:cNvPr id="31760" name="Line 79"/>
          <p:cNvSpPr>
            <a:spLocks noChangeShapeType="1"/>
          </p:cNvSpPr>
          <p:nvPr/>
        </p:nvSpPr>
        <p:spPr bwMode="auto">
          <a:xfrm flipH="1">
            <a:off x="2971800" y="2895600"/>
            <a:ext cx="152400" cy="304800"/>
          </a:xfrm>
          <a:prstGeom prst="line">
            <a:avLst/>
          </a:prstGeom>
          <a:noFill/>
          <a:ln w="12700">
            <a:solidFill>
              <a:schemeClr val="tx1"/>
            </a:solidFill>
            <a:round/>
            <a:headEnd type="none" w="sm" len="sm"/>
            <a:tailEnd type="stealth" w="med" len="med"/>
          </a:ln>
        </p:spPr>
        <p:txBody>
          <a:bodyPr wrap="none" anchor="ctr"/>
          <a:lstStyle/>
          <a:p>
            <a:endParaRPr lang="en-US"/>
          </a:p>
        </p:txBody>
      </p:sp>
      <p:sp>
        <p:nvSpPr>
          <p:cNvPr id="31761" name="Oval 80"/>
          <p:cNvSpPr>
            <a:spLocks noChangeArrowheads="1"/>
          </p:cNvSpPr>
          <p:nvPr/>
        </p:nvSpPr>
        <p:spPr bwMode="auto">
          <a:xfrm>
            <a:off x="7772400" y="4343400"/>
            <a:ext cx="533400" cy="228600"/>
          </a:xfrm>
          <a:prstGeom prst="ellipse">
            <a:avLst/>
          </a:prstGeom>
          <a:noFill/>
          <a:ln w="25400">
            <a:solidFill>
              <a:srgbClr val="FF0000"/>
            </a:solidFill>
            <a:miter lim="800000"/>
            <a:headEnd/>
            <a:tailEnd/>
          </a:ln>
        </p:spPr>
        <p:txBody>
          <a:bodyPr wrap="none" anchor="ctr"/>
          <a:lstStyle/>
          <a:p>
            <a:endParaRPr lang="en-US" altLang="en-US"/>
          </a:p>
        </p:txBody>
      </p:sp>
      <p:sp>
        <p:nvSpPr>
          <p:cNvPr id="31762" name="Rectangle 81"/>
          <p:cNvSpPr>
            <a:spLocks noChangeArrowheads="1"/>
          </p:cNvSpPr>
          <p:nvPr/>
        </p:nvSpPr>
        <p:spPr bwMode="auto">
          <a:xfrm>
            <a:off x="1676400" y="4343400"/>
            <a:ext cx="304800" cy="228600"/>
          </a:xfrm>
          <a:prstGeom prst="rect">
            <a:avLst/>
          </a:prstGeom>
          <a:noFill/>
          <a:ln w="25400">
            <a:solidFill>
              <a:srgbClr val="FF0000"/>
            </a:solidFill>
            <a:miter lim="800000"/>
            <a:headEnd/>
            <a:tailEnd/>
          </a:ln>
        </p:spPr>
        <p:txBody>
          <a:bodyPr wrap="none" anchor="ctr"/>
          <a:lstStyle/>
          <a:p>
            <a:endParaRPr lang="en-US" altLang="en-US"/>
          </a:p>
        </p:txBody>
      </p:sp>
      <p:sp>
        <p:nvSpPr>
          <p:cNvPr id="31763" name="Rectangle 82"/>
          <p:cNvSpPr>
            <a:spLocks noChangeArrowheads="1"/>
          </p:cNvSpPr>
          <p:nvPr/>
        </p:nvSpPr>
        <p:spPr bwMode="auto">
          <a:xfrm>
            <a:off x="7924800" y="1371600"/>
            <a:ext cx="304800" cy="228600"/>
          </a:xfrm>
          <a:prstGeom prst="rect">
            <a:avLst/>
          </a:prstGeom>
          <a:noFill/>
          <a:ln w="25400">
            <a:solidFill>
              <a:srgbClr val="FF0000"/>
            </a:solidFill>
            <a:miter lim="800000"/>
            <a:headEnd/>
            <a:tailEnd/>
          </a:ln>
        </p:spPr>
        <p:txBody>
          <a:bodyPr wrap="none" anchor="ctr"/>
          <a:lstStyle/>
          <a:p>
            <a:endParaRPr lang="en-US" altLang="en-US"/>
          </a:p>
        </p:txBody>
      </p:sp>
      <p:sp>
        <p:nvSpPr>
          <p:cNvPr id="31764" name="Rectangle 83"/>
          <p:cNvSpPr>
            <a:spLocks noChangeArrowheads="1"/>
          </p:cNvSpPr>
          <p:nvPr/>
        </p:nvSpPr>
        <p:spPr bwMode="auto">
          <a:xfrm>
            <a:off x="533400" y="3657600"/>
            <a:ext cx="4070350" cy="457200"/>
          </a:xfrm>
          <a:prstGeom prst="rect">
            <a:avLst/>
          </a:prstGeom>
          <a:noFill/>
          <a:ln w="9525">
            <a:noFill/>
            <a:miter lim="800000"/>
            <a:headEnd/>
            <a:tailEnd/>
          </a:ln>
        </p:spPr>
        <p:txBody>
          <a:bodyPr wrap="none">
            <a:spAutoFit/>
          </a:bodyPr>
          <a:lstStyle/>
          <a:p>
            <a:pPr>
              <a:spcBef>
                <a:spcPct val="50000"/>
              </a:spcBef>
            </a:pPr>
            <a:r>
              <a:rPr lang="en-US" altLang="en-US">
                <a:solidFill>
                  <a:srgbClr val="000000"/>
                </a:solidFill>
                <a:latin typeface="Times New Roman" pitchFamily="18" charset="0"/>
              </a:rPr>
              <a:t>P (Z&lt;-1.79) + P (Z&gt;1.79)= 0.08</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ubtitle 2"/>
          <p:cNvSpPr>
            <a:spLocks noGrp="1"/>
          </p:cNvSpPr>
          <p:nvPr>
            <p:ph type="subTitle" idx="1"/>
          </p:nvPr>
        </p:nvSpPr>
        <p:spPr>
          <a:xfrm>
            <a:off x="685800" y="685800"/>
            <a:ext cx="8229600" cy="5410200"/>
          </a:xfrm>
        </p:spPr>
        <p:txBody>
          <a:bodyPr/>
          <a:lstStyle/>
          <a:p>
            <a:pPr algn="l">
              <a:buFont typeface="Wingdings" pitchFamily="2" charset="2"/>
              <a:buNone/>
            </a:pPr>
            <a:r>
              <a:rPr lang="en-US" altLang="en-US" u="sng" smtClean="0">
                <a:solidFill>
                  <a:srgbClr val="FF0000"/>
                </a:solidFill>
              </a:rPr>
              <a:t>p-value</a:t>
            </a:r>
          </a:p>
          <a:p>
            <a:pPr algn="l">
              <a:buFont typeface="Wingdings" pitchFamily="2" charset="2"/>
              <a:buNone/>
            </a:pPr>
            <a:r>
              <a:rPr lang="en-US" altLang="en-US" smtClean="0"/>
              <a:t>• After calculating a test statistic we convert this to a p-value by comparing its value to distribution of test statistic’s under the null hypothesis</a:t>
            </a:r>
          </a:p>
          <a:p>
            <a:pPr algn="l">
              <a:buFont typeface="Wingdings" pitchFamily="2" charset="2"/>
              <a:buNone/>
            </a:pPr>
            <a:r>
              <a:rPr lang="en-US" altLang="en-US" smtClean="0"/>
              <a:t>• Measure of how likely the test statistic value is under the null hypothesis</a:t>
            </a:r>
          </a:p>
          <a:p>
            <a:pPr algn="l">
              <a:buFont typeface="Wingdings" pitchFamily="2" charset="2"/>
              <a:buNone/>
            </a:pPr>
            <a:r>
              <a:rPr lang="en-US" altLang="en-US" smtClean="0"/>
              <a:t>p-value ≤ </a:t>
            </a:r>
            <a:r>
              <a:rPr lang="el-GR" altLang="en-US" smtClean="0"/>
              <a:t>α ⇒ </a:t>
            </a:r>
            <a:r>
              <a:rPr lang="en-US" altLang="en-US" smtClean="0"/>
              <a:t>Reject H</a:t>
            </a:r>
            <a:r>
              <a:rPr lang="en-US" altLang="en-US" baseline="-25000" smtClean="0"/>
              <a:t>0</a:t>
            </a:r>
            <a:r>
              <a:rPr lang="en-US" altLang="en-US" smtClean="0"/>
              <a:t> at level </a:t>
            </a:r>
            <a:r>
              <a:rPr lang="el-GR" altLang="en-US" smtClean="0"/>
              <a:t>α</a:t>
            </a:r>
          </a:p>
          <a:p>
            <a:pPr algn="l">
              <a:buFont typeface="Wingdings" pitchFamily="2" charset="2"/>
              <a:buNone/>
            </a:pPr>
            <a:r>
              <a:rPr lang="en-US" altLang="en-US" smtClean="0"/>
              <a:t>p-value &gt; </a:t>
            </a:r>
            <a:r>
              <a:rPr lang="el-GR" altLang="en-US" smtClean="0"/>
              <a:t>α ⇒ </a:t>
            </a:r>
            <a:r>
              <a:rPr lang="en-US" altLang="en-US" smtClean="0"/>
              <a:t>Do not reject H</a:t>
            </a:r>
            <a:r>
              <a:rPr lang="en-US" altLang="en-US" baseline="-25000" smtClean="0"/>
              <a:t>0</a:t>
            </a:r>
            <a:r>
              <a:rPr lang="en-US" altLang="en-US" smtClean="0"/>
              <a:t> at level </a:t>
            </a:r>
            <a:r>
              <a:rPr lang="el-GR" altLang="en-US" smtClean="0"/>
              <a:t>α</a:t>
            </a:r>
            <a:endParaRPr lang="en-US" alt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381000"/>
            <a:ext cx="8458200" cy="1219200"/>
          </a:xfrm>
        </p:spPr>
        <p:txBody>
          <a:bodyPr/>
          <a:lstStyle/>
          <a:p>
            <a:r>
              <a:rPr lang="en-US" altLang="en-US" sz="3600" smtClean="0"/>
              <a:t>What is a </a:t>
            </a:r>
            <a:r>
              <a:rPr lang="en-US" altLang="en-US" sz="3600" i="1" smtClean="0"/>
              <a:t>p-</a:t>
            </a:r>
            <a:r>
              <a:rPr lang="en-US" altLang="en-US" sz="3600" smtClean="0"/>
              <a:t> value?</a:t>
            </a:r>
          </a:p>
        </p:txBody>
      </p:sp>
      <p:sp>
        <p:nvSpPr>
          <p:cNvPr id="1218563" name="Rectangle 3"/>
          <p:cNvSpPr>
            <a:spLocks noGrp="1" noChangeArrowheads="1"/>
          </p:cNvSpPr>
          <p:nvPr>
            <p:ph idx="1"/>
          </p:nvPr>
        </p:nvSpPr>
        <p:spPr>
          <a:xfrm>
            <a:off x="1143000" y="1524000"/>
            <a:ext cx="7696200" cy="4495800"/>
          </a:xfrm>
        </p:spPr>
        <p:txBody>
          <a:bodyPr/>
          <a:lstStyle/>
          <a:p>
            <a:pPr>
              <a:lnSpc>
                <a:spcPct val="90000"/>
              </a:lnSpc>
            </a:pPr>
            <a:r>
              <a:rPr lang="en-US" altLang="en-US" sz="2800" smtClean="0"/>
              <a:t>‘p’ stands for probability</a:t>
            </a:r>
          </a:p>
          <a:p>
            <a:pPr lvl="1">
              <a:lnSpc>
                <a:spcPct val="90000"/>
              </a:lnSpc>
            </a:pPr>
            <a:r>
              <a:rPr lang="en-US" altLang="en-US" sz="2400" smtClean="0"/>
              <a:t>Tail area probability based on the observed effect</a:t>
            </a:r>
          </a:p>
          <a:p>
            <a:pPr lvl="1">
              <a:lnSpc>
                <a:spcPct val="90000"/>
              </a:lnSpc>
            </a:pPr>
            <a:r>
              <a:rPr lang="en-US" altLang="en-US" sz="2400" smtClean="0"/>
              <a:t>Calculated as the probability of an effect as large as or larger than the observed effect (more extreme in the tails of the distribution), assuming null hypothesis is true</a:t>
            </a:r>
          </a:p>
          <a:p>
            <a:pPr lvl="1">
              <a:lnSpc>
                <a:spcPct val="90000"/>
              </a:lnSpc>
            </a:pPr>
            <a:endParaRPr lang="en-US" altLang="en-US" sz="2400" smtClean="0"/>
          </a:p>
          <a:p>
            <a:pPr>
              <a:lnSpc>
                <a:spcPct val="90000"/>
              </a:lnSpc>
            </a:pPr>
            <a:r>
              <a:rPr lang="en-US" altLang="en-US" sz="2800" smtClean="0"/>
              <a:t>Measures the strength of the evidence against the null hypothesis</a:t>
            </a:r>
          </a:p>
          <a:p>
            <a:pPr lvl="1">
              <a:lnSpc>
                <a:spcPct val="90000"/>
              </a:lnSpc>
            </a:pPr>
            <a:r>
              <a:rPr lang="en-US" altLang="en-US" sz="2400" smtClean="0"/>
              <a:t>Smaller p- values indicate stronger evidence against the null hypothesis</a:t>
            </a:r>
          </a:p>
          <a:p>
            <a:pPr lvl="1">
              <a:lnSpc>
                <a:spcPct val="90000"/>
              </a:lnSpc>
            </a:pPr>
            <a:endParaRPr lang="en-US" altLang="en-US" sz="2400" smtClean="0"/>
          </a:p>
          <a:p>
            <a:pPr>
              <a:lnSpc>
                <a:spcPct val="90000"/>
              </a:lnSpc>
              <a:buFont typeface="Wingdings" pitchFamily="2" charset="2"/>
              <a:buNone/>
            </a:pPr>
            <a:endParaRPr lang="en-US" altLang="en-US" sz="2400" smtClean="0"/>
          </a:p>
          <a:p>
            <a:pPr>
              <a:lnSpc>
                <a:spcPct val="90000"/>
              </a:lnSpc>
              <a:buFont typeface="Wingdings" pitchFamily="2" charset="2"/>
              <a:buNone/>
            </a:pPr>
            <a:endParaRPr lang="en-US" altLang="en-US" smtClean="0"/>
          </a:p>
        </p:txBody>
      </p:sp>
      <p:sp>
        <p:nvSpPr>
          <p:cNvPr id="33796" name="Rectangle 4"/>
          <p:cNvSpPr>
            <a:spLocks noChangeArrowheads="1"/>
          </p:cNvSpPr>
          <p:nvPr/>
        </p:nvSpPr>
        <p:spPr bwMode="auto">
          <a:xfrm>
            <a:off x="8756650" y="6450013"/>
            <a:ext cx="412750" cy="366712"/>
          </a:xfrm>
          <a:prstGeom prst="rect">
            <a:avLst/>
          </a:prstGeom>
          <a:noFill/>
          <a:ln w="12700">
            <a:noFill/>
            <a:miter lim="800000"/>
            <a:headEnd/>
            <a:tailEnd/>
          </a:ln>
        </p:spPr>
        <p:txBody>
          <a:bodyPr wrap="none">
            <a:spAutoFit/>
          </a:bodyPr>
          <a:lstStyle/>
          <a:p>
            <a:pPr defTabSz="762000"/>
            <a:fld id="{AD0C9969-7192-4D79-8CCC-CEBB339BA8EB}" type="slidenum">
              <a:rPr lang="en-US" altLang="en-US" b="1">
                <a:latin typeface="Times New Roman" pitchFamily="18" charset="0"/>
              </a:rPr>
              <a:pPr defTabSz="762000"/>
              <a:t>25</a:t>
            </a:fld>
            <a:endParaRPr lang="en-US" altLang="en-US" b="1">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1856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185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nchor="ctr"/>
          <a:lstStyle/>
          <a:p>
            <a:pPr eaLnBrk="1" hangingPunct="1"/>
            <a:r>
              <a:rPr lang="en-US" altLang="en-US" sz="3200" b="1" i="1" smtClean="0">
                <a:solidFill>
                  <a:srgbClr val="000099"/>
                </a:solidFill>
              </a:rPr>
              <a:t>Stating the Conclusions of our Results</a:t>
            </a:r>
          </a:p>
        </p:txBody>
      </p:sp>
      <p:sp>
        <p:nvSpPr>
          <p:cNvPr id="34819" name="Rectangle 3"/>
          <p:cNvSpPr>
            <a:spLocks noGrp="1" noChangeArrowheads="1"/>
          </p:cNvSpPr>
          <p:nvPr>
            <p:ph type="body" idx="4294967295"/>
          </p:nvPr>
        </p:nvSpPr>
        <p:spPr>
          <a:xfrm>
            <a:off x="1182688" y="1828800"/>
            <a:ext cx="7772400" cy="4724400"/>
          </a:xfrm>
        </p:spPr>
        <p:txBody>
          <a:bodyPr/>
          <a:lstStyle/>
          <a:p>
            <a:pPr eaLnBrk="1" hangingPunct="1">
              <a:lnSpc>
                <a:spcPct val="80000"/>
              </a:lnSpc>
              <a:buFont typeface="Wingdings" pitchFamily="2" charset="2"/>
              <a:buNone/>
            </a:pPr>
            <a:endParaRPr lang="en-US" altLang="en-US" sz="2800" b="1" i="1" smtClean="0">
              <a:solidFill>
                <a:srgbClr val="FF3300"/>
              </a:solidFill>
            </a:endParaRPr>
          </a:p>
          <a:p>
            <a:pPr eaLnBrk="1" hangingPunct="1">
              <a:lnSpc>
                <a:spcPct val="80000"/>
              </a:lnSpc>
            </a:pPr>
            <a:r>
              <a:rPr lang="en-US" altLang="en-US" sz="3000" smtClean="0"/>
              <a:t>When the </a:t>
            </a:r>
            <a:r>
              <a:rPr lang="en-US" altLang="en-US" sz="3000" i="1" smtClean="0"/>
              <a:t>p</a:t>
            </a:r>
            <a:r>
              <a:rPr lang="en-US" altLang="en-US" sz="3000" smtClean="0"/>
              <a:t>-value is small, we </a:t>
            </a:r>
            <a:r>
              <a:rPr lang="en-US" altLang="en-US" sz="3000" b="1" smtClean="0"/>
              <a:t>reject</a:t>
            </a:r>
            <a:r>
              <a:rPr lang="en-US" altLang="en-US" sz="3000" smtClean="0"/>
              <a:t> the null hypothesis or, equivalently, we accept the alternative hypothesis. </a:t>
            </a:r>
          </a:p>
          <a:p>
            <a:pPr lvl="1" eaLnBrk="1" hangingPunct="1">
              <a:lnSpc>
                <a:spcPct val="80000"/>
              </a:lnSpc>
            </a:pPr>
            <a:r>
              <a:rPr lang="en-US" altLang="en-US" sz="2000" smtClean="0">
                <a:solidFill>
                  <a:srgbClr val="FF0000"/>
                </a:solidFill>
              </a:rPr>
              <a:t>“Small” is defined as a </a:t>
            </a:r>
            <a:r>
              <a:rPr lang="en-US" altLang="en-US" sz="2000" i="1" smtClean="0">
                <a:solidFill>
                  <a:srgbClr val="FF0000"/>
                </a:solidFill>
              </a:rPr>
              <a:t>p</a:t>
            </a:r>
            <a:r>
              <a:rPr lang="en-US" altLang="en-US" sz="2000" smtClean="0">
                <a:solidFill>
                  <a:srgbClr val="FF0000"/>
                </a:solidFill>
              </a:rPr>
              <a:t>-value </a:t>
            </a:r>
            <a:r>
              <a:rPr lang="en-US" altLang="en-US" sz="2000" smtClean="0">
                <a:solidFill>
                  <a:srgbClr val="FF0000"/>
                </a:solidFill>
                <a:sym typeface="Symbol" pitchFamily="18" charset="2"/>
              </a:rPr>
              <a:t> </a:t>
            </a:r>
            <a:r>
              <a:rPr lang="en-US" altLang="en-US" sz="2000" smtClean="0">
                <a:solidFill>
                  <a:srgbClr val="FF0000"/>
                </a:solidFill>
                <a:latin typeface="Symbol" pitchFamily="18" charset="2"/>
                <a:sym typeface="Symbol" pitchFamily="18" charset="2"/>
              </a:rPr>
              <a:t>a</a:t>
            </a:r>
            <a:r>
              <a:rPr lang="en-US" altLang="en-US" sz="2000" smtClean="0">
                <a:solidFill>
                  <a:srgbClr val="FF0000"/>
                </a:solidFill>
              </a:rPr>
              <a:t>, where </a:t>
            </a:r>
            <a:r>
              <a:rPr lang="en-US" altLang="en-US" sz="2000" smtClean="0">
                <a:solidFill>
                  <a:srgbClr val="FF0000"/>
                </a:solidFill>
                <a:latin typeface="Symbol" pitchFamily="18" charset="2"/>
                <a:sym typeface="Symbol" pitchFamily="18" charset="2"/>
              </a:rPr>
              <a:t>a =</a:t>
            </a:r>
            <a:r>
              <a:rPr lang="en-US" altLang="en-US" sz="2000" smtClean="0">
                <a:solidFill>
                  <a:srgbClr val="FF0000"/>
                </a:solidFill>
              </a:rPr>
              <a:t> acceptable false (+) rate (usually 0.05).</a:t>
            </a:r>
          </a:p>
          <a:p>
            <a:pPr eaLnBrk="1" hangingPunct="1">
              <a:lnSpc>
                <a:spcPct val="80000"/>
              </a:lnSpc>
            </a:pPr>
            <a:r>
              <a:rPr lang="en-US" altLang="en-US" sz="3000" smtClean="0"/>
              <a:t>When the </a:t>
            </a:r>
            <a:r>
              <a:rPr lang="en-US" altLang="en-US" sz="3000" i="1" smtClean="0"/>
              <a:t>p</a:t>
            </a:r>
            <a:r>
              <a:rPr lang="en-US" altLang="en-US" sz="3000" smtClean="0"/>
              <a:t>-value is not small, we conclude that we cannot reject the null hypothesis or, equivalently, there is not enough evidence to reject the null hypothesis.</a:t>
            </a:r>
            <a:r>
              <a:rPr lang="en-US" altLang="en-US" sz="2600" smtClean="0"/>
              <a:t> </a:t>
            </a:r>
          </a:p>
          <a:p>
            <a:pPr lvl="1" eaLnBrk="1" hangingPunct="1">
              <a:lnSpc>
                <a:spcPct val="80000"/>
              </a:lnSpc>
            </a:pPr>
            <a:r>
              <a:rPr lang="en-US" altLang="en-US" sz="2000" smtClean="0">
                <a:solidFill>
                  <a:srgbClr val="FF0000"/>
                </a:solidFill>
              </a:rPr>
              <a:t>“Not small” is defined as a </a:t>
            </a:r>
            <a:r>
              <a:rPr lang="en-US" altLang="en-US" sz="2000" i="1" smtClean="0">
                <a:solidFill>
                  <a:srgbClr val="FF0000"/>
                </a:solidFill>
              </a:rPr>
              <a:t>p</a:t>
            </a:r>
            <a:r>
              <a:rPr lang="en-US" altLang="en-US" sz="2000" smtClean="0">
                <a:solidFill>
                  <a:srgbClr val="FF0000"/>
                </a:solidFill>
              </a:rPr>
              <a:t>-value &gt; </a:t>
            </a:r>
            <a:r>
              <a:rPr lang="en-US" altLang="en-US" sz="2000" smtClean="0">
                <a:solidFill>
                  <a:srgbClr val="FF0000"/>
                </a:solidFill>
                <a:latin typeface="Symbol" pitchFamily="18" charset="2"/>
                <a:sym typeface="Symbol" pitchFamily="18" charset="2"/>
              </a:rPr>
              <a:t>a</a:t>
            </a:r>
            <a:r>
              <a:rPr lang="en-US" altLang="en-US" sz="2000" smtClean="0">
                <a:solidFill>
                  <a:srgbClr val="FF0000"/>
                </a:solidFill>
              </a:rPr>
              <a:t>, where </a:t>
            </a:r>
            <a:r>
              <a:rPr lang="en-US" altLang="en-US" sz="2000" smtClean="0">
                <a:solidFill>
                  <a:srgbClr val="FF0000"/>
                </a:solidFill>
                <a:latin typeface="Symbol" pitchFamily="18" charset="2"/>
                <a:sym typeface="Symbol" pitchFamily="18" charset="2"/>
              </a:rPr>
              <a:t>a</a:t>
            </a:r>
            <a:r>
              <a:rPr lang="en-US" altLang="en-US" sz="2000" smtClean="0">
                <a:solidFill>
                  <a:srgbClr val="FF0000"/>
                </a:solidFill>
              </a:rPr>
              <a:t> = acceptable false (+) rate (usually 0.05).</a:t>
            </a:r>
          </a:p>
          <a:p>
            <a:pPr eaLnBrk="1" hangingPunct="1">
              <a:lnSpc>
                <a:spcPct val="80000"/>
              </a:lnSpc>
            </a:pPr>
            <a:endParaRPr lang="en-US" altLang="en-US" sz="2800" b="1" i="1" smtClean="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229600" cy="931862"/>
          </a:xfrm>
        </p:spPr>
        <p:txBody>
          <a:bodyPr>
            <a:normAutofit fontScale="90000"/>
          </a:bodyPr>
          <a:lstStyle/>
          <a:p>
            <a:pPr eaLnBrk="1" fontAlgn="auto" hangingPunct="1">
              <a:spcAft>
                <a:spcPts val="0"/>
              </a:spcAft>
              <a:defRPr/>
            </a:pPr>
            <a:r>
              <a:rPr lang="en-US" sz="3200" b="1" u="sng" smtClean="0">
                <a:solidFill>
                  <a:srgbClr val="0000FF"/>
                </a:solidFill>
              </a:rPr>
              <a:t>STATISTICALLY SIGNIFICANT AND NOT STATISTICALLY SINGIFICANT</a:t>
            </a:r>
          </a:p>
        </p:txBody>
      </p:sp>
      <p:sp>
        <p:nvSpPr>
          <p:cNvPr id="46083" name="Rectangle 3"/>
          <p:cNvSpPr>
            <a:spLocks noGrp="1" noChangeArrowheads="1"/>
          </p:cNvSpPr>
          <p:nvPr>
            <p:ph sz="half" idx="1"/>
          </p:nvPr>
        </p:nvSpPr>
        <p:spPr>
          <a:xfrm>
            <a:off x="838200" y="1412875"/>
            <a:ext cx="3929063" cy="5184775"/>
          </a:xfrm>
        </p:spPr>
        <p:txBody>
          <a:bodyPr>
            <a:normAutofit lnSpcReduction="10000"/>
          </a:bodyPr>
          <a:lstStyle/>
          <a:p>
            <a:pPr marL="274320" indent="-274320" eaLnBrk="1" fontAlgn="auto" hangingPunct="1">
              <a:lnSpc>
                <a:spcPct val="90000"/>
              </a:lnSpc>
              <a:spcAft>
                <a:spcPts val="0"/>
              </a:spcAft>
              <a:buClr>
                <a:schemeClr val="accent3"/>
              </a:buClr>
              <a:buFont typeface="Wingdings 2"/>
              <a:buChar char=""/>
              <a:defRPr/>
            </a:pPr>
            <a:r>
              <a:rPr lang="en-US" b="1" u="sng" smtClean="0">
                <a:solidFill>
                  <a:srgbClr val="0000FF"/>
                </a:solidFill>
              </a:rPr>
              <a:t>Statistically significant</a:t>
            </a:r>
          </a:p>
          <a:p>
            <a:pPr marL="274320" indent="-274320" eaLnBrk="1" fontAlgn="auto" hangingPunct="1">
              <a:lnSpc>
                <a:spcPct val="90000"/>
              </a:lnSpc>
              <a:spcAft>
                <a:spcPts val="0"/>
              </a:spcAft>
              <a:buClr>
                <a:schemeClr val="accent3"/>
              </a:buClr>
              <a:buFontTx/>
              <a:buNone/>
              <a:defRPr/>
            </a:pPr>
            <a:r>
              <a:rPr lang="en-US" b="1" smtClean="0">
                <a:solidFill>
                  <a:srgbClr val="0000FF"/>
                </a:solidFill>
              </a:rPr>
              <a:t>      Reject Ho</a:t>
            </a:r>
          </a:p>
          <a:p>
            <a:pPr marL="274320" indent="-274320" eaLnBrk="1" fontAlgn="auto" hangingPunct="1">
              <a:lnSpc>
                <a:spcPct val="90000"/>
              </a:lnSpc>
              <a:spcAft>
                <a:spcPts val="0"/>
              </a:spcAft>
              <a:buClr>
                <a:schemeClr val="accent3"/>
              </a:buClr>
              <a:buFontTx/>
              <a:buNone/>
              <a:defRPr/>
            </a:pPr>
            <a:r>
              <a:rPr lang="en-US" b="1" smtClean="0">
                <a:solidFill>
                  <a:srgbClr val="0000FF"/>
                </a:solidFill>
              </a:rPr>
              <a:t>    </a:t>
            </a:r>
          </a:p>
          <a:p>
            <a:pPr marL="274320" indent="-274320" eaLnBrk="1" fontAlgn="auto" hangingPunct="1">
              <a:lnSpc>
                <a:spcPct val="90000"/>
              </a:lnSpc>
              <a:spcAft>
                <a:spcPts val="0"/>
              </a:spcAft>
              <a:buClr>
                <a:schemeClr val="accent3"/>
              </a:buClr>
              <a:buFontTx/>
              <a:buNone/>
              <a:defRPr/>
            </a:pPr>
            <a:r>
              <a:rPr lang="en-US" b="1" smtClean="0">
                <a:solidFill>
                  <a:srgbClr val="0000FF"/>
                </a:solidFill>
              </a:rPr>
              <a:t>    Sample value not compatible with Ho</a:t>
            </a:r>
          </a:p>
          <a:p>
            <a:pPr marL="274320" indent="-274320" eaLnBrk="1" fontAlgn="auto" hangingPunct="1">
              <a:lnSpc>
                <a:spcPct val="90000"/>
              </a:lnSpc>
              <a:spcAft>
                <a:spcPts val="0"/>
              </a:spcAft>
              <a:buClr>
                <a:schemeClr val="accent3"/>
              </a:buClr>
              <a:buFontTx/>
              <a:buNone/>
              <a:defRPr/>
            </a:pPr>
            <a:r>
              <a:rPr lang="en-US" b="1" smtClean="0">
                <a:solidFill>
                  <a:srgbClr val="0000FF"/>
                </a:solidFill>
              </a:rPr>
              <a:t> </a:t>
            </a:r>
          </a:p>
          <a:p>
            <a:pPr marL="274320" indent="-274320" eaLnBrk="1" fontAlgn="auto" hangingPunct="1">
              <a:lnSpc>
                <a:spcPct val="90000"/>
              </a:lnSpc>
              <a:spcAft>
                <a:spcPts val="0"/>
              </a:spcAft>
              <a:buClr>
                <a:schemeClr val="accent3"/>
              </a:buClr>
              <a:buFontTx/>
              <a:buNone/>
              <a:defRPr/>
            </a:pPr>
            <a:r>
              <a:rPr lang="en-US" b="1" smtClean="0">
                <a:solidFill>
                  <a:srgbClr val="0000FF"/>
                </a:solidFill>
              </a:rPr>
              <a:t>   Sampling variation is an unlikely explanation of discrepancy between Ho and sample value</a:t>
            </a:r>
          </a:p>
        </p:txBody>
      </p:sp>
      <p:sp>
        <p:nvSpPr>
          <p:cNvPr id="46084" name="Rectangle 4"/>
          <p:cNvSpPr>
            <a:spLocks noGrp="1" noChangeArrowheads="1"/>
          </p:cNvSpPr>
          <p:nvPr>
            <p:ph sz="half" idx="2"/>
          </p:nvPr>
        </p:nvSpPr>
        <p:spPr>
          <a:xfrm>
            <a:off x="4916488" y="1341438"/>
            <a:ext cx="3929062" cy="4754562"/>
          </a:xfrm>
        </p:spPr>
        <p:txBody>
          <a:bodyPr>
            <a:normAutofit lnSpcReduction="10000"/>
          </a:bodyPr>
          <a:lstStyle/>
          <a:p>
            <a:pPr marL="274320" indent="-274320" eaLnBrk="1" fontAlgn="auto" hangingPunct="1">
              <a:lnSpc>
                <a:spcPct val="90000"/>
              </a:lnSpc>
              <a:spcAft>
                <a:spcPts val="0"/>
              </a:spcAft>
              <a:buClr>
                <a:schemeClr val="accent3"/>
              </a:buClr>
              <a:buFont typeface="Wingdings 2"/>
              <a:buChar char=""/>
              <a:defRPr/>
            </a:pPr>
            <a:r>
              <a:rPr lang="en-US" b="1" u="sng" smtClean="0">
                <a:solidFill>
                  <a:srgbClr val="FF3300"/>
                </a:solidFill>
              </a:rPr>
              <a:t>Not statistically significant</a:t>
            </a:r>
          </a:p>
          <a:p>
            <a:pPr marL="274320" indent="-274320" eaLnBrk="1" fontAlgn="auto" hangingPunct="1">
              <a:lnSpc>
                <a:spcPct val="90000"/>
              </a:lnSpc>
              <a:spcAft>
                <a:spcPts val="0"/>
              </a:spcAft>
              <a:buClr>
                <a:schemeClr val="accent3"/>
              </a:buClr>
              <a:buFontTx/>
              <a:buNone/>
              <a:defRPr/>
            </a:pPr>
            <a:r>
              <a:rPr lang="en-US" smtClean="0">
                <a:solidFill>
                  <a:srgbClr val="FF3300"/>
                </a:solidFill>
              </a:rPr>
              <a:t>   </a:t>
            </a:r>
            <a:r>
              <a:rPr lang="en-US" b="1" smtClean="0">
                <a:solidFill>
                  <a:srgbClr val="FF3300"/>
                </a:solidFill>
              </a:rPr>
              <a:t>Do not reject Ho</a:t>
            </a:r>
          </a:p>
          <a:p>
            <a:pPr marL="274320" indent="-274320" eaLnBrk="1" fontAlgn="auto" hangingPunct="1">
              <a:lnSpc>
                <a:spcPct val="90000"/>
              </a:lnSpc>
              <a:spcAft>
                <a:spcPts val="0"/>
              </a:spcAft>
              <a:buClr>
                <a:schemeClr val="accent3"/>
              </a:buClr>
              <a:buFontTx/>
              <a:buNone/>
              <a:defRPr/>
            </a:pPr>
            <a:endParaRPr lang="en-US" b="1" smtClean="0">
              <a:solidFill>
                <a:srgbClr val="FF3300"/>
              </a:solidFill>
            </a:endParaRPr>
          </a:p>
          <a:p>
            <a:pPr marL="274320" indent="-274320" eaLnBrk="1" fontAlgn="auto" hangingPunct="1">
              <a:lnSpc>
                <a:spcPct val="90000"/>
              </a:lnSpc>
              <a:spcAft>
                <a:spcPts val="0"/>
              </a:spcAft>
              <a:buClr>
                <a:schemeClr val="accent3"/>
              </a:buClr>
              <a:buFontTx/>
              <a:buNone/>
              <a:defRPr/>
            </a:pPr>
            <a:r>
              <a:rPr lang="en-US" b="1" smtClean="0">
                <a:solidFill>
                  <a:srgbClr val="FF3300"/>
                </a:solidFill>
              </a:rPr>
              <a:t>  Sample value compatible with Ho</a:t>
            </a:r>
          </a:p>
          <a:p>
            <a:pPr marL="274320" indent="-274320" eaLnBrk="1" fontAlgn="auto" hangingPunct="1">
              <a:lnSpc>
                <a:spcPct val="90000"/>
              </a:lnSpc>
              <a:spcAft>
                <a:spcPts val="0"/>
              </a:spcAft>
              <a:buClr>
                <a:schemeClr val="accent3"/>
              </a:buClr>
              <a:buFontTx/>
              <a:buNone/>
              <a:defRPr/>
            </a:pPr>
            <a:r>
              <a:rPr lang="en-US" b="1" smtClean="0">
                <a:solidFill>
                  <a:srgbClr val="FF3300"/>
                </a:solidFill>
              </a:rPr>
              <a:t>  </a:t>
            </a:r>
          </a:p>
          <a:p>
            <a:pPr marL="274320" indent="-274320" eaLnBrk="1" fontAlgn="auto" hangingPunct="1">
              <a:lnSpc>
                <a:spcPct val="90000"/>
              </a:lnSpc>
              <a:spcAft>
                <a:spcPts val="0"/>
              </a:spcAft>
              <a:buClr>
                <a:schemeClr val="accent3"/>
              </a:buClr>
              <a:buFontTx/>
              <a:buNone/>
              <a:defRPr/>
            </a:pPr>
            <a:r>
              <a:rPr lang="en-US" b="1" smtClean="0">
                <a:solidFill>
                  <a:srgbClr val="FF3300"/>
                </a:solidFill>
              </a:rPr>
              <a:t>   Sampling variation is an likely explanation of discrepancy between Ho and sample value</a:t>
            </a:r>
          </a:p>
          <a:p>
            <a:pPr marL="274320" indent="-274320" eaLnBrk="1" fontAlgn="auto" hangingPunct="1">
              <a:lnSpc>
                <a:spcPct val="90000"/>
              </a:lnSpc>
              <a:spcAft>
                <a:spcPts val="0"/>
              </a:spcAft>
              <a:buClr>
                <a:schemeClr val="accent3"/>
              </a:buClr>
              <a:buFontTx/>
              <a:buNone/>
              <a:defRPr/>
            </a:pPr>
            <a:endParaRPr lang="en-US" b="1" smtClean="0">
              <a:solidFill>
                <a:srgbClr val="FF3300"/>
              </a:solidFill>
            </a:endParaRPr>
          </a:p>
          <a:p>
            <a:pPr marL="274320" indent="-274320" eaLnBrk="1" fontAlgn="auto" hangingPunct="1">
              <a:lnSpc>
                <a:spcPct val="90000"/>
              </a:lnSpc>
              <a:spcAft>
                <a:spcPts val="0"/>
              </a:spcAft>
              <a:buClr>
                <a:schemeClr val="accent3"/>
              </a:buClr>
              <a:buFontTx/>
              <a:buNone/>
              <a:defRPr/>
            </a:pPr>
            <a:endParaRPr lang="en-US" smtClean="0">
              <a:solidFill>
                <a:srgbClr val="FF33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381000"/>
            <a:ext cx="8458200" cy="1219200"/>
          </a:xfrm>
        </p:spPr>
        <p:txBody>
          <a:bodyPr/>
          <a:lstStyle/>
          <a:p>
            <a:r>
              <a:rPr lang="en-US" altLang="en-US" sz="3600" smtClean="0"/>
              <a:t>What is a </a:t>
            </a:r>
            <a:r>
              <a:rPr lang="en-US" altLang="en-US" sz="3600" i="1" smtClean="0"/>
              <a:t>p-</a:t>
            </a:r>
            <a:r>
              <a:rPr lang="en-US" altLang="en-US" sz="3600" smtClean="0"/>
              <a:t> value?</a:t>
            </a:r>
          </a:p>
        </p:txBody>
      </p:sp>
      <p:sp>
        <p:nvSpPr>
          <p:cNvPr id="36867" name="Rectangle 3"/>
          <p:cNvSpPr>
            <a:spLocks noGrp="1" noChangeArrowheads="1"/>
          </p:cNvSpPr>
          <p:nvPr>
            <p:ph idx="1"/>
          </p:nvPr>
        </p:nvSpPr>
        <p:spPr>
          <a:xfrm>
            <a:off x="1143000" y="1524000"/>
            <a:ext cx="7696200" cy="4495800"/>
          </a:xfrm>
        </p:spPr>
        <p:txBody>
          <a:bodyPr/>
          <a:lstStyle/>
          <a:p>
            <a:r>
              <a:rPr lang="en-US" altLang="en-US" sz="2800" smtClean="0"/>
              <a:t>p ≤0.05 is an arbitrary cut-point</a:t>
            </a:r>
            <a:endParaRPr lang="en-US" altLang="en-US" sz="2800" baseline="-25000" smtClean="0"/>
          </a:p>
          <a:p>
            <a:pPr lvl="1"/>
            <a:r>
              <a:rPr lang="en-US" altLang="en-US" sz="2400" smtClean="0"/>
              <a:t>Does it make sense to adopt a therapeutic agent because p-value obtained in a RCT was 0.049, and at the same time ignore results of another therapeutic agent because p-value was 0.051?</a:t>
            </a:r>
            <a:endParaRPr lang="en-US" altLang="en-US" smtClean="0"/>
          </a:p>
          <a:p>
            <a:endParaRPr lang="en-US" altLang="en-US" sz="2800" smtClean="0"/>
          </a:p>
          <a:p>
            <a:r>
              <a:rPr lang="en-US" altLang="en-US" sz="2800" smtClean="0"/>
              <a:t>Hence important to report the exact p-value and not </a:t>
            </a:r>
            <a:r>
              <a:rPr lang="en-US" altLang="en-US" sz="2800" smtClean="0">
                <a:sym typeface="Symbol" pitchFamily="18" charset="2"/>
              </a:rPr>
              <a:t> 0.05 or &gt;0.05</a:t>
            </a:r>
            <a:endParaRPr lang="en-US" altLang="en-US" sz="2800" smtClean="0"/>
          </a:p>
          <a:p>
            <a:endParaRPr lang="en-US" altLang="en-US" sz="2400" smtClean="0"/>
          </a:p>
          <a:p>
            <a:pPr lvl="1"/>
            <a:endParaRPr lang="en-US" altLang="en-US" sz="2400" smtClean="0"/>
          </a:p>
          <a:p>
            <a:pPr>
              <a:buFont typeface="Wingdings" pitchFamily="2" charset="2"/>
              <a:buNone/>
            </a:pPr>
            <a:endParaRPr lang="en-US" altLang="en-US" smtClean="0"/>
          </a:p>
        </p:txBody>
      </p:sp>
      <p:sp>
        <p:nvSpPr>
          <p:cNvPr id="36868" name="Rectangle 4"/>
          <p:cNvSpPr>
            <a:spLocks noChangeArrowheads="1"/>
          </p:cNvSpPr>
          <p:nvPr/>
        </p:nvSpPr>
        <p:spPr bwMode="auto">
          <a:xfrm>
            <a:off x="8756650" y="6450013"/>
            <a:ext cx="412750" cy="366712"/>
          </a:xfrm>
          <a:prstGeom prst="rect">
            <a:avLst/>
          </a:prstGeom>
          <a:noFill/>
          <a:ln w="12700">
            <a:noFill/>
            <a:miter lim="800000"/>
            <a:headEnd/>
            <a:tailEnd/>
          </a:ln>
        </p:spPr>
        <p:txBody>
          <a:bodyPr wrap="none">
            <a:spAutoFit/>
          </a:bodyPr>
          <a:lstStyle/>
          <a:p>
            <a:pPr defTabSz="762000"/>
            <a:fld id="{B2D93776-D230-4F0B-88F4-FFC46338EA87}" type="slidenum">
              <a:rPr lang="en-US" altLang="en-US" b="1">
                <a:latin typeface="Times New Roman" pitchFamily="18" charset="0"/>
              </a:rPr>
              <a:pPr defTabSz="762000"/>
              <a:t>28</a:t>
            </a:fld>
            <a:endParaRPr lang="en-US" altLang="en-US" b="1">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228600"/>
            <a:ext cx="8458200" cy="1219200"/>
          </a:xfrm>
        </p:spPr>
        <p:txBody>
          <a:bodyPr/>
          <a:lstStyle/>
          <a:p>
            <a:r>
              <a:rPr lang="en-US" altLang="en-US" sz="3600" i="1" smtClean="0"/>
              <a:t>P-</a:t>
            </a:r>
            <a:r>
              <a:rPr lang="en-US" altLang="en-US" sz="3600" smtClean="0"/>
              <a:t>values</a:t>
            </a:r>
            <a:br>
              <a:rPr lang="en-US" altLang="en-US" sz="3600" smtClean="0"/>
            </a:br>
            <a:endParaRPr lang="en-US" altLang="en-US" sz="3600" smtClean="0"/>
          </a:p>
        </p:txBody>
      </p:sp>
      <p:sp>
        <p:nvSpPr>
          <p:cNvPr id="37891" name="Rectangle 3"/>
          <p:cNvSpPr>
            <a:spLocks noGrp="1" noChangeArrowheads="1"/>
          </p:cNvSpPr>
          <p:nvPr>
            <p:ph idx="1"/>
          </p:nvPr>
        </p:nvSpPr>
        <p:spPr>
          <a:xfrm>
            <a:off x="381000" y="1447800"/>
            <a:ext cx="8534400" cy="5257800"/>
          </a:xfrm>
          <a:solidFill>
            <a:srgbClr val="FFFFFF"/>
          </a:solidFill>
        </p:spPr>
        <p:txBody>
          <a:bodyPr/>
          <a:lstStyle/>
          <a:p>
            <a:pPr>
              <a:lnSpc>
                <a:spcPct val="90000"/>
              </a:lnSpc>
              <a:buFont typeface="Wingdings" pitchFamily="2" charset="2"/>
              <a:buNone/>
            </a:pPr>
            <a:r>
              <a:rPr lang="en-US" altLang="en-US" sz="2000" smtClean="0">
                <a:solidFill>
                  <a:srgbClr val="040400"/>
                </a:solidFill>
                <a:latin typeface="Arial Narrow" pitchFamily="34" charset="0"/>
              </a:rPr>
              <a:t>			Number dead / randomized</a:t>
            </a:r>
          </a:p>
          <a:p>
            <a:pPr>
              <a:lnSpc>
                <a:spcPct val="90000"/>
              </a:lnSpc>
              <a:buFont typeface="Wingdings" pitchFamily="2" charset="2"/>
              <a:buNone/>
            </a:pPr>
            <a:r>
              <a:rPr lang="en-US" altLang="en-US" sz="2000" smtClean="0">
                <a:solidFill>
                  <a:srgbClr val="040400"/>
                </a:solidFill>
                <a:latin typeface="Arial Narrow" pitchFamily="34" charset="0"/>
              </a:rPr>
              <a:t>Trial		Intravenous	Control	     Risk Ratio	   95% C.I.    P value</a:t>
            </a:r>
          </a:p>
          <a:p>
            <a:pPr>
              <a:lnSpc>
                <a:spcPct val="50000"/>
              </a:lnSpc>
              <a:buFont typeface="Wingdings" pitchFamily="2" charset="2"/>
              <a:buNone/>
            </a:pPr>
            <a:r>
              <a:rPr lang="en-US" altLang="en-US" sz="2000" smtClean="0">
                <a:solidFill>
                  <a:srgbClr val="040400"/>
                </a:solidFill>
                <a:latin typeface="Arial Narrow" pitchFamily="34" charset="0"/>
              </a:rPr>
              <a:t>			nitrate</a:t>
            </a:r>
          </a:p>
          <a:p>
            <a:pPr>
              <a:lnSpc>
                <a:spcPct val="50000"/>
              </a:lnSpc>
              <a:buFont typeface="Wingdings" pitchFamily="2" charset="2"/>
              <a:buNone/>
            </a:pPr>
            <a:r>
              <a:rPr lang="en-US" altLang="en-US" sz="2000" smtClean="0">
                <a:solidFill>
                  <a:srgbClr val="040400"/>
                </a:solidFill>
                <a:latin typeface="Arial Narrow" pitchFamily="34" charset="0"/>
              </a:rPr>
              <a:t>			</a:t>
            </a:r>
          </a:p>
          <a:p>
            <a:pPr>
              <a:lnSpc>
                <a:spcPct val="50000"/>
              </a:lnSpc>
              <a:buFont typeface="Wingdings" pitchFamily="2" charset="2"/>
              <a:buNone/>
            </a:pPr>
            <a:endParaRPr lang="en-US" altLang="en-US" sz="2000" smtClean="0">
              <a:solidFill>
                <a:srgbClr val="040400"/>
              </a:solidFill>
              <a:latin typeface="Arial Narrow" pitchFamily="34" charset="0"/>
            </a:endParaRPr>
          </a:p>
          <a:p>
            <a:pPr>
              <a:lnSpc>
                <a:spcPct val="80000"/>
              </a:lnSpc>
              <a:buFont typeface="Wingdings" pitchFamily="2" charset="2"/>
              <a:buNone/>
            </a:pPr>
            <a:r>
              <a:rPr lang="en-US" altLang="en-US" sz="2000" smtClean="0">
                <a:solidFill>
                  <a:srgbClr val="040400"/>
                </a:solidFill>
              </a:rPr>
              <a:t>Chiche		3/50		8/45	      0.33	          (0.09,1.13)     0.08</a:t>
            </a: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r>
              <a:rPr lang="en-US" altLang="en-US" sz="2000" smtClean="0">
                <a:solidFill>
                  <a:srgbClr val="040400"/>
                </a:solidFill>
              </a:rPr>
              <a:t>Flaherty	11/56		11/48	      0.83          (0.33,2.12)     0.70 </a:t>
            </a: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r>
              <a:rPr lang="en-US" altLang="en-US" sz="2000" smtClean="0">
                <a:solidFill>
                  <a:srgbClr val="040400"/>
                </a:solidFill>
              </a:rPr>
              <a:t>Lis		                5/64	              10/76	      0.56          (0.19,1.65)     0.29</a:t>
            </a: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r>
              <a:rPr lang="en-US" altLang="en-US" sz="2000" smtClean="0">
                <a:solidFill>
                  <a:srgbClr val="040400"/>
                </a:solidFill>
              </a:rPr>
              <a:t>Jugdutt	              24/154              44/156        0.48          (0.28, 0.82)   0.007	  			</a:t>
            </a:r>
            <a:r>
              <a:rPr lang="en-US" altLang="en-US" sz="2000" smtClean="0">
                <a:solidFill>
                  <a:srgbClr val="040400"/>
                </a:solidFill>
                <a:latin typeface="Arial Narrow" pitchFamily="34" charset="0"/>
              </a:rPr>
              <a:t>						</a:t>
            </a:r>
            <a:endParaRPr lang="en-US" altLang="en-US" sz="2000" smtClean="0">
              <a:solidFill>
                <a:srgbClr val="040400"/>
              </a:solidFill>
            </a:endParaRPr>
          </a:p>
          <a:p>
            <a:pPr>
              <a:lnSpc>
                <a:spcPct val="90000"/>
              </a:lnSpc>
              <a:buFont typeface="Wingdings" pitchFamily="2" charset="2"/>
              <a:buNone/>
            </a:pPr>
            <a:endParaRPr lang="en-US" altLang="en-US" sz="2400" i="1" smtClean="0">
              <a:solidFill>
                <a:srgbClr val="040400"/>
              </a:solidFill>
            </a:endParaRPr>
          </a:p>
        </p:txBody>
      </p:sp>
      <p:sp>
        <p:nvSpPr>
          <p:cNvPr id="37892" name="Line 4"/>
          <p:cNvSpPr>
            <a:spLocks noChangeShapeType="1"/>
          </p:cNvSpPr>
          <p:nvPr/>
        </p:nvSpPr>
        <p:spPr bwMode="auto">
          <a:xfrm>
            <a:off x="2209800" y="1828800"/>
            <a:ext cx="2819400" cy="0"/>
          </a:xfrm>
          <a:prstGeom prst="line">
            <a:avLst/>
          </a:prstGeom>
          <a:noFill/>
          <a:ln w="25400">
            <a:solidFill>
              <a:srgbClr val="000000"/>
            </a:solidFill>
            <a:miter lim="800000"/>
            <a:headEnd/>
            <a:tailEnd/>
          </a:ln>
        </p:spPr>
        <p:txBody>
          <a:bodyPr wrap="none" anchor="ctr"/>
          <a:lstStyle/>
          <a:p>
            <a:endParaRPr lang="en-US"/>
          </a:p>
        </p:txBody>
      </p:sp>
      <p:sp>
        <p:nvSpPr>
          <p:cNvPr id="37893" name="Line 5"/>
          <p:cNvSpPr>
            <a:spLocks noChangeShapeType="1"/>
          </p:cNvSpPr>
          <p:nvPr/>
        </p:nvSpPr>
        <p:spPr bwMode="auto">
          <a:xfrm>
            <a:off x="381000" y="2667000"/>
            <a:ext cx="8534400" cy="0"/>
          </a:xfrm>
          <a:prstGeom prst="line">
            <a:avLst/>
          </a:prstGeom>
          <a:noFill/>
          <a:ln w="25400">
            <a:solidFill>
              <a:srgbClr val="000000"/>
            </a:solidFill>
            <a:miter lim="800000"/>
            <a:headEnd/>
            <a:tailEnd/>
          </a:ln>
        </p:spPr>
        <p:txBody>
          <a:bodyPr wrap="none" anchor="ctr"/>
          <a:lstStyle/>
          <a:p>
            <a:endParaRPr lang="en-US"/>
          </a:p>
        </p:txBody>
      </p:sp>
      <p:sp>
        <p:nvSpPr>
          <p:cNvPr id="1131527" name="Text Box 7"/>
          <p:cNvSpPr txBox="1">
            <a:spLocks noChangeArrowheads="1"/>
          </p:cNvSpPr>
          <p:nvPr/>
        </p:nvSpPr>
        <p:spPr bwMode="auto">
          <a:xfrm>
            <a:off x="457200" y="3124200"/>
            <a:ext cx="8458200" cy="396875"/>
          </a:xfrm>
          <a:prstGeom prst="rect">
            <a:avLst/>
          </a:prstGeom>
          <a:solidFill>
            <a:srgbClr val="C0C0C0"/>
          </a:solidFill>
          <a:ln w="9525">
            <a:noFill/>
            <a:miter lim="800000"/>
            <a:headEnd/>
            <a:tailEnd/>
          </a:ln>
        </p:spPr>
        <p:txBody>
          <a:bodyPr>
            <a:spAutoFit/>
          </a:bodyPr>
          <a:lstStyle/>
          <a:p>
            <a:pPr defTabSz="762000">
              <a:spcBef>
                <a:spcPct val="50000"/>
              </a:spcBef>
            </a:pPr>
            <a:r>
              <a:rPr lang="en-US" altLang="en-US" sz="2000">
                <a:solidFill>
                  <a:srgbClr val="040400"/>
                </a:solidFill>
              </a:rPr>
              <a:t>Some evidence against the null hypothesis </a:t>
            </a:r>
          </a:p>
        </p:txBody>
      </p:sp>
      <p:sp>
        <p:nvSpPr>
          <p:cNvPr id="1131528" name="Oval 8"/>
          <p:cNvSpPr>
            <a:spLocks noChangeArrowheads="1"/>
          </p:cNvSpPr>
          <p:nvPr/>
        </p:nvSpPr>
        <p:spPr bwMode="auto">
          <a:xfrm>
            <a:off x="8077200" y="2743200"/>
            <a:ext cx="685800" cy="381000"/>
          </a:xfrm>
          <a:prstGeom prst="ellipse">
            <a:avLst/>
          </a:prstGeom>
          <a:noFill/>
          <a:ln w="38100">
            <a:solidFill>
              <a:srgbClr val="333333"/>
            </a:solidFill>
            <a:miter lim="800000"/>
            <a:headEnd/>
            <a:tailEnd/>
          </a:ln>
        </p:spPr>
        <p:txBody>
          <a:bodyPr wrap="none" anchor="ctr"/>
          <a:lstStyle/>
          <a:p>
            <a:endParaRPr lang="en-US" altLang="en-US"/>
          </a:p>
        </p:txBody>
      </p:sp>
      <p:sp>
        <p:nvSpPr>
          <p:cNvPr id="1131529" name="Line 9"/>
          <p:cNvSpPr>
            <a:spLocks noChangeShapeType="1"/>
          </p:cNvSpPr>
          <p:nvPr/>
        </p:nvSpPr>
        <p:spPr bwMode="auto">
          <a:xfrm flipH="1">
            <a:off x="7848600" y="2971800"/>
            <a:ext cx="228600" cy="152400"/>
          </a:xfrm>
          <a:prstGeom prst="line">
            <a:avLst/>
          </a:prstGeom>
          <a:noFill/>
          <a:ln w="25400">
            <a:solidFill>
              <a:srgbClr val="333333"/>
            </a:solidFill>
            <a:miter lim="800000"/>
            <a:headEnd/>
            <a:tailEnd type="triangle" w="med" len="med"/>
          </a:ln>
        </p:spPr>
        <p:txBody>
          <a:bodyPr wrap="none" anchor="ctr"/>
          <a:lstStyle/>
          <a:p>
            <a:endParaRPr lang="en-US"/>
          </a:p>
        </p:txBody>
      </p:sp>
      <p:sp>
        <p:nvSpPr>
          <p:cNvPr id="1131530" name="Text Box 10"/>
          <p:cNvSpPr txBox="1">
            <a:spLocks noChangeArrowheads="1"/>
          </p:cNvSpPr>
          <p:nvPr/>
        </p:nvSpPr>
        <p:spPr bwMode="auto">
          <a:xfrm>
            <a:off x="457200" y="4419600"/>
            <a:ext cx="8382000" cy="701675"/>
          </a:xfrm>
          <a:prstGeom prst="rect">
            <a:avLst/>
          </a:prstGeom>
          <a:solidFill>
            <a:srgbClr val="FFCC99"/>
          </a:solidFill>
          <a:ln w="9525">
            <a:noFill/>
            <a:miter lim="800000"/>
            <a:headEnd/>
            <a:tailEnd/>
          </a:ln>
        </p:spPr>
        <p:txBody>
          <a:bodyPr>
            <a:spAutoFit/>
          </a:bodyPr>
          <a:lstStyle/>
          <a:p>
            <a:pPr defTabSz="762000">
              <a:spcBef>
                <a:spcPct val="50000"/>
              </a:spcBef>
            </a:pPr>
            <a:r>
              <a:rPr lang="en-US" altLang="en-US" sz="2000">
                <a:solidFill>
                  <a:srgbClr val="040400"/>
                </a:solidFill>
              </a:rPr>
              <a:t>Very weak evidence against the null hypothesis…very likely a chance finding </a:t>
            </a:r>
          </a:p>
        </p:txBody>
      </p:sp>
      <p:sp>
        <p:nvSpPr>
          <p:cNvPr id="1131531" name="Oval 11"/>
          <p:cNvSpPr>
            <a:spLocks noChangeArrowheads="1"/>
          </p:cNvSpPr>
          <p:nvPr/>
        </p:nvSpPr>
        <p:spPr bwMode="auto">
          <a:xfrm>
            <a:off x="8153400" y="3962400"/>
            <a:ext cx="685800" cy="381000"/>
          </a:xfrm>
          <a:prstGeom prst="ellipse">
            <a:avLst/>
          </a:prstGeom>
          <a:noFill/>
          <a:ln w="38100">
            <a:solidFill>
              <a:srgbClr val="FF99CC"/>
            </a:solidFill>
            <a:miter lim="800000"/>
            <a:headEnd/>
            <a:tailEnd/>
          </a:ln>
        </p:spPr>
        <p:txBody>
          <a:bodyPr wrap="none" anchor="ctr"/>
          <a:lstStyle/>
          <a:p>
            <a:endParaRPr lang="en-US" altLang="en-US"/>
          </a:p>
        </p:txBody>
      </p:sp>
      <p:sp>
        <p:nvSpPr>
          <p:cNvPr id="1131532" name="Line 12"/>
          <p:cNvSpPr>
            <a:spLocks noChangeShapeType="1"/>
          </p:cNvSpPr>
          <p:nvPr/>
        </p:nvSpPr>
        <p:spPr bwMode="auto">
          <a:xfrm flipH="1">
            <a:off x="7924800" y="4267200"/>
            <a:ext cx="228600" cy="152400"/>
          </a:xfrm>
          <a:prstGeom prst="line">
            <a:avLst/>
          </a:prstGeom>
          <a:noFill/>
          <a:ln w="25400">
            <a:solidFill>
              <a:srgbClr val="FF99CC"/>
            </a:solidFill>
            <a:miter lim="800000"/>
            <a:headEnd/>
            <a:tailEnd type="triangle" w="med" len="med"/>
          </a:ln>
        </p:spPr>
        <p:txBody>
          <a:bodyPr wrap="none" anchor="ctr"/>
          <a:lstStyle/>
          <a:p>
            <a:endParaRPr lang="en-US"/>
          </a:p>
        </p:txBody>
      </p:sp>
      <p:sp>
        <p:nvSpPr>
          <p:cNvPr id="1131533" name="Text Box 13"/>
          <p:cNvSpPr txBox="1">
            <a:spLocks noChangeArrowheads="1"/>
          </p:cNvSpPr>
          <p:nvPr/>
        </p:nvSpPr>
        <p:spPr bwMode="auto">
          <a:xfrm>
            <a:off x="381000" y="6156325"/>
            <a:ext cx="8458200" cy="701675"/>
          </a:xfrm>
          <a:prstGeom prst="rect">
            <a:avLst/>
          </a:prstGeom>
          <a:solidFill>
            <a:srgbClr val="00CCFF"/>
          </a:solidFill>
          <a:ln w="9525">
            <a:noFill/>
            <a:miter lim="800000"/>
            <a:headEnd/>
            <a:tailEnd/>
          </a:ln>
        </p:spPr>
        <p:txBody>
          <a:bodyPr>
            <a:spAutoFit/>
          </a:bodyPr>
          <a:lstStyle/>
          <a:p>
            <a:pPr defTabSz="762000">
              <a:spcBef>
                <a:spcPct val="50000"/>
              </a:spcBef>
            </a:pPr>
            <a:r>
              <a:rPr lang="en-US" altLang="en-US" sz="2000">
                <a:solidFill>
                  <a:srgbClr val="040400"/>
                </a:solidFill>
              </a:rPr>
              <a:t>Very strong evidence against the null hypothesis…very unlikely to be a chance finding </a:t>
            </a:r>
          </a:p>
        </p:txBody>
      </p:sp>
      <p:sp>
        <p:nvSpPr>
          <p:cNvPr id="1131534" name="Oval 14"/>
          <p:cNvSpPr>
            <a:spLocks noChangeArrowheads="1"/>
          </p:cNvSpPr>
          <p:nvPr/>
        </p:nvSpPr>
        <p:spPr bwMode="auto">
          <a:xfrm>
            <a:off x="8153400" y="5791200"/>
            <a:ext cx="685800" cy="381000"/>
          </a:xfrm>
          <a:prstGeom prst="ellipse">
            <a:avLst/>
          </a:prstGeom>
          <a:noFill/>
          <a:ln w="38100">
            <a:solidFill>
              <a:srgbClr val="00CCFF"/>
            </a:solidFill>
            <a:miter lim="800000"/>
            <a:headEnd/>
            <a:tailEnd/>
          </a:ln>
        </p:spPr>
        <p:txBody>
          <a:bodyPr wrap="none" anchor="ctr"/>
          <a:lstStyle/>
          <a:p>
            <a:endParaRPr lang="en-US" altLang="en-US"/>
          </a:p>
        </p:txBody>
      </p:sp>
      <p:sp>
        <p:nvSpPr>
          <p:cNvPr id="1131535" name="Line 15"/>
          <p:cNvSpPr>
            <a:spLocks noChangeShapeType="1"/>
          </p:cNvSpPr>
          <p:nvPr/>
        </p:nvSpPr>
        <p:spPr bwMode="auto">
          <a:xfrm flipH="1">
            <a:off x="7924800" y="6019800"/>
            <a:ext cx="228600" cy="152400"/>
          </a:xfrm>
          <a:prstGeom prst="line">
            <a:avLst/>
          </a:prstGeom>
          <a:noFill/>
          <a:ln w="25400">
            <a:solidFill>
              <a:srgbClr val="00CCFF"/>
            </a:solidFill>
            <a:miter lim="800000"/>
            <a:headEnd/>
            <a:tailEnd type="triangle" w="med" len="med"/>
          </a:ln>
        </p:spPr>
        <p:txBody>
          <a:bodyPr wrap="none"/>
          <a:lstStyle/>
          <a:p>
            <a:endParaRPr lang="en-US"/>
          </a:p>
        </p:txBody>
      </p:sp>
      <p:sp>
        <p:nvSpPr>
          <p:cNvPr id="37903" name="Rectangle 16"/>
          <p:cNvSpPr>
            <a:spLocks noChangeArrowheads="1"/>
          </p:cNvSpPr>
          <p:nvPr/>
        </p:nvSpPr>
        <p:spPr bwMode="auto">
          <a:xfrm>
            <a:off x="8756650" y="6450013"/>
            <a:ext cx="412750" cy="366712"/>
          </a:xfrm>
          <a:prstGeom prst="rect">
            <a:avLst/>
          </a:prstGeom>
          <a:noFill/>
          <a:ln w="12700">
            <a:noFill/>
            <a:miter lim="800000"/>
            <a:headEnd/>
            <a:tailEnd/>
          </a:ln>
        </p:spPr>
        <p:txBody>
          <a:bodyPr wrap="none">
            <a:spAutoFit/>
          </a:bodyPr>
          <a:lstStyle/>
          <a:p>
            <a:pPr defTabSz="762000"/>
            <a:fld id="{0E65AD65-2D3D-43BC-9A08-3FFC01726856}" type="slidenum">
              <a:rPr lang="en-US" altLang="en-US" b="1">
                <a:latin typeface="Times New Roman" pitchFamily="18" charset="0"/>
              </a:rPr>
              <a:pPr defTabSz="762000"/>
              <a:t>29</a:t>
            </a:fld>
            <a:endParaRPr lang="en-US" altLang="en-US" b="1">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15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3152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3152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3153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3153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3153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3153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3153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315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1527" grpId="0" animBg="1"/>
      <p:bldP spid="1131528" grpId="0" animBg="1"/>
      <p:bldP spid="1131529" grpId="0" animBg="1"/>
      <p:bldP spid="1131530" grpId="0" animBg="1"/>
      <p:bldP spid="1131531" grpId="0" animBg="1"/>
      <p:bldP spid="1131532" grpId="0" animBg="1"/>
      <p:bldP spid="1131533" grpId="0" animBg="1"/>
      <p:bldP spid="1131534" grpId="0" animBg="1"/>
      <p:bldP spid="1131535"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0"/>
            <a:ext cx="8839200" cy="1220788"/>
          </a:xfrm>
        </p:spPr>
        <p:txBody>
          <a:bodyPr/>
          <a:lstStyle/>
          <a:p>
            <a:r>
              <a:rPr lang="en-US" altLang="en-US" sz="4000" smtClean="0"/>
              <a:t>Is risk factor X associated with disease Y?</a:t>
            </a:r>
          </a:p>
        </p:txBody>
      </p:sp>
      <p:sp>
        <p:nvSpPr>
          <p:cNvPr id="11267" name="Oval 3"/>
          <p:cNvSpPr>
            <a:spLocks noChangeArrowheads="1"/>
          </p:cNvSpPr>
          <p:nvPr/>
        </p:nvSpPr>
        <p:spPr bwMode="auto">
          <a:xfrm>
            <a:off x="914400" y="2057400"/>
            <a:ext cx="3581400" cy="2667000"/>
          </a:xfrm>
          <a:prstGeom prst="ellipse">
            <a:avLst/>
          </a:prstGeom>
          <a:noFill/>
          <a:ln w="31750">
            <a:solidFill>
              <a:schemeClr val="tx1"/>
            </a:solidFill>
            <a:miter lim="800000"/>
            <a:headEnd/>
            <a:tailEnd/>
          </a:ln>
        </p:spPr>
        <p:txBody>
          <a:bodyPr wrap="none" anchor="ctr"/>
          <a:lstStyle/>
          <a:p>
            <a:endParaRPr lang="en-US" altLang="en-US"/>
          </a:p>
        </p:txBody>
      </p:sp>
      <p:sp>
        <p:nvSpPr>
          <p:cNvPr id="11268" name="Oval 4"/>
          <p:cNvSpPr>
            <a:spLocks noChangeArrowheads="1"/>
          </p:cNvSpPr>
          <p:nvPr/>
        </p:nvSpPr>
        <p:spPr bwMode="auto">
          <a:xfrm>
            <a:off x="5638800" y="2362200"/>
            <a:ext cx="2286000" cy="2133600"/>
          </a:xfrm>
          <a:prstGeom prst="ellipse">
            <a:avLst/>
          </a:prstGeom>
          <a:noFill/>
          <a:ln w="31750">
            <a:solidFill>
              <a:schemeClr val="hlink"/>
            </a:solidFill>
            <a:miter lim="800000"/>
            <a:headEnd/>
            <a:tailEnd/>
          </a:ln>
        </p:spPr>
        <p:txBody>
          <a:bodyPr wrap="none" anchor="ctr"/>
          <a:lstStyle/>
          <a:p>
            <a:endParaRPr lang="en-US" altLang="en-US"/>
          </a:p>
        </p:txBody>
      </p:sp>
      <p:sp>
        <p:nvSpPr>
          <p:cNvPr id="1141765" name="Text Box 5"/>
          <p:cNvSpPr txBox="1">
            <a:spLocks noChangeArrowheads="1"/>
          </p:cNvSpPr>
          <p:nvPr/>
        </p:nvSpPr>
        <p:spPr bwMode="auto">
          <a:xfrm>
            <a:off x="457200" y="1524000"/>
            <a:ext cx="2209800" cy="519113"/>
          </a:xfrm>
          <a:prstGeom prst="rect">
            <a:avLst/>
          </a:prstGeom>
          <a:noFill/>
          <a:ln w="9525">
            <a:noFill/>
            <a:miter lim="800000"/>
            <a:headEnd/>
            <a:tailEnd/>
          </a:ln>
        </p:spPr>
        <p:txBody>
          <a:bodyPr>
            <a:spAutoFit/>
          </a:bodyPr>
          <a:lstStyle/>
          <a:p>
            <a:pPr>
              <a:spcBef>
                <a:spcPct val="50000"/>
              </a:spcBef>
            </a:pPr>
            <a:r>
              <a:rPr lang="en-US" altLang="en-US" sz="2800" b="1"/>
              <a:t>Population</a:t>
            </a:r>
          </a:p>
        </p:txBody>
      </p:sp>
      <p:sp>
        <p:nvSpPr>
          <p:cNvPr id="1141766" name="Text Box 6"/>
          <p:cNvSpPr txBox="1">
            <a:spLocks noChangeArrowheads="1"/>
          </p:cNvSpPr>
          <p:nvPr/>
        </p:nvSpPr>
        <p:spPr bwMode="auto">
          <a:xfrm>
            <a:off x="7162800" y="2057400"/>
            <a:ext cx="1981200" cy="519113"/>
          </a:xfrm>
          <a:prstGeom prst="rect">
            <a:avLst/>
          </a:prstGeom>
          <a:noFill/>
          <a:ln w="9525">
            <a:noFill/>
            <a:miter lim="800000"/>
            <a:headEnd/>
            <a:tailEnd/>
          </a:ln>
        </p:spPr>
        <p:txBody>
          <a:bodyPr>
            <a:spAutoFit/>
          </a:bodyPr>
          <a:lstStyle/>
          <a:p>
            <a:pPr>
              <a:spcBef>
                <a:spcPct val="50000"/>
              </a:spcBef>
            </a:pPr>
            <a:r>
              <a:rPr lang="en-US" altLang="en-US" sz="2800" b="1">
                <a:solidFill>
                  <a:schemeClr val="hlink"/>
                </a:solidFill>
              </a:rPr>
              <a:t>Sample</a:t>
            </a:r>
            <a:endParaRPr lang="en-US" altLang="en-US" sz="2800" b="1">
              <a:solidFill>
                <a:schemeClr val="folHlink"/>
              </a:solidFill>
            </a:endParaRPr>
          </a:p>
        </p:txBody>
      </p:sp>
      <p:sp>
        <p:nvSpPr>
          <p:cNvPr id="1141767" name="Text Box 7"/>
          <p:cNvSpPr txBox="1">
            <a:spLocks noChangeArrowheads="1"/>
          </p:cNvSpPr>
          <p:nvPr/>
        </p:nvSpPr>
        <p:spPr bwMode="auto">
          <a:xfrm>
            <a:off x="3733800" y="1295400"/>
            <a:ext cx="3505200" cy="457200"/>
          </a:xfrm>
          <a:prstGeom prst="rect">
            <a:avLst/>
          </a:prstGeom>
          <a:noFill/>
          <a:ln w="9525">
            <a:noFill/>
            <a:miter lim="800000"/>
            <a:headEnd/>
            <a:tailEnd/>
          </a:ln>
        </p:spPr>
        <p:txBody>
          <a:bodyPr>
            <a:spAutoFit/>
          </a:bodyPr>
          <a:lstStyle/>
          <a:p>
            <a:pPr>
              <a:spcBef>
                <a:spcPct val="50000"/>
              </a:spcBef>
            </a:pPr>
            <a:r>
              <a:rPr lang="en-US" altLang="en-US" b="1"/>
              <a:t>Selection of subjects</a:t>
            </a:r>
            <a:endParaRPr lang="en-US" altLang="en-US" b="1">
              <a:solidFill>
                <a:srgbClr val="FF6600"/>
              </a:solidFill>
            </a:endParaRPr>
          </a:p>
        </p:txBody>
      </p:sp>
      <p:sp>
        <p:nvSpPr>
          <p:cNvPr id="1141768" name="Text Box 8"/>
          <p:cNvSpPr txBox="1">
            <a:spLocks noChangeArrowheads="1"/>
          </p:cNvSpPr>
          <p:nvPr/>
        </p:nvSpPr>
        <p:spPr bwMode="auto">
          <a:xfrm>
            <a:off x="4343400" y="3733800"/>
            <a:ext cx="2057400" cy="457200"/>
          </a:xfrm>
          <a:prstGeom prst="rect">
            <a:avLst/>
          </a:prstGeom>
          <a:noFill/>
          <a:ln w="9525">
            <a:noFill/>
            <a:miter lim="800000"/>
            <a:headEnd/>
            <a:tailEnd/>
          </a:ln>
        </p:spPr>
        <p:txBody>
          <a:bodyPr>
            <a:spAutoFit/>
          </a:bodyPr>
          <a:lstStyle/>
          <a:p>
            <a:pPr>
              <a:spcBef>
                <a:spcPct val="50000"/>
              </a:spcBef>
            </a:pPr>
            <a:r>
              <a:rPr lang="en-US" altLang="en-US" b="1"/>
              <a:t>Inference</a:t>
            </a:r>
            <a:endParaRPr lang="en-US" altLang="en-US" b="1">
              <a:solidFill>
                <a:srgbClr val="FF6600"/>
              </a:solidFill>
            </a:endParaRPr>
          </a:p>
        </p:txBody>
      </p:sp>
      <p:sp>
        <p:nvSpPr>
          <p:cNvPr id="1141769" name="AutoShape 9"/>
          <p:cNvSpPr>
            <a:spLocks noChangeArrowheads="1"/>
          </p:cNvSpPr>
          <p:nvPr/>
        </p:nvSpPr>
        <p:spPr bwMode="auto">
          <a:xfrm rot="11496343" flipH="1">
            <a:off x="4191000" y="1752600"/>
            <a:ext cx="1901825" cy="839788"/>
          </a:xfrm>
          <a:prstGeom prst="curvedUpArrow">
            <a:avLst>
              <a:gd name="adj1" fmla="val 45293"/>
              <a:gd name="adj2" fmla="val 90586"/>
              <a:gd name="adj3" fmla="val 33333"/>
            </a:avLst>
          </a:prstGeom>
          <a:solidFill>
            <a:schemeClr val="accent2"/>
          </a:solidFill>
          <a:ln w="9525">
            <a:solidFill>
              <a:schemeClr val="tx1"/>
            </a:solidFill>
            <a:miter lim="800000"/>
            <a:headEnd/>
            <a:tailEnd/>
          </a:ln>
        </p:spPr>
        <p:txBody>
          <a:bodyPr wrap="none" anchor="ctr"/>
          <a:lstStyle/>
          <a:p>
            <a:endParaRPr lang="en-US" altLang="en-US"/>
          </a:p>
        </p:txBody>
      </p:sp>
      <p:sp>
        <p:nvSpPr>
          <p:cNvPr id="1141770" name="AutoShape 10"/>
          <p:cNvSpPr>
            <a:spLocks noChangeArrowheads="1"/>
          </p:cNvSpPr>
          <p:nvPr/>
        </p:nvSpPr>
        <p:spPr bwMode="auto">
          <a:xfrm flipH="1">
            <a:off x="3810000" y="4191000"/>
            <a:ext cx="1981200" cy="733425"/>
          </a:xfrm>
          <a:prstGeom prst="curvedUpArrow">
            <a:avLst>
              <a:gd name="adj1" fmla="val 54026"/>
              <a:gd name="adj2" fmla="val 108052"/>
              <a:gd name="adj3" fmla="val 33333"/>
            </a:avLst>
          </a:prstGeom>
          <a:solidFill>
            <a:schemeClr val="accent1"/>
          </a:solidFill>
          <a:ln w="9525">
            <a:solidFill>
              <a:schemeClr val="tx1"/>
            </a:solidFill>
            <a:miter lim="800000"/>
            <a:headEnd/>
            <a:tailEnd/>
          </a:ln>
        </p:spPr>
        <p:txBody>
          <a:bodyPr wrap="none" anchor="ctr"/>
          <a:lstStyle/>
          <a:p>
            <a:endParaRPr lang="en-US" altLang="en-US"/>
          </a:p>
        </p:txBody>
      </p:sp>
      <p:sp>
        <p:nvSpPr>
          <p:cNvPr id="1141771" name="Rectangle 11"/>
          <p:cNvSpPr>
            <a:spLocks noChangeArrowheads="1"/>
          </p:cNvSpPr>
          <p:nvPr/>
        </p:nvSpPr>
        <p:spPr bwMode="auto">
          <a:xfrm>
            <a:off x="381000" y="5149850"/>
            <a:ext cx="8382000" cy="1306513"/>
          </a:xfrm>
          <a:prstGeom prst="rect">
            <a:avLst/>
          </a:prstGeom>
          <a:solidFill>
            <a:srgbClr val="CBDDF7"/>
          </a:solidFill>
          <a:ln w="12700">
            <a:solidFill>
              <a:schemeClr val="tx1"/>
            </a:solidFill>
            <a:miter lim="800000"/>
            <a:headEnd/>
            <a:tailEnd/>
          </a:ln>
        </p:spPr>
        <p:txBody>
          <a:bodyPr lIns="90488" tIns="44450" rIns="90488" bIns="44450">
            <a:spAutoFit/>
          </a:bodyPr>
          <a:lstStyle/>
          <a:p>
            <a:pPr>
              <a:lnSpc>
                <a:spcPct val="110000"/>
              </a:lnSpc>
            </a:pPr>
            <a:r>
              <a:rPr lang="en-US" altLang="en-US" b="1">
                <a:solidFill>
                  <a:srgbClr val="000000"/>
                </a:solidFill>
              </a:rPr>
              <a:t>From the sample, we compute an estimate of the effect of X on Y (e.g., risk ratio if cohort study):</a:t>
            </a:r>
          </a:p>
          <a:p>
            <a:pPr>
              <a:lnSpc>
                <a:spcPct val="110000"/>
              </a:lnSpc>
            </a:pPr>
            <a:r>
              <a:rPr lang="en-US" altLang="en-US" b="1">
                <a:solidFill>
                  <a:srgbClr val="000000"/>
                </a:solidFill>
              </a:rPr>
              <a:t>	-  Is the effect real?  Did chance play a role?</a:t>
            </a:r>
          </a:p>
        </p:txBody>
      </p:sp>
      <p:sp>
        <p:nvSpPr>
          <p:cNvPr id="11276" name="Rectangle 12"/>
          <p:cNvSpPr>
            <a:spLocks noChangeArrowheads="1"/>
          </p:cNvSpPr>
          <p:nvPr/>
        </p:nvSpPr>
        <p:spPr bwMode="auto">
          <a:xfrm>
            <a:off x="8731250" y="6450013"/>
            <a:ext cx="298450" cy="366712"/>
          </a:xfrm>
          <a:prstGeom prst="rect">
            <a:avLst/>
          </a:prstGeom>
          <a:noFill/>
          <a:ln w="12700">
            <a:noFill/>
            <a:miter lim="800000"/>
            <a:headEnd/>
            <a:tailEnd/>
          </a:ln>
        </p:spPr>
        <p:txBody>
          <a:bodyPr wrap="none">
            <a:spAutoFit/>
          </a:bodyPr>
          <a:lstStyle/>
          <a:p>
            <a:pPr defTabSz="762000"/>
            <a:fld id="{E7634BB1-CB94-4031-A10B-57049EC9F466}" type="slidenum">
              <a:rPr lang="en-US" altLang="en-US" b="1">
                <a:latin typeface="Times New Roman" pitchFamily="18" charset="0"/>
              </a:rPr>
              <a:pPr defTabSz="762000"/>
              <a:t>3</a:t>
            </a:fld>
            <a:endParaRPr lang="en-US" altLang="en-US" b="1">
              <a:latin typeface="Times New Roman" pitchFamily="18" charset="0"/>
            </a:endParaRPr>
          </a:p>
        </p:txBody>
      </p:sp>
      <p:grpSp>
        <p:nvGrpSpPr>
          <p:cNvPr id="11277" name="Group 13"/>
          <p:cNvGrpSpPr>
            <a:grpSpLocks/>
          </p:cNvGrpSpPr>
          <p:nvPr/>
        </p:nvGrpSpPr>
        <p:grpSpPr bwMode="auto">
          <a:xfrm>
            <a:off x="1752600" y="3200400"/>
            <a:ext cx="609600" cy="838200"/>
            <a:chOff x="874" y="1003"/>
            <a:chExt cx="756" cy="1492"/>
          </a:xfrm>
        </p:grpSpPr>
        <p:sp>
          <p:nvSpPr>
            <p:cNvPr id="11828" name="Rectangle 14"/>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829" name="Group 15"/>
            <p:cNvGrpSpPr>
              <a:grpSpLocks/>
            </p:cNvGrpSpPr>
            <p:nvPr/>
          </p:nvGrpSpPr>
          <p:grpSpPr bwMode="auto">
            <a:xfrm>
              <a:off x="1344" y="1488"/>
              <a:ext cx="286" cy="1007"/>
              <a:chOff x="1246" y="1325"/>
              <a:chExt cx="286" cy="1007"/>
            </a:xfrm>
          </p:grpSpPr>
          <p:sp>
            <p:nvSpPr>
              <p:cNvPr id="11830" name="Line 16"/>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831" name="Line 17"/>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832" name="Line 18"/>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833" name="Line 19"/>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834" name="Line 20"/>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835" name="Oval 21"/>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78" name="Group 22"/>
          <p:cNvGrpSpPr>
            <a:grpSpLocks/>
          </p:cNvGrpSpPr>
          <p:nvPr/>
        </p:nvGrpSpPr>
        <p:grpSpPr bwMode="auto">
          <a:xfrm>
            <a:off x="1905000" y="2514600"/>
            <a:ext cx="609600" cy="838200"/>
            <a:chOff x="874" y="1003"/>
            <a:chExt cx="756" cy="1492"/>
          </a:xfrm>
        </p:grpSpPr>
        <p:sp>
          <p:nvSpPr>
            <p:cNvPr id="11820" name="Rectangle 23"/>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821" name="Group 24"/>
            <p:cNvGrpSpPr>
              <a:grpSpLocks/>
            </p:cNvGrpSpPr>
            <p:nvPr/>
          </p:nvGrpSpPr>
          <p:grpSpPr bwMode="auto">
            <a:xfrm>
              <a:off x="1344" y="1488"/>
              <a:ext cx="286" cy="1007"/>
              <a:chOff x="1246" y="1325"/>
              <a:chExt cx="286" cy="1007"/>
            </a:xfrm>
          </p:grpSpPr>
          <p:sp>
            <p:nvSpPr>
              <p:cNvPr id="11822" name="Line 25"/>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823" name="Line 26"/>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824" name="Line 27"/>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825" name="Line 28"/>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826" name="Line 29"/>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827" name="Oval 30"/>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79" name="Group 31"/>
          <p:cNvGrpSpPr>
            <a:grpSpLocks/>
          </p:cNvGrpSpPr>
          <p:nvPr/>
        </p:nvGrpSpPr>
        <p:grpSpPr bwMode="auto">
          <a:xfrm>
            <a:off x="1905000" y="3352800"/>
            <a:ext cx="609600" cy="838200"/>
            <a:chOff x="874" y="1003"/>
            <a:chExt cx="756" cy="1492"/>
          </a:xfrm>
        </p:grpSpPr>
        <p:sp>
          <p:nvSpPr>
            <p:cNvPr id="11812" name="Rectangle 32"/>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813" name="Group 33"/>
            <p:cNvGrpSpPr>
              <a:grpSpLocks/>
            </p:cNvGrpSpPr>
            <p:nvPr/>
          </p:nvGrpSpPr>
          <p:grpSpPr bwMode="auto">
            <a:xfrm>
              <a:off x="1344" y="1488"/>
              <a:ext cx="286" cy="1007"/>
              <a:chOff x="1246" y="1325"/>
              <a:chExt cx="286" cy="1007"/>
            </a:xfrm>
          </p:grpSpPr>
          <p:sp>
            <p:nvSpPr>
              <p:cNvPr id="11814" name="Line 34"/>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815" name="Line 35"/>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816" name="Line 36"/>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817" name="Line 37"/>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818" name="Line 38"/>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819" name="Oval 39"/>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80" name="Group 40"/>
          <p:cNvGrpSpPr>
            <a:grpSpLocks/>
          </p:cNvGrpSpPr>
          <p:nvPr/>
        </p:nvGrpSpPr>
        <p:grpSpPr bwMode="auto">
          <a:xfrm>
            <a:off x="2514600" y="2971800"/>
            <a:ext cx="609600" cy="838200"/>
            <a:chOff x="874" y="1003"/>
            <a:chExt cx="756" cy="1492"/>
          </a:xfrm>
        </p:grpSpPr>
        <p:sp>
          <p:nvSpPr>
            <p:cNvPr id="11804" name="Rectangle 41"/>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805" name="Group 42"/>
            <p:cNvGrpSpPr>
              <a:grpSpLocks/>
            </p:cNvGrpSpPr>
            <p:nvPr/>
          </p:nvGrpSpPr>
          <p:grpSpPr bwMode="auto">
            <a:xfrm>
              <a:off x="1344" y="1488"/>
              <a:ext cx="286" cy="1007"/>
              <a:chOff x="1246" y="1325"/>
              <a:chExt cx="286" cy="1007"/>
            </a:xfrm>
          </p:grpSpPr>
          <p:sp>
            <p:nvSpPr>
              <p:cNvPr id="11806" name="Line 43"/>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807" name="Line 44"/>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808" name="Line 45"/>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809" name="Line 46"/>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810" name="Line 47"/>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811" name="Oval 48"/>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81" name="Group 49"/>
          <p:cNvGrpSpPr>
            <a:grpSpLocks/>
          </p:cNvGrpSpPr>
          <p:nvPr/>
        </p:nvGrpSpPr>
        <p:grpSpPr bwMode="auto">
          <a:xfrm>
            <a:off x="2209800" y="2743200"/>
            <a:ext cx="609600" cy="838200"/>
            <a:chOff x="874" y="1003"/>
            <a:chExt cx="756" cy="1492"/>
          </a:xfrm>
        </p:grpSpPr>
        <p:sp>
          <p:nvSpPr>
            <p:cNvPr id="11796" name="Rectangle 50"/>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797" name="Group 51"/>
            <p:cNvGrpSpPr>
              <a:grpSpLocks/>
            </p:cNvGrpSpPr>
            <p:nvPr/>
          </p:nvGrpSpPr>
          <p:grpSpPr bwMode="auto">
            <a:xfrm>
              <a:off x="1344" y="1488"/>
              <a:ext cx="286" cy="1007"/>
              <a:chOff x="1246" y="1325"/>
              <a:chExt cx="286" cy="1007"/>
            </a:xfrm>
          </p:grpSpPr>
          <p:sp>
            <p:nvSpPr>
              <p:cNvPr id="11798" name="Line 52"/>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799" name="Line 53"/>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800" name="Line 54"/>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801" name="Line 55"/>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802" name="Line 56"/>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803" name="Oval 57"/>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82" name="Group 58"/>
          <p:cNvGrpSpPr>
            <a:grpSpLocks/>
          </p:cNvGrpSpPr>
          <p:nvPr/>
        </p:nvGrpSpPr>
        <p:grpSpPr bwMode="auto">
          <a:xfrm>
            <a:off x="2514600" y="3733800"/>
            <a:ext cx="609600" cy="838200"/>
            <a:chOff x="874" y="1003"/>
            <a:chExt cx="756" cy="1492"/>
          </a:xfrm>
        </p:grpSpPr>
        <p:sp>
          <p:nvSpPr>
            <p:cNvPr id="11788" name="Rectangle 59"/>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789" name="Group 60"/>
            <p:cNvGrpSpPr>
              <a:grpSpLocks/>
            </p:cNvGrpSpPr>
            <p:nvPr/>
          </p:nvGrpSpPr>
          <p:grpSpPr bwMode="auto">
            <a:xfrm>
              <a:off x="1344" y="1488"/>
              <a:ext cx="286" cy="1007"/>
              <a:chOff x="1246" y="1325"/>
              <a:chExt cx="286" cy="1007"/>
            </a:xfrm>
          </p:grpSpPr>
          <p:sp>
            <p:nvSpPr>
              <p:cNvPr id="11790" name="Line 61"/>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791" name="Line 62"/>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792" name="Line 63"/>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793" name="Line 64"/>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794" name="Line 65"/>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795" name="Oval 66"/>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83" name="Group 67"/>
          <p:cNvGrpSpPr>
            <a:grpSpLocks/>
          </p:cNvGrpSpPr>
          <p:nvPr/>
        </p:nvGrpSpPr>
        <p:grpSpPr bwMode="auto">
          <a:xfrm>
            <a:off x="1524000" y="2209800"/>
            <a:ext cx="609600" cy="838200"/>
            <a:chOff x="874" y="1003"/>
            <a:chExt cx="756" cy="1492"/>
          </a:xfrm>
        </p:grpSpPr>
        <p:sp>
          <p:nvSpPr>
            <p:cNvPr id="11780" name="Rectangle 68"/>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781" name="Group 69"/>
            <p:cNvGrpSpPr>
              <a:grpSpLocks/>
            </p:cNvGrpSpPr>
            <p:nvPr/>
          </p:nvGrpSpPr>
          <p:grpSpPr bwMode="auto">
            <a:xfrm>
              <a:off x="1344" y="1488"/>
              <a:ext cx="286" cy="1007"/>
              <a:chOff x="1246" y="1325"/>
              <a:chExt cx="286" cy="1007"/>
            </a:xfrm>
          </p:grpSpPr>
          <p:sp>
            <p:nvSpPr>
              <p:cNvPr id="11782" name="Line 70"/>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783" name="Line 71"/>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784" name="Line 72"/>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785" name="Line 73"/>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786" name="Line 74"/>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787" name="Oval 75"/>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84" name="Group 76"/>
          <p:cNvGrpSpPr>
            <a:grpSpLocks/>
          </p:cNvGrpSpPr>
          <p:nvPr/>
        </p:nvGrpSpPr>
        <p:grpSpPr bwMode="auto">
          <a:xfrm>
            <a:off x="2514600" y="2133600"/>
            <a:ext cx="609600" cy="838200"/>
            <a:chOff x="874" y="1003"/>
            <a:chExt cx="756" cy="1492"/>
          </a:xfrm>
        </p:grpSpPr>
        <p:sp>
          <p:nvSpPr>
            <p:cNvPr id="11772" name="Rectangle 77"/>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773" name="Group 78"/>
            <p:cNvGrpSpPr>
              <a:grpSpLocks/>
            </p:cNvGrpSpPr>
            <p:nvPr/>
          </p:nvGrpSpPr>
          <p:grpSpPr bwMode="auto">
            <a:xfrm>
              <a:off x="1344" y="1488"/>
              <a:ext cx="286" cy="1007"/>
              <a:chOff x="1246" y="1325"/>
              <a:chExt cx="286" cy="1007"/>
            </a:xfrm>
          </p:grpSpPr>
          <p:sp>
            <p:nvSpPr>
              <p:cNvPr id="11774" name="Line 79"/>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775" name="Line 80"/>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776" name="Line 81"/>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777" name="Line 82"/>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778" name="Line 83"/>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779" name="Oval 84"/>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85" name="Group 85"/>
          <p:cNvGrpSpPr>
            <a:grpSpLocks/>
          </p:cNvGrpSpPr>
          <p:nvPr/>
        </p:nvGrpSpPr>
        <p:grpSpPr bwMode="auto">
          <a:xfrm>
            <a:off x="2743200" y="3200400"/>
            <a:ext cx="609600" cy="838200"/>
            <a:chOff x="874" y="1003"/>
            <a:chExt cx="756" cy="1492"/>
          </a:xfrm>
        </p:grpSpPr>
        <p:sp>
          <p:nvSpPr>
            <p:cNvPr id="11764" name="Rectangle 86"/>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765" name="Group 87"/>
            <p:cNvGrpSpPr>
              <a:grpSpLocks/>
            </p:cNvGrpSpPr>
            <p:nvPr/>
          </p:nvGrpSpPr>
          <p:grpSpPr bwMode="auto">
            <a:xfrm>
              <a:off x="1344" y="1488"/>
              <a:ext cx="286" cy="1007"/>
              <a:chOff x="1246" y="1325"/>
              <a:chExt cx="286" cy="1007"/>
            </a:xfrm>
          </p:grpSpPr>
          <p:sp>
            <p:nvSpPr>
              <p:cNvPr id="11766" name="Line 88"/>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767" name="Line 89"/>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768" name="Line 90"/>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769" name="Line 91"/>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770" name="Line 92"/>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771" name="Oval 93"/>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86" name="Group 94"/>
          <p:cNvGrpSpPr>
            <a:grpSpLocks/>
          </p:cNvGrpSpPr>
          <p:nvPr/>
        </p:nvGrpSpPr>
        <p:grpSpPr bwMode="auto">
          <a:xfrm>
            <a:off x="1524000" y="3733800"/>
            <a:ext cx="609600" cy="838200"/>
            <a:chOff x="874" y="1003"/>
            <a:chExt cx="756" cy="1492"/>
          </a:xfrm>
        </p:grpSpPr>
        <p:sp>
          <p:nvSpPr>
            <p:cNvPr id="11756" name="Rectangle 95"/>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757" name="Group 96"/>
            <p:cNvGrpSpPr>
              <a:grpSpLocks/>
            </p:cNvGrpSpPr>
            <p:nvPr/>
          </p:nvGrpSpPr>
          <p:grpSpPr bwMode="auto">
            <a:xfrm>
              <a:off x="1344" y="1488"/>
              <a:ext cx="286" cy="1007"/>
              <a:chOff x="1246" y="1325"/>
              <a:chExt cx="286" cy="1007"/>
            </a:xfrm>
          </p:grpSpPr>
          <p:sp>
            <p:nvSpPr>
              <p:cNvPr id="11758" name="Line 97"/>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759" name="Line 98"/>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760" name="Line 99"/>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761" name="Line 100"/>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762" name="Line 101"/>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763" name="Oval 102"/>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87" name="Group 103"/>
          <p:cNvGrpSpPr>
            <a:grpSpLocks/>
          </p:cNvGrpSpPr>
          <p:nvPr/>
        </p:nvGrpSpPr>
        <p:grpSpPr bwMode="auto">
          <a:xfrm>
            <a:off x="1295400" y="2819400"/>
            <a:ext cx="609600" cy="838200"/>
            <a:chOff x="874" y="1003"/>
            <a:chExt cx="756" cy="1492"/>
          </a:xfrm>
        </p:grpSpPr>
        <p:sp>
          <p:nvSpPr>
            <p:cNvPr id="11748" name="Rectangle 104"/>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749" name="Group 105"/>
            <p:cNvGrpSpPr>
              <a:grpSpLocks/>
            </p:cNvGrpSpPr>
            <p:nvPr/>
          </p:nvGrpSpPr>
          <p:grpSpPr bwMode="auto">
            <a:xfrm>
              <a:off x="1344" y="1488"/>
              <a:ext cx="286" cy="1007"/>
              <a:chOff x="1246" y="1325"/>
              <a:chExt cx="286" cy="1007"/>
            </a:xfrm>
          </p:grpSpPr>
          <p:sp>
            <p:nvSpPr>
              <p:cNvPr id="11750" name="Line 106"/>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751" name="Line 107"/>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752" name="Line 108"/>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753" name="Line 109"/>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754" name="Line 110"/>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755" name="Oval 111"/>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88" name="Group 112"/>
          <p:cNvGrpSpPr>
            <a:grpSpLocks/>
          </p:cNvGrpSpPr>
          <p:nvPr/>
        </p:nvGrpSpPr>
        <p:grpSpPr bwMode="auto">
          <a:xfrm>
            <a:off x="1295400" y="2209800"/>
            <a:ext cx="609600" cy="838200"/>
            <a:chOff x="874" y="1003"/>
            <a:chExt cx="756" cy="1492"/>
          </a:xfrm>
        </p:grpSpPr>
        <p:sp>
          <p:nvSpPr>
            <p:cNvPr id="11740" name="Rectangle 113"/>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741" name="Group 114"/>
            <p:cNvGrpSpPr>
              <a:grpSpLocks/>
            </p:cNvGrpSpPr>
            <p:nvPr/>
          </p:nvGrpSpPr>
          <p:grpSpPr bwMode="auto">
            <a:xfrm>
              <a:off x="1344" y="1488"/>
              <a:ext cx="286" cy="1007"/>
              <a:chOff x="1246" y="1325"/>
              <a:chExt cx="286" cy="1007"/>
            </a:xfrm>
          </p:grpSpPr>
          <p:sp>
            <p:nvSpPr>
              <p:cNvPr id="11742" name="Line 115"/>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743" name="Line 116"/>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744" name="Line 117"/>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745" name="Line 118"/>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746" name="Line 119"/>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747" name="Oval 120"/>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89" name="Group 121"/>
          <p:cNvGrpSpPr>
            <a:grpSpLocks/>
          </p:cNvGrpSpPr>
          <p:nvPr/>
        </p:nvGrpSpPr>
        <p:grpSpPr bwMode="auto">
          <a:xfrm>
            <a:off x="3581400" y="3200400"/>
            <a:ext cx="609600" cy="838200"/>
            <a:chOff x="874" y="1003"/>
            <a:chExt cx="756" cy="1492"/>
          </a:xfrm>
        </p:grpSpPr>
        <p:sp>
          <p:nvSpPr>
            <p:cNvPr id="11732" name="Rectangle 122"/>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733" name="Group 123"/>
            <p:cNvGrpSpPr>
              <a:grpSpLocks/>
            </p:cNvGrpSpPr>
            <p:nvPr/>
          </p:nvGrpSpPr>
          <p:grpSpPr bwMode="auto">
            <a:xfrm>
              <a:off x="1344" y="1488"/>
              <a:ext cx="286" cy="1007"/>
              <a:chOff x="1246" y="1325"/>
              <a:chExt cx="286" cy="1007"/>
            </a:xfrm>
          </p:grpSpPr>
          <p:sp>
            <p:nvSpPr>
              <p:cNvPr id="11734" name="Line 124"/>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735" name="Line 125"/>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736" name="Line 126"/>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737" name="Line 127"/>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738" name="Line 128"/>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739" name="Oval 129"/>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90" name="Group 130"/>
          <p:cNvGrpSpPr>
            <a:grpSpLocks/>
          </p:cNvGrpSpPr>
          <p:nvPr/>
        </p:nvGrpSpPr>
        <p:grpSpPr bwMode="auto">
          <a:xfrm>
            <a:off x="2209800" y="2133600"/>
            <a:ext cx="609600" cy="838200"/>
            <a:chOff x="874" y="1003"/>
            <a:chExt cx="756" cy="1492"/>
          </a:xfrm>
        </p:grpSpPr>
        <p:sp>
          <p:nvSpPr>
            <p:cNvPr id="11724" name="Rectangle 131"/>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725" name="Group 132"/>
            <p:cNvGrpSpPr>
              <a:grpSpLocks/>
            </p:cNvGrpSpPr>
            <p:nvPr/>
          </p:nvGrpSpPr>
          <p:grpSpPr bwMode="auto">
            <a:xfrm>
              <a:off x="1344" y="1488"/>
              <a:ext cx="286" cy="1007"/>
              <a:chOff x="1246" y="1325"/>
              <a:chExt cx="286" cy="1007"/>
            </a:xfrm>
          </p:grpSpPr>
          <p:sp>
            <p:nvSpPr>
              <p:cNvPr id="11726" name="Line 133"/>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727" name="Line 134"/>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728" name="Line 135"/>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729" name="Line 136"/>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730" name="Line 137"/>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731" name="Oval 138"/>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91" name="Group 139"/>
          <p:cNvGrpSpPr>
            <a:grpSpLocks/>
          </p:cNvGrpSpPr>
          <p:nvPr/>
        </p:nvGrpSpPr>
        <p:grpSpPr bwMode="auto">
          <a:xfrm>
            <a:off x="6781800" y="3505200"/>
            <a:ext cx="609600" cy="838200"/>
            <a:chOff x="874" y="1003"/>
            <a:chExt cx="756" cy="1492"/>
          </a:xfrm>
        </p:grpSpPr>
        <p:sp>
          <p:nvSpPr>
            <p:cNvPr id="11716" name="Rectangle 140"/>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717" name="Group 141"/>
            <p:cNvGrpSpPr>
              <a:grpSpLocks/>
            </p:cNvGrpSpPr>
            <p:nvPr/>
          </p:nvGrpSpPr>
          <p:grpSpPr bwMode="auto">
            <a:xfrm>
              <a:off x="1344" y="1488"/>
              <a:ext cx="286" cy="1007"/>
              <a:chOff x="1246" y="1325"/>
              <a:chExt cx="286" cy="1007"/>
            </a:xfrm>
          </p:grpSpPr>
          <p:sp>
            <p:nvSpPr>
              <p:cNvPr id="11718" name="Line 142"/>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719" name="Line 143"/>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720" name="Line 144"/>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721" name="Line 145"/>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722" name="Line 146"/>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723" name="Oval 147"/>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92" name="Group 148"/>
          <p:cNvGrpSpPr>
            <a:grpSpLocks/>
          </p:cNvGrpSpPr>
          <p:nvPr/>
        </p:nvGrpSpPr>
        <p:grpSpPr bwMode="auto">
          <a:xfrm>
            <a:off x="1295400" y="3352800"/>
            <a:ext cx="609600" cy="838200"/>
            <a:chOff x="874" y="1003"/>
            <a:chExt cx="756" cy="1492"/>
          </a:xfrm>
        </p:grpSpPr>
        <p:sp>
          <p:nvSpPr>
            <p:cNvPr id="11708" name="Rectangle 149"/>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709" name="Group 150"/>
            <p:cNvGrpSpPr>
              <a:grpSpLocks/>
            </p:cNvGrpSpPr>
            <p:nvPr/>
          </p:nvGrpSpPr>
          <p:grpSpPr bwMode="auto">
            <a:xfrm>
              <a:off x="1344" y="1488"/>
              <a:ext cx="286" cy="1007"/>
              <a:chOff x="1246" y="1325"/>
              <a:chExt cx="286" cy="1007"/>
            </a:xfrm>
          </p:grpSpPr>
          <p:sp>
            <p:nvSpPr>
              <p:cNvPr id="11710" name="Line 151"/>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711" name="Line 152"/>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712" name="Line 153"/>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713" name="Line 154"/>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714" name="Line 155"/>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715" name="Oval 156"/>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93" name="Group 157"/>
          <p:cNvGrpSpPr>
            <a:grpSpLocks/>
          </p:cNvGrpSpPr>
          <p:nvPr/>
        </p:nvGrpSpPr>
        <p:grpSpPr bwMode="auto">
          <a:xfrm>
            <a:off x="1828800" y="2286000"/>
            <a:ext cx="1325563" cy="2057400"/>
            <a:chOff x="336" y="2256"/>
            <a:chExt cx="835" cy="1296"/>
          </a:xfrm>
        </p:grpSpPr>
        <p:grpSp>
          <p:nvGrpSpPr>
            <p:cNvPr id="11657" name="Group 158"/>
            <p:cNvGrpSpPr>
              <a:grpSpLocks/>
            </p:cNvGrpSpPr>
            <p:nvPr/>
          </p:nvGrpSpPr>
          <p:grpSpPr bwMode="auto">
            <a:xfrm>
              <a:off x="576" y="2256"/>
              <a:ext cx="595" cy="935"/>
              <a:chOff x="576" y="2256"/>
              <a:chExt cx="595" cy="935"/>
            </a:xfrm>
          </p:grpSpPr>
          <p:grpSp>
            <p:nvGrpSpPr>
              <p:cNvPr id="11659" name="Group 159"/>
              <p:cNvGrpSpPr>
                <a:grpSpLocks noChangeAspect="1"/>
              </p:cNvGrpSpPr>
              <p:nvPr/>
            </p:nvGrpSpPr>
            <p:grpSpPr bwMode="auto">
              <a:xfrm>
                <a:off x="864" y="2256"/>
                <a:ext cx="115" cy="407"/>
                <a:chOff x="1246" y="1325"/>
                <a:chExt cx="286" cy="1007"/>
              </a:xfrm>
            </p:grpSpPr>
            <p:sp>
              <p:nvSpPr>
                <p:cNvPr id="11702" name="Line 160"/>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703" name="Line 161"/>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704" name="Line 162"/>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705" name="Line 163"/>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706" name="Line 164"/>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707" name="Oval 165"/>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660" name="Group 166"/>
              <p:cNvGrpSpPr>
                <a:grpSpLocks noChangeAspect="1"/>
              </p:cNvGrpSpPr>
              <p:nvPr/>
            </p:nvGrpSpPr>
            <p:grpSpPr bwMode="auto">
              <a:xfrm>
                <a:off x="960" y="2352"/>
                <a:ext cx="115" cy="407"/>
                <a:chOff x="1246" y="1325"/>
                <a:chExt cx="286" cy="1007"/>
              </a:xfrm>
            </p:grpSpPr>
            <p:sp>
              <p:nvSpPr>
                <p:cNvPr id="11696" name="Line 167"/>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697" name="Line 168"/>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698" name="Line 169"/>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699" name="Line 170"/>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700" name="Line 171"/>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701" name="Oval 172"/>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661" name="Group 173"/>
              <p:cNvGrpSpPr>
                <a:grpSpLocks noChangeAspect="1"/>
              </p:cNvGrpSpPr>
              <p:nvPr/>
            </p:nvGrpSpPr>
            <p:grpSpPr bwMode="auto">
              <a:xfrm>
                <a:off x="1056" y="2640"/>
                <a:ext cx="115" cy="407"/>
                <a:chOff x="1246" y="1325"/>
                <a:chExt cx="286" cy="1007"/>
              </a:xfrm>
            </p:grpSpPr>
            <p:sp>
              <p:nvSpPr>
                <p:cNvPr id="11690" name="Line 174"/>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691" name="Line 175"/>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692" name="Line 176"/>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693" name="Line 177"/>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694" name="Line 178"/>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695" name="Oval 179"/>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662" name="Group 180"/>
              <p:cNvGrpSpPr>
                <a:grpSpLocks noChangeAspect="1"/>
              </p:cNvGrpSpPr>
              <p:nvPr/>
            </p:nvGrpSpPr>
            <p:grpSpPr bwMode="auto">
              <a:xfrm>
                <a:off x="912" y="2736"/>
                <a:ext cx="115" cy="407"/>
                <a:chOff x="1246" y="1325"/>
                <a:chExt cx="286" cy="1007"/>
              </a:xfrm>
            </p:grpSpPr>
            <p:sp>
              <p:nvSpPr>
                <p:cNvPr id="11684" name="Line 181"/>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685" name="Line 182"/>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686" name="Line 183"/>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687" name="Line 184"/>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688" name="Line 185"/>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689" name="Oval 186"/>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663" name="Group 187"/>
              <p:cNvGrpSpPr>
                <a:grpSpLocks noChangeAspect="1"/>
              </p:cNvGrpSpPr>
              <p:nvPr/>
            </p:nvGrpSpPr>
            <p:grpSpPr bwMode="auto">
              <a:xfrm>
                <a:off x="576" y="2448"/>
                <a:ext cx="115" cy="407"/>
                <a:chOff x="1246" y="1325"/>
                <a:chExt cx="286" cy="1007"/>
              </a:xfrm>
            </p:grpSpPr>
            <p:sp>
              <p:nvSpPr>
                <p:cNvPr id="11678" name="Line 188"/>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679" name="Line 189"/>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680" name="Line 190"/>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681" name="Line 191"/>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682" name="Line 192"/>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683" name="Oval 193"/>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664" name="Group 194"/>
              <p:cNvGrpSpPr>
                <a:grpSpLocks noChangeAspect="1"/>
              </p:cNvGrpSpPr>
              <p:nvPr/>
            </p:nvGrpSpPr>
            <p:grpSpPr bwMode="auto">
              <a:xfrm>
                <a:off x="720" y="2784"/>
                <a:ext cx="115" cy="407"/>
                <a:chOff x="1246" y="1325"/>
                <a:chExt cx="286" cy="1007"/>
              </a:xfrm>
            </p:grpSpPr>
            <p:sp>
              <p:nvSpPr>
                <p:cNvPr id="11672" name="Line 195"/>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673" name="Line 196"/>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674" name="Line 197"/>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675" name="Line 198"/>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676" name="Line 199"/>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677" name="Oval 200"/>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665" name="Group 201"/>
              <p:cNvGrpSpPr>
                <a:grpSpLocks noChangeAspect="1"/>
              </p:cNvGrpSpPr>
              <p:nvPr/>
            </p:nvGrpSpPr>
            <p:grpSpPr bwMode="auto">
              <a:xfrm>
                <a:off x="720" y="2304"/>
                <a:ext cx="115" cy="407"/>
                <a:chOff x="1246" y="1325"/>
                <a:chExt cx="286" cy="1007"/>
              </a:xfrm>
            </p:grpSpPr>
            <p:sp>
              <p:nvSpPr>
                <p:cNvPr id="11666" name="Line 202"/>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667" name="Line 203"/>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668" name="Line 204"/>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669" name="Line 205"/>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670" name="Line 206"/>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671" name="Oval 207"/>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sp>
          <p:nvSpPr>
            <p:cNvPr id="11658" name="Text Box 208"/>
            <p:cNvSpPr txBox="1">
              <a:spLocks noChangeArrowheads="1"/>
            </p:cNvSpPr>
            <p:nvPr/>
          </p:nvSpPr>
          <p:spPr bwMode="auto">
            <a:xfrm>
              <a:off x="336" y="3264"/>
              <a:ext cx="116" cy="288"/>
            </a:xfrm>
            <a:prstGeom prst="rect">
              <a:avLst/>
            </a:prstGeom>
            <a:noFill/>
            <a:ln w="12700">
              <a:noFill/>
              <a:miter lim="800000"/>
              <a:headEnd/>
              <a:tailEnd/>
            </a:ln>
          </p:spPr>
          <p:txBody>
            <a:bodyPr wrap="none">
              <a:spAutoFit/>
            </a:bodyPr>
            <a:lstStyle/>
            <a:p>
              <a:endParaRPr lang="en-US" altLang="en-US"/>
            </a:p>
          </p:txBody>
        </p:sp>
      </p:grpSp>
      <p:grpSp>
        <p:nvGrpSpPr>
          <p:cNvPr id="11294" name="Group 209"/>
          <p:cNvGrpSpPr>
            <a:grpSpLocks/>
          </p:cNvGrpSpPr>
          <p:nvPr/>
        </p:nvGrpSpPr>
        <p:grpSpPr bwMode="auto">
          <a:xfrm>
            <a:off x="685800" y="2514600"/>
            <a:ext cx="1325563" cy="2057400"/>
            <a:chOff x="336" y="2256"/>
            <a:chExt cx="835" cy="1296"/>
          </a:xfrm>
        </p:grpSpPr>
        <p:grpSp>
          <p:nvGrpSpPr>
            <p:cNvPr id="11606" name="Group 210"/>
            <p:cNvGrpSpPr>
              <a:grpSpLocks/>
            </p:cNvGrpSpPr>
            <p:nvPr/>
          </p:nvGrpSpPr>
          <p:grpSpPr bwMode="auto">
            <a:xfrm>
              <a:off x="576" y="2256"/>
              <a:ext cx="595" cy="935"/>
              <a:chOff x="576" y="2256"/>
              <a:chExt cx="595" cy="935"/>
            </a:xfrm>
          </p:grpSpPr>
          <p:grpSp>
            <p:nvGrpSpPr>
              <p:cNvPr id="11608" name="Group 211"/>
              <p:cNvGrpSpPr>
                <a:grpSpLocks noChangeAspect="1"/>
              </p:cNvGrpSpPr>
              <p:nvPr/>
            </p:nvGrpSpPr>
            <p:grpSpPr bwMode="auto">
              <a:xfrm>
                <a:off x="864" y="2256"/>
                <a:ext cx="115" cy="407"/>
                <a:chOff x="1246" y="1325"/>
                <a:chExt cx="286" cy="1007"/>
              </a:xfrm>
            </p:grpSpPr>
            <p:sp>
              <p:nvSpPr>
                <p:cNvPr id="11651" name="Line 212"/>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652" name="Line 213"/>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653" name="Line 214"/>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654" name="Line 215"/>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655" name="Line 216"/>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656" name="Oval 217"/>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609" name="Group 218"/>
              <p:cNvGrpSpPr>
                <a:grpSpLocks noChangeAspect="1"/>
              </p:cNvGrpSpPr>
              <p:nvPr/>
            </p:nvGrpSpPr>
            <p:grpSpPr bwMode="auto">
              <a:xfrm>
                <a:off x="960" y="2352"/>
                <a:ext cx="115" cy="407"/>
                <a:chOff x="1246" y="1325"/>
                <a:chExt cx="286" cy="1007"/>
              </a:xfrm>
            </p:grpSpPr>
            <p:sp>
              <p:nvSpPr>
                <p:cNvPr id="11645" name="Line 219"/>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646" name="Line 220"/>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647" name="Line 221"/>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648" name="Line 222"/>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649" name="Line 223"/>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650" name="Oval 224"/>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610" name="Group 225"/>
              <p:cNvGrpSpPr>
                <a:grpSpLocks noChangeAspect="1"/>
              </p:cNvGrpSpPr>
              <p:nvPr/>
            </p:nvGrpSpPr>
            <p:grpSpPr bwMode="auto">
              <a:xfrm>
                <a:off x="1056" y="2640"/>
                <a:ext cx="115" cy="407"/>
                <a:chOff x="1246" y="1325"/>
                <a:chExt cx="286" cy="1007"/>
              </a:xfrm>
            </p:grpSpPr>
            <p:sp>
              <p:nvSpPr>
                <p:cNvPr id="11639" name="Line 226"/>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640" name="Line 227"/>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641" name="Line 228"/>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642" name="Line 229"/>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643" name="Line 230"/>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644" name="Oval 231"/>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611" name="Group 232"/>
              <p:cNvGrpSpPr>
                <a:grpSpLocks noChangeAspect="1"/>
              </p:cNvGrpSpPr>
              <p:nvPr/>
            </p:nvGrpSpPr>
            <p:grpSpPr bwMode="auto">
              <a:xfrm>
                <a:off x="912" y="2736"/>
                <a:ext cx="115" cy="407"/>
                <a:chOff x="1246" y="1325"/>
                <a:chExt cx="286" cy="1007"/>
              </a:xfrm>
            </p:grpSpPr>
            <p:sp>
              <p:nvSpPr>
                <p:cNvPr id="11633" name="Line 233"/>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634" name="Line 234"/>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635" name="Line 235"/>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636" name="Line 236"/>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637" name="Line 237"/>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638" name="Oval 238"/>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612" name="Group 239"/>
              <p:cNvGrpSpPr>
                <a:grpSpLocks noChangeAspect="1"/>
              </p:cNvGrpSpPr>
              <p:nvPr/>
            </p:nvGrpSpPr>
            <p:grpSpPr bwMode="auto">
              <a:xfrm>
                <a:off x="576" y="2448"/>
                <a:ext cx="115" cy="407"/>
                <a:chOff x="1246" y="1325"/>
                <a:chExt cx="286" cy="1007"/>
              </a:xfrm>
            </p:grpSpPr>
            <p:sp>
              <p:nvSpPr>
                <p:cNvPr id="11627" name="Line 240"/>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628" name="Line 241"/>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629" name="Line 242"/>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630" name="Line 243"/>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631" name="Line 244"/>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632" name="Oval 245"/>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613" name="Group 246"/>
              <p:cNvGrpSpPr>
                <a:grpSpLocks noChangeAspect="1"/>
              </p:cNvGrpSpPr>
              <p:nvPr/>
            </p:nvGrpSpPr>
            <p:grpSpPr bwMode="auto">
              <a:xfrm>
                <a:off x="720" y="2784"/>
                <a:ext cx="115" cy="407"/>
                <a:chOff x="1246" y="1325"/>
                <a:chExt cx="286" cy="1007"/>
              </a:xfrm>
            </p:grpSpPr>
            <p:sp>
              <p:nvSpPr>
                <p:cNvPr id="11621" name="Line 247"/>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622" name="Line 248"/>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623" name="Line 249"/>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624" name="Line 250"/>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625" name="Line 251"/>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626" name="Oval 252"/>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614" name="Group 253"/>
              <p:cNvGrpSpPr>
                <a:grpSpLocks noChangeAspect="1"/>
              </p:cNvGrpSpPr>
              <p:nvPr/>
            </p:nvGrpSpPr>
            <p:grpSpPr bwMode="auto">
              <a:xfrm>
                <a:off x="720" y="2304"/>
                <a:ext cx="115" cy="407"/>
                <a:chOff x="1246" y="1325"/>
                <a:chExt cx="286" cy="1007"/>
              </a:xfrm>
            </p:grpSpPr>
            <p:sp>
              <p:nvSpPr>
                <p:cNvPr id="11615" name="Line 254"/>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616" name="Line 255"/>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617" name="Line 256"/>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618" name="Line 257"/>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619" name="Line 258"/>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620" name="Oval 259"/>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sp>
          <p:nvSpPr>
            <p:cNvPr id="11607" name="Text Box 260"/>
            <p:cNvSpPr txBox="1">
              <a:spLocks noChangeArrowheads="1"/>
            </p:cNvSpPr>
            <p:nvPr/>
          </p:nvSpPr>
          <p:spPr bwMode="auto">
            <a:xfrm>
              <a:off x="336" y="3264"/>
              <a:ext cx="116" cy="288"/>
            </a:xfrm>
            <a:prstGeom prst="rect">
              <a:avLst/>
            </a:prstGeom>
            <a:noFill/>
            <a:ln w="12700">
              <a:noFill/>
              <a:miter lim="800000"/>
              <a:headEnd/>
              <a:tailEnd/>
            </a:ln>
          </p:spPr>
          <p:txBody>
            <a:bodyPr wrap="none">
              <a:spAutoFit/>
            </a:bodyPr>
            <a:lstStyle/>
            <a:p>
              <a:endParaRPr lang="en-US" altLang="en-US"/>
            </a:p>
          </p:txBody>
        </p:sp>
      </p:grpSp>
      <p:grpSp>
        <p:nvGrpSpPr>
          <p:cNvPr id="11295" name="Group 261"/>
          <p:cNvGrpSpPr>
            <a:grpSpLocks/>
          </p:cNvGrpSpPr>
          <p:nvPr/>
        </p:nvGrpSpPr>
        <p:grpSpPr bwMode="auto">
          <a:xfrm>
            <a:off x="685800" y="3124200"/>
            <a:ext cx="609600" cy="838200"/>
            <a:chOff x="874" y="1003"/>
            <a:chExt cx="756" cy="1492"/>
          </a:xfrm>
        </p:grpSpPr>
        <p:sp>
          <p:nvSpPr>
            <p:cNvPr id="11598" name="Rectangle 262"/>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599" name="Group 263"/>
            <p:cNvGrpSpPr>
              <a:grpSpLocks/>
            </p:cNvGrpSpPr>
            <p:nvPr/>
          </p:nvGrpSpPr>
          <p:grpSpPr bwMode="auto">
            <a:xfrm>
              <a:off x="1344" y="1488"/>
              <a:ext cx="286" cy="1007"/>
              <a:chOff x="1246" y="1325"/>
              <a:chExt cx="286" cy="1007"/>
            </a:xfrm>
          </p:grpSpPr>
          <p:sp>
            <p:nvSpPr>
              <p:cNvPr id="11600" name="Line 264"/>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601" name="Line 265"/>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602" name="Line 266"/>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603" name="Line 267"/>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604" name="Line 268"/>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605" name="Oval 269"/>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96" name="Group 270"/>
          <p:cNvGrpSpPr>
            <a:grpSpLocks/>
          </p:cNvGrpSpPr>
          <p:nvPr/>
        </p:nvGrpSpPr>
        <p:grpSpPr bwMode="auto">
          <a:xfrm>
            <a:off x="1905000" y="1981200"/>
            <a:ext cx="609600" cy="838200"/>
            <a:chOff x="874" y="1003"/>
            <a:chExt cx="756" cy="1492"/>
          </a:xfrm>
        </p:grpSpPr>
        <p:sp>
          <p:nvSpPr>
            <p:cNvPr id="11590" name="Rectangle 271"/>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591" name="Group 272"/>
            <p:cNvGrpSpPr>
              <a:grpSpLocks/>
            </p:cNvGrpSpPr>
            <p:nvPr/>
          </p:nvGrpSpPr>
          <p:grpSpPr bwMode="auto">
            <a:xfrm>
              <a:off x="1344" y="1488"/>
              <a:ext cx="286" cy="1007"/>
              <a:chOff x="1246" y="1325"/>
              <a:chExt cx="286" cy="1007"/>
            </a:xfrm>
          </p:grpSpPr>
          <p:sp>
            <p:nvSpPr>
              <p:cNvPr id="11592" name="Line 273"/>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593" name="Line 274"/>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594" name="Line 275"/>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595" name="Line 276"/>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596" name="Line 277"/>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597" name="Oval 278"/>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97" name="Group 279"/>
          <p:cNvGrpSpPr>
            <a:grpSpLocks/>
          </p:cNvGrpSpPr>
          <p:nvPr/>
        </p:nvGrpSpPr>
        <p:grpSpPr bwMode="auto">
          <a:xfrm>
            <a:off x="1066800" y="2514600"/>
            <a:ext cx="609600" cy="838200"/>
            <a:chOff x="874" y="1003"/>
            <a:chExt cx="756" cy="1492"/>
          </a:xfrm>
        </p:grpSpPr>
        <p:sp>
          <p:nvSpPr>
            <p:cNvPr id="11582" name="Rectangle 280"/>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583" name="Group 281"/>
            <p:cNvGrpSpPr>
              <a:grpSpLocks/>
            </p:cNvGrpSpPr>
            <p:nvPr/>
          </p:nvGrpSpPr>
          <p:grpSpPr bwMode="auto">
            <a:xfrm>
              <a:off x="1344" y="1488"/>
              <a:ext cx="286" cy="1007"/>
              <a:chOff x="1246" y="1325"/>
              <a:chExt cx="286" cy="1007"/>
            </a:xfrm>
          </p:grpSpPr>
          <p:sp>
            <p:nvSpPr>
              <p:cNvPr id="11584" name="Line 282"/>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585" name="Line 283"/>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586" name="Line 284"/>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587" name="Line 285"/>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588" name="Line 286"/>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589" name="Oval 287"/>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98" name="Group 288"/>
          <p:cNvGrpSpPr>
            <a:grpSpLocks/>
          </p:cNvGrpSpPr>
          <p:nvPr/>
        </p:nvGrpSpPr>
        <p:grpSpPr bwMode="auto">
          <a:xfrm>
            <a:off x="1600200" y="1828800"/>
            <a:ext cx="609600" cy="838200"/>
            <a:chOff x="874" y="1003"/>
            <a:chExt cx="756" cy="1492"/>
          </a:xfrm>
        </p:grpSpPr>
        <p:sp>
          <p:nvSpPr>
            <p:cNvPr id="11574" name="Rectangle 289"/>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575" name="Group 290"/>
            <p:cNvGrpSpPr>
              <a:grpSpLocks/>
            </p:cNvGrpSpPr>
            <p:nvPr/>
          </p:nvGrpSpPr>
          <p:grpSpPr bwMode="auto">
            <a:xfrm>
              <a:off x="1344" y="1488"/>
              <a:ext cx="286" cy="1007"/>
              <a:chOff x="1246" y="1325"/>
              <a:chExt cx="286" cy="1007"/>
            </a:xfrm>
          </p:grpSpPr>
          <p:sp>
            <p:nvSpPr>
              <p:cNvPr id="11576" name="Line 291"/>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577" name="Line 292"/>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578" name="Line 293"/>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579" name="Line 294"/>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580" name="Line 295"/>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581" name="Oval 296"/>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299" name="Group 297"/>
          <p:cNvGrpSpPr>
            <a:grpSpLocks/>
          </p:cNvGrpSpPr>
          <p:nvPr/>
        </p:nvGrpSpPr>
        <p:grpSpPr bwMode="auto">
          <a:xfrm>
            <a:off x="2819400" y="2362200"/>
            <a:ext cx="1325563" cy="2057400"/>
            <a:chOff x="336" y="2256"/>
            <a:chExt cx="835" cy="1296"/>
          </a:xfrm>
        </p:grpSpPr>
        <p:grpSp>
          <p:nvGrpSpPr>
            <p:cNvPr id="11523" name="Group 298"/>
            <p:cNvGrpSpPr>
              <a:grpSpLocks/>
            </p:cNvGrpSpPr>
            <p:nvPr/>
          </p:nvGrpSpPr>
          <p:grpSpPr bwMode="auto">
            <a:xfrm>
              <a:off x="576" y="2256"/>
              <a:ext cx="595" cy="935"/>
              <a:chOff x="576" y="2256"/>
              <a:chExt cx="595" cy="935"/>
            </a:xfrm>
          </p:grpSpPr>
          <p:grpSp>
            <p:nvGrpSpPr>
              <p:cNvPr id="11525" name="Group 299"/>
              <p:cNvGrpSpPr>
                <a:grpSpLocks noChangeAspect="1"/>
              </p:cNvGrpSpPr>
              <p:nvPr/>
            </p:nvGrpSpPr>
            <p:grpSpPr bwMode="auto">
              <a:xfrm>
                <a:off x="864" y="2256"/>
                <a:ext cx="115" cy="407"/>
                <a:chOff x="1246" y="1325"/>
                <a:chExt cx="286" cy="1007"/>
              </a:xfrm>
            </p:grpSpPr>
            <p:sp>
              <p:nvSpPr>
                <p:cNvPr id="11568" name="Line 300"/>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569" name="Line 301"/>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570" name="Line 302"/>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571" name="Line 303"/>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572" name="Line 304"/>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573" name="Oval 305"/>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526" name="Group 306"/>
              <p:cNvGrpSpPr>
                <a:grpSpLocks noChangeAspect="1"/>
              </p:cNvGrpSpPr>
              <p:nvPr/>
            </p:nvGrpSpPr>
            <p:grpSpPr bwMode="auto">
              <a:xfrm>
                <a:off x="960" y="2352"/>
                <a:ext cx="115" cy="407"/>
                <a:chOff x="1246" y="1325"/>
                <a:chExt cx="286" cy="1007"/>
              </a:xfrm>
            </p:grpSpPr>
            <p:sp>
              <p:nvSpPr>
                <p:cNvPr id="11562" name="Line 307"/>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563" name="Line 308"/>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564" name="Line 309"/>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565" name="Line 310"/>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566" name="Line 311"/>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567" name="Oval 312"/>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527" name="Group 313"/>
              <p:cNvGrpSpPr>
                <a:grpSpLocks noChangeAspect="1"/>
              </p:cNvGrpSpPr>
              <p:nvPr/>
            </p:nvGrpSpPr>
            <p:grpSpPr bwMode="auto">
              <a:xfrm>
                <a:off x="1056" y="2640"/>
                <a:ext cx="115" cy="407"/>
                <a:chOff x="1246" y="1325"/>
                <a:chExt cx="286" cy="1007"/>
              </a:xfrm>
            </p:grpSpPr>
            <p:sp>
              <p:nvSpPr>
                <p:cNvPr id="11556" name="Line 314"/>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557" name="Line 315"/>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558" name="Line 316"/>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559" name="Line 317"/>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560" name="Line 318"/>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561" name="Oval 319"/>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528" name="Group 320"/>
              <p:cNvGrpSpPr>
                <a:grpSpLocks noChangeAspect="1"/>
              </p:cNvGrpSpPr>
              <p:nvPr/>
            </p:nvGrpSpPr>
            <p:grpSpPr bwMode="auto">
              <a:xfrm>
                <a:off x="912" y="2736"/>
                <a:ext cx="115" cy="407"/>
                <a:chOff x="1246" y="1325"/>
                <a:chExt cx="286" cy="1007"/>
              </a:xfrm>
            </p:grpSpPr>
            <p:sp>
              <p:nvSpPr>
                <p:cNvPr id="11550" name="Line 321"/>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551" name="Line 322"/>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552" name="Line 323"/>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553" name="Line 324"/>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554" name="Line 325"/>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555" name="Oval 326"/>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529" name="Group 327"/>
              <p:cNvGrpSpPr>
                <a:grpSpLocks noChangeAspect="1"/>
              </p:cNvGrpSpPr>
              <p:nvPr/>
            </p:nvGrpSpPr>
            <p:grpSpPr bwMode="auto">
              <a:xfrm>
                <a:off x="576" y="2448"/>
                <a:ext cx="115" cy="407"/>
                <a:chOff x="1246" y="1325"/>
                <a:chExt cx="286" cy="1007"/>
              </a:xfrm>
            </p:grpSpPr>
            <p:sp>
              <p:nvSpPr>
                <p:cNvPr id="11544" name="Line 328"/>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545" name="Line 329"/>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546" name="Line 330"/>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547" name="Line 331"/>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548" name="Line 332"/>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549" name="Oval 333"/>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530" name="Group 334"/>
              <p:cNvGrpSpPr>
                <a:grpSpLocks noChangeAspect="1"/>
              </p:cNvGrpSpPr>
              <p:nvPr/>
            </p:nvGrpSpPr>
            <p:grpSpPr bwMode="auto">
              <a:xfrm>
                <a:off x="720" y="2784"/>
                <a:ext cx="115" cy="407"/>
                <a:chOff x="1246" y="1325"/>
                <a:chExt cx="286" cy="1007"/>
              </a:xfrm>
            </p:grpSpPr>
            <p:sp>
              <p:nvSpPr>
                <p:cNvPr id="11538" name="Line 335"/>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539" name="Line 336"/>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540" name="Line 337"/>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541" name="Line 338"/>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542" name="Line 339"/>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543" name="Oval 340"/>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531" name="Group 341"/>
              <p:cNvGrpSpPr>
                <a:grpSpLocks noChangeAspect="1"/>
              </p:cNvGrpSpPr>
              <p:nvPr/>
            </p:nvGrpSpPr>
            <p:grpSpPr bwMode="auto">
              <a:xfrm>
                <a:off x="720" y="2304"/>
                <a:ext cx="115" cy="407"/>
                <a:chOff x="1246" y="1325"/>
                <a:chExt cx="286" cy="1007"/>
              </a:xfrm>
            </p:grpSpPr>
            <p:sp>
              <p:nvSpPr>
                <p:cNvPr id="11532" name="Line 342"/>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533" name="Line 343"/>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534" name="Line 344"/>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535" name="Line 345"/>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536" name="Line 346"/>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537" name="Oval 347"/>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sp>
          <p:nvSpPr>
            <p:cNvPr id="11524" name="Text Box 348"/>
            <p:cNvSpPr txBox="1">
              <a:spLocks noChangeArrowheads="1"/>
            </p:cNvSpPr>
            <p:nvPr/>
          </p:nvSpPr>
          <p:spPr bwMode="auto">
            <a:xfrm>
              <a:off x="336" y="3264"/>
              <a:ext cx="116" cy="288"/>
            </a:xfrm>
            <a:prstGeom prst="rect">
              <a:avLst/>
            </a:prstGeom>
            <a:noFill/>
            <a:ln w="12700">
              <a:noFill/>
              <a:miter lim="800000"/>
              <a:headEnd/>
              <a:tailEnd/>
            </a:ln>
          </p:spPr>
          <p:txBody>
            <a:bodyPr wrap="none">
              <a:spAutoFit/>
            </a:bodyPr>
            <a:lstStyle/>
            <a:p>
              <a:endParaRPr lang="en-US" altLang="en-US"/>
            </a:p>
          </p:txBody>
        </p:sp>
      </p:grpSp>
      <p:grpSp>
        <p:nvGrpSpPr>
          <p:cNvPr id="11300" name="Group 349"/>
          <p:cNvGrpSpPr>
            <a:grpSpLocks/>
          </p:cNvGrpSpPr>
          <p:nvPr/>
        </p:nvGrpSpPr>
        <p:grpSpPr bwMode="auto">
          <a:xfrm>
            <a:off x="6096000" y="2362200"/>
            <a:ext cx="1325563" cy="2057400"/>
            <a:chOff x="336" y="2256"/>
            <a:chExt cx="835" cy="1296"/>
          </a:xfrm>
        </p:grpSpPr>
        <p:grpSp>
          <p:nvGrpSpPr>
            <p:cNvPr id="11472" name="Group 350"/>
            <p:cNvGrpSpPr>
              <a:grpSpLocks/>
            </p:cNvGrpSpPr>
            <p:nvPr/>
          </p:nvGrpSpPr>
          <p:grpSpPr bwMode="auto">
            <a:xfrm>
              <a:off x="576" y="2256"/>
              <a:ext cx="595" cy="935"/>
              <a:chOff x="576" y="2256"/>
              <a:chExt cx="595" cy="935"/>
            </a:xfrm>
          </p:grpSpPr>
          <p:grpSp>
            <p:nvGrpSpPr>
              <p:cNvPr id="11474" name="Group 351"/>
              <p:cNvGrpSpPr>
                <a:grpSpLocks noChangeAspect="1"/>
              </p:cNvGrpSpPr>
              <p:nvPr/>
            </p:nvGrpSpPr>
            <p:grpSpPr bwMode="auto">
              <a:xfrm>
                <a:off x="864" y="2256"/>
                <a:ext cx="115" cy="407"/>
                <a:chOff x="1246" y="1325"/>
                <a:chExt cx="286" cy="1007"/>
              </a:xfrm>
            </p:grpSpPr>
            <p:sp>
              <p:nvSpPr>
                <p:cNvPr id="11517" name="Line 352"/>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518" name="Line 353"/>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519" name="Line 354"/>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520" name="Line 355"/>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521" name="Line 356"/>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522" name="Oval 357"/>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475" name="Group 358"/>
              <p:cNvGrpSpPr>
                <a:grpSpLocks noChangeAspect="1"/>
              </p:cNvGrpSpPr>
              <p:nvPr/>
            </p:nvGrpSpPr>
            <p:grpSpPr bwMode="auto">
              <a:xfrm>
                <a:off x="960" y="2352"/>
                <a:ext cx="115" cy="407"/>
                <a:chOff x="1246" y="1325"/>
                <a:chExt cx="286" cy="1007"/>
              </a:xfrm>
            </p:grpSpPr>
            <p:sp>
              <p:nvSpPr>
                <p:cNvPr id="11511" name="Line 359"/>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512" name="Line 360"/>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513" name="Line 361"/>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514" name="Line 362"/>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515" name="Line 363"/>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516" name="Oval 364"/>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476" name="Group 365"/>
              <p:cNvGrpSpPr>
                <a:grpSpLocks noChangeAspect="1"/>
              </p:cNvGrpSpPr>
              <p:nvPr/>
            </p:nvGrpSpPr>
            <p:grpSpPr bwMode="auto">
              <a:xfrm>
                <a:off x="1056" y="2640"/>
                <a:ext cx="115" cy="407"/>
                <a:chOff x="1246" y="1325"/>
                <a:chExt cx="286" cy="1007"/>
              </a:xfrm>
            </p:grpSpPr>
            <p:sp>
              <p:nvSpPr>
                <p:cNvPr id="11505" name="Line 366"/>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506" name="Line 367"/>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507" name="Line 368"/>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508" name="Line 369"/>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509" name="Line 370"/>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510" name="Oval 371"/>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477" name="Group 372"/>
              <p:cNvGrpSpPr>
                <a:grpSpLocks noChangeAspect="1"/>
              </p:cNvGrpSpPr>
              <p:nvPr/>
            </p:nvGrpSpPr>
            <p:grpSpPr bwMode="auto">
              <a:xfrm>
                <a:off x="912" y="2736"/>
                <a:ext cx="115" cy="407"/>
                <a:chOff x="1246" y="1325"/>
                <a:chExt cx="286" cy="1007"/>
              </a:xfrm>
            </p:grpSpPr>
            <p:sp>
              <p:nvSpPr>
                <p:cNvPr id="11499" name="Line 373"/>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500" name="Line 374"/>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501" name="Line 375"/>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502" name="Line 376"/>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503" name="Line 377"/>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504" name="Oval 378"/>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478" name="Group 379"/>
              <p:cNvGrpSpPr>
                <a:grpSpLocks noChangeAspect="1"/>
              </p:cNvGrpSpPr>
              <p:nvPr/>
            </p:nvGrpSpPr>
            <p:grpSpPr bwMode="auto">
              <a:xfrm>
                <a:off x="576" y="2448"/>
                <a:ext cx="115" cy="407"/>
                <a:chOff x="1246" y="1325"/>
                <a:chExt cx="286" cy="1007"/>
              </a:xfrm>
            </p:grpSpPr>
            <p:sp>
              <p:nvSpPr>
                <p:cNvPr id="11493" name="Line 380"/>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494" name="Line 381"/>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495" name="Line 382"/>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496" name="Line 383"/>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497" name="Line 384"/>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498" name="Oval 385"/>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479" name="Group 386"/>
              <p:cNvGrpSpPr>
                <a:grpSpLocks noChangeAspect="1"/>
              </p:cNvGrpSpPr>
              <p:nvPr/>
            </p:nvGrpSpPr>
            <p:grpSpPr bwMode="auto">
              <a:xfrm>
                <a:off x="720" y="2784"/>
                <a:ext cx="115" cy="407"/>
                <a:chOff x="1246" y="1325"/>
                <a:chExt cx="286" cy="1007"/>
              </a:xfrm>
            </p:grpSpPr>
            <p:sp>
              <p:nvSpPr>
                <p:cNvPr id="11487" name="Line 387"/>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488" name="Line 388"/>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489" name="Line 389"/>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490" name="Line 390"/>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491" name="Line 391"/>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492" name="Oval 392"/>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1480" name="Group 393"/>
              <p:cNvGrpSpPr>
                <a:grpSpLocks noChangeAspect="1"/>
              </p:cNvGrpSpPr>
              <p:nvPr/>
            </p:nvGrpSpPr>
            <p:grpSpPr bwMode="auto">
              <a:xfrm>
                <a:off x="720" y="2304"/>
                <a:ext cx="115" cy="407"/>
                <a:chOff x="1246" y="1325"/>
                <a:chExt cx="286" cy="1007"/>
              </a:xfrm>
            </p:grpSpPr>
            <p:sp>
              <p:nvSpPr>
                <p:cNvPr id="11481" name="Line 394"/>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1482" name="Line 395"/>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1483" name="Line 396"/>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1484" name="Line 397"/>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1485" name="Line 398"/>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1486" name="Oval 399"/>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sp>
          <p:nvSpPr>
            <p:cNvPr id="11473" name="Text Box 400"/>
            <p:cNvSpPr txBox="1">
              <a:spLocks noChangeArrowheads="1"/>
            </p:cNvSpPr>
            <p:nvPr/>
          </p:nvSpPr>
          <p:spPr bwMode="auto">
            <a:xfrm>
              <a:off x="336" y="3264"/>
              <a:ext cx="116" cy="288"/>
            </a:xfrm>
            <a:prstGeom prst="rect">
              <a:avLst/>
            </a:prstGeom>
            <a:noFill/>
            <a:ln w="12700">
              <a:noFill/>
              <a:miter lim="800000"/>
              <a:headEnd/>
              <a:tailEnd/>
            </a:ln>
          </p:spPr>
          <p:txBody>
            <a:bodyPr wrap="none">
              <a:spAutoFit/>
            </a:bodyPr>
            <a:lstStyle/>
            <a:p>
              <a:endParaRPr lang="en-US" altLang="en-US"/>
            </a:p>
          </p:txBody>
        </p:sp>
      </p:grpSp>
      <p:grpSp>
        <p:nvGrpSpPr>
          <p:cNvPr id="11301" name="Group 401"/>
          <p:cNvGrpSpPr>
            <a:grpSpLocks/>
          </p:cNvGrpSpPr>
          <p:nvPr/>
        </p:nvGrpSpPr>
        <p:grpSpPr bwMode="auto">
          <a:xfrm>
            <a:off x="5791200" y="2819400"/>
            <a:ext cx="609600" cy="838200"/>
            <a:chOff x="874" y="1003"/>
            <a:chExt cx="756" cy="1492"/>
          </a:xfrm>
        </p:grpSpPr>
        <p:sp>
          <p:nvSpPr>
            <p:cNvPr id="11464" name="Rectangle 402"/>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465" name="Group 403"/>
            <p:cNvGrpSpPr>
              <a:grpSpLocks/>
            </p:cNvGrpSpPr>
            <p:nvPr/>
          </p:nvGrpSpPr>
          <p:grpSpPr bwMode="auto">
            <a:xfrm>
              <a:off x="1344" y="1488"/>
              <a:ext cx="286" cy="1007"/>
              <a:chOff x="1246" y="1325"/>
              <a:chExt cx="286" cy="1007"/>
            </a:xfrm>
          </p:grpSpPr>
          <p:sp>
            <p:nvSpPr>
              <p:cNvPr id="11466" name="Line 404"/>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467" name="Line 405"/>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468" name="Line 406"/>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469" name="Line 407"/>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470" name="Line 408"/>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471" name="Oval 409"/>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02" name="Group 410"/>
          <p:cNvGrpSpPr>
            <a:grpSpLocks/>
          </p:cNvGrpSpPr>
          <p:nvPr/>
        </p:nvGrpSpPr>
        <p:grpSpPr bwMode="auto">
          <a:xfrm>
            <a:off x="5943600" y="2971800"/>
            <a:ext cx="609600" cy="838200"/>
            <a:chOff x="874" y="1003"/>
            <a:chExt cx="756" cy="1492"/>
          </a:xfrm>
        </p:grpSpPr>
        <p:sp>
          <p:nvSpPr>
            <p:cNvPr id="11456" name="Rectangle 411"/>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457" name="Group 412"/>
            <p:cNvGrpSpPr>
              <a:grpSpLocks/>
            </p:cNvGrpSpPr>
            <p:nvPr/>
          </p:nvGrpSpPr>
          <p:grpSpPr bwMode="auto">
            <a:xfrm>
              <a:off x="1344" y="1488"/>
              <a:ext cx="286" cy="1007"/>
              <a:chOff x="1246" y="1325"/>
              <a:chExt cx="286" cy="1007"/>
            </a:xfrm>
          </p:grpSpPr>
          <p:sp>
            <p:nvSpPr>
              <p:cNvPr id="11458" name="Line 413"/>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459" name="Line 414"/>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460" name="Line 415"/>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461" name="Line 416"/>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462" name="Line 417"/>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463" name="Oval 418"/>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03" name="Group 419"/>
          <p:cNvGrpSpPr>
            <a:grpSpLocks/>
          </p:cNvGrpSpPr>
          <p:nvPr/>
        </p:nvGrpSpPr>
        <p:grpSpPr bwMode="auto">
          <a:xfrm>
            <a:off x="5791200" y="2286000"/>
            <a:ext cx="609600" cy="838200"/>
            <a:chOff x="874" y="1003"/>
            <a:chExt cx="756" cy="1492"/>
          </a:xfrm>
        </p:grpSpPr>
        <p:sp>
          <p:nvSpPr>
            <p:cNvPr id="11448" name="Rectangle 420"/>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449" name="Group 421"/>
            <p:cNvGrpSpPr>
              <a:grpSpLocks/>
            </p:cNvGrpSpPr>
            <p:nvPr/>
          </p:nvGrpSpPr>
          <p:grpSpPr bwMode="auto">
            <a:xfrm>
              <a:off x="1344" y="1488"/>
              <a:ext cx="286" cy="1007"/>
              <a:chOff x="1246" y="1325"/>
              <a:chExt cx="286" cy="1007"/>
            </a:xfrm>
          </p:grpSpPr>
          <p:sp>
            <p:nvSpPr>
              <p:cNvPr id="11450" name="Line 422"/>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451" name="Line 423"/>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452" name="Line 424"/>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453" name="Line 425"/>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454" name="Line 426"/>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455" name="Oval 427"/>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04" name="Group 428"/>
          <p:cNvGrpSpPr>
            <a:grpSpLocks/>
          </p:cNvGrpSpPr>
          <p:nvPr/>
        </p:nvGrpSpPr>
        <p:grpSpPr bwMode="auto">
          <a:xfrm>
            <a:off x="5638800" y="3276600"/>
            <a:ext cx="609600" cy="838200"/>
            <a:chOff x="874" y="1003"/>
            <a:chExt cx="756" cy="1492"/>
          </a:xfrm>
        </p:grpSpPr>
        <p:sp>
          <p:nvSpPr>
            <p:cNvPr id="11440" name="Rectangle 429"/>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441" name="Group 430"/>
            <p:cNvGrpSpPr>
              <a:grpSpLocks/>
            </p:cNvGrpSpPr>
            <p:nvPr/>
          </p:nvGrpSpPr>
          <p:grpSpPr bwMode="auto">
            <a:xfrm>
              <a:off x="1344" y="1488"/>
              <a:ext cx="286" cy="1007"/>
              <a:chOff x="1246" y="1325"/>
              <a:chExt cx="286" cy="1007"/>
            </a:xfrm>
          </p:grpSpPr>
          <p:sp>
            <p:nvSpPr>
              <p:cNvPr id="11442" name="Line 431"/>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443" name="Line 432"/>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444" name="Line 433"/>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445" name="Line 434"/>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446" name="Line 435"/>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447" name="Oval 436"/>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05" name="Group 437"/>
          <p:cNvGrpSpPr>
            <a:grpSpLocks/>
          </p:cNvGrpSpPr>
          <p:nvPr/>
        </p:nvGrpSpPr>
        <p:grpSpPr bwMode="auto">
          <a:xfrm>
            <a:off x="7010400" y="2362200"/>
            <a:ext cx="609600" cy="838200"/>
            <a:chOff x="874" y="1003"/>
            <a:chExt cx="756" cy="1492"/>
          </a:xfrm>
        </p:grpSpPr>
        <p:sp>
          <p:nvSpPr>
            <p:cNvPr id="11432" name="Rectangle 438"/>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433" name="Group 439"/>
            <p:cNvGrpSpPr>
              <a:grpSpLocks/>
            </p:cNvGrpSpPr>
            <p:nvPr/>
          </p:nvGrpSpPr>
          <p:grpSpPr bwMode="auto">
            <a:xfrm>
              <a:off x="1344" y="1488"/>
              <a:ext cx="286" cy="1007"/>
              <a:chOff x="1246" y="1325"/>
              <a:chExt cx="286" cy="1007"/>
            </a:xfrm>
          </p:grpSpPr>
          <p:sp>
            <p:nvSpPr>
              <p:cNvPr id="11434" name="Line 440"/>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435" name="Line 441"/>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436" name="Line 442"/>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437" name="Line 443"/>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438" name="Line 444"/>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439" name="Oval 445"/>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06" name="Group 446"/>
          <p:cNvGrpSpPr>
            <a:grpSpLocks/>
          </p:cNvGrpSpPr>
          <p:nvPr/>
        </p:nvGrpSpPr>
        <p:grpSpPr bwMode="auto">
          <a:xfrm>
            <a:off x="7162800" y="2895600"/>
            <a:ext cx="609600" cy="838200"/>
            <a:chOff x="874" y="1003"/>
            <a:chExt cx="756" cy="1492"/>
          </a:xfrm>
        </p:grpSpPr>
        <p:sp>
          <p:nvSpPr>
            <p:cNvPr id="11424" name="Rectangle 447"/>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425" name="Group 448"/>
            <p:cNvGrpSpPr>
              <a:grpSpLocks/>
            </p:cNvGrpSpPr>
            <p:nvPr/>
          </p:nvGrpSpPr>
          <p:grpSpPr bwMode="auto">
            <a:xfrm>
              <a:off x="1344" y="1488"/>
              <a:ext cx="286" cy="1007"/>
              <a:chOff x="1246" y="1325"/>
              <a:chExt cx="286" cy="1007"/>
            </a:xfrm>
          </p:grpSpPr>
          <p:sp>
            <p:nvSpPr>
              <p:cNvPr id="11426" name="Line 449"/>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427" name="Line 450"/>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428" name="Line 451"/>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429" name="Line 452"/>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430" name="Line 453"/>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431" name="Oval 454"/>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07" name="Group 455"/>
          <p:cNvGrpSpPr>
            <a:grpSpLocks/>
          </p:cNvGrpSpPr>
          <p:nvPr/>
        </p:nvGrpSpPr>
        <p:grpSpPr bwMode="auto">
          <a:xfrm>
            <a:off x="5486400" y="2667000"/>
            <a:ext cx="609600" cy="838200"/>
            <a:chOff x="874" y="1003"/>
            <a:chExt cx="756" cy="1492"/>
          </a:xfrm>
        </p:grpSpPr>
        <p:sp>
          <p:nvSpPr>
            <p:cNvPr id="11416" name="Rectangle 456"/>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417" name="Group 457"/>
            <p:cNvGrpSpPr>
              <a:grpSpLocks/>
            </p:cNvGrpSpPr>
            <p:nvPr/>
          </p:nvGrpSpPr>
          <p:grpSpPr bwMode="auto">
            <a:xfrm>
              <a:off x="1344" y="1488"/>
              <a:ext cx="286" cy="1007"/>
              <a:chOff x="1246" y="1325"/>
              <a:chExt cx="286" cy="1007"/>
            </a:xfrm>
          </p:grpSpPr>
          <p:sp>
            <p:nvSpPr>
              <p:cNvPr id="11418" name="Line 458"/>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419" name="Line 459"/>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420" name="Line 460"/>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421" name="Line 461"/>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422" name="Line 462"/>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423" name="Oval 463"/>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08" name="Group 464"/>
          <p:cNvGrpSpPr>
            <a:grpSpLocks/>
          </p:cNvGrpSpPr>
          <p:nvPr/>
        </p:nvGrpSpPr>
        <p:grpSpPr bwMode="auto">
          <a:xfrm>
            <a:off x="6096000" y="3505200"/>
            <a:ext cx="609600" cy="838200"/>
            <a:chOff x="874" y="1003"/>
            <a:chExt cx="756" cy="1492"/>
          </a:xfrm>
        </p:grpSpPr>
        <p:sp>
          <p:nvSpPr>
            <p:cNvPr id="11408" name="Rectangle 465"/>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409" name="Group 466"/>
            <p:cNvGrpSpPr>
              <a:grpSpLocks/>
            </p:cNvGrpSpPr>
            <p:nvPr/>
          </p:nvGrpSpPr>
          <p:grpSpPr bwMode="auto">
            <a:xfrm>
              <a:off x="1344" y="1488"/>
              <a:ext cx="286" cy="1007"/>
              <a:chOff x="1246" y="1325"/>
              <a:chExt cx="286" cy="1007"/>
            </a:xfrm>
          </p:grpSpPr>
          <p:sp>
            <p:nvSpPr>
              <p:cNvPr id="11410" name="Line 467"/>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411" name="Line 468"/>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412" name="Line 469"/>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413" name="Line 470"/>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414" name="Line 471"/>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415" name="Oval 472"/>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09" name="Group 473"/>
          <p:cNvGrpSpPr>
            <a:grpSpLocks/>
          </p:cNvGrpSpPr>
          <p:nvPr/>
        </p:nvGrpSpPr>
        <p:grpSpPr bwMode="auto">
          <a:xfrm>
            <a:off x="6477000" y="3505200"/>
            <a:ext cx="609600" cy="838200"/>
            <a:chOff x="874" y="1003"/>
            <a:chExt cx="756" cy="1492"/>
          </a:xfrm>
        </p:grpSpPr>
        <p:sp>
          <p:nvSpPr>
            <p:cNvPr id="11400" name="Rectangle 474"/>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401" name="Group 475"/>
            <p:cNvGrpSpPr>
              <a:grpSpLocks/>
            </p:cNvGrpSpPr>
            <p:nvPr/>
          </p:nvGrpSpPr>
          <p:grpSpPr bwMode="auto">
            <a:xfrm>
              <a:off x="1344" y="1488"/>
              <a:ext cx="286" cy="1007"/>
              <a:chOff x="1246" y="1325"/>
              <a:chExt cx="286" cy="1007"/>
            </a:xfrm>
          </p:grpSpPr>
          <p:sp>
            <p:nvSpPr>
              <p:cNvPr id="11402" name="Line 476"/>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403" name="Line 477"/>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404" name="Line 478"/>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405" name="Line 479"/>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406" name="Line 480"/>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407" name="Oval 481"/>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10" name="Group 482"/>
          <p:cNvGrpSpPr>
            <a:grpSpLocks/>
          </p:cNvGrpSpPr>
          <p:nvPr/>
        </p:nvGrpSpPr>
        <p:grpSpPr bwMode="auto">
          <a:xfrm>
            <a:off x="3124200" y="3581400"/>
            <a:ext cx="609600" cy="838200"/>
            <a:chOff x="874" y="1003"/>
            <a:chExt cx="756" cy="1492"/>
          </a:xfrm>
        </p:grpSpPr>
        <p:sp>
          <p:nvSpPr>
            <p:cNvPr id="11392" name="Rectangle 483"/>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393" name="Group 484"/>
            <p:cNvGrpSpPr>
              <a:grpSpLocks/>
            </p:cNvGrpSpPr>
            <p:nvPr/>
          </p:nvGrpSpPr>
          <p:grpSpPr bwMode="auto">
            <a:xfrm>
              <a:off x="1344" y="1488"/>
              <a:ext cx="286" cy="1007"/>
              <a:chOff x="1246" y="1325"/>
              <a:chExt cx="286" cy="1007"/>
            </a:xfrm>
          </p:grpSpPr>
          <p:sp>
            <p:nvSpPr>
              <p:cNvPr id="11394" name="Line 485"/>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395" name="Line 486"/>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396" name="Line 487"/>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397" name="Line 488"/>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398" name="Line 489"/>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399" name="Oval 490"/>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11" name="Group 491"/>
          <p:cNvGrpSpPr>
            <a:grpSpLocks/>
          </p:cNvGrpSpPr>
          <p:nvPr/>
        </p:nvGrpSpPr>
        <p:grpSpPr bwMode="auto">
          <a:xfrm>
            <a:off x="2209800" y="3657600"/>
            <a:ext cx="609600" cy="838200"/>
            <a:chOff x="874" y="1003"/>
            <a:chExt cx="756" cy="1492"/>
          </a:xfrm>
        </p:grpSpPr>
        <p:sp>
          <p:nvSpPr>
            <p:cNvPr id="11384" name="Rectangle 492"/>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385" name="Group 493"/>
            <p:cNvGrpSpPr>
              <a:grpSpLocks/>
            </p:cNvGrpSpPr>
            <p:nvPr/>
          </p:nvGrpSpPr>
          <p:grpSpPr bwMode="auto">
            <a:xfrm>
              <a:off x="1344" y="1488"/>
              <a:ext cx="286" cy="1007"/>
              <a:chOff x="1246" y="1325"/>
              <a:chExt cx="286" cy="1007"/>
            </a:xfrm>
          </p:grpSpPr>
          <p:sp>
            <p:nvSpPr>
              <p:cNvPr id="11386" name="Line 494"/>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387" name="Line 495"/>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388" name="Line 496"/>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389" name="Line 497"/>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390" name="Line 498"/>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391" name="Oval 499"/>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12" name="Group 500"/>
          <p:cNvGrpSpPr>
            <a:grpSpLocks/>
          </p:cNvGrpSpPr>
          <p:nvPr/>
        </p:nvGrpSpPr>
        <p:grpSpPr bwMode="auto">
          <a:xfrm>
            <a:off x="2362200" y="3810000"/>
            <a:ext cx="609600" cy="838200"/>
            <a:chOff x="874" y="1003"/>
            <a:chExt cx="756" cy="1492"/>
          </a:xfrm>
        </p:grpSpPr>
        <p:sp>
          <p:nvSpPr>
            <p:cNvPr id="11376" name="Rectangle 501"/>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377" name="Group 502"/>
            <p:cNvGrpSpPr>
              <a:grpSpLocks/>
            </p:cNvGrpSpPr>
            <p:nvPr/>
          </p:nvGrpSpPr>
          <p:grpSpPr bwMode="auto">
            <a:xfrm>
              <a:off x="1344" y="1488"/>
              <a:ext cx="286" cy="1007"/>
              <a:chOff x="1246" y="1325"/>
              <a:chExt cx="286" cy="1007"/>
            </a:xfrm>
          </p:grpSpPr>
          <p:sp>
            <p:nvSpPr>
              <p:cNvPr id="11378" name="Line 503"/>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379" name="Line 504"/>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380" name="Line 505"/>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381" name="Line 506"/>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382" name="Line 507"/>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383" name="Oval 508"/>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13" name="Group 509"/>
          <p:cNvGrpSpPr>
            <a:grpSpLocks/>
          </p:cNvGrpSpPr>
          <p:nvPr/>
        </p:nvGrpSpPr>
        <p:grpSpPr bwMode="auto">
          <a:xfrm>
            <a:off x="1905000" y="3886200"/>
            <a:ext cx="609600" cy="838200"/>
            <a:chOff x="874" y="1003"/>
            <a:chExt cx="756" cy="1492"/>
          </a:xfrm>
        </p:grpSpPr>
        <p:sp>
          <p:nvSpPr>
            <p:cNvPr id="11368" name="Rectangle 510"/>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369" name="Group 511"/>
            <p:cNvGrpSpPr>
              <a:grpSpLocks/>
            </p:cNvGrpSpPr>
            <p:nvPr/>
          </p:nvGrpSpPr>
          <p:grpSpPr bwMode="auto">
            <a:xfrm>
              <a:off x="1344" y="1488"/>
              <a:ext cx="286" cy="1007"/>
              <a:chOff x="1246" y="1325"/>
              <a:chExt cx="286" cy="1007"/>
            </a:xfrm>
          </p:grpSpPr>
          <p:sp>
            <p:nvSpPr>
              <p:cNvPr id="11370" name="Line 512"/>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371" name="Line 513"/>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372" name="Line 514"/>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373" name="Line 515"/>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374" name="Line 516"/>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375" name="Oval 517"/>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14" name="Group 518"/>
          <p:cNvGrpSpPr>
            <a:grpSpLocks/>
          </p:cNvGrpSpPr>
          <p:nvPr/>
        </p:nvGrpSpPr>
        <p:grpSpPr bwMode="auto">
          <a:xfrm>
            <a:off x="2895600" y="3733800"/>
            <a:ext cx="609600" cy="838200"/>
            <a:chOff x="874" y="1003"/>
            <a:chExt cx="756" cy="1492"/>
          </a:xfrm>
        </p:grpSpPr>
        <p:sp>
          <p:nvSpPr>
            <p:cNvPr id="11360" name="Rectangle 519"/>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361" name="Group 520"/>
            <p:cNvGrpSpPr>
              <a:grpSpLocks/>
            </p:cNvGrpSpPr>
            <p:nvPr/>
          </p:nvGrpSpPr>
          <p:grpSpPr bwMode="auto">
            <a:xfrm>
              <a:off x="1344" y="1488"/>
              <a:ext cx="286" cy="1007"/>
              <a:chOff x="1246" y="1325"/>
              <a:chExt cx="286" cy="1007"/>
            </a:xfrm>
          </p:grpSpPr>
          <p:sp>
            <p:nvSpPr>
              <p:cNvPr id="11362" name="Line 521"/>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363" name="Line 522"/>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364" name="Line 523"/>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365" name="Line 524"/>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366" name="Line 525"/>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367" name="Oval 526"/>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15" name="Group 527"/>
          <p:cNvGrpSpPr>
            <a:grpSpLocks/>
          </p:cNvGrpSpPr>
          <p:nvPr/>
        </p:nvGrpSpPr>
        <p:grpSpPr bwMode="auto">
          <a:xfrm>
            <a:off x="2514600" y="3962400"/>
            <a:ext cx="609600" cy="838200"/>
            <a:chOff x="874" y="1003"/>
            <a:chExt cx="756" cy="1492"/>
          </a:xfrm>
        </p:grpSpPr>
        <p:sp>
          <p:nvSpPr>
            <p:cNvPr id="11352" name="Rectangle 528"/>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353" name="Group 529"/>
            <p:cNvGrpSpPr>
              <a:grpSpLocks/>
            </p:cNvGrpSpPr>
            <p:nvPr/>
          </p:nvGrpSpPr>
          <p:grpSpPr bwMode="auto">
            <a:xfrm>
              <a:off x="1344" y="1488"/>
              <a:ext cx="286" cy="1007"/>
              <a:chOff x="1246" y="1325"/>
              <a:chExt cx="286" cy="1007"/>
            </a:xfrm>
          </p:grpSpPr>
          <p:sp>
            <p:nvSpPr>
              <p:cNvPr id="11354" name="Line 530"/>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355" name="Line 531"/>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356" name="Line 532"/>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357" name="Line 533"/>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358" name="Line 534"/>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359" name="Oval 535"/>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16" name="Group 536"/>
          <p:cNvGrpSpPr>
            <a:grpSpLocks/>
          </p:cNvGrpSpPr>
          <p:nvPr/>
        </p:nvGrpSpPr>
        <p:grpSpPr bwMode="auto">
          <a:xfrm>
            <a:off x="2819400" y="1981200"/>
            <a:ext cx="609600" cy="838200"/>
            <a:chOff x="874" y="1003"/>
            <a:chExt cx="756" cy="1492"/>
          </a:xfrm>
        </p:grpSpPr>
        <p:sp>
          <p:nvSpPr>
            <p:cNvPr id="11344" name="Rectangle 537"/>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345" name="Group 538"/>
            <p:cNvGrpSpPr>
              <a:grpSpLocks/>
            </p:cNvGrpSpPr>
            <p:nvPr/>
          </p:nvGrpSpPr>
          <p:grpSpPr bwMode="auto">
            <a:xfrm>
              <a:off x="1344" y="1488"/>
              <a:ext cx="286" cy="1007"/>
              <a:chOff x="1246" y="1325"/>
              <a:chExt cx="286" cy="1007"/>
            </a:xfrm>
          </p:grpSpPr>
          <p:sp>
            <p:nvSpPr>
              <p:cNvPr id="11346" name="Line 539"/>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347" name="Line 540"/>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348" name="Line 541"/>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349" name="Line 542"/>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350" name="Line 543"/>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351" name="Oval 544"/>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17" name="Group 545"/>
          <p:cNvGrpSpPr>
            <a:grpSpLocks/>
          </p:cNvGrpSpPr>
          <p:nvPr/>
        </p:nvGrpSpPr>
        <p:grpSpPr bwMode="auto">
          <a:xfrm>
            <a:off x="1066800" y="3429000"/>
            <a:ext cx="609600" cy="838200"/>
            <a:chOff x="874" y="1003"/>
            <a:chExt cx="756" cy="1492"/>
          </a:xfrm>
        </p:grpSpPr>
        <p:sp>
          <p:nvSpPr>
            <p:cNvPr id="11336" name="Rectangle 546"/>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337" name="Group 547"/>
            <p:cNvGrpSpPr>
              <a:grpSpLocks/>
            </p:cNvGrpSpPr>
            <p:nvPr/>
          </p:nvGrpSpPr>
          <p:grpSpPr bwMode="auto">
            <a:xfrm>
              <a:off x="1344" y="1488"/>
              <a:ext cx="286" cy="1007"/>
              <a:chOff x="1246" y="1325"/>
              <a:chExt cx="286" cy="1007"/>
            </a:xfrm>
          </p:grpSpPr>
          <p:sp>
            <p:nvSpPr>
              <p:cNvPr id="11338" name="Line 548"/>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339" name="Line 549"/>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340" name="Line 550"/>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341" name="Line 551"/>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342" name="Line 552"/>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343" name="Oval 553"/>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18" name="Group 554"/>
          <p:cNvGrpSpPr>
            <a:grpSpLocks/>
          </p:cNvGrpSpPr>
          <p:nvPr/>
        </p:nvGrpSpPr>
        <p:grpSpPr bwMode="auto">
          <a:xfrm>
            <a:off x="2438400" y="1752600"/>
            <a:ext cx="609600" cy="838200"/>
            <a:chOff x="874" y="1003"/>
            <a:chExt cx="756" cy="1492"/>
          </a:xfrm>
        </p:grpSpPr>
        <p:sp>
          <p:nvSpPr>
            <p:cNvPr id="11328" name="Rectangle 555"/>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329" name="Group 556"/>
            <p:cNvGrpSpPr>
              <a:grpSpLocks/>
            </p:cNvGrpSpPr>
            <p:nvPr/>
          </p:nvGrpSpPr>
          <p:grpSpPr bwMode="auto">
            <a:xfrm>
              <a:off x="1344" y="1488"/>
              <a:ext cx="286" cy="1007"/>
              <a:chOff x="1246" y="1325"/>
              <a:chExt cx="286" cy="1007"/>
            </a:xfrm>
          </p:grpSpPr>
          <p:sp>
            <p:nvSpPr>
              <p:cNvPr id="11330" name="Line 557"/>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331" name="Line 558"/>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332" name="Line 559"/>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333" name="Line 560"/>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334" name="Line 561"/>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335" name="Oval 562"/>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1319" name="Group 563"/>
          <p:cNvGrpSpPr>
            <a:grpSpLocks/>
          </p:cNvGrpSpPr>
          <p:nvPr/>
        </p:nvGrpSpPr>
        <p:grpSpPr bwMode="auto">
          <a:xfrm>
            <a:off x="3810000" y="2743200"/>
            <a:ext cx="609600" cy="838200"/>
            <a:chOff x="874" y="1003"/>
            <a:chExt cx="756" cy="1492"/>
          </a:xfrm>
        </p:grpSpPr>
        <p:sp>
          <p:nvSpPr>
            <p:cNvPr id="11320" name="Rectangle 564"/>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1321" name="Group 565"/>
            <p:cNvGrpSpPr>
              <a:grpSpLocks/>
            </p:cNvGrpSpPr>
            <p:nvPr/>
          </p:nvGrpSpPr>
          <p:grpSpPr bwMode="auto">
            <a:xfrm>
              <a:off x="1344" y="1488"/>
              <a:ext cx="286" cy="1007"/>
              <a:chOff x="1246" y="1325"/>
              <a:chExt cx="286" cy="1007"/>
            </a:xfrm>
          </p:grpSpPr>
          <p:sp>
            <p:nvSpPr>
              <p:cNvPr id="11322" name="Line 566"/>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1323" name="Line 567"/>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1324" name="Line 568"/>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1325" name="Line 569"/>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1326" name="Line 570"/>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1327" name="Oval 571"/>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176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4176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41767"/>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4176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4177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4176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417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1765" grpId="0"/>
      <p:bldP spid="1141766" grpId="0"/>
      <p:bldP spid="1141767" grpId="0"/>
      <p:bldP spid="1141768" grpId="0"/>
      <p:bldP spid="1141769" grpId="0" animBg="1"/>
      <p:bldP spid="1141770" grpId="0" animBg="1"/>
      <p:bldP spid="1141771"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81000" y="228600"/>
            <a:ext cx="8458200" cy="1219200"/>
          </a:xfrm>
        </p:spPr>
        <p:txBody>
          <a:bodyPr/>
          <a:lstStyle/>
          <a:p>
            <a:r>
              <a:rPr lang="en-US" altLang="en-US" sz="3600" smtClean="0"/>
              <a:t>Interpreting </a:t>
            </a:r>
            <a:r>
              <a:rPr lang="en-US" altLang="en-US" sz="3600" i="1" smtClean="0"/>
              <a:t>P</a:t>
            </a:r>
            <a:r>
              <a:rPr lang="en-US" altLang="en-US" sz="3600" smtClean="0"/>
              <a:t> values</a:t>
            </a:r>
            <a:br>
              <a:rPr lang="en-US" altLang="en-US" sz="3600" smtClean="0"/>
            </a:br>
            <a:r>
              <a:rPr lang="en-US" altLang="en-US" sz="3600" smtClean="0"/>
              <a:t>If the null hypothesis were true…</a:t>
            </a:r>
          </a:p>
        </p:txBody>
      </p:sp>
      <p:sp>
        <p:nvSpPr>
          <p:cNvPr id="38915" name="Rectangle 3"/>
          <p:cNvSpPr>
            <a:spLocks noGrp="1" noChangeArrowheads="1"/>
          </p:cNvSpPr>
          <p:nvPr>
            <p:ph idx="1"/>
          </p:nvPr>
        </p:nvSpPr>
        <p:spPr>
          <a:xfrm>
            <a:off x="381000" y="1447800"/>
            <a:ext cx="8534400" cy="4800600"/>
          </a:xfrm>
          <a:solidFill>
            <a:srgbClr val="FFFFFF"/>
          </a:solidFill>
        </p:spPr>
        <p:txBody>
          <a:bodyPr/>
          <a:lstStyle/>
          <a:p>
            <a:pPr>
              <a:lnSpc>
                <a:spcPct val="90000"/>
              </a:lnSpc>
              <a:buFont typeface="Wingdings" pitchFamily="2" charset="2"/>
              <a:buNone/>
            </a:pPr>
            <a:r>
              <a:rPr lang="en-US" altLang="en-US" sz="2000" smtClean="0">
                <a:solidFill>
                  <a:srgbClr val="040400"/>
                </a:solidFill>
                <a:latin typeface="Arial Narrow" pitchFamily="34" charset="0"/>
              </a:rPr>
              <a:t>			Number dead / randomized</a:t>
            </a:r>
          </a:p>
          <a:p>
            <a:pPr>
              <a:lnSpc>
                <a:spcPct val="90000"/>
              </a:lnSpc>
              <a:buFont typeface="Wingdings" pitchFamily="2" charset="2"/>
              <a:buNone/>
            </a:pPr>
            <a:r>
              <a:rPr lang="en-US" altLang="en-US" sz="2000" smtClean="0">
                <a:solidFill>
                  <a:srgbClr val="040400"/>
                </a:solidFill>
                <a:latin typeface="Arial Narrow" pitchFamily="34" charset="0"/>
              </a:rPr>
              <a:t>Trial		Intravenous	Control	     Risk Ratio	   95% C.I.    P value</a:t>
            </a:r>
          </a:p>
          <a:p>
            <a:pPr>
              <a:lnSpc>
                <a:spcPct val="50000"/>
              </a:lnSpc>
              <a:buFont typeface="Wingdings" pitchFamily="2" charset="2"/>
              <a:buNone/>
            </a:pPr>
            <a:r>
              <a:rPr lang="en-US" altLang="en-US" sz="2000" smtClean="0">
                <a:solidFill>
                  <a:srgbClr val="040400"/>
                </a:solidFill>
                <a:latin typeface="Arial Narrow" pitchFamily="34" charset="0"/>
              </a:rPr>
              <a:t>			nitrate</a:t>
            </a:r>
          </a:p>
          <a:p>
            <a:pPr>
              <a:lnSpc>
                <a:spcPct val="50000"/>
              </a:lnSpc>
              <a:buFont typeface="Wingdings" pitchFamily="2" charset="2"/>
              <a:buNone/>
            </a:pPr>
            <a:r>
              <a:rPr lang="en-US" altLang="en-US" sz="2000" smtClean="0">
                <a:solidFill>
                  <a:srgbClr val="040400"/>
                </a:solidFill>
                <a:latin typeface="Arial Narrow" pitchFamily="34" charset="0"/>
              </a:rPr>
              <a:t>			</a:t>
            </a:r>
          </a:p>
          <a:p>
            <a:pPr>
              <a:lnSpc>
                <a:spcPct val="50000"/>
              </a:lnSpc>
              <a:buFont typeface="Wingdings" pitchFamily="2" charset="2"/>
              <a:buNone/>
            </a:pPr>
            <a:endParaRPr lang="en-US" altLang="en-US" sz="2000" smtClean="0">
              <a:solidFill>
                <a:srgbClr val="040400"/>
              </a:solidFill>
              <a:latin typeface="Arial Narrow" pitchFamily="34" charset="0"/>
            </a:endParaRPr>
          </a:p>
          <a:p>
            <a:pPr>
              <a:lnSpc>
                <a:spcPct val="80000"/>
              </a:lnSpc>
              <a:buFont typeface="Wingdings" pitchFamily="2" charset="2"/>
              <a:buNone/>
            </a:pPr>
            <a:r>
              <a:rPr lang="en-US" altLang="en-US" sz="2000" smtClean="0">
                <a:solidFill>
                  <a:srgbClr val="040400"/>
                </a:solidFill>
              </a:rPr>
              <a:t>Chiche		3/50		8/45	      0.33	          (0.09,1.13)     0.08</a:t>
            </a: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r>
              <a:rPr lang="en-US" altLang="en-US" sz="2000" smtClean="0">
                <a:solidFill>
                  <a:srgbClr val="040400"/>
                </a:solidFill>
              </a:rPr>
              <a:t>Flaherty	11/56		11/48	      0.83          (0.33,2.12)     0.70 </a:t>
            </a: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r>
              <a:rPr lang="en-US" altLang="en-US" sz="2000" smtClean="0">
                <a:solidFill>
                  <a:srgbClr val="040400"/>
                </a:solidFill>
              </a:rPr>
              <a:t>Lis		               5/64		10/76	      0.56          (0.19,1.65)     0.29</a:t>
            </a: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r>
              <a:rPr lang="en-US" altLang="en-US" sz="2000" smtClean="0">
                <a:solidFill>
                  <a:srgbClr val="040400"/>
                </a:solidFill>
              </a:rPr>
              <a:t>Jugdutt	             24/154		44/156        0.48          (0.28, 0.82)   0.007	  			</a:t>
            </a:r>
            <a:r>
              <a:rPr lang="en-US" altLang="en-US" sz="2000" smtClean="0">
                <a:solidFill>
                  <a:srgbClr val="040400"/>
                </a:solidFill>
                <a:latin typeface="Arial Narrow" pitchFamily="34" charset="0"/>
              </a:rPr>
              <a:t>						</a:t>
            </a:r>
            <a:endParaRPr lang="en-US" altLang="en-US" sz="2000" smtClean="0">
              <a:solidFill>
                <a:srgbClr val="040400"/>
              </a:solidFill>
            </a:endParaRPr>
          </a:p>
          <a:p>
            <a:pPr>
              <a:lnSpc>
                <a:spcPct val="90000"/>
              </a:lnSpc>
              <a:buFont typeface="Wingdings" pitchFamily="2" charset="2"/>
              <a:buNone/>
            </a:pPr>
            <a:endParaRPr lang="en-US" altLang="en-US" sz="2400" i="1" smtClean="0">
              <a:solidFill>
                <a:srgbClr val="040400"/>
              </a:solidFill>
            </a:endParaRPr>
          </a:p>
        </p:txBody>
      </p:sp>
      <p:sp>
        <p:nvSpPr>
          <p:cNvPr id="38916" name="Line 4"/>
          <p:cNvSpPr>
            <a:spLocks noChangeShapeType="1"/>
          </p:cNvSpPr>
          <p:nvPr/>
        </p:nvSpPr>
        <p:spPr bwMode="auto">
          <a:xfrm>
            <a:off x="2209800" y="1828800"/>
            <a:ext cx="2819400" cy="0"/>
          </a:xfrm>
          <a:prstGeom prst="line">
            <a:avLst/>
          </a:prstGeom>
          <a:noFill/>
          <a:ln w="25400">
            <a:solidFill>
              <a:srgbClr val="000000"/>
            </a:solidFill>
            <a:miter lim="800000"/>
            <a:headEnd/>
            <a:tailEnd/>
          </a:ln>
        </p:spPr>
        <p:txBody>
          <a:bodyPr wrap="none" anchor="ctr"/>
          <a:lstStyle/>
          <a:p>
            <a:endParaRPr lang="en-US"/>
          </a:p>
        </p:txBody>
      </p:sp>
      <p:sp>
        <p:nvSpPr>
          <p:cNvPr id="38917" name="Line 5"/>
          <p:cNvSpPr>
            <a:spLocks noChangeShapeType="1"/>
          </p:cNvSpPr>
          <p:nvPr/>
        </p:nvSpPr>
        <p:spPr bwMode="auto">
          <a:xfrm>
            <a:off x="381000" y="2667000"/>
            <a:ext cx="8534400" cy="0"/>
          </a:xfrm>
          <a:prstGeom prst="line">
            <a:avLst/>
          </a:prstGeom>
          <a:noFill/>
          <a:ln w="25400">
            <a:solidFill>
              <a:srgbClr val="000000"/>
            </a:solidFill>
            <a:miter lim="800000"/>
            <a:headEnd/>
            <a:tailEnd/>
          </a:ln>
        </p:spPr>
        <p:txBody>
          <a:bodyPr wrap="none" anchor="ctr"/>
          <a:lstStyle/>
          <a:p>
            <a:endParaRPr lang="en-US"/>
          </a:p>
        </p:txBody>
      </p:sp>
      <p:sp>
        <p:nvSpPr>
          <p:cNvPr id="1230854" name="Text Box 6"/>
          <p:cNvSpPr txBox="1">
            <a:spLocks noChangeArrowheads="1"/>
          </p:cNvSpPr>
          <p:nvPr/>
        </p:nvSpPr>
        <p:spPr bwMode="auto">
          <a:xfrm>
            <a:off x="457200" y="3124200"/>
            <a:ext cx="8458200" cy="701675"/>
          </a:xfrm>
          <a:prstGeom prst="rect">
            <a:avLst/>
          </a:prstGeom>
          <a:solidFill>
            <a:srgbClr val="C0C0C0"/>
          </a:solidFill>
          <a:ln w="9525">
            <a:noFill/>
            <a:miter lim="800000"/>
            <a:headEnd/>
            <a:tailEnd/>
          </a:ln>
        </p:spPr>
        <p:txBody>
          <a:bodyPr>
            <a:spAutoFit/>
          </a:bodyPr>
          <a:lstStyle/>
          <a:p>
            <a:pPr defTabSz="762000">
              <a:spcBef>
                <a:spcPct val="50000"/>
              </a:spcBef>
            </a:pPr>
            <a:r>
              <a:rPr lang="en-US" altLang="en-US" sz="2000">
                <a:solidFill>
                  <a:srgbClr val="040400"/>
                </a:solidFill>
              </a:rPr>
              <a:t>…8 out of 100 such trials would show a risk reduction of 67% or more extreme just by chance </a:t>
            </a:r>
          </a:p>
        </p:txBody>
      </p:sp>
      <p:sp>
        <p:nvSpPr>
          <p:cNvPr id="1230855" name="Oval 7"/>
          <p:cNvSpPr>
            <a:spLocks noChangeArrowheads="1"/>
          </p:cNvSpPr>
          <p:nvPr/>
        </p:nvSpPr>
        <p:spPr bwMode="auto">
          <a:xfrm>
            <a:off x="8077200" y="2743200"/>
            <a:ext cx="685800" cy="381000"/>
          </a:xfrm>
          <a:prstGeom prst="ellipse">
            <a:avLst/>
          </a:prstGeom>
          <a:noFill/>
          <a:ln w="38100">
            <a:solidFill>
              <a:srgbClr val="333333"/>
            </a:solidFill>
            <a:miter lim="800000"/>
            <a:headEnd/>
            <a:tailEnd/>
          </a:ln>
        </p:spPr>
        <p:txBody>
          <a:bodyPr wrap="none" anchor="ctr"/>
          <a:lstStyle/>
          <a:p>
            <a:endParaRPr lang="en-US" altLang="en-US"/>
          </a:p>
        </p:txBody>
      </p:sp>
      <p:sp>
        <p:nvSpPr>
          <p:cNvPr id="1230856" name="Line 8"/>
          <p:cNvSpPr>
            <a:spLocks noChangeShapeType="1"/>
          </p:cNvSpPr>
          <p:nvPr/>
        </p:nvSpPr>
        <p:spPr bwMode="auto">
          <a:xfrm flipH="1">
            <a:off x="7848600" y="2971800"/>
            <a:ext cx="228600" cy="152400"/>
          </a:xfrm>
          <a:prstGeom prst="line">
            <a:avLst/>
          </a:prstGeom>
          <a:noFill/>
          <a:ln w="25400">
            <a:solidFill>
              <a:srgbClr val="333333"/>
            </a:solidFill>
            <a:miter lim="800000"/>
            <a:headEnd/>
            <a:tailEnd type="triangle" w="med" len="med"/>
          </a:ln>
        </p:spPr>
        <p:txBody>
          <a:bodyPr wrap="none" anchor="ctr"/>
          <a:lstStyle/>
          <a:p>
            <a:endParaRPr lang="en-US"/>
          </a:p>
        </p:txBody>
      </p:sp>
      <p:sp>
        <p:nvSpPr>
          <p:cNvPr id="1230857" name="Text Box 9"/>
          <p:cNvSpPr txBox="1">
            <a:spLocks noChangeArrowheads="1"/>
          </p:cNvSpPr>
          <p:nvPr/>
        </p:nvSpPr>
        <p:spPr bwMode="auto">
          <a:xfrm>
            <a:off x="457200" y="4419600"/>
            <a:ext cx="8382000" cy="701675"/>
          </a:xfrm>
          <a:prstGeom prst="rect">
            <a:avLst/>
          </a:prstGeom>
          <a:solidFill>
            <a:srgbClr val="FFCC99"/>
          </a:solidFill>
          <a:ln w="9525">
            <a:noFill/>
            <a:miter lim="800000"/>
            <a:headEnd/>
            <a:tailEnd/>
          </a:ln>
        </p:spPr>
        <p:txBody>
          <a:bodyPr>
            <a:spAutoFit/>
          </a:bodyPr>
          <a:lstStyle/>
          <a:p>
            <a:pPr defTabSz="762000">
              <a:spcBef>
                <a:spcPct val="50000"/>
              </a:spcBef>
            </a:pPr>
            <a:r>
              <a:rPr lang="en-US" altLang="en-US" sz="2000">
                <a:solidFill>
                  <a:srgbClr val="040400"/>
                </a:solidFill>
              </a:rPr>
              <a:t>…70 out of 100 such trials would show a risk reduction of 17% or more extreme just by chance…very likely a chance finding </a:t>
            </a:r>
          </a:p>
        </p:txBody>
      </p:sp>
      <p:sp>
        <p:nvSpPr>
          <p:cNvPr id="1230858" name="Oval 10"/>
          <p:cNvSpPr>
            <a:spLocks noChangeArrowheads="1"/>
          </p:cNvSpPr>
          <p:nvPr/>
        </p:nvSpPr>
        <p:spPr bwMode="auto">
          <a:xfrm>
            <a:off x="8153400" y="3962400"/>
            <a:ext cx="685800" cy="381000"/>
          </a:xfrm>
          <a:prstGeom prst="ellipse">
            <a:avLst/>
          </a:prstGeom>
          <a:noFill/>
          <a:ln w="38100">
            <a:solidFill>
              <a:srgbClr val="FF99CC"/>
            </a:solidFill>
            <a:miter lim="800000"/>
            <a:headEnd/>
            <a:tailEnd/>
          </a:ln>
        </p:spPr>
        <p:txBody>
          <a:bodyPr wrap="none" anchor="ctr"/>
          <a:lstStyle/>
          <a:p>
            <a:endParaRPr lang="en-US" altLang="en-US"/>
          </a:p>
        </p:txBody>
      </p:sp>
      <p:sp>
        <p:nvSpPr>
          <p:cNvPr id="1230859" name="Line 11"/>
          <p:cNvSpPr>
            <a:spLocks noChangeShapeType="1"/>
          </p:cNvSpPr>
          <p:nvPr/>
        </p:nvSpPr>
        <p:spPr bwMode="auto">
          <a:xfrm flipH="1">
            <a:off x="7924800" y="4267200"/>
            <a:ext cx="228600" cy="152400"/>
          </a:xfrm>
          <a:prstGeom prst="line">
            <a:avLst/>
          </a:prstGeom>
          <a:noFill/>
          <a:ln w="25400">
            <a:solidFill>
              <a:srgbClr val="FF99CC"/>
            </a:solidFill>
            <a:miter lim="800000"/>
            <a:headEnd/>
            <a:tailEnd type="triangle" w="med" len="med"/>
          </a:ln>
        </p:spPr>
        <p:txBody>
          <a:bodyPr wrap="none" anchor="ctr"/>
          <a:lstStyle/>
          <a:p>
            <a:endParaRPr lang="en-US"/>
          </a:p>
        </p:txBody>
      </p:sp>
      <p:sp>
        <p:nvSpPr>
          <p:cNvPr id="1230860" name="Text Box 12"/>
          <p:cNvSpPr txBox="1">
            <a:spLocks noChangeArrowheads="1"/>
          </p:cNvSpPr>
          <p:nvPr/>
        </p:nvSpPr>
        <p:spPr bwMode="auto">
          <a:xfrm>
            <a:off x="381000" y="6248400"/>
            <a:ext cx="8458200" cy="396875"/>
          </a:xfrm>
          <a:prstGeom prst="rect">
            <a:avLst/>
          </a:prstGeom>
          <a:solidFill>
            <a:srgbClr val="00CCFF"/>
          </a:solidFill>
          <a:ln w="9525">
            <a:noFill/>
            <a:miter lim="800000"/>
            <a:headEnd/>
            <a:tailEnd/>
          </a:ln>
        </p:spPr>
        <p:txBody>
          <a:bodyPr>
            <a:spAutoFit/>
          </a:bodyPr>
          <a:lstStyle/>
          <a:p>
            <a:pPr defTabSz="762000">
              <a:spcBef>
                <a:spcPct val="50000"/>
              </a:spcBef>
            </a:pPr>
            <a:r>
              <a:rPr lang="en-US" altLang="en-US" sz="2000">
                <a:solidFill>
                  <a:srgbClr val="040400"/>
                </a:solidFill>
              </a:rPr>
              <a:t>Very unlikely to be a chance finding </a:t>
            </a:r>
          </a:p>
        </p:txBody>
      </p:sp>
      <p:sp>
        <p:nvSpPr>
          <p:cNvPr id="1230861" name="Oval 13"/>
          <p:cNvSpPr>
            <a:spLocks noChangeArrowheads="1"/>
          </p:cNvSpPr>
          <p:nvPr/>
        </p:nvSpPr>
        <p:spPr bwMode="auto">
          <a:xfrm>
            <a:off x="8153400" y="5791200"/>
            <a:ext cx="685800" cy="381000"/>
          </a:xfrm>
          <a:prstGeom prst="ellipse">
            <a:avLst/>
          </a:prstGeom>
          <a:noFill/>
          <a:ln w="38100">
            <a:solidFill>
              <a:srgbClr val="00CCFF"/>
            </a:solidFill>
            <a:miter lim="800000"/>
            <a:headEnd/>
            <a:tailEnd/>
          </a:ln>
        </p:spPr>
        <p:txBody>
          <a:bodyPr wrap="none" anchor="ctr"/>
          <a:lstStyle/>
          <a:p>
            <a:endParaRPr lang="en-US" altLang="en-US"/>
          </a:p>
        </p:txBody>
      </p:sp>
      <p:sp>
        <p:nvSpPr>
          <p:cNvPr id="1230862" name="Line 14"/>
          <p:cNvSpPr>
            <a:spLocks noChangeShapeType="1"/>
          </p:cNvSpPr>
          <p:nvPr/>
        </p:nvSpPr>
        <p:spPr bwMode="auto">
          <a:xfrm flipH="1">
            <a:off x="8001000" y="6096000"/>
            <a:ext cx="228600" cy="152400"/>
          </a:xfrm>
          <a:prstGeom prst="line">
            <a:avLst/>
          </a:prstGeom>
          <a:noFill/>
          <a:ln w="25400">
            <a:solidFill>
              <a:srgbClr val="00CCFF"/>
            </a:solidFill>
            <a:miter lim="800000"/>
            <a:headEnd/>
            <a:tailEnd type="triangle" w="med" len="med"/>
          </a:ln>
        </p:spPr>
        <p:txBody>
          <a:bodyPr wrap="none"/>
          <a:lstStyle/>
          <a:p>
            <a:endParaRPr lang="en-US"/>
          </a:p>
        </p:txBody>
      </p:sp>
      <p:sp>
        <p:nvSpPr>
          <p:cNvPr id="38927" name="Rectangle 15"/>
          <p:cNvSpPr>
            <a:spLocks noChangeArrowheads="1"/>
          </p:cNvSpPr>
          <p:nvPr/>
        </p:nvSpPr>
        <p:spPr bwMode="auto">
          <a:xfrm>
            <a:off x="8756650" y="6450013"/>
            <a:ext cx="412750" cy="366712"/>
          </a:xfrm>
          <a:prstGeom prst="rect">
            <a:avLst/>
          </a:prstGeom>
          <a:noFill/>
          <a:ln w="12700">
            <a:noFill/>
            <a:miter lim="800000"/>
            <a:headEnd/>
            <a:tailEnd/>
          </a:ln>
        </p:spPr>
        <p:txBody>
          <a:bodyPr wrap="none">
            <a:spAutoFit/>
          </a:bodyPr>
          <a:lstStyle/>
          <a:p>
            <a:pPr defTabSz="762000"/>
            <a:fld id="{D22BABB8-2A45-436E-8921-A0464B6C1FA1}" type="slidenum">
              <a:rPr lang="en-US" altLang="en-US" b="1">
                <a:latin typeface="Times New Roman" pitchFamily="18" charset="0"/>
              </a:rPr>
              <a:pPr defTabSz="762000"/>
              <a:t>30</a:t>
            </a:fld>
            <a:endParaRPr lang="en-US" altLang="en-US" b="1">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085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3085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3085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3085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3085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3085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3086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3086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308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854" grpId="0" animBg="1"/>
      <p:bldP spid="1230855" grpId="0" animBg="1"/>
      <p:bldP spid="1230856" grpId="0" animBg="1"/>
      <p:bldP spid="1230857" grpId="0" animBg="1"/>
      <p:bldP spid="1230858" grpId="0" animBg="1"/>
      <p:bldP spid="1230859" grpId="0" animBg="1"/>
      <p:bldP spid="1230860" grpId="0" animBg="1"/>
      <p:bldP spid="1230861" grpId="0" animBg="1"/>
      <p:bldP spid="1230862"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228600"/>
            <a:ext cx="8458200" cy="914400"/>
          </a:xfrm>
          <a:noFill/>
        </p:spPr>
        <p:txBody>
          <a:bodyPr/>
          <a:lstStyle/>
          <a:p>
            <a:r>
              <a:rPr lang="en-US" altLang="en-US" sz="3600" smtClean="0"/>
              <a:t>Interpreting </a:t>
            </a:r>
            <a:r>
              <a:rPr lang="en-US" altLang="en-US" sz="3600" i="1" smtClean="0"/>
              <a:t>P</a:t>
            </a:r>
            <a:r>
              <a:rPr lang="en-US" altLang="en-US" sz="3600" smtClean="0"/>
              <a:t> values</a:t>
            </a:r>
          </a:p>
        </p:txBody>
      </p:sp>
      <p:graphicFrame>
        <p:nvGraphicFramePr>
          <p:cNvPr id="39939" name="Object 4"/>
          <p:cNvGraphicFramePr>
            <a:graphicFrameLocks noChangeAspect="1"/>
          </p:cNvGraphicFramePr>
          <p:nvPr/>
        </p:nvGraphicFramePr>
        <p:xfrm>
          <a:off x="1143000" y="1295400"/>
          <a:ext cx="6748463" cy="2743200"/>
        </p:xfrm>
        <a:graphic>
          <a:graphicData uri="http://schemas.openxmlformats.org/presentationml/2006/ole">
            <p:oleObj spid="_x0000_s39939" name="Worksheet" r:id="rId4" imgW="7963205" imgH="4439107" progId="Excel.Sheet.8">
              <p:embed/>
            </p:oleObj>
          </a:graphicData>
        </a:graphic>
      </p:graphicFrame>
      <p:sp>
        <p:nvSpPr>
          <p:cNvPr id="1060869" name="Text Box 5"/>
          <p:cNvSpPr txBox="1">
            <a:spLocks noChangeArrowheads="1"/>
          </p:cNvSpPr>
          <p:nvPr/>
        </p:nvSpPr>
        <p:spPr bwMode="auto">
          <a:xfrm>
            <a:off x="1143000" y="4114800"/>
            <a:ext cx="7162800" cy="2568575"/>
          </a:xfrm>
          <a:prstGeom prst="rect">
            <a:avLst/>
          </a:prstGeom>
          <a:noFill/>
          <a:ln w="9525">
            <a:noFill/>
            <a:miter lim="800000"/>
            <a:headEnd/>
            <a:tailEnd/>
          </a:ln>
        </p:spPr>
        <p:txBody>
          <a:bodyPr>
            <a:spAutoFit/>
          </a:bodyPr>
          <a:lstStyle/>
          <a:p>
            <a:pPr defTabSz="762000">
              <a:lnSpc>
                <a:spcPct val="90000"/>
              </a:lnSpc>
              <a:spcBef>
                <a:spcPct val="20000"/>
              </a:spcBef>
              <a:buClr>
                <a:schemeClr val="tx1"/>
              </a:buClr>
              <a:buFont typeface="Wingdings" pitchFamily="2" charset="2"/>
              <a:buChar char="§"/>
            </a:pPr>
            <a:r>
              <a:rPr lang="en-US" altLang="en-US" sz="2800"/>
              <a:t>  Size of the p-value is related to the sample size</a:t>
            </a:r>
          </a:p>
          <a:p>
            <a:pPr defTabSz="762000">
              <a:lnSpc>
                <a:spcPct val="90000"/>
              </a:lnSpc>
              <a:spcBef>
                <a:spcPct val="20000"/>
              </a:spcBef>
              <a:buFont typeface="Wingdings" pitchFamily="2" charset="2"/>
              <a:buChar char="§"/>
            </a:pPr>
            <a:endParaRPr lang="en-US" altLang="en-US" sz="2800"/>
          </a:p>
          <a:p>
            <a:pPr defTabSz="762000">
              <a:lnSpc>
                <a:spcPct val="90000"/>
              </a:lnSpc>
              <a:spcBef>
                <a:spcPct val="20000"/>
              </a:spcBef>
              <a:buFont typeface="Wingdings" pitchFamily="2" charset="2"/>
              <a:buChar char="§"/>
            </a:pPr>
            <a:r>
              <a:rPr lang="en-US" altLang="en-US" sz="2800"/>
              <a:t>   Lis and Jugdutt trials are similar in effect (~ 50% reduction in risk)…but Jugdutt trial has a large sample size</a:t>
            </a:r>
            <a:endParaRPr lang="en-US" altLang="en-US" sz="2000"/>
          </a:p>
        </p:txBody>
      </p:sp>
      <p:sp>
        <p:nvSpPr>
          <p:cNvPr id="1060870" name="Rectangle 6"/>
          <p:cNvSpPr>
            <a:spLocks noChangeArrowheads="1"/>
          </p:cNvSpPr>
          <p:nvPr/>
        </p:nvSpPr>
        <p:spPr bwMode="auto">
          <a:xfrm>
            <a:off x="1143000" y="3276600"/>
            <a:ext cx="6705600" cy="609600"/>
          </a:xfrm>
          <a:prstGeom prst="rect">
            <a:avLst/>
          </a:prstGeom>
          <a:noFill/>
          <a:ln w="25400">
            <a:solidFill>
              <a:srgbClr val="FF0000"/>
            </a:solidFill>
            <a:miter lim="800000"/>
            <a:headEnd/>
            <a:tailEnd/>
          </a:ln>
        </p:spPr>
        <p:txBody>
          <a:bodyPr wrap="none" anchor="ctr"/>
          <a:lstStyle/>
          <a:p>
            <a:endParaRPr lang="en-US" altLang="en-US"/>
          </a:p>
        </p:txBody>
      </p:sp>
      <p:sp>
        <p:nvSpPr>
          <p:cNvPr id="39942" name="Rectangle 7"/>
          <p:cNvSpPr>
            <a:spLocks noChangeArrowheads="1"/>
          </p:cNvSpPr>
          <p:nvPr/>
        </p:nvSpPr>
        <p:spPr bwMode="auto">
          <a:xfrm>
            <a:off x="8756650" y="6450013"/>
            <a:ext cx="412750" cy="366712"/>
          </a:xfrm>
          <a:prstGeom prst="rect">
            <a:avLst/>
          </a:prstGeom>
          <a:noFill/>
          <a:ln w="12700">
            <a:noFill/>
            <a:miter lim="800000"/>
            <a:headEnd/>
            <a:tailEnd/>
          </a:ln>
        </p:spPr>
        <p:txBody>
          <a:bodyPr wrap="none">
            <a:spAutoFit/>
          </a:bodyPr>
          <a:lstStyle/>
          <a:p>
            <a:pPr defTabSz="762000"/>
            <a:fld id="{E3DAC7C8-122C-4B32-ADBB-9C16A56008E7}" type="slidenum">
              <a:rPr lang="en-US" altLang="en-US" b="1">
                <a:latin typeface="Times New Roman" pitchFamily="18" charset="0"/>
              </a:rPr>
              <a:pPr defTabSz="762000"/>
              <a:t>31</a:t>
            </a:fld>
            <a:endParaRPr lang="en-US" altLang="en-US" b="1">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087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6086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0870"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33400" y="228600"/>
            <a:ext cx="8458200" cy="914400"/>
          </a:xfrm>
          <a:noFill/>
        </p:spPr>
        <p:txBody>
          <a:bodyPr/>
          <a:lstStyle/>
          <a:p>
            <a:r>
              <a:rPr lang="en-US" altLang="en-US" sz="3600" smtClean="0"/>
              <a:t>Interpreting </a:t>
            </a:r>
            <a:r>
              <a:rPr lang="en-US" altLang="en-US" sz="3600" i="1" smtClean="0"/>
              <a:t>P</a:t>
            </a:r>
            <a:r>
              <a:rPr lang="en-US" altLang="en-US" sz="3600" smtClean="0"/>
              <a:t> values</a:t>
            </a:r>
          </a:p>
        </p:txBody>
      </p:sp>
      <p:graphicFrame>
        <p:nvGraphicFramePr>
          <p:cNvPr id="40963" name="Object 3"/>
          <p:cNvGraphicFramePr>
            <a:graphicFrameLocks noChangeAspect="1"/>
          </p:cNvGraphicFramePr>
          <p:nvPr/>
        </p:nvGraphicFramePr>
        <p:xfrm>
          <a:off x="1143000" y="1295400"/>
          <a:ext cx="6748463" cy="2743200"/>
        </p:xfrm>
        <a:graphic>
          <a:graphicData uri="http://schemas.openxmlformats.org/presentationml/2006/ole">
            <p:oleObj spid="_x0000_s40963" name="Worksheet" r:id="rId4" imgW="7963205" imgH="4439107" progId="Excel.Sheet.8">
              <p:embed/>
            </p:oleObj>
          </a:graphicData>
        </a:graphic>
      </p:graphicFrame>
      <p:sp>
        <p:nvSpPr>
          <p:cNvPr id="1108996" name="Text Box 4"/>
          <p:cNvSpPr txBox="1">
            <a:spLocks noChangeArrowheads="1"/>
          </p:cNvSpPr>
          <p:nvPr/>
        </p:nvSpPr>
        <p:spPr bwMode="auto">
          <a:xfrm>
            <a:off x="1143000" y="4114800"/>
            <a:ext cx="7162800" cy="2482850"/>
          </a:xfrm>
          <a:prstGeom prst="rect">
            <a:avLst/>
          </a:prstGeom>
          <a:noFill/>
          <a:ln w="9525">
            <a:noFill/>
            <a:miter lim="800000"/>
            <a:headEnd/>
            <a:tailEnd/>
          </a:ln>
        </p:spPr>
        <p:txBody>
          <a:bodyPr>
            <a:spAutoFit/>
          </a:bodyPr>
          <a:lstStyle/>
          <a:p>
            <a:pPr defTabSz="762000">
              <a:lnSpc>
                <a:spcPct val="90000"/>
              </a:lnSpc>
              <a:spcBef>
                <a:spcPct val="20000"/>
              </a:spcBef>
              <a:buClr>
                <a:schemeClr val="tx1"/>
              </a:buClr>
              <a:buFont typeface="Wingdings" pitchFamily="2" charset="2"/>
              <a:buChar char="§"/>
            </a:pPr>
            <a:r>
              <a:rPr lang="en-US" altLang="en-US" sz="2800"/>
              <a:t>  Size of the p-value is related to the    effect size or the observed association or difference</a:t>
            </a:r>
          </a:p>
          <a:p>
            <a:pPr defTabSz="762000">
              <a:lnSpc>
                <a:spcPct val="90000"/>
              </a:lnSpc>
              <a:spcBef>
                <a:spcPct val="20000"/>
              </a:spcBef>
              <a:buFont typeface="Wingdings" pitchFamily="2" charset="2"/>
              <a:buChar char="§"/>
            </a:pPr>
            <a:r>
              <a:rPr lang="en-US" altLang="en-US" sz="2800"/>
              <a:t> Chiche and Flaherty trials approximately same size, but observed difference greater in the Chiche trial</a:t>
            </a:r>
          </a:p>
        </p:txBody>
      </p:sp>
      <p:sp>
        <p:nvSpPr>
          <p:cNvPr id="1108997" name="Rectangle 5"/>
          <p:cNvSpPr>
            <a:spLocks noChangeArrowheads="1"/>
          </p:cNvSpPr>
          <p:nvPr/>
        </p:nvSpPr>
        <p:spPr bwMode="auto">
          <a:xfrm>
            <a:off x="1143000" y="1828800"/>
            <a:ext cx="6705600" cy="304800"/>
          </a:xfrm>
          <a:prstGeom prst="rect">
            <a:avLst/>
          </a:prstGeom>
          <a:noFill/>
          <a:ln w="25400">
            <a:solidFill>
              <a:srgbClr val="FF0000"/>
            </a:solidFill>
            <a:miter lim="800000"/>
            <a:headEnd/>
            <a:tailEnd/>
          </a:ln>
        </p:spPr>
        <p:txBody>
          <a:bodyPr wrap="none" anchor="ctr"/>
          <a:lstStyle/>
          <a:p>
            <a:endParaRPr lang="en-US" altLang="en-US"/>
          </a:p>
        </p:txBody>
      </p:sp>
      <p:sp>
        <p:nvSpPr>
          <p:cNvPr id="1108998" name="Rectangle 6"/>
          <p:cNvSpPr>
            <a:spLocks noChangeArrowheads="1"/>
          </p:cNvSpPr>
          <p:nvPr/>
        </p:nvSpPr>
        <p:spPr bwMode="auto">
          <a:xfrm>
            <a:off x="1143000" y="2514600"/>
            <a:ext cx="6705600" cy="304800"/>
          </a:xfrm>
          <a:prstGeom prst="rect">
            <a:avLst/>
          </a:prstGeom>
          <a:noFill/>
          <a:ln w="25400">
            <a:solidFill>
              <a:srgbClr val="FF0000"/>
            </a:solidFill>
            <a:miter lim="800000"/>
            <a:headEnd/>
            <a:tailEnd/>
          </a:ln>
        </p:spPr>
        <p:txBody>
          <a:bodyPr wrap="none" anchor="ctr"/>
          <a:lstStyle/>
          <a:p>
            <a:endParaRPr lang="en-US" altLang="en-US"/>
          </a:p>
        </p:txBody>
      </p:sp>
      <p:sp>
        <p:nvSpPr>
          <p:cNvPr id="1108999" name="Line 7"/>
          <p:cNvSpPr>
            <a:spLocks noChangeShapeType="1"/>
          </p:cNvSpPr>
          <p:nvPr/>
        </p:nvSpPr>
        <p:spPr bwMode="auto">
          <a:xfrm flipH="1">
            <a:off x="685800" y="1981200"/>
            <a:ext cx="457200" cy="304800"/>
          </a:xfrm>
          <a:prstGeom prst="line">
            <a:avLst/>
          </a:prstGeom>
          <a:noFill/>
          <a:ln w="25400">
            <a:solidFill>
              <a:srgbClr val="FF0000"/>
            </a:solidFill>
            <a:miter lim="800000"/>
            <a:headEnd/>
            <a:tailEnd/>
          </a:ln>
        </p:spPr>
        <p:txBody>
          <a:bodyPr wrap="none" anchor="ctr"/>
          <a:lstStyle/>
          <a:p>
            <a:endParaRPr lang="en-US"/>
          </a:p>
        </p:txBody>
      </p:sp>
      <p:sp>
        <p:nvSpPr>
          <p:cNvPr id="1109000" name="Line 8"/>
          <p:cNvSpPr>
            <a:spLocks noChangeShapeType="1"/>
          </p:cNvSpPr>
          <p:nvPr/>
        </p:nvSpPr>
        <p:spPr bwMode="auto">
          <a:xfrm>
            <a:off x="685800" y="2286000"/>
            <a:ext cx="381000" cy="304800"/>
          </a:xfrm>
          <a:prstGeom prst="line">
            <a:avLst/>
          </a:prstGeom>
          <a:noFill/>
          <a:ln w="25400">
            <a:solidFill>
              <a:srgbClr val="FF0000"/>
            </a:solidFill>
            <a:miter lim="800000"/>
            <a:headEnd/>
            <a:tailEnd/>
          </a:ln>
        </p:spPr>
        <p:txBody>
          <a:bodyPr wrap="none" anchor="ctr"/>
          <a:lstStyle/>
          <a:p>
            <a:endParaRPr lang="en-US"/>
          </a:p>
        </p:txBody>
      </p:sp>
      <p:sp>
        <p:nvSpPr>
          <p:cNvPr id="40969" name="Rectangle 9"/>
          <p:cNvSpPr>
            <a:spLocks noChangeArrowheads="1"/>
          </p:cNvSpPr>
          <p:nvPr/>
        </p:nvSpPr>
        <p:spPr bwMode="auto">
          <a:xfrm>
            <a:off x="8756650" y="6450013"/>
            <a:ext cx="412750" cy="366712"/>
          </a:xfrm>
          <a:prstGeom prst="rect">
            <a:avLst/>
          </a:prstGeom>
          <a:noFill/>
          <a:ln w="12700">
            <a:noFill/>
            <a:miter lim="800000"/>
            <a:headEnd/>
            <a:tailEnd/>
          </a:ln>
        </p:spPr>
        <p:txBody>
          <a:bodyPr wrap="none">
            <a:spAutoFit/>
          </a:bodyPr>
          <a:lstStyle/>
          <a:p>
            <a:pPr defTabSz="762000"/>
            <a:fld id="{9FCFEE2A-BB9F-4108-8322-757B21338633}" type="slidenum">
              <a:rPr lang="en-US" altLang="en-US" b="1">
                <a:latin typeface="Times New Roman" pitchFamily="18" charset="0"/>
              </a:rPr>
              <a:pPr defTabSz="762000"/>
              <a:t>32</a:t>
            </a:fld>
            <a:endParaRPr lang="en-US" altLang="en-US" b="1">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899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0899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0899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0900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0899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8997" grpId="0" animBg="1"/>
      <p:bldP spid="1108998" grpId="0" animBg="1"/>
      <p:bldP spid="1108999" grpId="0" animBg="1"/>
      <p:bldP spid="1109000"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381000"/>
            <a:ext cx="8458200" cy="1219200"/>
          </a:xfrm>
        </p:spPr>
        <p:txBody>
          <a:bodyPr/>
          <a:lstStyle/>
          <a:p>
            <a:r>
              <a:rPr lang="en-US" altLang="en-US" sz="3600" smtClean="0"/>
              <a:t>P values</a:t>
            </a:r>
          </a:p>
        </p:txBody>
      </p:sp>
      <p:sp>
        <p:nvSpPr>
          <p:cNvPr id="41987" name="Rectangle 3"/>
          <p:cNvSpPr>
            <a:spLocks noGrp="1" noChangeArrowheads="1"/>
          </p:cNvSpPr>
          <p:nvPr>
            <p:ph idx="1"/>
          </p:nvPr>
        </p:nvSpPr>
        <p:spPr>
          <a:xfrm>
            <a:off x="1143000" y="1524000"/>
            <a:ext cx="7696200" cy="4495800"/>
          </a:xfrm>
        </p:spPr>
        <p:txBody>
          <a:bodyPr/>
          <a:lstStyle/>
          <a:p>
            <a:pPr>
              <a:lnSpc>
                <a:spcPct val="90000"/>
              </a:lnSpc>
            </a:pPr>
            <a:r>
              <a:rPr lang="en-US" altLang="en-US" sz="2800" smtClean="0"/>
              <a:t>P values give no indication about the clinical importance of the observed association</a:t>
            </a:r>
          </a:p>
          <a:p>
            <a:pPr lvl="1">
              <a:lnSpc>
                <a:spcPct val="90000"/>
              </a:lnSpc>
            </a:pPr>
            <a:endParaRPr lang="en-US" altLang="en-US" smtClean="0"/>
          </a:p>
          <a:p>
            <a:pPr>
              <a:lnSpc>
                <a:spcPct val="90000"/>
              </a:lnSpc>
            </a:pPr>
            <a:r>
              <a:rPr lang="en-US" altLang="en-US" sz="2800" smtClean="0"/>
              <a:t>A very large study may result in very small p-value  based on a small difference of effect that may not be important when translated into clinical practice</a:t>
            </a:r>
          </a:p>
          <a:p>
            <a:pPr>
              <a:lnSpc>
                <a:spcPct val="90000"/>
              </a:lnSpc>
            </a:pPr>
            <a:endParaRPr lang="en-US" altLang="en-US" sz="2800" smtClean="0"/>
          </a:p>
          <a:p>
            <a:pPr>
              <a:lnSpc>
                <a:spcPct val="90000"/>
              </a:lnSpc>
            </a:pPr>
            <a:r>
              <a:rPr lang="en-US" altLang="en-US" sz="2800" smtClean="0"/>
              <a:t>Therefore, important to look at the effect size and confidence intervals…</a:t>
            </a:r>
            <a:endParaRPr lang="en-US" altLang="en-US" sz="2800" smtClean="0">
              <a:sym typeface="Symbol" pitchFamily="18" charset="2"/>
            </a:endParaRPr>
          </a:p>
          <a:p>
            <a:pPr lvl="1">
              <a:lnSpc>
                <a:spcPct val="90000"/>
              </a:lnSpc>
              <a:buFont typeface="Wingdings" pitchFamily="2" charset="2"/>
              <a:buNone/>
            </a:pPr>
            <a:endParaRPr lang="en-US" altLang="en-US" smtClean="0"/>
          </a:p>
          <a:p>
            <a:pPr>
              <a:lnSpc>
                <a:spcPct val="90000"/>
              </a:lnSpc>
              <a:buFont typeface="Wingdings" pitchFamily="2" charset="2"/>
              <a:buNone/>
            </a:pPr>
            <a:endParaRPr lang="en-US" altLang="en-US" sz="2800" smtClean="0"/>
          </a:p>
          <a:p>
            <a:pPr>
              <a:lnSpc>
                <a:spcPct val="90000"/>
              </a:lnSpc>
              <a:buFont typeface="Wingdings" pitchFamily="2" charset="2"/>
              <a:buNone/>
            </a:pPr>
            <a:endParaRPr lang="en-US" altLang="en-US" sz="2400" smtClean="0"/>
          </a:p>
        </p:txBody>
      </p:sp>
      <p:sp>
        <p:nvSpPr>
          <p:cNvPr id="41988" name="Rectangle 4"/>
          <p:cNvSpPr>
            <a:spLocks noChangeArrowheads="1"/>
          </p:cNvSpPr>
          <p:nvPr/>
        </p:nvSpPr>
        <p:spPr bwMode="auto">
          <a:xfrm>
            <a:off x="8756650" y="6450013"/>
            <a:ext cx="412750" cy="366712"/>
          </a:xfrm>
          <a:prstGeom prst="rect">
            <a:avLst/>
          </a:prstGeom>
          <a:noFill/>
          <a:ln w="12700">
            <a:noFill/>
            <a:miter lim="800000"/>
            <a:headEnd/>
            <a:tailEnd/>
          </a:ln>
        </p:spPr>
        <p:txBody>
          <a:bodyPr wrap="none">
            <a:spAutoFit/>
          </a:bodyPr>
          <a:lstStyle/>
          <a:p>
            <a:pPr defTabSz="762000"/>
            <a:fld id="{5B06F83E-2179-4731-9F19-E5F570AEE998}" type="slidenum">
              <a:rPr lang="en-US" altLang="en-US" b="1">
                <a:latin typeface="Times New Roman" pitchFamily="18" charset="0"/>
              </a:rPr>
              <a:pPr defTabSz="762000"/>
              <a:t>33</a:t>
            </a:fld>
            <a:endParaRPr lang="en-US" altLang="en-US" b="1">
              <a:latin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3010" name="Rectangle 3"/>
          <p:cNvSpPr>
            <a:spLocks noGrp="1" noChangeArrowheads="1"/>
          </p:cNvSpPr>
          <p:nvPr>
            <p:ph type="title"/>
          </p:nvPr>
        </p:nvSpPr>
        <p:spPr>
          <a:xfrm>
            <a:off x="457200" y="274638"/>
            <a:ext cx="8229600" cy="931862"/>
          </a:xfrm>
        </p:spPr>
        <p:txBody>
          <a:bodyPr/>
          <a:lstStyle/>
          <a:p>
            <a:pPr eaLnBrk="1" hangingPunct="1"/>
            <a:r>
              <a:rPr lang="en-US" altLang="en-US" sz="4000" smtClean="0">
                <a:solidFill>
                  <a:srgbClr val="FF3300"/>
                </a:solidFill>
              </a:rPr>
              <a:t>Inference based on Hypothesis</a:t>
            </a:r>
          </a:p>
        </p:txBody>
      </p:sp>
      <p:sp>
        <p:nvSpPr>
          <p:cNvPr id="43011" name="Rectangle 4"/>
          <p:cNvSpPr>
            <a:spLocks noGrp="1" noChangeArrowheads="1"/>
          </p:cNvSpPr>
          <p:nvPr>
            <p:ph idx="1"/>
          </p:nvPr>
        </p:nvSpPr>
        <p:spPr/>
        <p:txBody>
          <a:bodyPr/>
          <a:lstStyle/>
          <a:p>
            <a:pPr eaLnBrk="1" hangingPunct="1">
              <a:lnSpc>
                <a:spcPct val="90000"/>
              </a:lnSpc>
            </a:pPr>
            <a:r>
              <a:rPr lang="en-US" altLang="en-US" sz="2800" smtClean="0">
                <a:solidFill>
                  <a:srgbClr val="0000FF"/>
                </a:solidFill>
              </a:rPr>
              <a:t>If the null hypothesis is rejected</a:t>
            </a:r>
          </a:p>
          <a:p>
            <a:pPr lvl="1" eaLnBrk="1" hangingPunct="1">
              <a:lnSpc>
                <a:spcPct val="90000"/>
              </a:lnSpc>
            </a:pPr>
            <a:r>
              <a:rPr lang="en-US" altLang="en-US" smtClean="0">
                <a:solidFill>
                  <a:srgbClr val="0000FF"/>
                </a:solidFill>
              </a:rPr>
              <a:t>conclude that there is a statistically significant difference between the treatments</a:t>
            </a:r>
          </a:p>
          <a:p>
            <a:pPr lvl="1" eaLnBrk="1" hangingPunct="1">
              <a:lnSpc>
                <a:spcPct val="90000"/>
              </a:lnSpc>
            </a:pPr>
            <a:r>
              <a:rPr lang="en-US" altLang="en-US" smtClean="0">
                <a:solidFill>
                  <a:srgbClr val="0000FF"/>
                </a:solidFill>
              </a:rPr>
              <a:t>the difference is not due to chance</a:t>
            </a:r>
          </a:p>
          <a:p>
            <a:pPr eaLnBrk="1" hangingPunct="1">
              <a:lnSpc>
                <a:spcPct val="90000"/>
              </a:lnSpc>
            </a:pPr>
            <a:r>
              <a:rPr lang="en-US" altLang="en-US" sz="2800" smtClean="0">
                <a:solidFill>
                  <a:srgbClr val="0000FF"/>
                </a:solidFill>
              </a:rPr>
              <a:t>If the null hypothesis is not rejected</a:t>
            </a:r>
          </a:p>
          <a:p>
            <a:pPr lvl="1" eaLnBrk="1" hangingPunct="1">
              <a:lnSpc>
                <a:spcPct val="90000"/>
              </a:lnSpc>
            </a:pPr>
            <a:r>
              <a:rPr lang="en-US" altLang="en-US" smtClean="0">
                <a:solidFill>
                  <a:srgbClr val="0000FF"/>
                </a:solidFill>
              </a:rPr>
              <a:t>conclude that there is not a statistically significant difference between the treatments</a:t>
            </a:r>
          </a:p>
          <a:p>
            <a:pPr lvl="1" eaLnBrk="1" hangingPunct="1">
              <a:lnSpc>
                <a:spcPct val="90000"/>
              </a:lnSpc>
            </a:pPr>
            <a:r>
              <a:rPr lang="en-US" altLang="en-US" smtClean="0">
                <a:solidFill>
                  <a:srgbClr val="0000FF"/>
                </a:solidFill>
              </a:rPr>
              <a:t>any observed difference may be due to chance</a:t>
            </a:r>
          </a:p>
          <a:p>
            <a:pPr lvl="1" eaLnBrk="1" hangingPunct="1">
              <a:lnSpc>
                <a:spcPct val="90000"/>
              </a:lnSpc>
            </a:pPr>
            <a:r>
              <a:rPr lang="en-US" altLang="en-US" smtClean="0">
                <a:solidFill>
                  <a:srgbClr val="0000FF"/>
                </a:solidFill>
              </a:rPr>
              <a:t>the difference is not necessarily negligible</a:t>
            </a:r>
          </a:p>
          <a:p>
            <a:pPr lvl="1" eaLnBrk="1" hangingPunct="1">
              <a:lnSpc>
                <a:spcPct val="90000"/>
              </a:lnSpc>
            </a:pPr>
            <a:r>
              <a:rPr lang="en-US" altLang="en-US" smtClean="0">
                <a:solidFill>
                  <a:srgbClr val="0000FF"/>
                </a:solidFill>
              </a:rPr>
              <a:t>the groups are not necessarily the same</a:t>
            </a:r>
          </a:p>
          <a:p>
            <a:pPr eaLnBrk="1" hangingPunct="1">
              <a:lnSpc>
                <a:spcPct val="90000"/>
              </a:lnSpc>
            </a:pPr>
            <a:endParaRPr lang="en-US" altLang="en-US" sz="2800" smtClean="0">
              <a:solidFill>
                <a:srgbClr val="0000FF"/>
              </a:solidFill>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274638"/>
            <a:ext cx="8229600" cy="868362"/>
          </a:xfrm>
        </p:spPr>
        <p:txBody>
          <a:bodyPr>
            <a:normAutofit fontScale="90000"/>
          </a:bodyPr>
          <a:lstStyle/>
          <a:p>
            <a:pPr eaLnBrk="1" fontAlgn="auto" hangingPunct="1">
              <a:spcAft>
                <a:spcPts val="0"/>
              </a:spcAft>
              <a:defRPr/>
            </a:pPr>
            <a:r>
              <a:rPr lang="en-US" sz="3200" b="1" smtClean="0">
                <a:solidFill>
                  <a:srgbClr val="0000FF"/>
                </a:solidFill>
              </a:rPr>
              <a:t>STATISTICAL SIGNIFICANCE</a:t>
            </a:r>
            <a:r>
              <a:rPr lang="en-US" sz="3200" smtClean="0">
                <a:solidFill>
                  <a:srgbClr val="0000FF"/>
                </a:solidFill>
              </a:rPr>
              <a:t> </a:t>
            </a:r>
            <a:br>
              <a:rPr lang="en-US" sz="3200" smtClean="0">
                <a:solidFill>
                  <a:srgbClr val="0000FF"/>
                </a:solidFill>
              </a:rPr>
            </a:br>
            <a:r>
              <a:rPr lang="en-US" sz="3200" smtClean="0">
                <a:solidFill>
                  <a:srgbClr val="0000FF"/>
                </a:solidFill>
              </a:rPr>
              <a:t>Vs </a:t>
            </a:r>
            <a:br>
              <a:rPr lang="en-US" sz="3200" smtClean="0">
                <a:solidFill>
                  <a:srgbClr val="0000FF"/>
                </a:solidFill>
              </a:rPr>
            </a:br>
            <a:r>
              <a:rPr lang="en-US" sz="2400" smtClean="0">
                <a:solidFill>
                  <a:srgbClr val="FF3300"/>
                </a:solidFill>
              </a:rPr>
              <a:t>MEDICAL/CLINICAL/BIOLOGICAL  SIGNIFICANCE</a:t>
            </a:r>
          </a:p>
        </p:txBody>
      </p:sp>
      <p:sp>
        <p:nvSpPr>
          <p:cNvPr id="44035" name="Rectangle 3"/>
          <p:cNvSpPr>
            <a:spLocks noGrp="1" noChangeArrowheads="1"/>
          </p:cNvSpPr>
          <p:nvPr>
            <p:ph idx="1"/>
          </p:nvPr>
        </p:nvSpPr>
        <p:spPr>
          <a:xfrm>
            <a:off x="457200" y="1600200"/>
            <a:ext cx="8229600" cy="5257800"/>
          </a:xfrm>
        </p:spPr>
        <p:txBody>
          <a:bodyPr/>
          <a:lstStyle/>
          <a:p>
            <a:pPr eaLnBrk="1" hangingPunct="1">
              <a:lnSpc>
                <a:spcPct val="90000"/>
              </a:lnSpc>
              <a:buFontTx/>
              <a:buNone/>
            </a:pPr>
            <a:r>
              <a:rPr lang="en-US" altLang="en-US" sz="2800" b="1" smtClean="0">
                <a:solidFill>
                  <a:srgbClr val="0000FF"/>
                </a:solidFill>
              </a:rPr>
              <a:t>--In Hypothesis testing we concerned  about minimizing the probability of making type-I error (rejecting Ho when in fact it is true), since we concerned the size of  ‘</a:t>
            </a:r>
            <a:r>
              <a:rPr lang="el-GR" altLang="en-US" sz="2800" b="1" smtClean="0">
                <a:solidFill>
                  <a:srgbClr val="0000FF"/>
                </a:solidFill>
              </a:rPr>
              <a:t>α</a:t>
            </a:r>
            <a:r>
              <a:rPr lang="en-US" altLang="en-US" sz="2800" b="1" smtClean="0">
                <a:solidFill>
                  <a:srgbClr val="0000FF"/>
                </a:solidFill>
                <a:latin typeface="Garamond" pitchFamily="18" charset="0"/>
              </a:rPr>
              <a:t>’</a:t>
            </a:r>
            <a:r>
              <a:rPr lang="en-US" altLang="en-US" sz="2800" b="1" smtClean="0">
                <a:solidFill>
                  <a:srgbClr val="0000FF"/>
                </a:solidFill>
              </a:rPr>
              <a:t>  and formulate the decision rule for rejecting Ho.</a:t>
            </a:r>
          </a:p>
          <a:p>
            <a:pPr eaLnBrk="1" hangingPunct="1">
              <a:lnSpc>
                <a:spcPct val="90000"/>
              </a:lnSpc>
              <a:buFontTx/>
              <a:buNone/>
            </a:pPr>
            <a:r>
              <a:rPr lang="en-US" altLang="en-US" sz="2800" b="1" smtClean="0">
                <a:solidFill>
                  <a:srgbClr val="0000FF"/>
                </a:solidFill>
              </a:rPr>
              <a:t>--- Sample size  </a:t>
            </a:r>
            <a:r>
              <a:rPr lang="en-US" altLang="en-US" sz="2800" b="1" smtClean="0">
                <a:solidFill>
                  <a:srgbClr val="0000FF"/>
                </a:solidFill>
                <a:latin typeface="Garamond" pitchFamily="18" charset="0"/>
              </a:rPr>
              <a:t>‘</a:t>
            </a:r>
            <a:r>
              <a:rPr lang="en-US" altLang="en-US" sz="2800" b="1" smtClean="0">
                <a:solidFill>
                  <a:srgbClr val="0000FF"/>
                </a:solidFill>
              </a:rPr>
              <a:t>n</a:t>
            </a:r>
            <a:r>
              <a:rPr lang="en-US" altLang="en-US" sz="2800" b="1" smtClean="0">
                <a:solidFill>
                  <a:srgbClr val="0000FF"/>
                </a:solidFill>
                <a:latin typeface="Garamond" pitchFamily="18" charset="0"/>
              </a:rPr>
              <a:t>’</a:t>
            </a:r>
            <a:r>
              <a:rPr lang="en-US" altLang="en-US" sz="2800" b="1" smtClean="0">
                <a:solidFill>
                  <a:srgbClr val="0000FF"/>
                </a:solidFill>
              </a:rPr>
              <a:t> (or  n1  and  n2) occurs in the denominator of the standard error of the sample statistic of interest that the larger the sample size, the smaller the S.Error and so the larger the test statistic regardless of the size of the numerator (the difference between the sample estimate and hypothesized value). </a:t>
            </a:r>
            <a:endParaRPr lang="el-GR" altLang="en-US" sz="2800" b="1" smtClean="0">
              <a:solidFill>
                <a:srgbClr val="0000FF"/>
              </a:solidFill>
            </a:endParaRPr>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9154" name="Rectangle 2"/>
          <p:cNvSpPr>
            <a:spLocks noGrp="1" noChangeArrowheads="1"/>
          </p:cNvSpPr>
          <p:nvPr>
            <p:ph idx="1"/>
          </p:nvPr>
        </p:nvSpPr>
        <p:spPr>
          <a:xfrm>
            <a:off x="457200" y="381000"/>
            <a:ext cx="8229600" cy="5715000"/>
          </a:xfrm>
        </p:spPr>
        <p:txBody>
          <a:bodyPr>
            <a:normAutofit lnSpcReduction="10000"/>
          </a:bodyPr>
          <a:lstStyle/>
          <a:p>
            <a:pPr marL="274320" indent="-274320" eaLnBrk="1" fontAlgn="auto" hangingPunct="1">
              <a:lnSpc>
                <a:spcPct val="90000"/>
              </a:lnSpc>
              <a:spcAft>
                <a:spcPts val="0"/>
              </a:spcAft>
              <a:buClr>
                <a:schemeClr val="accent3"/>
              </a:buClr>
              <a:buFontTx/>
              <a:buNone/>
              <a:defRPr/>
            </a:pPr>
            <a:r>
              <a:rPr lang="en-US" smtClean="0">
                <a:solidFill>
                  <a:srgbClr val="0000FF"/>
                </a:solidFill>
              </a:rPr>
              <a:t>---</a:t>
            </a:r>
            <a:r>
              <a:rPr lang="en-US" sz="3600" b="1" smtClean="0">
                <a:solidFill>
                  <a:srgbClr val="0000FF"/>
                </a:solidFill>
              </a:rPr>
              <a:t>Thus it follows that one  could reject Ho for even very small differences if the sample size is large.</a:t>
            </a:r>
          </a:p>
          <a:p>
            <a:pPr marL="274320" indent="-274320" eaLnBrk="1" fontAlgn="auto" hangingPunct="1">
              <a:lnSpc>
                <a:spcPct val="90000"/>
              </a:lnSpc>
              <a:spcAft>
                <a:spcPts val="0"/>
              </a:spcAft>
              <a:buClr>
                <a:schemeClr val="accent3"/>
              </a:buClr>
              <a:buFontTx/>
              <a:buNone/>
              <a:defRPr/>
            </a:pPr>
            <a:endParaRPr lang="en-US" sz="3600" b="1" smtClean="0">
              <a:solidFill>
                <a:srgbClr val="0000FF"/>
              </a:solidFill>
            </a:endParaRPr>
          </a:p>
          <a:p>
            <a:pPr marL="274320" indent="-274320" eaLnBrk="1" fontAlgn="auto" hangingPunct="1">
              <a:lnSpc>
                <a:spcPct val="90000"/>
              </a:lnSpc>
              <a:spcAft>
                <a:spcPts val="0"/>
              </a:spcAft>
              <a:buClr>
                <a:schemeClr val="accent3"/>
              </a:buClr>
              <a:buFontTx/>
              <a:buNone/>
              <a:defRPr/>
            </a:pPr>
            <a:r>
              <a:rPr lang="en-US" sz="3600" b="1" smtClean="0">
                <a:solidFill>
                  <a:srgbClr val="0000FF"/>
                </a:solidFill>
              </a:rPr>
              <a:t>--- This leads to the consideration of a difference between treatment effects or differences between the observed and hypothesized values that are clinically important as well as statistically significant. </a:t>
            </a:r>
          </a:p>
        </p:txBody>
      </p:sp>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idx="1"/>
          </p:nvPr>
        </p:nvSpPr>
        <p:spPr>
          <a:xfrm>
            <a:off x="381000" y="0"/>
            <a:ext cx="8229600" cy="6096000"/>
          </a:xfrm>
        </p:spPr>
        <p:txBody>
          <a:bodyPr/>
          <a:lstStyle/>
          <a:p>
            <a:pPr eaLnBrk="1" hangingPunct="1">
              <a:lnSpc>
                <a:spcPct val="90000"/>
              </a:lnSpc>
              <a:buFontTx/>
              <a:buNone/>
            </a:pPr>
            <a:r>
              <a:rPr lang="en-US" altLang="en-US" b="1" u="sng" smtClean="0">
                <a:solidFill>
                  <a:srgbClr val="0000FF"/>
                </a:solidFill>
              </a:rPr>
              <a:t>Example: </a:t>
            </a:r>
            <a:r>
              <a:rPr lang="en-US" altLang="en-US" b="1" smtClean="0">
                <a:solidFill>
                  <a:srgbClr val="0000FF"/>
                </a:solidFill>
              </a:rPr>
              <a:t>If a new antihypertensive therapy reduced the SBP by 1mmHg as compared to standard therapy we are not interested in swapping to the new therapy.</a:t>
            </a:r>
          </a:p>
          <a:p>
            <a:pPr eaLnBrk="1" hangingPunct="1">
              <a:lnSpc>
                <a:spcPct val="90000"/>
              </a:lnSpc>
              <a:buFontTx/>
              <a:buNone/>
            </a:pPr>
            <a:endParaRPr lang="en-US" altLang="en-US" b="1" smtClean="0">
              <a:solidFill>
                <a:srgbClr val="0000FF"/>
              </a:solidFill>
            </a:endParaRPr>
          </a:p>
          <a:p>
            <a:pPr eaLnBrk="1" hangingPunct="1">
              <a:lnSpc>
                <a:spcPct val="90000"/>
              </a:lnSpc>
              <a:buFontTx/>
              <a:buNone/>
            </a:pPr>
            <a:r>
              <a:rPr lang="en-US" altLang="en-US" b="1" smtClean="0">
                <a:solidFill>
                  <a:srgbClr val="0000FF"/>
                </a:solidFill>
              </a:rPr>
              <a:t>--- However, if the decrease was as large as 10 mmHg, then you would be interested in the new therapy.</a:t>
            </a:r>
          </a:p>
          <a:p>
            <a:pPr eaLnBrk="1" hangingPunct="1">
              <a:lnSpc>
                <a:spcPct val="90000"/>
              </a:lnSpc>
              <a:buFontTx/>
              <a:buNone/>
            </a:pPr>
            <a:r>
              <a:rPr lang="en-US" altLang="en-US" b="1" smtClean="0">
                <a:solidFill>
                  <a:srgbClr val="0000FF"/>
                </a:solidFill>
              </a:rPr>
              <a:t>--- Thus, it is important to not only consider whether the difference is statistically significant by the possible magnitude of the difference should also be considered.</a:t>
            </a:r>
            <a:endParaRPr lang="en-US" altLang="en-US" b="1" u="sng" smtClean="0">
              <a:solidFill>
                <a:srgbClr val="0000FF"/>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6111875" y="2133600"/>
            <a:ext cx="1663700" cy="2559050"/>
          </a:xfrm>
          <a:prstGeom prst="rect">
            <a:avLst/>
          </a:prstGeom>
          <a:solidFill>
            <a:srgbClr val="800080"/>
          </a:solidFill>
          <a:ln w="9525">
            <a:solidFill>
              <a:schemeClr val="tx1"/>
            </a:solidFill>
            <a:miter lim="800000"/>
            <a:headEnd/>
            <a:tailEnd/>
          </a:ln>
        </p:spPr>
        <p:txBody>
          <a:bodyPr wrap="none" anchor="ctr"/>
          <a:lstStyle/>
          <a:p>
            <a:endParaRPr lang="en-US" altLang="en-US"/>
          </a:p>
        </p:txBody>
      </p:sp>
      <p:sp>
        <p:nvSpPr>
          <p:cNvPr id="47107" name="Oval 3"/>
          <p:cNvSpPr>
            <a:spLocks noChangeArrowheads="1"/>
          </p:cNvSpPr>
          <p:nvPr/>
        </p:nvSpPr>
        <p:spPr bwMode="auto">
          <a:xfrm>
            <a:off x="990600" y="3063875"/>
            <a:ext cx="1063625" cy="814388"/>
          </a:xfrm>
          <a:prstGeom prst="ellipse">
            <a:avLst/>
          </a:prstGeom>
          <a:solidFill>
            <a:schemeClr val="accent1"/>
          </a:solidFill>
          <a:ln w="9525">
            <a:solidFill>
              <a:schemeClr val="tx1"/>
            </a:solidFill>
            <a:round/>
            <a:headEnd/>
            <a:tailEnd/>
          </a:ln>
        </p:spPr>
        <p:txBody>
          <a:bodyPr wrap="none" anchor="ctr"/>
          <a:lstStyle/>
          <a:p>
            <a:pPr algn="ctr"/>
            <a:r>
              <a:rPr lang="en-US" altLang="en-US" sz="3600" b="1">
                <a:latin typeface="Tahoma" pitchFamily="34" charset="0"/>
              </a:rPr>
              <a:t>R</a:t>
            </a:r>
          </a:p>
        </p:txBody>
      </p:sp>
      <p:sp>
        <p:nvSpPr>
          <p:cNvPr id="47108" name="Line 4"/>
          <p:cNvSpPr>
            <a:spLocks noChangeShapeType="1"/>
          </p:cNvSpPr>
          <p:nvPr/>
        </p:nvSpPr>
        <p:spPr bwMode="auto">
          <a:xfrm flipV="1">
            <a:off x="1989138" y="2482850"/>
            <a:ext cx="996950" cy="755650"/>
          </a:xfrm>
          <a:prstGeom prst="line">
            <a:avLst/>
          </a:prstGeom>
          <a:noFill/>
          <a:ln w="9525">
            <a:solidFill>
              <a:schemeClr val="tx1"/>
            </a:solidFill>
            <a:round/>
            <a:headEnd/>
            <a:tailEnd type="triangle" w="med" len="med"/>
          </a:ln>
        </p:spPr>
        <p:txBody>
          <a:bodyPr/>
          <a:lstStyle/>
          <a:p>
            <a:endParaRPr lang="en-US"/>
          </a:p>
        </p:txBody>
      </p:sp>
      <p:sp>
        <p:nvSpPr>
          <p:cNvPr id="47109" name="Text Box 5"/>
          <p:cNvSpPr txBox="1">
            <a:spLocks noChangeArrowheads="1"/>
          </p:cNvSpPr>
          <p:nvPr/>
        </p:nvSpPr>
        <p:spPr bwMode="auto">
          <a:xfrm>
            <a:off x="3038475" y="2279650"/>
            <a:ext cx="1050925" cy="457200"/>
          </a:xfrm>
          <a:prstGeom prst="rect">
            <a:avLst/>
          </a:prstGeom>
          <a:noFill/>
          <a:ln w="9525">
            <a:noFill/>
            <a:miter lim="800000"/>
            <a:headEnd/>
            <a:tailEnd/>
          </a:ln>
        </p:spPr>
        <p:txBody>
          <a:bodyPr>
            <a:spAutoFit/>
          </a:bodyPr>
          <a:lstStyle/>
          <a:p>
            <a:r>
              <a:rPr lang="en-US" altLang="en-US">
                <a:latin typeface="Arial Narrow" pitchFamily="34" charset="0"/>
              </a:rPr>
              <a:t>300</a:t>
            </a:r>
          </a:p>
        </p:txBody>
      </p:sp>
      <p:sp>
        <p:nvSpPr>
          <p:cNvPr id="47110" name="Line 6"/>
          <p:cNvSpPr>
            <a:spLocks noChangeShapeType="1"/>
          </p:cNvSpPr>
          <p:nvPr/>
        </p:nvSpPr>
        <p:spPr bwMode="auto">
          <a:xfrm flipV="1">
            <a:off x="4114800" y="2424113"/>
            <a:ext cx="1931988" cy="46037"/>
          </a:xfrm>
          <a:prstGeom prst="line">
            <a:avLst/>
          </a:prstGeom>
          <a:noFill/>
          <a:ln w="9525">
            <a:solidFill>
              <a:schemeClr val="tx1"/>
            </a:solidFill>
            <a:round/>
            <a:headEnd/>
            <a:tailEnd type="triangle" w="med" len="med"/>
          </a:ln>
        </p:spPr>
        <p:txBody>
          <a:bodyPr/>
          <a:lstStyle/>
          <a:p>
            <a:endParaRPr lang="en-US"/>
          </a:p>
        </p:txBody>
      </p:sp>
      <p:sp>
        <p:nvSpPr>
          <p:cNvPr id="47111" name="Text Box 7"/>
          <p:cNvSpPr txBox="1">
            <a:spLocks noChangeArrowheads="1"/>
          </p:cNvSpPr>
          <p:nvPr/>
        </p:nvSpPr>
        <p:spPr bwMode="auto">
          <a:xfrm>
            <a:off x="6578600" y="2305050"/>
            <a:ext cx="673100" cy="457200"/>
          </a:xfrm>
          <a:prstGeom prst="rect">
            <a:avLst/>
          </a:prstGeom>
          <a:noFill/>
          <a:ln w="9525">
            <a:noFill/>
            <a:miter lim="800000"/>
            <a:headEnd/>
            <a:tailEnd/>
          </a:ln>
        </p:spPr>
        <p:txBody>
          <a:bodyPr wrap="none">
            <a:spAutoFit/>
          </a:bodyPr>
          <a:lstStyle/>
          <a:p>
            <a:r>
              <a:rPr lang="en-US" altLang="en-US">
                <a:latin typeface="Arial Narrow" pitchFamily="34" charset="0"/>
              </a:rPr>
              <a:t>220 </a:t>
            </a:r>
          </a:p>
        </p:txBody>
      </p:sp>
      <p:sp>
        <p:nvSpPr>
          <p:cNvPr id="47112" name="Line 8"/>
          <p:cNvSpPr>
            <a:spLocks noChangeShapeType="1"/>
          </p:cNvSpPr>
          <p:nvPr/>
        </p:nvSpPr>
        <p:spPr bwMode="auto">
          <a:xfrm>
            <a:off x="1855788" y="3762375"/>
            <a:ext cx="1263650" cy="873125"/>
          </a:xfrm>
          <a:prstGeom prst="line">
            <a:avLst/>
          </a:prstGeom>
          <a:noFill/>
          <a:ln w="9525">
            <a:solidFill>
              <a:schemeClr val="tx1"/>
            </a:solidFill>
            <a:round/>
            <a:headEnd/>
            <a:tailEnd type="triangle" w="med" len="med"/>
          </a:ln>
        </p:spPr>
        <p:txBody>
          <a:bodyPr/>
          <a:lstStyle/>
          <a:p>
            <a:endParaRPr lang="en-US"/>
          </a:p>
        </p:txBody>
      </p:sp>
      <p:sp>
        <p:nvSpPr>
          <p:cNvPr id="47113" name="Text Box 9"/>
          <p:cNvSpPr txBox="1">
            <a:spLocks noChangeArrowheads="1"/>
          </p:cNvSpPr>
          <p:nvPr/>
        </p:nvSpPr>
        <p:spPr bwMode="auto">
          <a:xfrm>
            <a:off x="3119438" y="4400550"/>
            <a:ext cx="603250" cy="457200"/>
          </a:xfrm>
          <a:prstGeom prst="rect">
            <a:avLst/>
          </a:prstGeom>
          <a:noFill/>
          <a:ln w="9525">
            <a:noFill/>
            <a:miter lim="800000"/>
            <a:headEnd/>
            <a:tailEnd/>
          </a:ln>
        </p:spPr>
        <p:txBody>
          <a:bodyPr wrap="none">
            <a:spAutoFit/>
          </a:bodyPr>
          <a:lstStyle/>
          <a:p>
            <a:r>
              <a:rPr lang="en-US" altLang="en-US">
                <a:latin typeface="Arial Narrow" pitchFamily="34" charset="0"/>
              </a:rPr>
              <a:t>300</a:t>
            </a:r>
          </a:p>
        </p:txBody>
      </p:sp>
      <p:sp>
        <p:nvSpPr>
          <p:cNvPr id="47114" name="Line 10"/>
          <p:cNvSpPr>
            <a:spLocks noChangeShapeType="1"/>
          </p:cNvSpPr>
          <p:nvPr/>
        </p:nvSpPr>
        <p:spPr bwMode="auto">
          <a:xfrm>
            <a:off x="3784600" y="4576763"/>
            <a:ext cx="2195513" cy="0"/>
          </a:xfrm>
          <a:prstGeom prst="line">
            <a:avLst/>
          </a:prstGeom>
          <a:noFill/>
          <a:ln w="9525">
            <a:solidFill>
              <a:schemeClr val="tx1"/>
            </a:solidFill>
            <a:round/>
            <a:headEnd/>
            <a:tailEnd type="triangle" w="med" len="med"/>
          </a:ln>
        </p:spPr>
        <p:txBody>
          <a:bodyPr/>
          <a:lstStyle/>
          <a:p>
            <a:endParaRPr lang="en-US"/>
          </a:p>
        </p:txBody>
      </p:sp>
      <p:sp>
        <p:nvSpPr>
          <p:cNvPr id="47115" name="Text Box 11"/>
          <p:cNvSpPr txBox="1">
            <a:spLocks noChangeArrowheads="1"/>
          </p:cNvSpPr>
          <p:nvPr/>
        </p:nvSpPr>
        <p:spPr bwMode="auto">
          <a:xfrm>
            <a:off x="6578600" y="4225925"/>
            <a:ext cx="673100" cy="457200"/>
          </a:xfrm>
          <a:prstGeom prst="rect">
            <a:avLst/>
          </a:prstGeom>
          <a:noFill/>
          <a:ln w="9525">
            <a:noFill/>
            <a:miter lim="800000"/>
            <a:headEnd/>
            <a:tailEnd/>
          </a:ln>
        </p:spPr>
        <p:txBody>
          <a:bodyPr wrap="none">
            <a:spAutoFit/>
          </a:bodyPr>
          <a:lstStyle/>
          <a:p>
            <a:r>
              <a:rPr lang="en-US" altLang="en-US">
                <a:latin typeface="Arial Narrow" pitchFamily="34" charset="0"/>
              </a:rPr>
              <a:t>218 </a:t>
            </a:r>
          </a:p>
        </p:txBody>
      </p:sp>
      <p:sp>
        <p:nvSpPr>
          <p:cNvPr id="47116" name="Text Box 12"/>
          <p:cNvSpPr txBox="1">
            <a:spLocks noChangeArrowheads="1"/>
          </p:cNvSpPr>
          <p:nvPr/>
        </p:nvSpPr>
        <p:spPr bwMode="auto">
          <a:xfrm>
            <a:off x="2173288" y="2857500"/>
            <a:ext cx="2255837" cy="457200"/>
          </a:xfrm>
          <a:prstGeom prst="rect">
            <a:avLst/>
          </a:prstGeom>
          <a:noFill/>
          <a:ln w="9525">
            <a:noFill/>
            <a:miter lim="800000"/>
            <a:headEnd/>
            <a:tailEnd/>
          </a:ln>
        </p:spPr>
        <p:txBody>
          <a:bodyPr wrap="none">
            <a:spAutoFit/>
          </a:bodyPr>
          <a:lstStyle/>
          <a:p>
            <a:r>
              <a:rPr lang="en-US" altLang="en-US">
                <a:latin typeface="Arial Narrow" pitchFamily="34" charset="0"/>
              </a:rPr>
              <a:t>Standard, n= 5000</a:t>
            </a:r>
          </a:p>
        </p:txBody>
      </p:sp>
      <p:sp>
        <p:nvSpPr>
          <p:cNvPr id="47117" name="Text Box 13"/>
          <p:cNvSpPr txBox="1">
            <a:spLocks noChangeArrowheads="1"/>
          </p:cNvSpPr>
          <p:nvPr/>
        </p:nvSpPr>
        <p:spPr bwMode="auto">
          <a:xfrm>
            <a:off x="2173288" y="3848100"/>
            <a:ext cx="2630487" cy="457200"/>
          </a:xfrm>
          <a:prstGeom prst="rect">
            <a:avLst/>
          </a:prstGeom>
          <a:noFill/>
          <a:ln w="9525">
            <a:noFill/>
            <a:miter lim="800000"/>
            <a:headEnd/>
            <a:tailEnd/>
          </a:ln>
        </p:spPr>
        <p:txBody>
          <a:bodyPr wrap="none">
            <a:spAutoFit/>
          </a:bodyPr>
          <a:lstStyle/>
          <a:p>
            <a:r>
              <a:rPr lang="en-US" altLang="en-US">
                <a:latin typeface="Arial Narrow" pitchFamily="34" charset="0"/>
              </a:rPr>
              <a:t>Experimental, n=5000</a:t>
            </a:r>
          </a:p>
        </p:txBody>
      </p:sp>
      <p:sp>
        <p:nvSpPr>
          <p:cNvPr id="47118" name="Text Box 14"/>
          <p:cNvSpPr txBox="1">
            <a:spLocks noChangeArrowheads="1"/>
          </p:cNvSpPr>
          <p:nvPr/>
        </p:nvSpPr>
        <p:spPr bwMode="auto">
          <a:xfrm>
            <a:off x="3438525" y="1524000"/>
            <a:ext cx="2898775" cy="457200"/>
          </a:xfrm>
          <a:prstGeom prst="rect">
            <a:avLst/>
          </a:prstGeom>
          <a:noFill/>
          <a:ln w="9525">
            <a:noFill/>
            <a:miter lim="800000"/>
            <a:headEnd/>
            <a:tailEnd/>
          </a:ln>
        </p:spPr>
        <p:txBody>
          <a:bodyPr>
            <a:spAutoFit/>
          </a:bodyPr>
          <a:lstStyle/>
          <a:p>
            <a:r>
              <a:rPr lang="en-US" altLang="en-US">
                <a:latin typeface="Arial Narrow" pitchFamily="34" charset="0"/>
              </a:rPr>
              <a:t>Cholesterol level, mg/dl</a:t>
            </a:r>
          </a:p>
        </p:txBody>
      </p:sp>
      <p:sp>
        <p:nvSpPr>
          <p:cNvPr id="47119" name="Text Box 15"/>
          <p:cNvSpPr txBox="1">
            <a:spLocks noChangeArrowheads="1"/>
          </p:cNvSpPr>
          <p:nvPr/>
        </p:nvSpPr>
        <p:spPr bwMode="auto">
          <a:xfrm>
            <a:off x="2209800" y="5340350"/>
            <a:ext cx="4073525" cy="523875"/>
          </a:xfrm>
          <a:prstGeom prst="rect">
            <a:avLst/>
          </a:prstGeom>
          <a:noFill/>
          <a:ln w="9525">
            <a:noFill/>
            <a:miter lim="800000"/>
            <a:headEnd/>
            <a:tailEnd/>
          </a:ln>
        </p:spPr>
        <p:txBody>
          <a:bodyPr>
            <a:spAutoFit/>
          </a:bodyPr>
          <a:lstStyle/>
          <a:p>
            <a:r>
              <a:rPr lang="en-US" altLang="en-US" sz="2800">
                <a:latin typeface="Arial Narrow" pitchFamily="34" charset="0"/>
              </a:rPr>
              <a:t>		p = 0.0023</a:t>
            </a:r>
          </a:p>
        </p:txBody>
      </p:sp>
      <p:sp>
        <p:nvSpPr>
          <p:cNvPr id="47120" name="AutoShape 16"/>
          <p:cNvSpPr>
            <a:spLocks noChangeArrowheads="1"/>
          </p:cNvSpPr>
          <p:nvPr/>
        </p:nvSpPr>
        <p:spPr bwMode="auto">
          <a:xfrm>
            <a:off x="6645275" y="2773363"/>
            <a:ext cx="598488" cy="1338262"/>
          </a:xfrm>
          <a:prstGeom prst="upDownArrow">
            <a:avLst>
              <a:gd name="adj1" fmla="val 50000"/>
              <a:gd name="adj2" fmla="val 44721"/>
            </a:avLst>
          </a:prstGeom>
          <a:solidFill>
            <a:schemeClr val="accent1"/>
          </a:solidFill>
          <a:ln w="9525">
            <a:solidFill>
              <a:schemeClr val="tx1"/>
            </a:solidFill>
            <a:miter lim="800000"/>
            <a:headEnd/>
            <a:tailEnd/>
          </a:ln>
        </p:spPr>
        <p:txBody>
          <a:bodyPr vert="eaVert" wrap="none" anchor="ctr"/>
          <a:lstStyle/>
          <a:p>
            <a:endParaRPr lang="en-US" altLang="en-US"/>
          </a:p>
        </p:txBody>
      </p:sp>
      <p:sp>
        <p:nvSpPr>
          <p:cNvPr id="109585" name="Text Box 17"/>
          <p:cNvSpPr txBox="1">
            <a:spLocks noChangeArrowheads="1"/>
          </p:cNvSpPr>
          <p:nvPr/>
        </p:nvSpPr>
        <p:spPr bwMode="auto">
          <a:xfrm>
            <a:off x="5314950" y="3243263"/>
            <a:ext cx="1220788" cy="519112"/>
          </a:xfrm>
          <a:prstGeom prst="rect">
            <a:avLst/>
          </a:prstGeom>
          <a:noFill/>
          <a:ln w="9525">
            <a:noFill/>
            <a:miter lim="800000"/>
            <a:headEnd/>
            <a:tailEnd/>
          </a:ln>
        </p:spPr>
        <p:txBody>
          <a:bodyPr wrap="none">
            <a:spAutoFit/>
          </a:bodyPr>
          <a:lstStyle/>
          <a:p>
            <a:r>
              <a:rPr lang="en-US" altLang="en-US" sz="2800" b="1">
                <a:latin typeface="Arial Narrow" pitchFamily="34" charset="0"/>
              </a:rPr>
              <a:t>Clinical</a:t>
            </a:r>
          </a:p>
        </p:txBody>
      </p:sp>
      <p:sp>
        <p:nvSpPr>
          <p:cNvPr id="109586" name="Text Box 18"/>
          <p:cNvSpPr txBox="1">
            <a:spLocks noChangeArrowheads="1"/>
          </p:cNvSpPr>
          <p:nvPr/>
        </p:nvSpPr>
        <p:spPr bwMode="auto">
          <a:xfrm>
            <a:off x="5381625" y="5799138"/>
            <a:ext cx="1560513" cy="519112"/>
          </a:xfrm>
          <a:prstGeom prst="rect">
            <a:avLst/>
          </a:prstGeom>
          <a:noFill/>
          <a:ln w="9525">
            <a:noFill/>
            <a:miter lim="800000"/>
            <a:headEnd/>
            <a:tailEnd/>
          </a:ln>
        </p:spPr>
        <p:txBody>
          <a:bodyPr wrap="none">
            <a:spAutoFit/>
          </a:bodyPr>
          <a:lstStyle/>
          <a:p>
            <a:r>
              <a:rPr lang="en-US" altLang="en-US" sz="2800" b="1">
                <a:solidFill>
                  <a:srgbClr val="FF0000"/>
                </a:solidFill>
                <a:latin typeface="Arial Narrow" pitchFamily="34" charset="0"/>
              </a:rPr>
              <a:t>Statistical</a:t>
            </a:r>
          </a:p>
        </p:txBody>
      </p:sp>
      <p:sp>
        <p:nvSpPr>
          <p:cNvPr id="47123" name="Text Box 19"/>
          <p:cNvSpPr txBox="1">
            <a:spLocks noChangeArrowheads="1"/>
          </p:cNvSpPr>
          <p:nvPr/>
        </p:nvSpPr>
        <p:spPr bwMode="auto">
          <a:xfrm>
            <a:off x="1143000" y="304800"/>
            <a:ext cx="7470775" cy="588963"/>
          </a:xfrm>
          <a:prstGeom prst="rect">
            <a:avLst/>
          </a:prstGeom>
          <a:solidFill>
            <a:srgbClr val="660033"/>
          </a:solidFill>
          <a:ln w="9525">
            <a:solidFill>
              <a:srgbClr val="FFFF00"/>
            </a:solidFill>
            <a:miter lim="800000"/>
            <a:headEnd/>
            <a:tailEnd/>
          </a:ln>
        </p:spPr>
        <p:txBody>
          <a:bodyPr wrap="none">
            <a:spAutoFit/>
          </a:bodyPr>
          <a:lstStyle/>
          <a:p>
            <a:r>
              <a:rPr lang="en-US" altLang="en-US" sz="3200" b="1">
                <a:solidFill>
                  <a:srgbClr val="FFFF00"/>
                </a:solidFill>
                <a:latin typeface="Arial Narrow" pitchFamily="34" charset="0"/>
              </a:rPr>
              <a:t>Clinical importance vs. statistical significance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09585"/>
                                        </p:tgtEl>
                                        <p:attrNameLst>
                                          <p:attrName>style.visibility</p:attrName>
                                        </p:attrNameLst>
                                      </p:cBhvr>
                                      <p:to>
                                        <p:strVal val="visible"/>
                                      </p:to>
                                    </p:set>
                                    <p:anim calcmode="lin" valueType="num">
                                      <p:cBhvr additive="base">
                                        <p:cTn id="7" dur="500" fill="hold"/>
                                        <p:tgtEl>
                                          <p:spTgt spid="109585"/>
                                        </p:tgtEl>
                                        <p:attrNameLst>
                                          <p:attrName>ppt_x</p:attrName>
                                        </p:attrNameLst>
                                      </p:cBhvr>
                                      <p:tavLst>
                                        <p:tav tm="0">
                                          <p:val>
                                            <p:strVal val="1+#ppt_w/2"/>
                                          </p:val>
                                        </p:tav>
                                        <p:tav tm="100000">
                                          <p:val>
                                            <p:strVal val="#ppt_x"/>
                                          </p:val>
                                        </p:tav>
                                      </p:tavLst>
                                    </p:anim>
                                    <p:anim calcmode="lin" valueType="num">
                                      <p:cBhvr additive="base">
                                        <p:cTn id="8" dur="500" fill="hold"/>
                                        <p:tgtEl>
                                          <p:spTgt spid="109585"/>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09586"/>
                                        </p:tgtEl>
                                        <p:attrNameLst>
                                          <p:attrName>style.visibility</p:attrName>
                                        </p:attrNameLst>
                                      </p:cBhvr>
                                      <p:to>
                                        <p:strVal val="visible"/>
                                      </p:to>
                                    </p:set>
                                    <p:anim calcmode="lin" valueType="num">
                                      <p:cBhvr additive="base">
                                        <p:cTn id="13" dur="500" fill="hold"/>
                                        <p:tgtEl>
                                          <p:spTgt spid="109586"/>
                                        </p:tgtEl>
                                        <p:attrNameLst>
                                          <p:attrName>ppt_x</p:attrName>
                                        </p:attrNameLst>
                                      </p:cBhvr>
                                      <p:tavLst>
                                        <p:tav tm="0">
                                          <p:val>
                                            <p:strVal val="1+#ppt_w/2"/>
                                          </p:val>
                                        </p:tav>
                                        <p:tav tm="100000">
                                          <p:val>
                                            <p:strVal val="#ppt_x"/>
                                          </p:val>
                                        </p:tav>
                                      </p:tavLst>
                                    </p:anim>
                                    <p:anim calcmode="lin" valueType="num">
                                      <p:cBhvr additive="base">
                                        <p:cTn id="14" dur="500" fill="hold"/>
                                        <p:tgtEl>
                                          <p:spTgt spid="1095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85" grpId="0"/>
      <p:bldP spid="10958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Line 2"/>
          <p:cNvSpPr>
            <a:spLocks noChangeShapeType="1"/>
          </p:cNvSpPr>
          <p:nvPr/>
        </p:nvSpPr>
        <p:spPr bwMode="auto">
          <a:xfrm>
            <a:off x="3276600" y="2133600"/>
            <a:ext cx="3592513" cy="0"/>
          </a:xfrm>
          <a:prstGeom prst="line">
            <a:avLst/>
          </a:prstGeom>
          <a:noFill/>
          <a:ln w="9525">
            <a:solidFill>
              <a:schemeClr val="tx1"/>
            </a:solidFill>
            <a:round/>
            <a:headEnd/>
            <a:tailEnd/>
          </a:ln>
        </p:spPr>
        <p:txBody>
          <a:bodyPr/>
          <a:lstStyle/>
          <a:p>
            <a:endParaRPr lang="en-US"/>
          </a:p>
        </p:txBody>
      </p:sp>
      <p:sp>
        <p:nvSpPr>
          <p:cNvPr id="48131" name="Line 3"/>
          <p:cNvSpPr>
            <a:spLocks noChangeShapeType="1"/>
          </p:cNvSpPr>
          <p:nvPr/>
        </p:nvSpPr>
        <p:spPr bwMode="auto">
          <a:xfrm>
            <a:off x="3276600" y="3352800"/>
            <a:ext cx="3656013" cy="0"/>
          </a:xfrm>
          <a:prstGeom prst="line">
            <a:avLst/>
          </a:prstGeom>
          <a:noFill/>
          <a:ln w="9525">
            <a:solidFill>
              <a:schemeClr val="tx1"/>
            </a:solidFill>
            <a:round/>
            <a:headEnd/>
            <a:tailEnd/>
          </a:ln>
        </p:spPr>
        <p:txBody>
          <a:bodyPr/>
          <a:lstStyle/>
          <a:p>
            <a:endParaRPr lang="en-US"/>
          </a:p>
        </p:txBody>
      </p:sp>
      <p:sp>
        <p:nvSpPr>
          <p:cNvPr id="48132" name="Line 4"/>
          <p:cNvSpPr>
            <a:spLocks noChangeShapeType="1"/>
          </p:cNvSpPr>
          <p:nvPr/>
        </p:nvSpPr>
        <p:spPr bwMode="auto">
          <a:xfrm>
            <a:off x="3200400" y="4495800"/>
            <a:ext cx="3592513" cy="0"/>
          </a:xfrm>
          <a:prstGeom prst="line">
            <a:avLst/>
          </a:prstGeom>
          <a:noFill/>
          <a:ln w="9525">
            <a:solidFill>
              <a:schemeClr val="tx1"/>
            </a:solidFill>
            <a:round/>
            <a:headEnd/>
            <a:tailEnd/>
          </a:ln>
        </p:spPr>
        <p:txBody>
          <a:bodyPr/>
          <a:lstStyle/>
          <a:p>
            <a:endParaRPr lang="en-US"/>
          </a:p>
        </p:txBody>
      </p:sp>
      <p:sp>
        <p:nvSpPr>
          <p:cNvPr id="48133" name="Text Box 5"/>
          <p:cNvSpPr txBox="1">
            <a:spLocks noChangeArrowheads="1"/>
          </p:cNvSpPr>
          <p:nvPr/>
        </p:nvSpPr>
        <p:spPr bwMode="auto">
          <a:xfrm>
            <a:off x="3657600" y="1401763"/>
            <a:ext cx="2443163" cy="519112"/>
          </a:xfrm>
          <a:prstGeom prst="rect">
            <a:avLst/>
          </a:prstGeom>
          <a:noFill/>
          <a:ln w="9525">
            <a:noFill/>
            <a:miter lim="800000"/>
            <a:headEnd/>
            <a:tailEnd/>
          </a:ln>
        </p:spPr>
        <p:txBody>
          <a:bodyPr wrap="none">
            <a:spAutoFit/>
          </a:bodyPr>
          <a:lstStyle/>
          <a:p>
            <a:r>
              <a:rPr lang="en-US" altLang="en-US" sz="2800">
                <a:latin typeface="Arial Narrow" pitchFamily="34" charset="0"/>
              </a:rPr>
              <a:t>Yes	            No</a:t>
            </a:r>
          </a:p>
        </p:txBody>
      </p:sp>
      <p:sp>
        <p:nvSpPr>
          <p:cNvPr id="48134" name="Text Box 6"/>
          <p:cNvSpPr txBox="1">
            <a:spLocks noChangeArrowheads="1"/>
          </p:cNvSpPr>
          <p:nvPr/>
        </p:nvSpPr>
        <p:spPr bwMode="auto">
          <a:xfrm>
            <a:off x="1828800" y="2430463"/>
            <a:ext cx="4756150" cy="519112"/>
          </a:xfrm>
          <a:prstGeom prst="rect">
            <a:avLst/>
          </a:prstGeom>
          <a:noFill/>
          <a:ln w="9525">
            <a:noFill/>
            <a:miter lim="800000"/>
            <a:headEnd/>
            <a:tailEnd/>
          </a:ln>
        </p:spPr>
        <p:txBody>
          <a:bodyPr wrap="none">
            <a:spAutoFit/>
          </a:bodyPr>
          <a:lstStyle/>
          <a:p>
            <a:r>
              <a:rPr lang="en-US" altLang="en-US" sz="2800">
                <a:latin typeface="Arial Narrow" pitchFamily="34" charset="0"/>
              </a:rPr>
              <a:t>Standard	  0		  10	</a:t>
            </a:r>
          </a:p>
        </p:txBody>
      </p:sp>
      <p:sp>
        <p:nvSpPr>
          <p:cNvPr id="48135" name="Text Box 7"/>
          <p:cNvSpPr txBox="1">
            <a:spLocks noChangeArrowheads="1"/>
          </p:cNvSpPr>
          <p:nvPr/>
        </p:nvSpPr>
        <p:spPr bwMode="auto">
          <a:xfrm>
            <a:off x="1828800" y="3733800"/>
            <a:ext cx="4246563" cy="519113"/>
          </a:xfrm>
          <a:prstGeom prst="rect">
            <a:avLst/>
          </a:prstGeom>
          <a:noFill/>
          <a:ln w="9525">
            <a:noFill/>
            <a:miter lim="800000"/>
            <a:headEnd/>
            <a:tailEnd/>
          </a:ln>
        </p:spPr>
        <p:txBody>
          <a:bodyPr wrap="none">
            <a:spAutoFit/>
          </a:bodyPr>
          <a:lstStyle/>
          <a:p>
            <a:r>
              <a:rPr lang="en-US" altLang="en-US" sz="2800">
                <a:latin typeface="Arial Narrow" pitchFamily="34" charset="0"/>
              </a:rPr>
              <a:t>New		   3		   7</a:t>
            </a:r>
          </a:p>
        </p:txBody>
      </p:sp>
      <p:sp>
        <p:nvSpPr>
          <p:cNvPr id="48136" name="Text Box 8"/>
          <p:cNvSpPr txBox="1">
            <a:spLocks noChangeArrowheads="1"/>
          </p:cNvSpPr>
          <p:nvPr/>
        </p:nvSpPr>
        <p:spPr bwMode="auto">
          <a:xfrm>
            <a:off x="1066800" y="5873750"/>
            <a:ext cx="4014788" cy="519113"/>
          </a:xfrm>
          <a:prstGeom prst="rect">
            <a:avLst/>
          </a:prstGeom>
          <a:noFill/>
          <a:ln w="9525">
            <a:noFill/>
            <a:miter lim="800000"/>
            <a:headEnd/>
            <a:tailEnd/>
          </a:ln>
        </p:spPr>
        <p:txBody>
          <a:bodyPr wrap="none">
            <a:spAutoFit/>
          </a:bodyPr>
          <a:lstStyle/>
          <a:p>
            <a:r>
              <a:rPr lang="en-US" altLang="en-US" sz="2800">
                <a:solidFill>
                  <a:srgbClr val="055F05"/>
                </a:solidFill>
                <a:latin typeface="Arial Narrow" pitchFamily="34" charset="0"/>
              </a:rPr>
              <a:t>Fischer exact test:   p = 0.211</a:t>
            </a:r>
          </a:p>
        </p:txBody>
      </p:sp>
      <p:sp>
        <p:nvSpPr>
          <p:cNvPr id="48137" name="Text Box 9"/>
          <p:cNvSpPr txBox="1">
            <a:spLocks noChangeArrowheads="1"/>
          </p:cNvSpPr>
          <p:nvPr/>
        </p:nvSpPr>
        <p:spPr bwMode="auto">
          <a:xfrm>
            <a:off x="914400" y="381000"/>
            <a:ext cx="7470775" cy="588963"/>
          </a:xfrm>
          <a:prstGeom prst="rect">
            <a:avLst/>
          </a:prstGeom>
          <a:solidFill>
            <a:srgbClr val="660033"/>
          </a:solidFill>
          <a:ln w="9525">
            <a:solidFill>
              <a:srgbClr val="FFFF00"/>
            </a:solidFill>
            <a:miter lim="800000"/>
            <a:headEnd/>
            <a:tailEnd/>
          </a:ln>
        </p:spPr>
        <p:txBody>
          <a:bodyPr wrap="none">
            <a:spAutoFit/>
          </a:bodyPr>
          <a:lstStyle/>
          <a:p>
            <a:r>
              <a:rPr lang="en-US" altLang="en-US" sz="3200" b="1">
                <a:solidFill>
                  <a:srgbClr val="FFFF00"/>
                </a:solidFill>
                <a:latin typeface="Arial Narrow" pitchFamily="34" charset="0"/>
              </a:rPr>
              <a:t>Clinical importance vs. statistical significance</a:t>
            </a:r>
          </a:p>
        </p:txBody>
      </p:sp>
      <p:sp>
        <p:nvSpPr>
          <p:cNvPr id="48138" name="Text Box 10"/>
          <p:cNvSpPr txBox="1">
            <a:spLocks noChangeArrowheads="1"/>
          </p:cNvSpPr>
          <p:nvPr/>
        </p:nvSpPr>
        <p:spPr bwMode="auto">
          <a:xfrm>
            <a:off x="1066800" y="5027613"/>
            <a:ext cx="4048125" cy="519112"/>
          </a:xfrm>
          <a:prstGeom prst="rect">
            <a:avLst/>
          </a:prstGeom>
          <a:noFill/>
          <a:ln w="9525">
            <a:noFill/>
            <a:miter lim="800000"/>
            <a:headEnd/>
            <a:tailEnd/>
          </a:ln>
        </p:spPr>
        <p:txBody>
          <a:bodyPr wrap="none">
            <a:spAutoFit/>
          </a:bodyPr>
          <a:lstStyle/>
          <a:p>
            <a:r>
              <a:rPr lang="en-US" altLang="en-US" sz="2800">
                <a:latin typeface="Arial Narrow" pitchFamily="34" charset="0"/>
              </a:rPr>
              <a:t>Absolute risk reduction = 30%</a:t>
            </a:r>
          </a:p>
        </p:txBody>
      </p:sp>
      <p:grpSp>
        <p:nvGrpSpPr>
          <p:cNvPr id="2" name="Group 11"/>
          <p:cNvGrpSpPr>
            <a:grpSpLocks/>
          </p:cNvGrpSpPr>
          <p:nvPr/>
        </p:nvGrpSpPr>
        <p:grpSpPr bwMode="auto">
          <a:xfrm>
            <a:off x="6096000" y="4949825"/>
            <a:ext cx="2135188" cy="519113"/>
            <a:chOff x="3840" y="3118"/>
            <a:chExt cx="1345" cy="327"/>
          </a:xfrm>
        </p:grpSpPr>
        <p:sp>
          <p:nvSpPr>
            <p:cNvPr id="48143" name="Text Box 12"/>
            <p:cNvSpPr txBox="1">
              <a:spLocks noChangeArrowheads="1"/>
            </p:cNvSpPr>
            <p:nvPr/>
          </p:nvSpPr>
          <p:spPr bwMode="auto">
            <a:xfrm>
              <a:off x="4416" y="3118"/>
              <a:ext cx="769" cy="327"/>
            </a:xfrm>
            <a:prstGeom prst="rect">
              <a:avLst/>
            </a:prstGeom>
            <a:solidFill>
              <a:schemeClr val="tx2"/>
            </a:solidFill>
            <a:ln w="9525">
              <a:noFill/>
              <a:miter lim="800000"/>
              <a:headEnd/>
              <a:tailEnd/>
            </a:ln>
          </p:spPr>
          <p:txBody>
            <a:bodyPr wrap="none">
              <a:spAutoFit/>
            </a:bodyPr>
            <a:lstStyle/>
            <a:p>
              <a:r>
                <a:rPr lang="en-US" altLang="en-US" sz="2800" b="1">
                  <a:solidFill>
                    <a:srgbClr val="FFFF00"/>
                  </a:solidFill>
                  <a:latin typeface="Arial Narrow" pitchFamily="34" charset="0"/>
                </a:rPr>
                <a:t>Clinical</a:t>
              </a:r>
            </a:p>
          </p:txBody>
        </p:sp>
        <p:sp>
          <p:nvSpPr>
            <p:cNvPr id="48144" name="AutoShape 13"/>
            <p:cNvSpPr>
              <a:spLocks noChangeArrowheads="1"/>
            </p:cNvSpPr>
            <p:nvPr/>
          </p:nvSpPr>
          <p:spPr bwMode="auto">
            <a:xfrm>
              <a:off x="3840" y="3168"/>
              <a:ext cx="576" cy="240"/>
            </a:xfrm>
            <a:prstGeom prst="leftArrow">
              <a:avLst>
                <a:gd name="adj1" fmla="val 50000"/>
                <a:gd name="adj2" fmla="val 60000"/>
              </a:avLst>
            </a:prstGeom>
            <a:solidFill>
              <a:schemeClr val="accent1"/>
            </a:solidFill>
            <a:ln w="9525">
              <a:solidFill>
                <a:schemeClr val="tx1"/>
              </a:solidFill>
              <a:miter lim="800000"/>
              <a:headEnd/>
              <a:tailEnd/>
            </a:ln>
          </p:spPr>
          <p:txBody>
            <a:bodyPr wrap="none" anchor="ctr"/>
            <a:lstStyle/>
            <a:p>
              <a:endParaRPr lang="en-US" altLang="en-US"/>
            </a:p>
          </p:txBody>
        </p:sp>
      </p:grpSp>
      <p:grpSp>
        <p:nvGrpSpPr>
          <p:cNvPr id="3" name="Group 14"/>
          <p:cNvGrpSpPr>
            <a:grpSpLocks/>
          </p:cNvGrpSpPr>
          <p:nvPr/>
        </p:nvGrpSpPr>
        <p:grpSpPr bwMode="auto">
          <a:xfrm>
            <a:off x="6096000" y="5940425"/>
            <a:ext cx="2398713" cy="519113"/>
            <a:chOff x="3840" y="3742"/>
            <a:chExt cx="1511" cy="327"/>
          </a:xfrm>
        </p:grpSpPr>
        <p:sp>
          <p:nvSpPr>
            <p:cNvPr id="48141" name="Text Box 15"/>
            <p:cNvSpPr txBox="1">
              <a:spLocks noChangeArrowheads="1"/>
            </p:cNvSpPr>
            <p:nvPr/>
          </p:nvSpPr>
          <p:spPr bwMode="auto">
            <a:xfrm>
              <a:off x="4368" y="3742"/>
              <a:ext cx="983" cy="327"/>
            </a:xfrm>
            <a:prstGeom prst="rect">
              <a:avLst/>
            </a:prstGeom>
            <a:noFill/>
            <a:ln w="9525">
              <a:noFill/>
              <a:miter lim="800000"/>
              <a:headEnd/>
              <a:tailEnd/>
            </a:ln>
          </p:spPr>
          <p:txBody>
            <a:bodyPr wrap="none">
              <a:spAutoFit/>
            </a:bodyPr>
            <a:lstStyle/>
            <a:p>
              <a:r>
                <a:rPr lang="en-US" altLang="en-US" sz="2800" b="1">
                  <a:solidFill>
                    <a:srgbClr val="FF0000"/>
                  </a:solidFill>
                  <a:latin typeface="Arial Narrow" pitchFamily="34" charset="0"/>
                </a:rPr>
                <a:t>Statistical</a:t>
              </a:r>
            </a:p>
          </p:txBody>
        </p:sp>
        <p:sp>
          <p:nvSpPr>
            <p:cNvPr id="48142" name="AutoShape 16"/>
            <p:cNvSpPr>
              <a:spLocks noChangeArrowheads="1"/>
            </p:cNvSpPr>
            <p:nvPr/>
          </p:nvSpPr>
          <p:spPr bwMode="auto">
            <a:xfrm>
              <a:off x="3840" y="3792"/>
              <a:ext cx="480" cy="240"/>
            </a:xfrm>
            <a:prstGeom prst="leftArrow">
              <a:avLst>
                <a:gd name="adj1" fmla="val 50000"/>
                <a:gd name="adj2" fmla="val 50000"/>
              </a:avLst>
            </a:prstGeom>
            <a:solidFill>
              <a:schemeClr val="accent1"/>
            </a:solidFill>
            <a:ln w="9525">
              <a:solidFill>
                <a:schemeClr val="tx1"/>
              </a:solidFill>
              <a:miter lim="800000"/>
              <a:headEnd/>
              <a:tailEnd/>
            </a:ln>
          </p:spPr>
          <p:txBody>
            <a:bodyPr wrap="none" anchor="ctr"/>
            <a:lstStyle/>
            <a:p>
              <a:endParaRPr lang="en-US"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righ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838200" y="381000"/>
            <a:ext cx="7154863" cy="839788"/>
          </a:xfrm>
        </p:spPr>
        <p:txBody>
          <a:bodyPr/>
          <a:lstStyle/>
          <a:p>
            <a:r>
              <a:rPr lang="en-US" altLang="en-US" sz="3600" smtClean="0"/>
              <a:t>Why worry about chance?</a:t>
            </a:r>
          </a:p>
        </p:txBody>
      </p:sp>
      <p:sp>
        <p:nvSpPr>
          <p:cNvPr id="12291" name="Oval 3"/>
          <p:cNvSpPr>
            <a:spLocks noChangeArrowheads="1"/>
          </p:cNvSpPr>
          <p:nvPr/>
        </p:nvSpPr>
        <p:spPr bwMode="auto">
          <a:xfrm>
            <a:off x="914400" y="2057400"/>
            <a:ext cx="3581400" cy="2667000"/>
          </a:xfrm>
          <a:prstGeom prst="ellipse">
            <a:avLst/>
          </a:prstGeom>
          <a:noFill/>
          <a:ln w="31750">
            <a:solidFill>
              <a:schemeClr val="tx1"/>
            </a:solidFill>
            <a:miter lim="800000"/>
            <a:headEnd/>
            <a:tailEnd/>
          </a:ln>
        </p:spPr>
        <p:txBody>
          <a:bodyPr wrap="none" anchor="ctr"/>
          <a:lstStyle/>
          <a:p>
            <a:endParaRPr lang="en-US" altLang="en-US"/>
          </a:p>
        </p:txBody>
      </p:sp>
      <p:sp>
        <p:nvSpPr>
          <p:cNvPr id="12292" name="Text Box 4"/>
          <p:cNvSpPr txBox="1">
            <a:spLocks noChangeArrowheads="1"/>
          </p:cNvSpPr>
          <p:nvPr/>
        </p:nvSpPr>
        <p:spPr bwMode="auto">
          <a:xfrm>
            <a:off x="457200" y="1524000"/>
            <a:ext cx="2209800" cy="519113"/>
          </a:xfrm>
          <a:prstGeom prst="rect">
            <a:avLst/>
          </a:prstGeom>
          <a:noFill/>
          <a:ln w="9525">
            <a:noFill/>
            <a:miter lim="800000"/>
            <a:headEnd/>
            <a:tailEnd/>
          </a:ln>
        </p:spPr>
        <p:txBody>
          <a:bodyPr>
            <a:spAutoFit/>
          </a:bodyPr>
          <a:lstStyle/>
          <a:p>
            <a:pPr>
              <a:spcBef>
                <a:spcPct val="50000"/>
              </a:spcBef>
            </a:pPr>
            <a:r>
              <a:rPr lang="en-US" altLang="en-US" sz="2800" b="1"/>
              <a:t>Population</a:t>
            </a:r>
          </a:p>
        </p:txBody>
      </p:sp>
      <p:sp>
        <p:nvSpPr>
          <p:cNvPr id="1142789" name="Text Box 5"/>
          <p:cNvSpPr txBox="1">
            <a:spLocks noChangeArrowheads="1"/>
          </p:cNvSpPr>
          <p:nvPr/>
        </p:nvSpPr>
        <p:spPr bwMode="auto">
          <a:xfrm>
            <a:off x="5791200" y="1143000"/>
            <a:ext cx="1981200" cy="457200"/>
          </a:xfrm>
          <a:prstGeom prst="rect">
            <a:avLst/>
          </a:prstGeom>
          <a:noFill/>
          <a:ln w="9525">
            <a:noFill/>
            <a:miter lim="800000"/>
            <a:headEnd/>
            <a:tailEnd/>
          </a:ln>
        </p:spPr>
        <p:txBody>
          <a:bodyPr>
            <a:spAutoFit/>
          </a:bodyPr>
          <a:lstStyle/>
          <a:p>
            <a:pPr>
              <a:spcBef>
                <a:spcPct val="50000"/>
              </a:spcBef>
            </a:pPr>
            <a:r>
              <a:rPr lang="en-US" altLang="en-US" b="1">
                <a:solidFill>
                  <a:schemeClr val="hlink"/>
                </a:solidFill>
              </a:rPr>
              <a:t>Sample 1</a:t>
            </a:r>
            <a:endParaRPr lang="en-US" altLang="en-US" b="1">
              <a:solidFill>
                <a:schemeClr val="folHlink"/>
              </a:solidFill>
            </a:endParaRPr>
          </a:p>
        </p:txBody>
      </p:sp>
      <p:sp>
        <p:nvSpPr>
          <p:cNvPr id="1142790" name="Rectangle 6"/>
          <p:cNvSpPr>
            <a:spLocks noChangeArrowheads="1"/>
          </p:cNvSpPr>
          <p:nvPr/>
        </p:nvSpPr>
        <p:spPr bwMode="auto">
          <a:xfrm>
            <a:off x="838200" y="5149850"/>
            <a:ext cx="7772400" cy="1306513"/>
          </a:xfrm>
          <a:prstGeom prst="rect">
            <a:avLst/>
          </a:prstGeom>
          <a:solidFill>
            <a:srgbClr val="CBDDF7"/>
          </a:solidFill>
          <a:ln w="12700">
            <a:solidFill>
              <a:schemeClr val="tx1"/>
            </a:solidFill>
            <a:miter lim="800000"/>
            <a:headEnd/>
            <a:tailEnd/>
          </a:ln>
        </p:spPr>
        <p:txBody>
          <a:bodyPr lIns="90488" tIns="44450" rIns="90488" bIns="44450">
            <a:spAutoFit/>
          </a:bodyPr>
          <a:lstStyle/>
          <a:p>
            <a:pPr>
              <a:lnSpc>
                <a:spcPct val="110000"/>
              </a:lnSpc>
            </a:pPr>
            <a:r>
              <a:rPr lang="en-US" altLang="en-US" b="1">
                <a:solidFill>
                  <a:srgbClr val="000000"/>
                </a:solidFill>
              </a:rPr>
              <a:t>Sampling variability…</a:t>
            </a:r>
          </a:p>
          <a:p>
            <a:pPr>
              <a:lnSpc>
                <a:spcPct val="110000"/>
              </a:lnSpc>
            </a:pPr>
            <a:r>
              <a:rPr lang="en-US" altLang="en-US" b="1">
                <a:solidFill>
                  <a:srgbClr val="000000"/>
                </a:solidFill>
              </a:rPr>
              <a:t>		- you only get to pick one sample!</a:t>
            </a:r>
          </a:p>
          <a:p>
            <a:pPr>
              <a:lnSpc>
                <a:spcPct val="110000"/>
              </a:lnSpc>
            </a:pPr>
            <a:r>
              <a:rPr lang="en-US" altLang="en-US" b="1">
                <a:solidFill>
                  <a:srgbClr val="000000"/>
                </a:solidFill>
              </a:rPr>
              <a:t>		</a:t>
            </a:r>
          </a:p>
        </p:txBody>
      </p:sp>
      <p:sp>
        <p:nvSpPr>
          <p:cNvPr id="12295" name="Rectangle 7"/>
          <p:cNvSpPr>
            <a:spLocks noChangeArrowheads="1"/>
          </p:cNvSpPr>
          <p:nvPr/>
        </p:nvSpPr>
        <p:spPr bwMode="auto">
          <a:xfrm>
            <a:off x="8731250" y="6450013"/>
            <a:ext cx="298450" cy="366712"/>
          </a:xfrm>
          <a:prstGeom prst="rect">
            <a:avLst/>
          </a:prstGeom>
          <a:noFill/>
          <a:ln w="12700">
            <a:noFill/>
            <a:miter lim="800000"/>
            <a:headEnd/>
            <a:tailEnd/>
          </a:ln>
        </p:spPr>
        <p:txBody>
          <a:bodyPr wrap="none">
            <a:spAutoFit/>
          </a:bodyPr>
          <a:lstStyle/>
          <a:p>
            <a:pPr defTabSz="762000"/>
            <a:fld id="{F842F6CF-18D8-4B29-BC95-223FF6C401E8}" type="slidenum">
              <a:rPr lang="en-US" altLang="en-US" b="1">
                <a:latin typeface="Times New Roman" pitchFamily="18" charset="0"/>
              </a:rPr>
              <a:pPr defTabSz="762000"/>
              <a:t>4</a:t>
            </a:fld>
            <a:endParaRPr lang="en-US" altLang="en-US" b="1">
              <a:latin typeface="Times New Roman" pitchFamily="18" charset="0"/>
            </a:endParaRPr>
          </a:p>
        </p:txBody>
      </p:sp>
      <p:grpSp>
        <p:nvGrpSpPr>
          <p:cNvPr id="12296" name="Group 8"/>
          <p:cNvGrpSpPr>
            <a:grpSpLocks/>
          </p:cNvGrpSpPr>
          <p:nvPr/>
        </p:nvGrpSpPr>
        <p:grpSpPr bwMode="auto">
          <a:xfrm>
            <a:off x="1752600" y="3200400"/>
            <a:ext cx="609600" cy="838200"/>
            <a:chOff x="874" y="1003"/>
            <a:chExt cx="756" cy="1492"/>
          </a:xfrm>
        </p:grpSpPr>
        <p:sp>
          <p:nvSpPr>
            <p:cNvPr id="13004" name="Rectangle 9"/>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005" name="Group 10"/>
            <p:cNvGrpSpPr>
              <a:grpSpLocks/>
            </p:cNvGrpSpPr>
            <p:nvPr/>
          </p:nvGrpSpPr>
          <p:grpSpPr bwMode="auto">
            <a:xfrm>
              <a:off x="1344" y="1488"/>
              <a:ext cx="286" cy="1007"/>
              <a:chOff x="1246" y="1325"/>
              <a:chExt cx="286" cy="1007"/>
            </a:xfrm>
          </p:grpSpPr>
          <p:sp>
            <p:nvSpPr>
              <p:cNvPr id="13006" name="Line 11"/>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007" name="Line 12"/>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008" name="Line 13"/>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009" name="Line 14"/>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010" name="Line 15"/>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011" name="Oval 16"/>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297" name="Group 17"/>
          <p:cNvGrpSpPr>
            <a:grpSpLocks/>
          </p:cNvGrpSpPr>
          <p:nvPr/>
        </p:nvGrpSpPr>
        <p:grpSpPr bwMode="auto">
          <a:xfrm>
            <a:off x="1905000" y="2514600"/>
            <a:ext cx="609600" cy="838200"/>
            <a:chOff x="874" y="1003"/>
            <a:chExt cx="756" cy="1492"/>
          </a:xfrm>
        </p:grpSpPr>
        <p:sp>
          <p:nvSpPr>
            <p:cNvPr id="12996" name="Rectangle 18"/>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997" name="Group 19"/>
            <p:cNvGrpSpPr>
              <a:grpSpLocks/>
            </p:cNvGrpSpPr>
            <p:nvPr/>
          </p:nvGrpSpPr>
          <p:grpSpPr bwMode="auto">
            <a:xfrm>
              <a:off x="1344" y="1488"/>
              <a:ext cx="286" cy="1007"/>
              <a:chOff x="1246" y="1325"/>
              <a:chExt cx="286" cy="1007"/>
            </a:xfrm>
          </p:grpSpPr>
          <p:sp>
            <p:nvSpPr>
              <p:cNvPr id="12998" name="Line 20"/>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999" name="Line 21"/>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000" name="Line 22"/>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001" name="Line 23"/>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002" name="Line 24"/>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003" name="Oval 25"/>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298" name="Group 26"/>
          <p:cNvGrpSpPr>
            <a:grpSpLocks/>
          </p:cNvGrpSpPr>
          <p:nvPr/>
        </p:nvGrpSpPr>
        <p:grpSpPr bwMode="auto">
          <a:xfrm>
            <a:off x="1905000" y="3352800"/>
            <a:ext cx="609600" cy="838200"/>
            <a:chOff x="874" y="1003"/>
            <a:chExt cx="756" cy="1492"/>
          </a:xfrm>
        </p:grpSpPr>
        <p:sp>
          <p:nvSpPr>
            <p:cNvPr id="12988" name="Rectangle 27"/>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989" name="Group 28"/>
            <p:cNvGrpSpPr>
              <a:grpSpLocks/>
            </p:cNvGrpSpPr>
            <p:nvPr/>
          </p:nvGrpSpPr>
          <p:grpSpPr bwMode="auto">
            <a:xfrm>
              <a:off x="1344" y="1488"/>
              <a:ext cx="286" cy="1007"/>
              <a:chOff x="1246" y="1325"/>
              <a:chExt cx="286" cy="1007"/>
            </a:xfrm>
          </p:grpSpPr>
          <p:sp>
            <p:nvSpPr>
              <p:cNvPr id="12990" name="Line 29"/>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991" name="Line 30"/>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992" name="Line 31"/>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993" name="Line 32"/>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994" name="Line 33"/>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995" name="Oval 34"/>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299" name="Group 35"/>
          <p:cNvGrpSpPr>
            <a:grpSpLocks/>
          </p:cNvGrpSpPr>
          <p:nvPr/>
        </p:nvGrpSpPr>
        <p:grpSpPr bwMode="auto">
          <a:xfrm>
            <a:off x="2514600" y="2971800"/>
            <a:ext cx="609600" cy="838200"/>
            <a:chOff x="874" y="1003"/>
            <a:chExt cx="756" cy="1492"/>
          </a:xfrm>
        </p:grpSpPr>
        <p:sp>
          <p:nvSpPr>
            <p:cNvPr id="12980" name="Rectangle 36"/>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981" name="Group 37"/>
            <p:cNvGrpSpPr>
              <a:grpSpLocks/>
            </p:cNvGrpSpPr>
            <p:nvPr/>
          </p:nvGrpSpPr>
          <p:grpSpPr bwMode="auto">
            <a:xfrm>
              <a:off x="1344" y="1488"/>
              <a:ext cx="286" cy="1007"/>
              <a:chOff x="1246" y="1325"/>
              <a:chExt cx="286" cy="1007"/>
            </a:xfrm>
          </p:grpSpPr>
          <p:sp>
            <p:nvSpPr>
              <p:cNvPr id="12982" name="Line 38"/>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983" name="Line 39"/>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984" name="Line 40"/>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985" name="Line 41"/>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986" name="Line 42"/>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987" name="Oval 43"/>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00" name="Group 44"/>
          <p:cNvGrpSpPr>
            <a:grpSpLocks/>
          </p:cNvGrpSpPr>
          <p:nvPr/>
        </p:nvGrpSpPr>
        <p:grpSpPr bwMode="auto">
          <a:xfrm>
            <a:off x="2209800" y="2743200"/>
            <a:ext cx="609600" cy="838200"/>
            <a:chOff x="874" y="1003"/>
            <a:chExt cx="756" cy="1492"/>
          </a:xfrm>
        </p:grpSpPr>
        <p:sp>
          <p:nvSpPr>
            <p:cNvPr id="12972" name="Rectangle 45"/>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973" name="Group 46"/>
            <p:cNvGrpSpPr>
              <a:grpSpLocks/>
            </p:cNvGrpSpPr>
            <p:nvPr/>
          </p:nvGrpSpPr>
          <p:grpSpPr bwMode="auto">
            <a:xfrm>
              <a:off x="1344" y="1488"/>
              <a:ext cx="286" cy="1007"/>
              <a:chOff x="1246" y="1325"/>
              <a:chExt cx="286" cy="1007"/>
            </a:xfrm>
          </p:grpSpPr>
          <p:sp>
            <p:nvSpPr>
              <p:cNvPr id="12974" name="Line 47"/>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975" name="Line 48"/>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976" name="Line 49"/>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977" name="Line 50"/>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978" name="Line 51"/>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979" name="Oval 52"/>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01" name="Group 53"/>
          <p:cNvGrpSpPr>
            <a:grpSpLocks/>
          </p:cNvGrpSpPr>
          <p:nvPr/>
        </p:nvGrpSpPr>
        <p:grpSpPr bwMode="auto">
          <a:xfrm>
            <a:off x="2514600" y="3733800"/>
            <a:ext cx="609600" cy="838200"/>
            <a:chOff x="874" y="1003"/>
            <a:chExt cx="756" cy="1492"/>
          </a:xfrm>
        </p:grpSpPr>
        <p:sp>
          <p:nvSpPr>
            <p:cNvPr id="12964" name="Rectangle 54"/>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965" name="Group 55"/>
            <p:cNvGrpSpPr>
              <a:grpSpLocks/>
            </p:cNvGrpSpPr>
            <p:nvPr/>
          </p:nvGrpSpPr>
          <p:grpSpPr bwMode="auto">
            <a:xfrm>
              <a:off x="1344" y="1488"/>
              <a:ext cx="286" cy="1007"/>
              <a:chOff x="1246" y="1325"/>
              <a:chExt cx="286" cy="1007"/>
            </a:xfrm>
          </p:grpSpPr>
          <p:sp>
            <p:nvSpPr>
              <p:cNvPr id="12966" name="Line 56"/>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967" name="Line 57"/>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968" name="Line 58"/>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969" name="Line 59"/>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970" name="Line 60"/>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971" name="Oval 61"/>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02" name="Group 62"/>
          <p:cNvGrpSpPr>
            <a:grpSpLocks/>
          </p:cNvGrpSpPr>
          <p:nvPr/>
        </p:nvGrpSpPr>
        <p:grpSpPr bwMode="auto">
          <a:xfrm>
            <a:off x="1524000" y="2209800"/>
            <a:ext cx="609600" cy="838200"/>
            <a:chOff x="874" y="1003"/>
            <a:chExt cx="756" cy="1492"/>
          </a:xfrm>
        </p:grpSpPr>
        <p:sp>
          <p:nvSpPr>
            <p:cNvPr id="12956" name="Rectangle 63"/>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957" name="Group 64"/>
            <p:cNvGrpSpPr>
              <a:grpSpLocks/>
            </p:cNvGrpSpPr>
            <p:nvPr/>
          </p:nvGrpSpPr>
          <p:grpSpPr bwMode="auto">
            <a:xfrm>
              <a:off x="1344" y="1488"/>
              <a:ext cx="286" cy="1007"/>
              <a:chOff x="1246" y="1325"/>
              <a:chExt cx="286" cy="1007"/>
            </a:xfrm>
          </p:grpSpPr>
          <p:sp>
            <p:nvSpPr>
              <p:cNvPr id="12958" name="Line 65"/>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959" name="Line 66"/>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960" name="Line 67"/>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961" name="Line 68"/>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962" name="Line 69"/>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963" name="Oval 70"/>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03" name="Group 71"/>
          <p:cNvGrpSpPr>
            <a:grpSpLocks/>
          </p:cNvGrpSpPr>
          <p:nvPr/>
        </p:nvGrpSpPr>
        <p:grpSpPr bwMode="auto">
          <a:xfrm>
            <a:off x="2514600" y="2133600"/>
            <a:ext cx="609600" cy="838200"/>
            <a:chOff x="874" y="1003"/>
            <a:chExt cx="756" cy="1492"/>
          </a:xfrm>
        </p:grpSpPr>
        <p:sp>
          <p:nvSpPr>
            <p:cNvPr id="12948" name="Rectangle 72"/>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949" name="Group 73"/>
            <p:cNvGrpSpPr>
              <a:grpSpLocks/>
            </p:cNvGrpSpPr>
            <p:nvPr/>
          </p:nvGrpSpPr>
          <p:grpSpPr bwMode="auto">
            <a:xfrm>
              <a:off x="1344" y="1488"/>
              <a:ext cx="286" cy="1007"/>
              <a:chOff x="1246" y="1325"/>
              <a:chExt cx="286" cy="1007"/>
            </a:xfrm>
          </p:grpSpPr>
          <p:sp>
            <p:nvSpPr>
              <p:cNvPr id="12950" name="Line 74"/>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951" name="Line 75"/>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952" name="Line 76"/>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953" name="Line 77"/>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954" name="Line 78"/>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955" name="Oval 79"/>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04" name="Group 80"/>
          <p:cNvGrpSpPr>
            <a:grpSpLocks/>
          </p:cNvGrpSpPr>
          <p:nvPr/>
        </p:nvGrpSpPr>
        <p:grpSpPr bwMode="auto">
          <a:xfrm>
            <a:off x="2743200" y="3200400"/>
            <a:ext cx="609600" cy="838200"/>
            <a:chOff x="874" y="1003"/>
            <a:chExt cx="756" cy="1492"/>
          </a:xfrm>
        </p:grpSpPr>
        <p:sp>
          <p:nvSpPr>
            <p:cNvPr id="12940" name="Rectangle 81"/>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941" name="Group 82"/>
            <p:cNvGrpSpPr>
              <a:grpSpLocks/>
            </p:cNvGrpSpPr>
            <p:nvPr/>
          </p:nvGrpSpPr>
          <p:grpSpPr bwMode="auto">
            <a:xfrm>
              <a:off x="1344" y="1488"/>
              <a:ext cx="286" cy="1007"/>
              <a:chOff x="1246" y="1325"/>
              <a:chExt cx="286" cy="1007"/>
            </a:xfrm>
          </p:grpSpPr>
          <p:sp>
            <p:nvSpPr>
              <p:cNvPr id="12942" name="Line 83"/>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943" name="Line 84"/>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944" name="Line 85"/>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945" name="Line 86"/>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946" name="Line 87"/>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947" name="Oval 88"/>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05" name="Group 89"/>
          <p:cNvGrpSpPr>
            <a:grpSpLocks/>
          </p:cNvGrpSpPr>
          <p:nvPr/>
        </p:nvGrpSpPr>
        <p:grpSpPr bwMode="auto">
          <a:xfrm>
            <a:off x="1524000" y="3733800"/>
            <a:ext cx="609600" cy="838200"/>
            <a:chOff x="874" y="1003"/>
            <a:chExt cx="756" cy="1492"/>
          </a:xfrm>
        </p:grpSpPr>
        <p:sp>
          <p:nvSpPr>
            <p:cNvPr id="12932" name="Rectangle 90"/>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933" name="Group 91"/>
            <p:cNvGrpSpPr>
              <a:grpSpLocks/>
            </p:cNvGrpSpPr>
            <p:nvPr/>
          </p:nvGrpSpPr>
          <p:grpSpPr bwMode="auto">
            <a:xfrm>
              <a:off x="1344" y="1488"/>
              <a:ext cx="286" cy="1007"/>
              <a:chOff x="1246" y="1325"/>
              <a:chExt cx="286" cy="1007"/>
            </a:xfrm>
          </p:grpSpPr>
          <p:sp>
            <p:nvSpPr>
              <p:cNvPr id="12934" name="Line 92"/>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935" name="Line 93"/>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936" name="Line 94"/>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937" name="Line 95"/>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938" name="Line 96"/>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939" name="Oval 97"/>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06" name="Group 98"/>
          <p:cNvGrpSpPr>
            <a:grpSpLocks/>
          </p:cNvGrpSpPr>
          <p:nvPr/>
        </p:nvGrpSpPr>
        <p:grpSpPr bwMode="auto">
          <a:xfrm>
            <a:off x="1295400" y="2819400"/>
            <a:ext cx="609600" cy="838200"/>
            <a:chOff x="874" y="1003"/>
            <a:chExt cx="756" cy="1492"/>
          </a:xfrm>
        </p:grpSpPr>
        <p:sp>
          <p:nvSpPr>
            <p:cNvPr id="12924" name="Rectangle 99"/>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925" name="Group 100"/>
            <p:cNvGrpSpPr>
              <a:grpSpLocks/>
            </p:cNvGrpSpPr>
            <p:nvPr/>
          </p:nvGrpSpPr>
          <p:grpSpPr bwMode="auto">
            <a:xfrm>
              <a:off x="1344" y="1488"/>
              <a:ext cx="286" cy="1007"/>
              <a:chOff x="1246" y="1325"/>
              <a:chExt cx="286" cy="1007"/>
            </a:xfrm>
          </p:grpSpPr>
          <p:sp>
            <p:nvSpPr>
              <p:cNvPr id="12926" name="Line 101"/>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927" name="Line 102"/>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928" name="Line 103"/>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929" name="Line 104"/>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930" name="Line 105"/>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931" name="Oval 106"/>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07" name="Group 107"/>
          <p:cNvGrpSpPr>
            <a:grpSpLocks/>
          </p:cNvGrpSpPr>
          <p:nvPr/>
        </p:nvGrpSpPr>
        <p:grpSpPr bwMode="auto">
          <a:xfrm>
            <a:off x="1295400" y="2209800"/>
            <a:ext cx="609600" cy="838200"/>
            <a:chOff x="874" y="1003"/>
            <a:chExt cx="756" cy="1492"/>
          </a:xfrm>
        </p:grpSpPr>
        <p:sp>
          <p:nvSpPr>
            <p:cNvPr id="12916" name="Rectangle 108"/>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917" name="Group 109"/>
            <p:cNvGrpSpPr>
              <a:grpSpLocks/>
            </p:cNvGrpSpPr>
            <p:nvPr/>
          </p:nvGrpSpPr>
          <p:grpSpPr bwMode="auto">
            <a:xfrm>
              <a:off x="1344" y="1488"/>
              <a:ext cx="286" cy="1007"/>
              <a:chOff x="1246" y="1325"/>
              <a:chExt cx="286" cy="1007"/>
            </a:xfrm>
          </p:grpSpPr>
          <p:sp>
            <p:nvSpPr>
              <p:cNvPr id="12918" name="Line 110"/>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919" name="Line 111"/>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920" name="Line 112"/>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921" name="Line 113"/>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922" name="Line 114"/>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923" name="Oval 115"/>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08" name="Group 116"/>
          <p:cNvGrpSpPr>
            <a:grpSpLocks/>
          </p:cNvGrpSpPr>
          <p:nvPr/>
        </p:nvGrpSpPr>
        <p:grpSpPr bwMode="auto">
          <a:xfrm>
            <a:off x="3581400" y="3200400"/>
            <a:ext cx="609600" cy="838200"/>
            <a:chOff x="874" y="1003"/>
            <a:chExt cx="756" cy="1492"/>
          </a:xfrm>
        </p:grpSpPr>
        <p:sp>
          <p:nvSpPr>
            <p:cNvPr id="12908" name="Rectangle 117"/>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909" name="Group 118"/>
            <p:cNvGrpSpPr>
              <a:grpSpLocks/>
            </p:cNvGrpSpPr>
            <p:nvPr/>
          </p:nvGrpSpPr>
          <p:grpSpPr bwMode="auto">
            <a:xfrm>
              <a:off x="1344" y="1488"/>
              <a:ext cx="286" cy="1007"/>
              <a:chOff x="1246" y="1325"/>
              <a:chExt cx="286" cy="1007"/>
            </a:xfrm>
          </p:grpSpPr>
          <p:sp>
            <p:nvSpPr>
              <p:cNvPr id="12910" name="Line 119"/>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911" name="Line 120"/>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912" name="Line 121"/>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913" name="Line 122"/>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914" name="Line 123"/>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915" name="Oval 124"/>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09" name="Group 125"/>
          <p:cNvGrpSpPr>
            <a:grpSpLocks/>
          </p:cNvGrpSpPr>
          <p:nvPr/>
        </p:nvGrpSpPr>
        <p:grpSpPr bwMode="auto">
          <a:xfrm>
            <a:off x="2209800" y="2133600"/>
            <a:ext cx="609600" cy="838200"/>
            <a:chOff x="874" y="1003"/>
            <a:chExt cx="756" cy="1492"/>
          </a:xfrm>
        </p:grpSpPr>
        <p:sp>
          <p:nvSpPr>
            <p:cNvPr id="12900" name="Rectangle 126"/>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901" name="Group 127"/>
            <p:cNvGrpSpPr>
              <a:grpSpLocks/>
            </p:cNvGrpSpPr>
            <p:nvPr/>
          </p:nvGrpSpPr>
          <p:grpSpPr bwMode="auto">
            <a:xfrm>
              <a:off x="1344" y="1488"/>
              <a:ext cx="286" cy="1007"/>
              <a:chOff x="1246" y="1325"/>
              <a:chExt cx="286" cy="1007"/>
            </a:xfrm>
          </p:grpSpPr>
          <p:sp>
            <p:nvSpPr>
              <p:cNvPr id="12902" name="Line 128"/>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903" name="Line 129"/>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904" name="Line 130"/>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905" name="Line 131"/>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906" name="Line 132"/>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907" name="Oval 133"/>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10" name="Group 134"/>
          <p:cNvGrpSpPr>
            <a:grpSpLocks/>
          </p:cNvGrpSpPr>
          <p:nvPr/>
        </p:nvGrpSpPr>
        <p:grpSpPr bwMode="auto">
          <a:xfrm>
            <a:off x="1295400" y="3352800"/>
            <a:ext cx="609600" cy="838200"/>
            <a:chOff x="874" y="1003"/>
            <a:chExt cx="756" cy="1492"/>
          </a:xfrm>
        </p:grpSpPr>
        <p:sp>
          <p:nvSpPr>
            <p:cNvPr id="12892" name="Rectangle 135"/>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893" name="Group 136"/>
            <p:cNvGrpSpPr>
              <a:grpSpLocks/>
            </p:cNvGrpSpPr>
            <p:nvPr/>
          </p:nvGrpSpPr>
          <p:grpSpPr bwMode="auto">
            <a:xfrm>
              <a:off x="1344" y="1488"/>
              <a:ext cx="286" cy="1007"/>
              <a:chOff x="1246" y="1325"/>
              <a:chExt cx="286" cy="1007"/>
            </a:xfrm>
          </p:grpSpPr>
          <p:sp>
            <p:nvSpPr>
              <p:cNvPr id="12894" name="Line 137"/>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895" name="Line 138"/>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896" name="Line 139"/>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897" name="Line 140"/>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898" name="Line 141"/>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899" name="Oval 142"/>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11" name="Group 143"/>
          <p:cNvGrpSpPr>
            <a:grpSpLocks/>
          </p:cNvGrpSpPr>
          <p:nvPr/>
        </p:nvGrpSpPr>
        <p:grpSpPr bwMode="auto">
          <a:xfrm>
            <a:off x="1828800" y="2286000"/>
            <a:ext cx="1325563" cy="2057400"/>
            <a:chOff x="336" y="2256"/>
            <a:chExt cx="835" cy="1296"/>
          </a:xfrm>
        </p:grpSpPr>
        <p:grpSp>
          <p:nvGrpSpPr>
            <p:cNvPr id="12841" name="Group 144"/>
            <p:cNvGrpSpPr>
              <a:grpSpLocks/>
            </p:cNvGrpSpPr>
            <p:nvPr/>
          </p:nvGrpSpPr>
          <p:grpSpPr bwMode="auto">
            <a:xfrm>
              <a:off x="576" y="2256"/>
              <a:ext cx="595" cy="935"/>
              <a:chOff x="576" y="2256"/>
              <a:chExt cx="595" cy="935"/>
            </a:xfrm>
          </p:grpSpPr>
          <p:grpSp>
            <p:nvGrpSpPr>
              <p:cNvPr id="12843" name="Group 145"/>
              <p:cNvGrpSpPr>
                <a:grpSpLocks noChangeAspect="1"/>
              </p:cNvGrpSpPr>
              <p:nvPr/>
            </p:nvGrpSpPr>
            <p:grpSpPr bwMode="auto">
              <a:xfrm>
                <a:off x="864" y="2256"/>
                <a:ext cx="115" cy="407"/>
                <a:chOff x="1246" y="1325"/>
                <a:chExt cx="286" cy="1007"/>
              </a:xfrm>
            </p:grpSpPr>
            <p:sp>
              <p:nvSpPr>
                <p:cNvPr id="12886" name="Line 146"/>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887" name="Line 147"/>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888" name="Line 148"/>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889" name="Line 149"/>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890" name="Line 150"/>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891" name="Oval 151"/>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844" name="Group 152"/>
              <p:cNvGrpSpPr>
                <a:grpSpLocks noChangeAspect="1"/>
              </p:cNvGrpSpPr>
              <p:nvPr/>
            </p:nvGrpSpPr>
            <p:grpSpPr bwMode="auto">
              <a:xfrm>
                <a:off x="960" y="2352"/>
                <a:ext cx="115" cy="407"/>
                <a:chOff x="1246" y="1325"/>
                <a:chExt cx="286" cy="1007"/>
              </a:xfrm>
            </p:grpSpPr>
            <p:sp>
              <p:nvSpPr>
                <p:cNvPr id="12880" name="Line 153"/>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881" name="Line 154"/>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882" name="Line 155"/>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883" name="Line 156"/>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884" name="Line 157"/>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885" name="Oval 158"/>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845" name="Group 159"/>
              <p:cNvGrpSpPr>
                <a:grpSpLocks noChangeAspect="1"/>
              </p:cNvGrpSpPr>
              <p:nvPr/>
            </p:nvGrpSpPr>
            <p:grpSpPr bwMode="auto">
              <a:xfrm>
                <a:off x="1056" y="2640"/>
                <a:ext cx="115" cy="407"/>
                <a:chOff x="1246" y="1325"/>
                <a:chExt cx="286" cy="1007"/>
              </a:xfrm>
            </p:grpSpPr>
            <p:sp>
              <p:nvSpPr>
                <p:cNvPr id="12874" name="Line 160"/>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875" name="Line 161"/>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876" name="Line 162"/>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877" name="Line 163"/>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878" name="Line 164"/>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879" name="Oval 165"/>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846" name="Group 166"/>
              <p:cNvGrpSpPr>
                <a:grpSpLocks noChangeAspect="1"/>
              </p:cNvGrpSpPr>
              <p:nvPr/>
            </p:nvGrpSpPr>
            <p:grpSpPr bwMode="auto">
              <a:xfrm>
                <a:off x="912" y="2736"/>
                <a:ext cx="115" cy="407"/>
                <a:chOff x="1246" y="1325"/>
                <a:chExt cx="286" cy="1007"/>
              </a:xfrm>
            </p:grpSpPr>
            <p:sp>
              <p:nvSpPr>
                <p:cNvPr id="12868" name="Line 167"/>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869" name="Line 168"/>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870" name="Line 169"/>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871" name="Line 170"/>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872" name="Line 171"/>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873" name="Oval 172"/>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847" name="Group 173"/>
              <p:cNvGrpSpPr>
                <a:grpSpLocks noChangeAspect="1"/>
              </p:cNvGrpSpPr>
              <p:nvPr/>
            </p:nvGrpSpPr>
            <p:grpSpPr bwMode="auto">
              <a:xfrm>
                <a:off x="576" y="2448"/>
                <a:ext cx="115" cy="407"/>
                <a:chOff x="1246" y="1325"/>
                <a:chExt cx="286" cy="1007"/>
              </a:xfrm>
            </p:grpSpPr>
            <p:sp>
              <p:nvSpPr>
                <p:cNvPr id="12862" name="Line 174"/>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863" name="Line 175"/>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864" name="Line 176"/>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865" name="Line 177"/>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866" name="Line 178"/>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867" name="Oval 179"/>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848" name="Group 180"/>
              <p:cNvGrpSpPr>
                <a:grpSpLocks noChangeAspect="1"/>
              </p:cNvGrpSpPr>
              <p:nvPr/>
            </p:nvGrpSpPr>
            <p:grpSpPr bwMode="auto">
              <a:xfrm>
                <a:off x="720" y="2784"/>
                <a:ext cx="115" cy="407"/>
                <a:chOff x="1246" y="1325"/>
                <a:chExt cx="286" cy="1007"/>
              </a:xfrm>
            </p:grpSpPr>
            <p:sp>
              <p:nvSpPr>
                <p:cNvPr id="12856" name="Line 181"/>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857" name="Line 182"/>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858" name="Line 183"/>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859" name="Line 184"/>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860" name="Line 185"/>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861" name="Oval 186"/>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849" name="Group 187"/>
              <p:cNvGrpSpPr>
                <a:grpSpLocks noChangeAspect="1"/>
              </p:cNvGrpSpPr>
              <p:nvPr/>
            </p:nvGrpSpPr>
            <p:grpSpPr bwMode="auto">
              <a:xfrm>
                <a:off x="720" y="2304"/>
                <a:ext cx="115" cy="407"/>
                <a:chOff x="1246" y="1325"/>
                <a:chExt cx="286" cy="1007"/>
              </a:xfrm>
            </p:grpSpPr>
            <p:sp>
              <p:nvSpPr>
                <p:cNvPr id="12850" name="Line 188"/>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851" name="Line 189"/>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852" name="Line 190"/>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853" name="Line 191"/>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854" name="Line 192"/>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855" name="Oval 193"/>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sp>
          <p:nvSpPr>
            <p:cNvPr id="12842" name="Text Box 194"/>
            <p:cNvSpPr txBox="1">
              <a:spLocks noChangeArrowheads="1"/>
            </p:cNvSpPr>
            <p:nvPr/>
          </p:nvSpPr>
          <p:spPr bwMode="auto">
            <a:xfrm>
              <a:off x="336" y="3264"/>
              <a:ext cx="116" cy="288"/>
            </a:xfrm>
            <a:prstGeom prst="rect">
              <a:avLst/>
            </a:prstGeom>
            <a:noFill/>
            <a:ln w="12700">
              <a:noFill/>
              <a:miter lim="800000"/>
              <a:headEnd/>
              <a:tailEnd/>
            </a:ln>
          </p:spPr>
          <p:txBody>
            <a:bodyPr wrap="none">
              <a:spAutoFit/>
            </a:bodyPr>
            <a:lstStyle/>
            <a:p>
              <a:endParaRPr lang="en-US" altLang="en-US"/>
            </a:p>
          </p:txBody>
        </p:sp>
      </p:grpSp>
      <p:grpSp>
        <p:nvGrpSpPr>
          <p:cNvPr id="12312" name="Group 195"/>
          <p:cNvGrpSpPr>
            <a:grpSpLocks/>
          </p:cNvGrpSpPr>
          <p:nvPr/>
        </p:nvGrpSpPr>
        <p:grpSpPr bwMode="auto">
          <a:xfrm>
            <a:off x="685800" y="2514600"/>
            <a:ext cx="1325563" cy="2057400"/>
            <a:chOff x="336" y="2256"/>
            <a:chExt cx="835" cy="1296"/>
          </a:xfrm>
        </p:grpSpPr>
        <p:grpSp>
          <p:nvGrpSpPr>
            <p:cNvPr id="12790" name="Group 196"/>
            <p:cNvGrpSpPr>
              <a:grpSpLocks/>
            </p:cNvGrpSpPr>
            <p:nvPr/>
          </p:nvGrpSpPr>
          <p:grpSpPr bwMode="auto">
            <a:xfrm>
              <a:off x="576" y="2256"/>
              <a:ext cx="595" cy="935"/>
              <a:chOff x="576" y="2256"/>
              <a:chExt cx="595" cy="935"/>
            </a:xfrm>
          </p:grpSpPr>
          <p:grpSp>
            <p:nvGrpSpPr>
              <p:cNvPr id="12792" name="Group 197"/>
              <p:cNvGrpSpPr>
                <a:grpSpLocks noChangeAspect="1"/>
              </p:cNvGrpSpPr>
              <p:nvPr/>
            </p:nvGrpSpPr>
            <p:grpSpPr bwMode="auto">
              <a:xfrm>
                <a:off x="864" y="2256"/>
                <a:ext cx="115" cy="407"/>
                <a:chOff x="1246" y="1325"/>
                <a:chExt cx="286" cy="1007"/>
              </a:xfrm>
            </p:grpSpPr>
            <p:sp>
              <p:nvSpPr>
                <p:cNvPr id="12835" name="Line 198"/>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836" name="Line 199"/>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837" name="Line 200"/>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838" name="Line 201"/>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839" name="Line 202"/>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840" name="Oval 203"/>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793" name="Group 204"/>
              <p:cNvGrpSpPr>
                <a:grpSpLocks noChangeAspect="1"/>
              </p:cNvGrpSpPr>
              <p:nvPr/>
            </p:nvGrpSpPr>
            <p:grpSpPr bwMode="auto">
              <a:xfrm>
                <a:off x="960" y="2352"/>
                <a:ext cx="115" cy="407"/>
                <a:chOff x="1246" y="1325"/>
                <a:chExt cx="286" cy="1007"/>
              </a:xfrm>
            </p:grpSpPr>
            <p:sp>
              <p:nvSpPr>
                <p:cNvPr id="12829" name="Line 205"/>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830" name="Line 206"/>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831" name="Line 207"/>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832" name="Line 208"/>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833" name="Line 209"/>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834" name="Oval 210"/>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794" name="Group 211"/>
              <p:cNvGrpSpPr>
                <a:grpSpLocks noChangeAspect="1"/>
              </p:cNvGrpSpPr>
              <p:nvPr/>
            </p:nvGrpSpPr>
            <p:grpSpPr bwMode="auto">
              <a:xfrm>
                <a:off x="1056" y="2640"/>
                <a:ext cx="115" cy="407"/>
                <a:chOff x="1246" y="1325"/>
                <a:chExt cx="286" cy="1007"/>
              </a:xfrm>
            </p:grpSpPr>
            <p:sp>
              <p:nvSpPr>
                <p:cNvPr id="12823" name="Line 212"/>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824" name="Line 213"/>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825" name="Line 214"/>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826" name="Line 215"/>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827" name="Line 216"/>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828" name="Oval 217"/>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795" name="Group 218"/>
              <p:cNvGrpSpPr>
                <a:grpSpLocks noChangeAspect="1"/>
              </p:cNvGrpSpPr>
              <p:nvPr/>
            </p:nvGrpSpPr>
            <p:grpSpPr bwMode="auto">
              <a:xfrm>
                <a:off x="912" y="2736"/>
                <a:ext cx="115" cy="407"/>
                <a:chOff x="1246" y="1325"/>
                <a:chExt cx="286" cy="1007"/>
              </a:xfrm>
            </p:grpSpPr>
            <p:sp>
              <p:nvSpPr>
                <p:cNvPr id="12817" name="Line 219"/>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818" name="Line 220"/>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819" name="Line 221"/>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820" name="Line 222"/>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821" name="Line 223"/>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822" name="Oval 224"/>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796" name="Group 225"/>
              <p:cNvGrpSpPr>
                <a:grpSpLocks noChangeAspect="1"/>
              </p:cNvGrpSpPr>
              <p:nvPr/>
            </p:nvGrpSpPr>
            <p:grpSpPr bwMode="auto">
              <a:xfrm>
                <a:off x="576" y="2448"/>
                <a:ext cx="115" cy="407"/>
                <a:chOff x="1246" y="1325"/>
                <a:chExt cx="286" cy="1007"/>
              </a:xfrm>
            </p:grpSpPr>
            <p:sp>
              <p:nvSpPr>
                <p:cNvPr id="12811" name="Line 226"/>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812" name="Line 227"/>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813" name="Line 228"/>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814" name="Line 229"/>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815" name="Line 230"/>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816" name="Oval 231"/>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797" name="Group 232"/>
              <p:cNvGrpSpPr>
                <a:grpSpLocks noChangeAspect="1"/>
              </p:cNvGrpSpPr>
              <p:nvPr/>
            </p:nvGrpSpPr>
            <p:grpSpPr bwMode="auto">
              <a:xfrm>
                <a:off x="720" y="2784"/>
                <a:ext cx="115" cy="407"/>
                <a:chOff x="1246" y="1325"/>
                <a:chExt cx="286" cy="1007"/>
              </a:xfrm>
            </p:grpSpPr>
            <p:sp>
              <p:nvSpPr>
                <p:cNvPr id="12805" name="Line 233"/>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806" name="Line 234"/>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807" name="Line 235"/>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808" name="Line 236"/>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809" name="Line 237"/>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810" name="Oval 238"/>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798" name="Group 239"/>
              <p:cNvGrpSpPr>
                <a:grpSpLocks noChangeAspect="1"/>
              </p:cNvGrpSpPr>
              <p:nvPr/>
            </p:nvGrpSpPr>
            <p:grpSpPr bwMode="auto">
              <a:xfrm>
                <a:off x="720" y="2304"/>
                <a:ext cx="115" cy="407"/>
                <a:chOff x="1246" y="1325"/>
                <a:chExt cx="286" cy="1007"/>
              </a:xfrm>
            </p:grpSpPr>
            <p:sp>
              <p:nvSpPr>
                <p:cNvPr id="12799" name="Line 240"/>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800" name="Line 241"/>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801" name="Line 242"/>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802" name="Line 243"/>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803" name="Line 244"/>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804" name="Oval 245"/>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sp>
          <p:nvSpPr>
            <p:cNvPr id="12791" name="Text Box 246"/>
            <p:cNvSpPr txBox="1">
              <a:spLocks noChangeArrowheads="1"/>
            </p:cNvSpPr>
            <p:nvPr/>
          </p:nvSpPr>
          <p:spPr bwMode="auto">
            <a:xfrm>
              <a:off x="336" y="3264"/>
              <a:ext cx="116" cy="288"/>
            </a:xfrm>
            <a:prstGeom prst="rect">
              <a:avLst/>
            </a:prstGeom>
            <a:noFill/>
            <a:ln w="12700">
              <a:noFill/>
              <a:miter lim="800000"/>
              <a:headEnd/>
              <a:tailEnd/>
            </a:ln>
          </p:spPr>
          <p:txBody>
            <a:bodyPr wrap="none">
              <a:spAutoFit/>
            </a:bodyPr>
            <a:lstStyle/>
            <a:p>
              <a:endParaRPr lang="en-US" altLang="en-US"/>
            </a:p>
          </p:txBody>
        </p:sp>
      </p:grpSp>
      <p:grpSp>
        <p:nvGrpSpPr>
          <p:cNvPr id="12313" name="Group 247"/>
          <p:cNvGrpSpPr>
            <a:grpSpLocks/>
          </p:cNvGrpSpPr>
          <p:nvPr/>
        </p:nvGrpSpPr>
        <p:grpSpPr bwMode="auto">
          <a:xfrm>
            <a:off x="685800" y="3124200"/>
            <a:ext cx="609600" cy="838200"/>
            <a:chOff x="874" y="1003"/>
            <a:chExt cx="756" cy="1492"/>
          </a:xfrm>
        </p:grpSpPr>
        <p:sp>
          <p:nvSpPr>
            <p:cNvPr id="12782" name="Rectangle 248"/>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783" name="Group 249"/>
            <p:cNvGrpSpPr>
              <a:grpSpLocks/>
            </p:cNvGrpSpPr>
            <p:nvPr/>
          </p:nvGrpSpPr>
          <p:grpSpPr bwMode="auto">
            <a:xfrm>
              <a:off x="1344" y="1488"/>
              <a:ext cx="286" cy="1007"/>
              <a:chOff x="1246" y="1325"/>
              <a:chExt cx="286" cy="1007"/>
            </a:xfrm>
          </p:grpSpPr>
          <p:sp>
            <p:nvSpPr>
              <p:cNvPr id="12784" name="Line 250"/>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785" name="Line 251"/>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786" name="Line 252"/>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787" name="Line 253"/>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788" name="Line 254"/>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789" name="Oval 255"/>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14" name="Group 256"/>
          <p:cNvGrpSpPr>
            <a:grpSpLocks/>
          </p:cNvGrpSpPr>
          <p:nvPr/>
        </p:nvGrpSpPr>
        <p:grpSpPr bwMode="auto">
          <a:xfrm>
            <a:off x="1905000" y="1981200"/>
            <a:ext cx="609600" cy="838200"/>
            <a:chOff x="874" y="1003"/>
            <a:chExt cx="756" cy="1492"/>
          </a:xfrm>
        </p:grpSpPr>
        <p:sp>
          <p:nvSpPr>
            <p:cNvPr id="12774" name="Rectangle 257"/>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775" name="Group 258"/>
            <p:cNvGrpSpPr>
              <a:grpSpLocks/>
            </p:cNvGrpSpPr>
            <p:nvPr/>
          </p:nvGrpSpPr>
          <p:grpSpPr bwMode="auto">
            <a:xfrm>
              <a:off x="1344" y="1488"/>
              <a:ext cx="286" cy="1007"/>
              <a:chOff x="1246" y="1325"/>
              <a:chExt cx="286" cy="1007"/>
            </a:xfrm>
          </p:grpSpPr>
          <p:sp>
            <p:nvSpPr>
              <p:cNvPr id="12776" name="Line 259"/>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777" name="Line 260"/>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778" name="Line 261"/>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779" name="Line 262"/>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780" name="Line 263"/>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781" name="Oval 264"/>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15" name="Group 265"/>
          <p:cNvGrpSpPr>
            <a:grpSpLocks/>
          </p:cNvGrpSpPr>
          <p:nvPr/>
        </p:nvGrpSpPr>
        <p:grpSpPr bwMode="auto">
          <a:xfrm>
            <a:off x="1066800" y="2514600"/>
            <a:ext cx="609600" cy="838200"/>
            <a:chOff x="874" y="1003"/>
            <a:chExt cx="756" cy="1492"/>
          </a:xfrm>
        </p:grpSpPr>
        <p:sp>
          <p:nvSpPr>
            <p:cNvPr id="12766" name="Rectangle 266"/>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767" name="Group 267"/>
            <p:cNvGrpSpPr>
              <a:grpSpLocks/>
            </p:cNvGrpSpPr>
            <p:nvPr/>
          </p:nvGrpSpPr>
          <p:grpSpPr bwMode="auto">
            <a:xfrm>
              <a:off x="1344" y="1488"/>
              <a:ext cx="286" cy="1007"/>
              <a:chOff x="1246" y="1325"/>
              <a:chExt cx="286" cy="1007"/>
            </a:xfrm>
          </p:grpSpPr>
          <p:sp>
            <p:nvSpPr>
              <p:cNvPr id="12768" name="Line 268"/>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769" name="Line 269"/>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770" name="Line 270"/>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771" name="Line 271"/>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772" name="Line 272"/>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773" name="Oval 273"/>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16" name="Group 274"/>
          <p:cNvGrpSpPr>
            <a:grpSpLocks/>
          </p:cNvGrpSpPr>
          <p:nvPr/>
        </p:nvGrpSpPr>
        <p:grpSpPr bwMode="auto">
          <a:xfrm>
            <a:off x="1600200" y="1828800"/>
            <a:ext cx="609600" cy="838200"/>
            <a:chOff x="874" y="1003"/>
            <a:chExt cx="756" cy="1492"/>
          </a:xfrm>
        </p:grpSpPr>
        <p:sp>
          <p:nvSpPr>
            <p:cNvPr id="12758" name="Rectangle 275"/>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759" name="Group 276"/>
            <p:cNvGrpSpPr>
              <a:grpSpLocks/>
            </p:cNvGrpSpPr>
            <p:nvPr/>
          </p:nvGrpSpPr>
          <p:grpSpPr bwMode="auto">
            <a:xfrm>
              <a:off x="1344" y="1488"/>
              <a:ext cx="286" cy="1007"/>
              <a:chOff x="1246" y="1325"/>
              <a:chExt cx="286" cy="1007"/>
            </a:xfrm>
          </p:grpSpPr>
          <p:sp>
            <p:nvSpPr>
              <p:cNvPr id="12760" name="Line 277"/>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761" name="Line 278"/>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762" name="Line 279"/>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763" name="Line 280"/>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764" name="Line 281"/>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765" name="Oval 282"/>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17" name="Group 283"/>
          <p:cNvGrpSpPr>
            <a:grpSpLocks/>
          </p:cNvGrpSpPr>
          <p:nvPr/>
        </p:nvGrpSpPr>
        <p:grpSpPr bwMode="auto">
          <a:xfrm>
            <a:off x="2819400" y="2362200"/>
            <a:ext cx="1325563" cy="2057400"/>
            <a:chOff x="336" y="2256"/>
            <a:chExt cx="835" cy="1296"/>
          </a:xfrm>
        </p:grpSpPr>
        <p:grpSp>
          <p:nvGrpSpPr>
            <p:cNvPr id="12707" name="Group 284"/>
            <p:cNvGrpSpPr>
              <a:grpSpLocks/>
            </p:cNvGrpSpPr>
            <p:nvPr/>
          </p:nvGrpSpPr>
          <p:grpSpPr bwMode="auto">
            <a:xfrm>
              <a:off x="576" y="2256"/>
              <a:ext cx="595" cy="935"/>
              <a:chOff x="576" y="2256"/>
              <a:chExt cx="595" cy="935"/>
            </a:xfrm>
          </p:grpSpPr>
          <p:grpSp>
            <p:nvGrpSpPr>
              <p:cNvPr id="12709" name="Group 285"/>
              <p:cNvGrpSpPr>
                <a:grpSpLocks noChangeAspect="1"/>
              </p:cNvGrpSpPr>
              <p:nvPr/>
            </p:nvGrpSpPr>
            <p:grpSpPr bwMode="auto">
              <a:xfrm>
                <a:off x="864" y="2256"/>
                <a:ext cx="115" cy="407"/>
                <a:chOff x="1246" y="1325"/>
                <a:chExt cx="286" cy="1007"/>
              </a:xfrm>
            </p:grpSpPr>
            <p:sp>
              <p:nvSpPr>
                <p:cNvPr id="12752" name="Line 286"/>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753" name="Line 287"/>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754" name="Line 288"/>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755" name="Line 289"/>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756" name="Line 290"/>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757" name="Oval 291"/>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710" name="Group 292"/>
              <p:cNvGrpSpPr>
                <a:grpSpLocks noChangeAspect="1"/>
              </p:cNvGrpSpPr>
              <p:nvPr/>
            </p:nvGrpSpPr>
            <p:grpSpPr bwMode="auto">
              <a:xfrm>
                <a:off x="960" y="2352"/>
                <a:ext cx="115" cy="407"/>
                <a:chOff x="1246" y="1325"/>
                <a:chExt cx="286" cy="1007"/>
              </a:xfrm>
            </p:grpSpPr>
            <p:sp>
              <p:nvSpPr>
                <p:cNvPr id="12746" name="Line 293"/>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747" name="Line 294"/>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748" name="Line 295"/>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749" name="Line 296"/>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750" name="Line 297"/>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751" name="Oval 298"/>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711" name="Group 299"/>
              <p:cNvGrpSpPr>
                <a:grpSpLocks noChangeAspect="1"/>
              </p:cNvGrpSpPr>
              <p:nvPr/>
            </p:nvGrpSpPr>
            <p:grpSpPr bwMode="auto">
              <a:xfrm>
                <a:off x="1056" y="2640"/>
                <a:ext cx="115" cy="407"/>
                <a:chOff x="1246" y="1325"/>
                <a:chExt cx="286" cy="1007"/>
              </a:xfrm>
            </p:grpSpPr>
            <p:sp>
              <p:nvSpPr>
                <p:cNvPr id="12740" name="Line 300"/>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741" name="Line 301"/>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742" name="Line 302"/>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743" name="Line 303"/>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744" name="Line 304"/>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745" name="Oval 305"/>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712" name="Group 306"/>
              <p:cNvGrpSpPr>
                <a:grpSpLocks noChangeAspect="1"/>
              </p:cNvGrpSpPr>
              <p:nvPr/>
            </p:nvGrpSpPr>
            <p:grpSpPr bwMode="auto">
              <a:xfrm>
                <a:off x="912" y="2736"/>
                <a:ext cx="115" cy="407"/>
                <a:chOff x="1246" y="1325"/>
                <a:chExt cx="286" cy="1007"/>
              </a:xfrm>
            </p:grpSpPr>
            <p:sp>
              <p:nvSpPr>
                <p:cNvPr id="12734" name="Line 307"/>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735" name="Line 308"/>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736" name="Line 309"/>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737" name="Line 310"/>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738" name="Line 311"/>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739" name="Oval 312"/>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713" name="Group 313"/>
              <p:cNvGrpSpPr>
                <a:grpSpLocks noChangeAspect="1"/>
              </p:cNvGrpSpPr>
              <p:nvPr/>
            </p:nvGrpSpPr>
            <p:grpSpPr bwMode="auto">
              <a:xfrm>
                <a:off x="576" y="2448"/>
                <a:ext cx="115" cy="407"/>
                <a:chOff x="1246" y="1325"/>
                <a:chExt cx="286" cy="1007"/>
              </a:xfrm>
            </p:grpSpPr>
            <p:sp>
              <p:nvSpPr>
                <p:cNvPr id="12728" name="Line 314"/>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729" name="Line 315"/>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730" name="Line 316"/>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731" name="Line 317"/>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732" name="Line 318"/>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733" name="Oval 319"/>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714" name="Group 320"/>
              <p:cNvGrpSpPr>
                <a:grpSpLocks noChangeAspect="1"/>
              </p:cNvGrpSpPr>
              <p:nvPr/>
            </p:nvGrpSpPr>
            <p:grpSpPr bwMode="auto">
              <a:xfrm>
                <a:off x="720" y="2784"/>
                <a:ext cx="115" cy="407"/>
                <a:chOff x="1246" y="1325"/>
                <a:chExt cx="286" cy="1007"/>
              </a:xfrm>
            </p:grpSpPr>
            <p:sp>
              <p:nvSpPr>
                <p:cNvPr id="12722" name="Line 321"/>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723" name="Line 322"/>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724" name="Line 323"/>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725" name="Line 324"/>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726" name="Line 325"/>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727" name="Oval 326"/>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715" name="Group 327"/>
              <p:cNvGrpSpPr>
                <a:grpSpLocks noChangeAspect="1"/>
              </p:cNvGrpSpPr>
              <p:nvPr/>
            </p:nvGrpSpPr>
            <p:grpSpPr bwMode="auto">
              <a:xfrm>
                <a:off x="720" y="2304"/>
                <a:ext cx="115" cy="407"/>
                <a:chOff x="1246" y="1325"/>
                <a:chExt cx="286" cy="1007"/>
              </a:xfrm>
            </p:grpSpPr>
            <p:sp>
              <p:nvSpPr>
                <p:cNvPr id="12716" name="Line 328"/>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717" name="Line 329"/>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718" name="Line 330"/>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719" name="Line 331"/>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720" name="Line 332"/>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721" name="Oval 333"/>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sp>
          <p:nvSpPr>
            <p:cNvPr id="12708" name="Text Box 334"/>
            <p:cNvSpPr txBox="1">
              <a:spLocks noChangeArrowheads="1"/>
            </p:cNvSpPr>
            <p:nvPr/>
          </p:nvSpPr>
          <p:spPr bwMode="auto">
            <a:xfrm>
              <a:off x="336" y="3264"/>
              <a:ext cx="116" cy="288"/>
            </a:xfrm>
            <a:prstGeom prst="rect">
              <a:avLst/>
            </a:prstGeom>
            <a:noFill/>
            <a:ln w="12700">
              <a:noFill/>
              <a:miter lim="800000"/>
              <a:headEnd/>
              <a:tailEnd/>
            </a:ln>
          </p:spPr>
          <p:txBody>
            <a:bodyPr wrap="none">
              <a:spAutoFit/>
            </a:bodyPr>
            <a:lstStyle/>
            <a:p>
              <a:endParaRPr lang="en-US" altLang="en-US"/>
            </a:p>
          </p:txBody>
        </p:sp>
      </p:grpSp>
      <p:grpSp>
        <p:nvGrpSpPr>
          <p:cNvPr id="12318" name="Group 335"/>
          <p:cNvGrpSpPr>
            <a:grpSpLocks/>
          </p:cNvGrpSpPr>
          <p:nvPr/>
        </p:nvGrpSpPr>
        <p:grpSpPr bwMode="auto">
          <a:xfrm>
            <a:off x="4846638" y="1371600"/>
            <a:ext cx="715962" cy="1262063"/>
            <a:chOff x="240" y="2256"/>
            <a:chExt cx="931" cy="1582"/>
          </a:xfrm>
        </p:grpSpPr>
        <p:grpSp>
          <p:nvGrpSpPr>
            <p:cNvPr id="12656" name="Group 336"/>
            <p:cNvGrpSpPr>
              <a:grpSpLocks/>
            </p:cNvGrpSpPr>
            <p:nvPr/>
          </p:nvGrpSpPr>
          <p:grpSpPr bwMode="auto">
            <a:xfrm>
              <a:off x="576" y="2256"/>
              <a:ext cx="595" cy="935"/>
              <a:chOff x="576" y="2256"/>
              <a:chExt cx="595" cy="935"/>
            </a:xfrm>
          </p:grpSpPr>
          <p:grpSp>
            <p:nvGrpSpPr>
              <p:cNvPr id="12658" name="Group 337"/>
              <p:cNvGrpSpPr>
                <a:grpSpLocks noChangeAspect="1"/>
              </p:cNvGrpSpPr>
              <p:nvPr/>
            </p:nvGrpSpPr>
            <p:grpSpPr bwMode="auto">
              <a:xfrm>
                <a:off x="864" y="2256"/>
                <a:ext cx="115" cy="407"/>
                <a:chOff x="1246" y="1325"/>
                <a:chExt cx="286" cy="1007"/>
              </a:xfrm>
            </p:grpSpPr>
            <p:sp>
              <p:nvSpPr>
                <p:cNvPr id="12701" name="Line 338"/>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702" name="Line 339"/>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703" name="Line 340"/>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704" name="Line 341"/>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705" name="Line 342"/>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706" name="Oval 343"/>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659" name="Group 344"/>
              <p:cNvGrpSpPr>
                <a:grpSpLocks noChangeAspect="1"/>
              </p:cNvGrpSpPr>
              <p:nvPr/>
            </p:nvGrpSpPr>
            <p:grpSpPr bwMode="auto">
              <a:xfrm>
                <a:off x="960" y="2352"/>
                <a:ext cx="115" cy="407"/>
                <a:chOff x="1246" y="1325"/>
                <a:chExt cx="286" cy="1007"/>
              </a:xfrm>
            </p:grpSpPr>
            <p:sp>
              <p:nvSpPr>
                <p:cNvPr id="12695" name="Line 345"/>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696" name="Line 346"/>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697" name="Line 347"/>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698" name="Line 348"/>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699" name="Line 349"/>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700" name="Oval 350"/>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660" name="Group 351"/>
              <p:cNvGrpSpPr>
                <a:grpSpLocks noChangeAspect="1"/>
              </p:cNvGrpSpPr>
              <p:nvPr/>
            </p:nvGrpSpPr>
            <p:grpSpPr bwMode="auto">
              <a:xfrm>
                <a:off x="1056" y="2640"/>
                <a:ext cx="115" cy="407"/>
                <a:chOff x="1246" y="1325"/>
                <a:chExt cx="286" cy="1007"/>
              </a:xfrm>
            </p:grpSpPr>
            <p:sp>
              <p:nvSpPr>
                <p:cNvPr id="12689" name="Line 352"/>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690" name="Line 353"/>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691" name="Line 354"/>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692" name="Line 355"/>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693" name="Line 356"/>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694" name="Oval 357"/>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661" name="Group 358"/>
              <p:cNvGrpSpPr>
                <a:grpSpLocks noChangeAspect="1"/>
              </p:cNvGrpSpPr>
              <p:nvPr/>
            </p:nvGrpSpPr>
            <p:grpSpPr bwMode="auto">
              <a:xfrm>
                <a:off x="912" y="2736"/>
                <a:ext cx="115" cy="407"/>
                <a:chOff x="1246" y="1325"/>
                <a:chExt cx="286" cy="1007"/>
              </a:xfrm>
            </p:grpSpPr>
            <p:sp>
              <p:nvSpPr>
                <p:cNvPr id="12683" name="Line 359"/>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684" name="Line 360"/>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685" name="Line 361"/>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686" name="Line 362"/>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687" name="Line 363"/>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688" name="Oval 364"/>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662" name="Group 365"/>
              <p:cNvGrpSpPr>
                <a:grpSpLocks noChangeAspect="1"/>
              </p:cNvGrpSpPr>
              <p:nvPr/>
            </p:nvGrpSpPr>
            <p:grpSpPr bwMode="auto">
              <a:xfrm>
                <a:off x="576" y="2448"/>
                <a:ext cx="115" cy="407"/>
                <a:chOff x="1246" y="1325"/>
                <a:chExt cx="286" cy="1007"/>
              </a:xfrm>
            </p:grpSpPr>
            <p:sp>
              <p:nvSpPr>
                <p:cNvPr id="12677" name="Line 366"/>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678" name="Line 367"/>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679" name="Line 368"/>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680" name="Line 369"/>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681" name="Line 370"/>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682" name="Oval 371"/>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663" name="Group 372"/>
              <p:cNvGrpSpPr>
                <a:grpSpLocks noChangeAspect="1"/>
              </p:cNvGrpSpPr>
              <p:nvPr/>
            </p:nvGrpSpPr>
            <p:grpSpPr bwMode="auto">
              <a:xfrm>
                <a:off x="720" y="2784"/>
                <a:ext cx="115" cy="407"/>
                <a:chOff x="1246" y="1325"/>
                <a:chExt cx="286" cy="1007"/>
              </a:xfrm>
            </p:grpSpPr>
            <p:sp>
              <p:nvSpPr>
                <p:cNvPr id="12671" name="Line 373"/>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672" name="Line 374"/>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673" name="Line 375"/>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674" name="Line 376"/>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675" name="Line 377"/>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676" name="Oval 378"/>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664" name="Group 379"/>
              <p:cNvGrpSpPr>
                <a:grpSpLocks noChangeAspect="1"/>
              </p:cNvGrpSpPr>
              <p:nvPr/>
            </p:nvGrpSpPr>
            <p:grpSpPr bwMode="auto">
              <a:xfrm>
                <a:off x="720" y="2304"/>
                <a:ext cx="115" cy="407"/>
                <a:chOff x="1246" y="1325"/>
                <a:chExt cx="286" cy="1007"/>
              </a:xfrm>
            </p:grpSpPr>
            <p:sp>
              <p:nvSpPr>
                <p:cNvPr id="12665" name="Line 380"/>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666" name="Line 381"/>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667" name="Line 382"/>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668" name="Line 383"/>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669" name="Line 384"/>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670" name="Oval 385"/>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sp>
          <p:nvSpPr>
            <p:cNvPr id="12657" name="Text Box 386"/>
            <p:cNvSpPr txBox="1">
              <a:spLocks noChangeArrowheads="1"/>
            </p:cNvSpPr>
            <p:nvPr/>
          </p:nvSpPr>
          <p:spPr bwMode="auto">
            <a:xfrm>
              <a:off x="240" y="3265"/>
              <a:ext cx="239" cy="573"/>
            </a:xfrm>
            <a:prstGeom prst="rect">
              <a:avLst/>
            </a:prstGeom>
            <a:noFill/>
            <a:ln w="12700">
              <a:noFill/>
              <a:miter lim="800000"/>
              <a:headEnd/>
              <a:tailEnd/>
            </a:ln>
          </p:spPr>
          <p:txBody>
            <a:bodyPr wrap="none">
              <a:spAutoFit/>
            </a:bodyPr>
            <a:lstStyle/>
            <a:p>
              <a:endParaRPr lang="en-US" altLang="en-US"/>
            </a:p>
          </p:txBody>
        </p:sp>
      </p:grpSp>
      <p:grpSp>
        <p:nvGrpSpPr>
          <p:cNvPr id="12319" name="Group 387"/>
          <p:cNvGrpSpPr>
            <a:grpSpLocks/>
          </p:cNvGrpSpPr>
          <p:nvPr/>
        </p:nvGrpSpPr>
        <p:grpSpPr bwMode="auto">
          <a:xfrm>
            <a:off x="6962775" y="2667000"/>
            <a:ext cx="504825" cy="533400"/>
            <a:chOff x="795" y="1003"/>
            <a:chExt cx="835" cy="1492"/>
          </a:xfrm>
        </p:grpSpPr>
        <p:sp>
          <p:nvSpPr>
            <p:cNvPr id="12648" name="Rectangle 388"/>
            <p:cNvSpPr>
              <a:spLocks noChangeArrowheads="1"/>
            </p:cNvSpPr>
            <p:nvPr/>
          </p:nvSpPr>
          <p:spPr bwMode="auto">
            <a:xfrm>
              <a:off x="795" y="1003"/>
              <a:ext cx="300" cy="1443"/>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649" name="Group 389"/>
            <p:cNvGrpSpPr>
              <a:grpSpLocks/>
            </p:cNvGrpSpPr>
            <p:nvPr/>
          </p:nvGrpSpPr>
          <p:grpSpPr bwMode="auto">
            <a:xfrm>
              <a:off x="1344" y="1488"/>
              <a:ext cx="286" cy="1007"/>
              <a:chOff x="1246" y="1325"/>
              <a:chExt cx="286" cy="1007"/>
            </a:xfrm>
          </p:grpSpPr>
          <p:sp>
            <p:nvSpPr>
              <p:cNvPr id="12650" name="Line 390"/>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651" name="Line 391"/>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652" name="Line 392"/>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653" name="Line 393"/>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654" name="Line 394"/>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655" name="Oval 395"/>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20" name="Group 396"/>
          <p:cNvGrpSpPr>
            <a:grpSpLocks/>
          </p:cNvGrpSpPr>
          <p:nvPr/>
        </p:nvGrpSpPr>
        <p:grpSpPr bwMode="auto">
          <a:xfrm>
            <a:off x="7219950" y="3048000"/>
            <a:ext cx="476250" cy="533400"/>
            <a:chOff x="784" y="1003"/>
            <a:chExt cx="846" cy="1492"/>
          </a:xfrm>
        </p:grpSpPr>
        <p:sp>
          <p:nvSpPr>
            <p:cNvPr id="12640" name="Rectangle 397"/>
            <p:cNvSpPr>
              <a:spLocks noChangeArrowheads="1"/>
            </p:cNvSpPr>
            <p:nvPr/>
          </p:nvSpPr>
          <p:spPr bwMode="auto">
            <a:xfrm>
              <a:off x="784" y="1003"/>
              <a:ext cx="322" cy="1443"/>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641" name="Group 398"/>
            <p:cNvGrpSpPr>
              <a:grpSpLocks/>
            </p:cNvGrpSpPr>
            <p:nvPr/>
          </p:nvGrpSpPr>
          <p:grpSpPr bwMode="auto">
            <a:xfrm>
              <a:off x="1344" y="1488"/>
              <a:ext cx="286" cy="1007"/>
              <a:chOff x="1246" y="1325"/>
              <a:chExt cx="286" cy="1007"/>
            </a:xfrm>
          </p:grpSpPr>
          <p:sp>
            <p:nvSpPr>
              <p:cNvPr id="12642" name="Line 399"/>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643" name="Line 400"/>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644" name="Line 401"/>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645" name="Line 402"/>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646" name="Line 403"/>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647" name="Oval 404"/>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21" name="Group 405"/>
          <p:cNvGrpSpPr>
            <a:grpSpLocks/>
          </p:cNvGrpSpPr>
          <p:nvPr/>
        </p:nvGrpSpPr>
        <p:grpSpPr bwMode="auto">
          <a:xfrm>
            <a:off x="3124200" y="3581400"/>
            <a:ext cx="609600" cy="838200"/>
            <a:chOff x="874" y="1003"/>
            <a:chExt cx="756" cy="1492"/>
          </a:xfrm>
        </p:grpSpPr>
        <p:sp>
          <p:nvSpPr>
            <p:cNvPr id="12632" name="Rectangle 406"/>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633" name="Group 407"/>
            <p:cNvGrpSpPr>
              <a:grpSpLocks/>
            </p:cNvGrpSpPr>
            <p:nvPr/>
          </p:nvGrpSpPr>
          <p:grpSpPr bwMode="auto">
            <a:xfrm>
              <a:off x="1344" y="1488"/>
              <a:ext cx="286" cy="1007"/>
              <a:chOff x="1246" y="1325"/>
              <a:chExt cx="286" cy="1007"/>
            </a:xfrm>
          </p:grpSpPr>
          <p:sp>
            <p:nvSpPr>
              <p:cNvPr id="12634" name="Line 408"/>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635" name="Line 409"/>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636" name="Line 410"/>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637" name="Line 411"/>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638" name="Line 412"/>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639" name="Oval 413"/>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22" name="Group 414"/>
          <p:cNvGrpSpPr>
            <a:grpSpLocks/>
          </p:cNvGrpSpPr>
          <p:nvPr/>
        </p:nvGrpSpPr>
        <p:grpSpPr bwMode="auto">
          <a:xfrm>
            <a:off x="2209800" y="3657600"/>
            <a:ext cx="609600" cy="838200"/>
            <a:chOff x="874" y="1003"/>
            <a:chExt cx="756" cy="1492"/>
          </a:xfrm>
        </p:grpSpPr>
        <p:sp>
          <p:nvSpPr>
            <p:cNvPr id="12624" name="Rectangle 415"/>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625" name="Group 416"/>
            <p:cNvGrpSpPr>
              <a:grpSpLocks/>
            </p:cNvGrpSpPr>
            <p:nvPr/>
          </p:nvGrpSpPr>
          <p:grpSpPr bwMode="auto">
            <a:xfrm>
              <a:off x="1344" y="1488"/>
              <a:ext cx="286" cy="1007"/>
              <a:chOff x="1246" y="1325"/>
              <a:chExt cx="286" cy="1007"/>
            </a:xfrm>
          </p:grpSpPr>
          <p:sp>
            <p:nvSpPr>
              <p:cNvPr id="12626" name="Line 417"/>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627" name="Line 418"/>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628" name="Line 419"/>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629" name="Line 420"/>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630" name="Line 421"/>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631" name="Oval 422"/>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23" name="Group 423"/>
          <p:cNvGrpSpPr>
            <a:grpSpLocks/>
          </p:cNvGrpSpPr>
          <p:nvPr/>
        </p:nvGrpSpPr>
        <p:grpSpPr bwMode="auto">
          <a:xfrm>
            <a:off x="2362200" y="3810000"/>
            <a:ext cx="609600" cy="838200"/>
            <a:chOff x="874" y="1003"/>
            <a:chExt cx="756" cy="1492"/>
          </a:xfrm>
        </p:grpSpPr>
        <p:sp>
          <p:nvSpPr>
            <p:cNvPr id="12616" name="Rectangle 424"/>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617" name="Group 425"/>
            <p:cNvGrpSpPr>
              <a:grpSpLocks/>
            </p:cNvGrpSpPr>
            <p:nvPr/>
          </p:nvGrpSpPr>
          <p:grpSpPr bwMode="auto">
            <a:xfrm>
              <a:off x="1344" y="1488"/>
              <a:ext cx="286" cy="1007"/>
              <a:chOff x="1246" y="1325"/>
              <a:chExt cx="286" cy="1007"/>
            </a:xfrm>
          </p:grpSpPr>
          <p:sp>
            <p:nvSpPr>
              <p:cNvPr id="12618" name="Line 426"/>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619" name="Line 427"/>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620" name="Line 428"/>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621" name="Line 429"/>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622" name="Line 430"/>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623" name="Oval 431"/>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24" name="Group 432"/>
          <p:cNvGrpSpPr>
            <a:grpSpLocks/>
          </p:cNvGrpSpPr>
          <p:nvPr/>
        </p:nvGrpSpPr>
        <p:grpSpPr bwMode="auto">
          <a:xfrm>
            <a:off x="1905000" y="3886200"/>
            <a:ext cx="609600" cy="838200"/>
            <a:chOff x="874" y="1003"/>
            <a:chExt cx="756" cy="1492"/>
          </a:xfrm>
        </p:grpSpPr>
        <p:sp>
          <p:nvSpPr>
            <p:cNvPr id="12608" name="Rectangle 433"/>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609" name="Group 434"/>
            <p:cNvGrpSpPr>
              <a:grpSpLocks/>
            </p:cNvGrpSpPr>
            <p:nvPr/>
          </p:nvGrpSpPr>
          <p:grpSpPr bwMode="auto">
            <a:xfrm>
              <a:off x="1344" y="1488"/>
              <a:ext cx="286" cy="1007"/>
              <a:chOff x="1246" y="1325"/>
              <a:chExt cx="286" cy="1007"/>
            </a:xfrm>
          </p:grpSpPr>
          <p:sp>
            <p:nvSpPr>
              <p:cNvPr id="12610" name="Line 435"/>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611" name="Line 436"/>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612" name="Line 437"/>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613" name="Line 438"/>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614" name="Line 439"/>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615" name="Oval 440"/>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25" name="Group 441"/>
          <p:cNvGrpSpPr>
            <a:grpSpLocks/>
          </p:cNvGrpSpPr>
          <p:nvPr/>
        </p:nvGrpSpPr>
        <p:grpSpPr bwMode="auto">
          <a:xfrm>
            <a:off x="2895600" y="3733800"/>
            <a:ext cx="609600" cy="838200"/>
            <a:chOff x="874" y="1003"/>
            <a:chExt cx="756" cy="1492"/>
          </a:xfrm>
        </p:grpSpPr>
        <p:sp>
          <p:nvSpPr>
            <p:cNvPr id="12600" name="Rectangle 442"/>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601" name="Group 443"/>
            <p:cNvGrpSpPr>
              <a:grpSpLocks/>
            </p:cNvGrpSpPr>
            <p:nvPr/>
          </p:nvGrpSpPr>
          <p:grpSpPr bwMode="auto">
            <a:xfrm>
              <a:off x="1344" y="1488"/>
              <a:ext cx="286" cy="1007"/>
              <a:chOff x="1246" y="1325"/>
              <a:chExt cx="286" cy="1007"/>
            </a:xfrm>
          </p:grpSpPr>
          <p:sp>
            <p:nvSpPr>
              <p:cNvPr id="12602" name="Line 444"/>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603" name="Line 445"/>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604" name="Line 446"/>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605" name="Line 447"/>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606" name="Line 448"/>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607" name="Oval 449"/>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26" name="Group 450"/>
          <p:cNvGrpSpPr>
            <a:grpSpLocks/>
          </p:cNvGrpSpPr>
          <p:nvPr/>
        </p:nvGrpSpPr>
        <p:grpSpPr bwMode="auto">
          <a:xfrm>
            <a:off x="2514600" y="3962400"/>
            <a:ext cx="609600" cy="838200"/>
            <a:chOff x="874" y="1003"/>
            <a:chExt cx="756" cy="1492"/>
          </a:xfrm>
        </p:grpSpPr>
        <p:sp>
          <p:nvSpPr>
            <p:cNvPr id="12592" name="Rectangle 451"/>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593" name="Group 452"/>
            <p:cNvGrpSpPr>
              <a:grpSpLocks/>
            </p:cNvGrpSpPr>
            <p:nvPr/>
          </p:nvGrpSpPr>
          <p:grpSpPr bwMode="auto">
            <a:xfrm>
              <a:off x="1344" y="1488"/>
              <a:ext cx="286" cy="1007"/>
              <a:chOff x="1246" y="1325"/>
              <a:chExt cx="286" cy="1007"/>
            </a:xfrm>
          </p:grpSpPr>
          <p:sp>
            <p:nvSpPr>
              <p:cNvPr id="12594" name="Line 453"/>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595" name="Line 454"/>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596" name="Line 455"/>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597" name="Line 456"/>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598" name="Line 457"/>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599" name="Oval 458"/>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27" name="Group 459"/>
          <p:cNvGrpSpPr>
            <a:grpSpLocks/>
          </p:cNvGrpSpPr>
          <p:nvPr/>
        </p:nvGrpSpPr>
        <p:grpSpPr bwMode="auto">
          <a:xfrm>
            <a:off x="2819400" y="1981200"/>
            <a:ext cx="609600" cy="838200"/>
            <a:chOff x="874" y="1003"/>
            <a:chExt cx="756" cy="1492"/>
          </a:xfrm>
        </p:grpSpPr>
        <p:sp>
          <p:nvSpPr>
            <p:cNvPr id="12584" name="Rectangle 460"/>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585" name="Group 461"/>
            <p:cNvGrpSpPr>
              <a:grpSpLocks/>
            </p:cNvGrpSpPr>
            <p:nvPr/>
          </p:nvGrpSpPr>
          <p:grpSpPr bwMode="auto">
            <a:xfrm>
              <a:off x="1344" y="1488"/>
              <a:ext cx="286" cy="1007"/>
              <a:chOff x="1246" y="1325"/>
              <a:chExt cx="286" cy="1007"/>
            </a:xfrm>
          </p:grpSpPr>
          <p:sp>
            <p:nvSpPr>
              <p:cNvPr id="12586" name="Line 462"/>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587" name="Line 463"/>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588" name="Line 464"/>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589" name="Line 465"/>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590" name="Line 466"/>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591" name="Oval 467"/>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28" name="Group 468"/>
          <p:cNvGrpSpPr>
            <a:grpSpLocks/>
          </p:cNvGrpSpPr>
          <p:nvPr/>
        </p:nvGrpSpPr>
        <p:grpSpPr bwMode="auto">
          <a:xfrm>
            <a:off x="1066800" y="3429000"/>
            <a:ext cx="609600" cy="838200"/>
            <a:chOff x="874" y="1003"/>
            <a:chExt cx="756" cy="1492"/>
          </a:xfrm>
        </p:grpSpPr>
        <p:sp>
          <p:nvSpPr>
            <p:cNvPr id="12576" name="Rectangle 469"/>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577" name="Group 470"/>
            <p:cNvGrpSpPr>
              <a:grpSpLocks/>
            </p:cNvGrpSpPr>
            <p:nvPr/>
          </p:nvGrpSpPr>
          <p:grpSpPr bwMode="auto">
            <a:xfrm>
              <a:off x="1344" y="1488"/>
              <a:ext cx="286" cy="1007"/>
              <a:chOff x="1246" y="1325"/>
              <a:chExt cx="286" cy="1007"/>
            </a:xfrm>
          </p:grpSpPr>
          <p:sp>
            <p:nvSpPr>
              <p:cNvPr id="12578" name="Line 471"/>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579" name="Line 472"/>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580" name="Line 473"/>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581" name="Line 474"/>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582" name="Line 475"/>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583" name="Oval 476"/>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29" name="Group 477"/>
          <p:cNvGrpSpPr>
            <a:grpSpLocks/>
          </p:cNvGrpSpPr>
          <p:nvPr/>
        </p:nvGrpSpPr>
        <p:grpSpPr bwMode="auto">
          <a:xfrm>
            <a:off x="2438400" y="1752600"/>
            <a:ext cx="609600" cy="838200"/>
            <a:chOff x="874" y="1003"/>
            <a:chExt cx="756" cy="1492"/>
          </a:xfrm>
        </p:grpSpPr>
        <p:sp>
          <p:nvSpPr>
            <p:cNvPr id="12568" name="Rectangle 478"/>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569" name="Group 479"/>
            <p:cNvGrpSpPr>
              <a:grpSpLocks/>
            </p:cNvGrpSpPr>
            <p:nvPr/>
          </p:nvGrpSpPr>
          <p:grpSpPr bwMode="auto">
            <a:xfrm>
              <a:off x="1344" y="1488"/>
              <a:ext cx="286" cy="1007"/>
              <a:chOff x="1246" y="1325"/>
              <a:chExt cx="286" cy="1007"/>
            </a:xfrm>
          </p:grpSpPr>
          <p:sp>
            <p:nvSpPr>
              <p:cNvPr id="12570" name="Line 480"/>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571" name="Line 481"/>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572" name="Line 482"/>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573" name="Line 483"/>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574" name="Line 484"/>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575" name="Oval 485"/>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30" name="Group 486"/>
          <p:cNvGrpSpPr>
            <a:grpSpLocks/>
          </p:cNvGrpSpPr>
          <p:nvPr/>
        </p:nvGrpSpPr>
        <p:grpSpPr bwMode="auto">
          <a:xfrm>
            <a:off x="3810000" y="2743200"/>
            <a:ext cx="609600" cy="838200"/>
            <a:chOff x="874" y="1003"/>
            <a:chExt cx="756" cy="1492"/>
          </a:xfrm>
        </p:grpSpPr>
        <p:sp>
          <p:nvSpPr>
            <p:cNvPr id="12560" name="Rectangle 487"/>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561" name="Group 488"/>
            <p:cNvGrpSpPr>
              <a:grpSpLocks/>
            </p:cNvGrpSpPr>
            <p:nvPr/>
          </p:nvGrpSpPr>
          <p:grpSpPr bwMode="auto">
            <a:xfrm>
              <a:off x="1344" y="1488"/>
              <a:ext cx="286" cy="1007"/>
              <a:chOff x="1246" y="1325"/>
              <a:chExt cx="286" cy="1007"/>
            </a:xfrm>
          </p:grpSpPr>
          <p:sp>
            <p:nvSpPr>
              <p:cNvPr id="12562" name="Line 489"/>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563" name="Line 490"/>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564" name="Line 491"/>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565" name="Line 492"/>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566" name="Line 493"/>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567" name="Oval 494"/>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sp>
        <p:nvSpPr>
          <p:cNvPr id="12331" name="Oval 495"/>
          <p:cNvSpPr>
            <a:spLocks noChangeArrowheads="1"/>
          </p:cNvSpPr>
          <p:nvPr/>
        </p:nvSpPr>
        <p:spPr bwMode="auto">
          <a:xfrm>
            <a:off x="4724400" y="1143000"/>
            <a:ext cx="1066800" cy="1143000"/>
          </a:xfrm>
          <a:prstGeom prst="ellipse">
            <a:avLst/>
          </a:prstGeom>
          <a:noFill/>
          <a:ln w="31750">
            <a:solidFill>
              <a:schemeClr val="hlink"/>
            </a:solidFill>
            <a:miter lim="800000"/>
            <a:headEnd/>
            <a:tailEnd/>
          </a:ln>
        </p:spPr>
        <p:txBody>
          <a:bodyPr wrap="none" anchor="ctr"/>
          <a:lstStyle/>
          <a:p>
            <a:endParaRPr lang="en-US" altLang="en-US"/>
          </a:p>
        </p:txBody>
      </p:sp>
      <p:grpSp>
        <p:nvGrpSpPr>
          <p:cNvPr id="12332" name="Group 496"/>
          <p:cNvGrpSpPr>
            <a:grpSpLocks/>
          </p:cNvGrpSpPr>
          <p:nvPr/>
        </p:nvGrpSpPr>
        <p:grpSpPr bwMode="auto">
          <a:xfrm>
            <a:off x="4572000" y="1295400"/>
            <a:ext cx="442913" cy="609600"/>
            <a:chOff x="767" y="1003"/>
            <a:chExt cx="863" cy="1492"/>
          </a:xfrm>
        </p:grpSpPr>
        <p:sp>
          <p:nvSpPr>
            <p:cNvPr id="12552" name="Rectangle 497"/>
            <p:cNvSpPr>
              <a:spLocks noChangeArrowheads="1"/>
            </p:cNvSpPr>
            <p:nvPr/>
          </p:nvSpPr>
          <p:spPr bwMode="auto">
            <a:xfrm>
              <a:off x="767" y="1003"/>
              <a:ext cx="353" cy="1263"/>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553" name="Group 498"/>
            <p:cNvGrpSpPr>
              <a:grpSpLocks/>
            </p:cNvGrpSpPr>
            <p:nvPr/>
          </p:nvGrpSpPr>
          <p:grpSpPr bwMode="auto">
            <a:xfrm>
              <a:off x="1344" y="1488"/>
              <a:ext cx="286" cy="1007"/>
              <a:chOff x="1246" y="1325"/>
              <a:chExt cx="286" cy="1007"/>
            </a:xfrm>
          </p:grpSpPr>
          <p:sp>
            <p:nvSpPr>
              <p:cNvPr id="12554" name="Line 499"/>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555" name="Line 500"/>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556" name="Line 501"/>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557" name="Line 502"/>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558" name="Line 503"/>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559" name="Oval 504"/>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33" name="Group 505"/>
          <p:cNvGrpSpPr>
            <a:grpSpLocks/>
          </p:cNvGrpSpPr>
          <p:nvPr/>
        </p:nvGrpSpPr>
        <p:grpSpPr bwMode="auto">
          <a:xfrm>
            <a:off x="5029200" y="1143000"/>
            <a:ext cx="442913" cy="609600"/>
            <a:chOff x="767" y="1003"/>
            <a:chExt cx="863" cy="1492"/>
          </a:xfrm>
        </p:grpSpPr>
        <p:sp>
          <p:nvSpPr>
            <p:cNvPr id="12544" name="Rectangle 506"/>
            <p:cNvSpPr>
              <a:spLocks noChangeArrowheads="1"/>
            </p:cNvSpPr>
            <p:nvPr/>
          </p:nvSpPr>
          <p:spPr bwMode="auto">
            <a:xfrm>
              <a:off x="767" y="1003"/>
              <a:ext cx="353" cy="1263"/>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545" name="Group 507"/>
            <p:cNvGrpSpPr>
              <a:grpSpLocks/>
            </p:cNvGrpSpPr>
            <p:nvPr/>
          </p:nvGrpSpPr>
          <p:grpSpPr bwMode="auto">
            <a:xfrm>
              <a:off x="1344" y="1488"/>
              <a:ext cx="286" cy="1007"/>
              <a:chOff x="1246" y="1325"/>
              <a:chExt cx="286" cy="1007"/>
            </a:xfrm>
          </p:grpSpPr>
          <p:sp>
            <p:nvSpPr>
              <p:cNvPr id="12546" name="Line 508"/>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547" name="Line 509"/>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548" name="Line 510"/>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549" name="Line 511"/>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550" name="Line 512"/>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551" name="Oval 513"/>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34" name="Group 514"/>
          <p:cNvGrpSpPr>
            <a:grpSpLocks/>
          </p:cNvGrpSpPr>
          <p:nvPr/>
        </p:nvGrpSpPr>
        <p:grpSpPr bwMode="auto">
          <a:xfrm>
            <a:off x="4724400" y="1447800"/>
            <a:ext cx="442913" cy="515938"/>
            <a:chOff x="767" y="1003"/>
            <a:chExt cx="863" cy="1684"/>
          </a:xfrm>
        </p:grpSpPr>
        <p:sp>
          <p:nvSpPr>
            <p:cNvPr id="12536" name="Rectangle 515"/>
            <p:cNvSpPr>
              <a:spLocks noChangeArrowheads="1"/>
            </p:cNvSpPr>
            <p:nvPr/>
          </p:nvSpPr>
          <p:spPr bwMode="auto">
            <a:xfrm>
              <a:off x="767" y="1003"/>
              <a:ext cx="353" cy="1684"/>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537" name="Group 516"/>
            <p:cNvGrpSpPr>
              <a:grpSpLocks/>
            </p:cNvGrpSpPr>
            <p:nvPr/>
          </p:nvGrpSpPr>
          <p:grpSpPr bwMode="auto">
            <a:xfrm>
              <a:off x="1344" y="1488"/>
              <a:ext cx="286" cy="1007"/>
              <a:chOff x="1246" y="1325"/>
              <a:chExt cx="286" cy="1007"/>
            </a:xfrm>
          </p:grpSpPr>
          <p:sp>
            <p:nvSpPr>
              <p:cNvPr id="12538" name="Line 517"/>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539" name="Line 518"/>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540" name="Line 519"/>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541" name="Line 520"/>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542" name="Line 521"/>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543" name="Oval 522"/>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35" name="Group 523"/>
          <p:cNvGrpSpPr>
            <a:grpSpLocks/>
          </p:cNvGrpSpPr>
          <p:nvPr/>
        </p:nvGrpSpPr>
        <p:grpSpPr bwMode="auto">
          <a:xfrm>
            <a:off x="4876800" y="914400"/>
            <a:ext cx="442913" cy="609600"/>
            <a:chOff x="767" y="1003"/>
            <a:chExt cx="863" cy="1492"/>
          </a:xfrm>
        </p:grpSpPr>
        <p:sp>
          <p:nvSpPr>
            <p:cNvPr id="12528" name="Rectangle 524"/>
            <p:cNvSpPr>
              <a:spLocks noChangeArrowheads="1"/>
            </p:cNvSpPr>
            <p:nvPr/>
          </p:nvSpPr>
          <p:spPr bwMode="auto">
            <a:xfrm>
              <a:off x="767" y="1003"/>
              <a:ext cx="353" cy="1263"/>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529" name="Group 525"/>
            <p:cNvGrpSpPr>
              <a:grpSpLocks/>
            </p:cNvGrpSpPr>
            <p:nvPr/>
          </p:nvGrpSpPr>
          <p:grpSpPr bwMode="auto">
            <a:xfrm>
              <a:off x="1344" y="1488"/>
              <a:ext cx="286" cy="1007"/>
              <a:chOff x="1246" y="1325"/>
              <a:chExt cx="286" cy="1007"/>
            </a:xfrm>
          </p:grpSpPr>
          <p:sp>
            <p:nvSpPr>
              <p:cNvPr id="12530" name="Line 526"/>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531" name="Line 527"/>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532" name="Line 528"/>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533" name="Line 529"/>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534" name="Line 530"/>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535" name="Oval 531"/>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36" name="Group 532"/>
          <p:cNvGrpSpPr>
            <a:grpSpLocks/>
          </p:cNvGrpSpPr>
          <p:nvPr/>
        </p:nvGrpSpPr>
        <p:grpSpPr bwMode="auto">
          <a:xfrm>
            <a:off x="5181600" y="1143000"/>
            <a:ext cx="442913" cy="609600"/>
            <a:chOff x="767" y="1003"/>
            <a:chExt cx="863" cy="1492"/>
          </a:xfrm>
        </p:grpSpPr>
        <p:sp>
          <p:nvSpPr>
            <p:cNvPr id="12520" name="Rectangle 533"/>
            <p:cNvSpPr>
              <a:spLocks noChangeArrowheads="1"/>
            </p:cNvSpPr>
            <p:nvPr/>
          </p:nvSpPr>
          <p:spPr bwMode="auto">
            <a:xfrm>
              <a:off x="767" y="1003"/>
              <a:ext cx="353" cy="1263"/>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521" name="Group 534"/>
            <p:cNvGrpSpPr>
              <a:grpSpLocks/>
            </p:cNvGrpSpPr>
            <p:nvPr/>
          </p:nvGrpSpPr>
          <p:grpSpPr bwMode="auto">
            <a:xfrm>
              <a:off x="1344" y="1488"/>
              <a:ext cx="286" cy="1007"/>
              <a:chOff x="1246" y="1325"/>
              <a:chExt cx="286" cy="1007"/>
            </a:xfrm>
          </p:grpSpPr>
          <p:sp>
            <p:nvSpPr>
              <p:cNvPr id="12522" name="Line 535"/>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523" name="Line 536"/>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524" name="Line 537"/>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525" name="Line 538"/>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526" name="Line 539"/>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527" name="Oval 540"/>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sp>
        <p:nvSpPr>
          <p:cNvPr id="12337" name="Oval 541"/>
          <p:cNvSpPr>
            <a:spLocks noChangeArrowheads="1"/>
          </p:cNvSpPr>
          <p:nvPr/>
        </p:nvSpPr>
        <p:spPr bwMode="auto">
          <a:xfrm>
            <a:off x="7239000" y="2514600"/>
            <a:ext cx="1066800" cy="1143000"/>
          </a:xfrm>
          <a:prstGeom prst="ellipse">
            <a:avLst/>
          </a:prstGeom>
          <a:noFill/>
          <a:ln w="31750">
            <a:solidFill>
              <a:schemeClr val="hlink"/>
            </a:solidFill>
            <a:miter lim="800000"/>
            <a:headEnd/>
            <a:tailEnd/>
          </a:ln>
        </p:spPr>
        <p:txBody>
          <a:bodyPr wrap="none" anchor="ctr"/>
          <a:lstStyle/>
          <a:p>
            <a:endParaRPr lang="en-US" altLang="en-US"/>
          </a:p>
        </p:txBody>
      </p:sp>
      <p:grpSp>
        <p:nvGrpSpPr>
          <p:cNvPr id="12338" name="Group 542"/>
          <p:cNvGrpSpPr>
            <a:grpSpLocks/>
          </p:cNvGrpSpPr>
          <p:nvPr/>
        </p:nvGrpSpPr>
        <p:grpSpPr bwMode="auto">
          <a:xfrm>
            <a:off x="7391400" y="2743200"/>
            <a:ext cx="715963" cy="1262063"/>
            <a:chOff x="240" y="2256"/>
            <a:chExt cx="931" cy="1582"/>
          </a:xfrm>
        </p:grpSpPr>
        <p:grpSp>
          <p:nvGrpSpPr>
            <p:cNvPr id="12469" name="Group 543"/>
            <p:cNvGrpSpPr>
              <a:grpSpLocks/>
            </p:cNvGrpSpPr>
            <p:nvPr/>
          </p:nvGrpSpPr>
          <p:grpSpPr bwMode="auto">
            <a:xfrm>
              <a:off x="576" y="2256"/>
              <a:ext cx="595" cy="935"/>
              <a:chOff x="576" y="2256"/>
              <a:chExt cx="595" cy="935"/>
            </a:xfrm>
          </p:grpSpPr>
          <p:grpSp>
            <p:nvGrpSpPr>
              <p:cNvPr id="12471" name="Group 544"/>
              <p:cNvGrpSpPr>
                <a:grpSpLocks noChangeAspect="1"/>
              </p:cNvGrpSpPr>
              <p:nvPr/>
            </p:nvGrpSpPr>
            <p:grpSpPr bwMode="auto">
              <a:xfrm>
                <a:off x="864" y="2256"/>
                <a:ext cx="115" cy="407"/>
                <a:chOff x="1246" y="1325"/>
                <a:chExt cx="286" cy="1007"/>
              </a:xfrm>
            </p:grpSpPr>
            <p:sp>
              <p:nvSpPr>
                <p:cNvPr id="12514" name="Line 545"/>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515" name="Line 546"/>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516" name="Line 547"/>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517" name="Line 548"/>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518" name="Line 549"/>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519" name="Oval 550"/>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472" name="Group 551"/>
              <p:cNvGrpSpPr>
                <a:grpSpLocks noChangeAspect="1"/>
              </p:cNvGrpSpPr>
              <p:nvPr/>
            </p:nvGrpSpPr>
            <p:grpSpPr bwMode="auto">
              <a:xfrm>
                <a:off x="960" y="2352"/>
                <a:ext cx="115" cy="407"/>
                <a:chOff x="1246" y="1325"/>
                <a:chExt cx="286" cy="1007"/>
              </a:xfrm>
            </p:grpSpPr>
            <p:sp>
              <p:nvSpPr>
                <p:cNvPr id="12508" name="Line 552"/>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509" name="Line 553"/>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510" name="Line 554"/>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511" name="Line 555"/>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512" name="Line 556"/>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513" name="Oval 557"/>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473" name="Group 558"/>
              <p:cNvGrpSpPr>
                <a:grpSpLocks noChangeAspect="1"/>
              </p:cNvGrpSpPr>
              <p:nvPr/>
            </p:nvGrpSpPr>
            <p:grpSpPr bwMode="auto">
              <a:xfrm>
                <a:off x="1056" y="2640"/>
                <a:ext cx="115" cy="407"/>
                <a:chOff x="1246" y="1325"/>
                <a:chExt cx="286" cy="1007"/>
              </a:xfrm>
            </p:grpSpPr>
            <p:sp>
              <p:nvSpPr>
                <p:cNvPr id="12502" name="Line 559"/>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503" name="Line 560"/>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504" name="Line 561"/>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505" name="Line 562"/>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506" name="Line 563"/>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507" name="Oval 564"/>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474" name="Group 565"/>
              <p:cNvGrpSpPr>
                <a:grpSpLocks noChangeAspect="1"/>
              </p:cNvGrpSpPr>
              <p:nvPr/>
            </p:nvGrpSpPr>
            <p:grpSpPr bwMode="auto">
              <a:xfrm>
                <a:off x="912" y="2736"/>
                <a:ext cx="115" cy="407"/>
                <a:chOff x="1246" y="1325"/>
                <a:chExt cx="286" cy="1007"/>
              </a:xfrm>
            </p:grpSpPr>
            <p:sp>
              <p:nvSpPr>
                <p:cNvPr id="12496" name="Line 566"/>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497" name="Line 567"/>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498" name="Line 568"/>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499" name="Line 569"/>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500" name="Line 570"/>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501" name="Oval 571"/>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475" name="Group 572"/>
              <p:cNvGrpSpPr>
                <a:grpSpLocks noChangeAspect="1"/>
              </p:cNvGrpSpPr>
              <p:nvPr/>
            </p:nvGrpSpPr>
            <p:grpSpPr bwMode="auto">
              <a:xfrm>
                <a:off x="576" y="2448"/>
                <a:ext cx="115" cy="407"/>
                <a:chOff x="1246" y="1325"/>
                <a:chExt cx="286" cy="1007"/>
              </a:xfrm>
            </p:grpSpPr>
            <p:sp>
              <p:nvSpPr>
                <p:cNvPr id="12490" name="Line 573"/>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491" name="Line 574"/>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492" name="Line 575"/>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493" name="Line 576"/>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494" name="Line 577"/>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495" name="Oval 578"/>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476" name="Group 579"/>
              <p:cNvGrpSpPr>
                <a:grpSpLocks noChangeAspect="1"/>
              </p:cNvGrpSpPr>
              <p:nvPr/>
            </p:nvGrpSpPr>
            <p:grpSpPr bwMode="auto">
              <a:xfrm>
                <a:off x="720" y="2784"/>
                <a:ext cx="115" cy="407"/>
                <a:chOff x="1246" y="1325"/>
                <a:chExt cx="286" cy="1007"/>
              </a:xfrm>
            </p:grpSpPr>
            <p:sp>
              <p:nvSpPr>
                <p:cNvPr id="12484" name="Line 580"/>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485" name="Line 581"/>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486" name="Line 582"/>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487" name="Line 583"/>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488" name="Line 584"/>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489" name="Oval 585"/>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477" name="Group 586"/>
              <p:cNvGrpSpPr>
                <a:grpSpLocks noChangeAspect="1"/>
              </p:cNvGrpSpPr>
              <p:nvPr/>
            </p:nvGrpSpPr>
            <p:grpSpPr bwMode="auto">
              <a:xfrm>
                <a:off x="720" y="2304"/>
                <a:ext cx="115" cy="407"/>
                <a:chOff x="1246" y="1325"/>
                <a:chExt cx="286" cy="1007"/>
              </a:xfrm>
            </p:grpSpPr>
            <p:sp>
              <p:nvSpPr>
                <p:cNvPr id="12478" name="Line 587"/>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479" name="Line 588"/>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480" name="Line 589"/>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481" name="Line 590"/>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482" name="Line 591"/>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483" name="Oval 592"/>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sp>
          <p:nvSpPr>
            <p:cNvPr id="12470" name="Text Box 593"/>
            <p:cNvSpPr txBox="1">
              <a:spLocks noChangeArrowheads="1"/>
            </p:cNvSpPr>
            <p:nvPr/>
          </p:nvSpPr>
          <p:spPr bwMode="auto">
            <a:xfrm>
              <a:off x="240" y="3265"/>
              <a:ext cx="239" cy="573"/>
            </a:xfrm>
            <a:prstGeom prst="rect">
              <a:avLst/>
            </a:prstGeom>
            <a:noFill/>
            <a:ln w="12700">
              <a:noFill/>
              <a:miter lim="800000"/>
              <a:headEnd/>
              <a:tailEnd/>
            </a:ln>
          </p:spPr>
          <p:txBody>
            <a:bodyPr wrap="none">
              <a:spAutoFit/>
            </a:bodyPr>
            <a:lstStyle/>
            <a:p>
              <a:endParaRPr lang="en-US" altLang="en-US"/>
            </a:p>
          </p:txBody>
        </p:sp>
      </p:grpSp>
      <p:grpSp>
        <p:nvGrpSpPr>
          <p:cNvPr id="12339" name="Group 594"/>
          <p:cNvGrpSpPr>
            <a:grpSpLocks/>
          </p:cNvGrpSpPr>
          <p:nvPr/>
        </p:nvGrpSpPr>
        <p:grpSpPr bwMode="auto">
          <a:xfrm>
            <a:off x="7239000" y="2362200"/>
            <a:ext cx="504825" cy="533400"/>
            <a:chOff x="795" y="1003"/>
            <a:chExt cx="835" cy="1492"/>
          </a:xfrm>
        </p:grpSpPr>
        <p:sp>
          <p:nvSpPr>
            <p:cNvPr id="12461" name="Rectangle 595"/>
            <p:cNvSpPr>
              <a:spLocks noChangeArrowheads="1"/>
            </p:cNvSpPr>
            <p:nvPr/>
          </p:nvSpPr>
          <p:spPr bwMode="auto">
            <a:xfrm>
              <a:off x="795" y="1003"/>
              <a:ext cx="300" cy="1443"/>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462" name="Group 596"/>
            <p:cNvGrpSpPr>
              <a:grpSpLocks/>
            </p:cNvGrpSpPr>
            <p:nvPr/>
          </p:nvGrpSpPr>
          <p:grpSpPr bwMode="auto">
            <a:xfrm>
              <a:off x="1344" y="1488"/>
              <a:ext cx="286" cy="1007"/>
              <a:chOff x="1246" y="1325"/>
              <a:chExt cx="286" cy="1007"/>
            </a:xfrm>
          </p:grpSpPr>
          <p:sp>
            <p:nvSpPr>
              <p:cNvPr id="12463" name="Line 597"/>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464" name="Line 598"/>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465" name="Line 599"/>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466" name="Line 600"/>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467" name="Line 601"/>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468" name="Oval 602"/>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40" name="Group 603"/>
          <p:cNvGrpSpPr>
            <a:grpSpLocks/>
          </p:cNvGrpSpPr>
          <p:nvPr/>
        </p:nvGrpSpPr>
        <p:grpSpPr bwMode="auto">
          <a:xfrm>
            <a:off x="7391400" y="2438400"/>
            <a:ext cx="504825" cy="533400"/>
            <a:chOff x="795" y="1003"/>
            <a:chExt cx="835" cy="1492"/>
          </a:xfrm>
        </p:grpSpPr>
        <p:sp>
          <p:nvSpPr>
            <p:cNvPr id="12453" name="Rectangle 604"/>
            <p:cNvSpPr>
              <a:spLocks noChangeArrowheads="1"/>
            </p:cNvSpPr>
            <p:nvPr/>
          </p:nvSpPr>
          <p:spPr bwMode="auto">
            <a:xfrm>
              <a:off x="795" y="1003"/>
              <a:ext cx="300" cy="1443"/>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454" name="Group 605"/>
            <p:cNvGrpSpPr>
              <a:grpSpLocks/>
            </p:cNvGrpSpPr>
            <p:nvPr/>
          </p:nvGrpSpPr>
          <p:grpSpPr bwMode="auto">
            <a:xfrm>
              <a:off x="1344" y="1488"/>
              <a:ext cx="286" cy="1007"/>
              <a:chOff x="1246" y="1325"/>
              <a:chExt cx="286" cy="1007"/>
            </a:xfrm>
          </p:grpSpPr>
          <p:sp>
            <p:nvSpPr>
              <p:cNvPr id="12455" name="Line 606"/>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456" name="Line 607"/>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457" name="Line 608"/>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458" name="Line 609"/>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459" name="Line 610"/>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460" name="Oval 611"/>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41" name="Group 612"/>
          <p:cNvGrpSpPr>
            <a:grpSpLocks/>
          </p:cNvGrpSpPr>
          <p:nvPr/>
        </p:nvGrpSpPr>
        <p:grpSpPr bwMode="auto">
          <a:xfrm>
            <a:off x="7267575" y="2971800"/>
            <a:ext cx="504825" cy="533400"/>
            <a:chOff x="795" y="1003"/>
            <a:chExt cx="835" cy="1492"/>
          </a:xfrm>
        </p:grpSpPr>
        <p:sp>
          <p:nvSpPr>
            <p:cNvPr id="12445" name="Rectangle 613"/>
            <p:cNvSpPr>
              <a:spLocks noChangeArrowheads="1"/>
            </p:cNvSpPr>
            <p:nvPr/>
          </p:nvSpPr>
          <p:spPr bwMode="auto">
            <a:xfrm>
              <a:off x="795" y="1003"/>
              <a:ext cx="300" cy="1443"/>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446" name="Group 614"/>
            <p:cNvGrpSpPr>
              <a:grpSpLocks/>
            </p:cNvGrpSpPr>
            <p:nvPr/>
          </p:nvGrpSpPr>
          <p:grpSpPr bwMode="auto">
            <a:xfrm>
              <a:off x="1344" y="1488"/>
              <a:ext cx="286" cy="1007"/>
              <a:chOff x="1246" y="1325"/>
              <a:chExt cx="286" cy="1007"/>
            </a:xfrm>
          </p:grpSpPr>
          <p:sp>
            <p:nvSpPr>
              <p:cNvPr id="12447" name="Line 615"/>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448" name="Line 616"/>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449" name="Line 617"/>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450" name="Line 618"/>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451" name="Line 619"/>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452" name="Oval 620"/>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sp>
        <p:nvSpPr>
          <p:cNvPr id="1143405" name="Text Box 621"/>
          <p:cNvSpPr txBox="1">
            <a:spLocks noChangeArrowheads="1"/>
          </p:cNvSpPr>
          <p:nvPr/>
        </p:nvSpPr>
        <p:spPr bwMode="auto">
          <a:xfrm>
            <a:off x="7162800" y="1905000"/>
            <a:ext cx="1981200" cy="457200"/>
          </a:xfrm>
          <a:prstGeom prst="rect">
            <a:avLst/>
          </a:prstGeom>
          <a:noFill/>
          <a:ln w="9525">
            <a:noFill/>
            <a:miter lim="800000"/>
            <a:headEnd/>
            <a:tailEnd/>
          </a:ln>
        </p:spPr>
        <p:txBody>
          <a:bodyPr>
            <a:spAutoFit/>
          </a:bodyPr>
          <a:lstStyle/>
          <a:p>
            <a:pPr>
              <a:spcBef>
                <a:spcPct val="50000"/>
              </a:spcBef>
            </a:pPr>
            <a:r>
              <a:rPr lang="en-US" altLang="en-US" b="1">
                <a:solidFill>
                  <a:schemeClr val="hlink"/>
                </a:solidFill>
              </a:rPr>
              <a:t>Sample 2…</a:t>
            </a:r>
            <a:endParaRPr lang="en-US" altLang="en-US" b="1">
              <a:solidFill>
                <a:schemeClr val="folHlink"/>
              </a:solidFill>
            </a:endParaRPr>
          </a:p>
        </p:txBody>
      </p:sp>
      <p:sp>
        <p:nvSpPr>
          <p:cNvPr id="12343" name="Oval 622"/>
          <p:cNvSpPr>
            <a:spLocks noChangeArrowheads="1"/>
          </p:cNvSpPr>
          <p:nvPr/>
        </p:nvSpPr>
        <p:spPr bwMode="auto">
          <a:xfrm>
            <a:off x="6019800" y="3657600"/>
            <a:ext cx="1066800" cy="1143000"/>
          </a:xfrm>
          <a:prstGeom prst="ellipse">
            <a:avLst/>
          </a:prstGeom>
          <a:noFill/>
          <a:ln w="31750">
            <a:solidFill>
              <a:schemeClr val="hlink"/>
            </a:solidFill>
            <a:miter lim="800000"/>
            <a:headEnd/>
            <a:tailEnd/>
          </a:ln>
        </p:spPr>
        <p:txBody>
          <a:bodyPr wrap="none" anchor="ctr"/>
          <a:lstStyle/>
          <a:p>
            <a:endParaRPr lang="en-US" altLang="en-US"/>
          </a:p>
        </p:txBody>
      </p:sp>
      <p:grpSp>
        <p:nvGrpSpPr>
          <p:cNvPr id="12344" name="Group 623"/>
          <p:cNvGrpSpPr>
            <a:grpSpLocks/>
          </p:cNvGrpSpPr>
          <p:nvPr/>
        </p:nvGrpSpPr>
        <p:grpSpPr bwMode="auto">
          <a:xfrm>
            <a:off x="6019800" y="3657600"/>
            <a:ext cx="715963" cy="1262063"/>
            <a:chOff x="240" y="2256"/>
            <a:chExt cx="931" cy="1582"/>
          </a:xfrm>
        </p:grpSpPr>
        <p:grpSp>
          <p:nvGrpSpPr>
            <p:cNvPr id="12394" name="Group 624"/>
            <p:cNvGrpSpPr>
              <a:grpSpLocks/>
            </p:cNvGrpSpPr>
            <p:nvPr/>
          </p:nvGrpSpPr>
          <p:grpSpPr bwMode="auto">
            <a:xfrm>
              <a:off x="576" y="2256"/>
              <a:ext cx="595" cy="935"/>
              <a:chOff x="576" y="2256"/>
              <a:chExt cx="595" cy="935"/>
            </a:xfrm>
          </p:grpSpPr>
          <p:grpSp>
            <p:nvGrpSpPr>
              <p:cNvPr id="12396" name="Group 625"/>
              <p:cNvGrpSpPr>
                <a:grpSpLocks noChangeAspect="1"/>
              </p:cNvGrpSpPr>
              <p:nvPr/>
            </p:nvGrpSpPr>
            <p:grpSpPr bwMode="auto">
              <a:xfrm>
                <a:off x="864" y="2256"/>
                <a:ext cx="115" cy="407"/>
                <a:chOff x="1246" y="1325"/>
                <a:chExt cx="286" cy="1007"/>
              </a:xfrm>
            </p:grpSpPr>
            <p:sp>
              <p:nvSpPr>
                <p:cNvPr id="12439" name="Line 626"/>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440" name="Line 627"/>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441" name="Line 628"/>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442" name="Line 629"/>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443" name="Line 630"/>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444" name="Oval 631"/>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397" name="Group 632"/>
              <p:cNvGrpSpPr>
                <a:grpSpLocks noChangeAspect="1"/>
              </p:cNvGrpSpPr>
              <p:nvPr/>
            </p:nvGrpSpPr>
            <p:grpSpPr bwMode="auto">
              <a:xfrm>
                <a:off x="960" y="2352"/>
                <a:ext cx="115" cy="407"/>
                <a:chOff x="1246" y="1325"/>
                <a:chExt cx="286" cy="1007"/>
              </a:xfrm>
            </p:grpSpPr>
            <p:sp>
              <p:nvSpPr>
                <p:cNvPr id="12433" name="Line 633"/>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434" name="Line 634"/>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435" name="Line 635"/>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436" name="Line 636"/>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437" name="Line 637"/>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438" name="Oval 638"/>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398" name="Group 639"/>
              <p:cNvGrpSpPr>
                <a:grpSpLocks noChangeAspect="1"/>
              </p:cNvGrpSpPr>
              <p:nvPr/>
            </p:nvGrpSpPr>
            <p:grpSpPr bwMode="auto">
              <a:xfrm>
                <a:off x="1056" y="2640"/>
                <a:ext cx="115" cy="407"/>
                <a:chOff x="1246" y="1325"/>
                <a:chExt cx="286" cy="1007"/>
              </a:xfrm>
            </p:grpSpPr>
            <p:sp>
              <p:nvSpPr>
                <p:cNvPr id="12427" name="Line 640"/>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428" name="Line 641"/>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429" name="Line 642"/>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430" name="Line 643"/>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431" name="Line 644"/>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432" name="Oval 645"/>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399" name="Group 646"/>
              <p:cNvGrpSpPr>
                <a:grpSpLocks noChangeAspect="1"/>
              </p:cNvGrpSpPr>
              <p:nvPr/>
            </p:nvGrpSpPr>
            <p:grpSpPr bwMode="auto">
              <a:xfrm>
                <a:off x="912" y="2736"/>
                <a:ext cx="115" cy="407"/>
                <a:chOff x="1246" y="1325"/>
                <a:chExt cx="286" cy="1007"/>
              </a:xfrm>
            </p:grpSpPr>
            <p:sp>
              <p:nvSpPr>
                <p:cNvPr id="12421" name="Line 647"/>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422" name="Line 648"/>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423" name="Line 649"/>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424" name="Line 650"/>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425" name="Line 651"/>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426" name="Oval 652"/>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400" name="Group 653"/>
              <p:cNvGrpSpPr>
                <a:grpSpLocks noChangeAspect="1"/>
              </p:cNvGrpSpPr>
              <p:nvPr/>
            </p:nvGrpSpPr>
            <p:grpSpPr bwMode="auto">
              <a:xfrm>
                <a:off x="576" y="2448"/>
                <a:ext cx="115" cy="407"/>
                <a:chOff x="1246" y="1325"/>
                <a:chExt cx="286" cy="1007"/>
              </a:xfrm>
            </p:grpSpPr>
            <p:sp>
              <p:nvSpPr>
                <p:cNvPr id="12415" name="Line 654"/>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416" name="Line 655"/>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417" name="Line 656"/>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418" name="Line 657"/>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419" name="Line 658"/>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420" name="Oval 659"/>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401" name="Group 660"/>
              <p:cNvGrpSpPr>
                <a:grpSpLocks noChangeAspect="1"/>
              </p:cNvGrpSpPr>
              <p:nvPr/>
            </p:nvGrpSpPr>
            <p:grpSpPr bwMode="auto">
              <a:xfrm>
                <a:off x="720" y="2784"/>
                <a:ext cx="115" cy="407"/>
                <a:chOff x="1246" y="1325"/>
                <a:chExt cx="286" cy="1007"/>
              </a:xfrm>
            </p:grpSpPr>
            <p:sp>
              <p:nvSpPr>
                <p:cNvPr id="12409" name="Line 661"/>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410" name="Line 662"/>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411" name="Line 663"/>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412" name="Line 664"/>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413" name="Line 665"/>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414" name="Oval 666"/>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2402" name="Group 667"/>
              <p:cNvGrpSpPr>
                <a:grpSpLocks noChangeAspect="1"/>
              </p:cNvGrpSpPr>
              <p:nvPr/>
            </p:nvGrpSpPr>
            <p:grpSpPr bwMode="auto">
              <a:xfrm>
                <a:off x="720" y="2304"/>
                <a:ext cx="115" cy="407"/>
                <a:chOff x="1246" y="1325"/>
                <a:chExt cx="286" cy="1007"/>
              </a:xfrm>
            </p:grpSpPr>
            <p:sp>
              <p:nvSpPr>
                <p:cNvPr id="12403" name="Line 668"/>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2404" name="Line 669"/>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2405" name="Line 670"/>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2406" name="Line 671"/>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2407" name="Line 672"/>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2408" name="Oval 673"/>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sp>
          <p:nvSpPr>
            <p:cNvPr id="12395" name="Text Box 674"/>
            <p:cNvSpPr txBox="1">
              <a:spLocks noChangeArrowheads="1"/>
            </p:cNvSpPr>
            <p:nvPr/>
          </p:nvSpPr>
          <p:spPr bwMode="auto">
            <a:xfrm>
              <a:off x="240" y="3265"/>
              <a:ext cx="239" cy="573"/>
            </a:xfrm>
            <a:prstGeom prst="rect">
              <a:avLst/>
            </a:prstGeom>
            <a:noFill/>
            <a:ln w="12700">
              <a:noFill/>
              <a:miter lim="800000"/>
              <a:headEnd/>
              <a:tailEnd/>
            </a:ln>
          </p:spPr>
          <p:txBody>
            <a:bodyPr wrap="none">
              <a:spAutoFit/>
            </a:bodyPr>
            <a:lstStyle/>
            <a:p>
              <a:endParaRPr lang="en-US" altLang="en-US"/>
            </a:p>
          </p:txBody>
        </p:sp>
      </p:grpSp>
      <p:grpSp>
        <p:nvGrpSpPr>
          <p:cNvPr id="12345" name="Group 675"/>
          <p:cNvGrpSpPr>
            <a:grpSpLocks/>
          </p:cNvGrpSpPr>
          <p:nvPr/>
        </p:nvGrpSpPr>
        <p:grpSpPr bwMode="auto">
          <a:xfrm>
            <a:off x="6477000" y="3886200"/>
            <a:ext cx="476250" cy="533400"/>
            <a:chOff x="784" y="1003"/>
            <a:chExt cx="846" cy="1492"/>
          </a:xfrm>
        </p:grpSpPr>
        <p:sp>
          <p:nvSpPr>
            <p:cNvPr id="12386" name="Rectangle 676"/>
            <p:cNvSpPr>
              <a:spLocks noChangeArrowheads="1"/>
            </p:cNvSpPr>
            <p:nvPr/>
          </p:nvSpPr>
          <p:spPr bwMode="auto">
            <a:xfrm>
              <a:off x="784" y="1003"/>
              <a:ext cx="322" cy="1443"/>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387" name="Group 677"/>
            <p:cNvGrpSpPr>
              <a:grpSpLocks/>
            </p:cNvGrpSpPr>
            <p:nvPr/>
          </p:nvGrpSpPr>
          <p:grpSpPr bwMode="auto">
            <a:xfrm>
              <a:off x="1344" y="1488"/>
              <a:ext cx="286" cy="1007"/>
              <a:chOff x="1246" y="1325"/>
              <a:chExt cx="286" cy="1007"/>
            </a:xfrm>
          </p:grpSpPr>
          <p:sp>
            <p:nvSpPr>
              <p:cNvPr id="12388" name="Line 678"/>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389" name="Line 679"/>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390" name="Line 680"/>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391" name="Line 681"/>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392" name="Line 682"/>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393" name="Oval 683"/>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46" name="Group 684"/>
          <p:cNvGrpSpPr>
            <a:grpSpLocks/>
          </p:cNvGrpSpPr>
          <p:nvPr/>
        </p:nvGrpSpPr>
        <p:grpSpPr bwMode="auto">
          <a:xfrm>
            <a:off x="6248400" y="4191000"/>
            <a:ext cx="476250" cy="533400"/>
            <a:chOff x="784" y="1003"/>
            <a:chExt cx="846" cy="1492"/>
          </a:xfrm>
        </p:grpSpPr>
        <p:sp>
          <p:nvSpPr>
            <p:cNvPr id="12378" name="Rectangle 685"/>
            <p:cNvSpPr>
              <a:spLocks noChangeArrowheads="1"/>
            </p:cNvSpPr>
            <p:nvPr/>
          </p:nvSpPr>
          <p:spPr bwMode="auto">
            <a:xfrm>
              <a:off x="784" y="1003"/>
              <a:ext cx="322" cy="1443"/>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379" name="Group 686"/>
            <p:cNvGrpSpPr>
              <a:grpSpLocks/>
            </p:cNvGrpSpPr>
            <p:nvPr/>
          </p:nvGrpSpPr>
          <p:grpSpPr bwMode="auto">
            <a:xfrm>
              <a:off x="1344" y="1488"/>
              <a:ext cx="286" cy="1007"/>
              <a:chOff x="1246" y="1325"/>
              <a:chExt cx="286" cy="1007"/>
            </a:xfrm>
          </p:grpSpPr>
          <p:sp>
            <p:nvSpPr>
              <p:cNvPr id="12380" name="Line 687"/>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381" name="Line 688"/>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382" name="Line 689"/>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383" name="Line 690"/>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384" name="Line 691"/>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385" name="Oval 692"/>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47" name="Group 693"/>
          <p:cNvGrpSpPr>
            <a:grpSpLocks/>
          </p:cNvGrpSpPr>
          <p:nvPr/>
        </p:nvGrpSpPr>
        <p:grpSpPr bwMode="auto">
          <a:xfrm>
            <a:off x="5791200" y="3886200"/>
            <a:ext cx="476250" cy="533400"/>
            <a:chOff x="784" y="1003"/>
            <a:chExt cx="846" cy="1492"/>
          </a:xfrm>
        </p:grpSpPr>
        <p:sp>
          <p:nvSpPr>
            <p:cNvPr id="12370" name="Rectangle 694"/>
            <p:cNvSpPr>
              <a:spLocks noChangeArrowheads="1"/>
            </p:cNvSpPr>
            <p:nvPr/>
          </p:nvSpPr>
          <p:spPr bwMode="auto">
            <a:xfrm>
              <a:off x="784" y="1003"/>
              <a:ext cx="322" cy="1443"/>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371" name="Group 695"/>
            <p:cNvGrpSpPr>
              <a:grpSpLocks/>
            </p:cNvGrpSpPr>
            <p:nvPr/>
          </p:nvGrpSpPr>
          <p:grpSpPr bwMode="auto">
            <a:xfrm>
              <a:off x="1344" y="1488"/>
              <a:ext cx="286" cy="1007"/>
              <a:chOff x="1246" y="1325"/>
              <a:chExt cx="286" cy="1007"/>
            </a:xfrm>
          </p:grpSpPr>
          <p:sp>
            <p:nvSpPr>
              <p:cNvPr id="12372" name="Line 696"/>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373" name="Line 697"/>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374" name="Line 698"/>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375" name="Line 699"/>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376" name="Line 700"/>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377" name="Oval 701"/>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48" name="Group 702"/>
          <p:cNvGrpSpPr>
            <a:grpSpLocks/>
          </p:cNvGrpSpPr>
          <p:nvPr/>
        </p:nvGrpSpPr>
        <p:grpSpPr bwMode="auto">
          <a:xfrm>
            <a:off x="5943600" y="3810000"/>
            <a:ext cx="476250" cy="533400"/>
            <a:chOff x="784" y="1003"/>
            <a:chExt cx="846" cy="1492"/>
          </a:xfrm>
        </p:grpSpPr>
        <p:sp>
          <p:nvSpPr>
            <p:cNvPr id="12362" name="Rectangle 703"/>
            <p:cNvSpPr>
              <a:spLocks noChangeArrowheads="1"/>
            </p:cNvSpPr>
            <p:nvPr/>
          </p:nvSpPr>
          <p:spPr bwMode="auto">
            <a:xfrm>
              <a:off x="784" y="1003"/>
              <a:ext cx="322" cy="1443"/>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363" name="Group 704"/>
            <p:cNvGrpSpPr>
              <a:grpSpLocks/>
            </p:cNvGrpSpPr>
            <p:nvPr/>
          </p:nvGrpSpPr>
          <p:grpSpPr bwMode="auto">
            <a:xfrm>
              <a:off x="1344" y="1488"/>
              <a:ext cx="286" cy="1007"/>
              <a:chOff x="1246" y="1325"/>
              <a:chExt cx="286" cy="1007"/>
            </a:xfrm>
          </p:grpSpPr>
          <p:sp>
            <p:nvSpPr>
              <p:cNvPr id="12364" name="Line 705"/>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365" name="Line 706"/>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366" name="Line 707"/>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367" name="Line 708"/>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368" name="Line 709"/>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369" name="Oval 710"/>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2349" name="Group 711"/>
          <p:cNvGrpSpPr>
            <a:grpSpLocks/>
          </p:cNvGrpSpPr>
          <p:nvPr/>
        </p:nvGrpSpPr>
        <p:grpSpPr bwMode="auto">
          <a:xfrm>
            <a:off x="5943600" y="4038600"/>
            <a:ext cx="476250" cy="533400"/>
            <a:chOff x="784" y="1003"/>
            <a:chExt cx="846" cy="1492"/>
          </a:xfrm>
        </p:grpSpPr>
        <p:sp>
          <p:nvSpPr>
            <p:cNvPr id="12354" name="Rectangle 712"/>
            <p:cNvSpPr>
              <a:spLocks noChangeArrowheads="1"/>
            </p:cNvSpPr>
            <p:nvPr/>
          </p:nvSpPr>
          <p:spPr bwMode="auto">
            <a:xfrm>
              <a:off x="784" y="1003"/>
              <a:ext cx="322" cy="1443"/>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2355" name="Group 713"/>
            <p:cNvGrpSpPr>
              <a:grpSpLocks/>
            </p:cNvGrpSpPr>
            <p:nvPr/>
          </p:nvGrpSpPr>
          <p:grpSpPr bwMode="auto">
            <a:xfrm>
              <a:off x="1344" y="1488"/>
              <a:ext cx="286" cy="1007"/>
              <a:chOff x="1246" y="1325"/>
              <a:chExt cx="286" cy="1007"/>
            </a:xfrm>
          </p:grpSpPr>
          <p:sp>
            <p:nvSpPr>
              <p:cNvPr id="12356" name="Line 714"/>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2357" name="Line 715"/>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2358" name="Line 716"/>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2359" name="Line 717"/>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2360" name="Line 718"/>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2361" name="Oval 719"/>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sp>
        <p:nvSpPr>
          <p:cNvPr id="1143504" name="Text Box 720"/>
          <p:cNvSpPr txBox="1">
            <a:spLocks noChangeArrowheads="1"/>
          </p:cNvSpPr>
          <p:nvPr/>
        </p:nvSpPr>
        <p:spPr bwMode="auto">
          <a:xfrm>
            <a:off x="7162800" y="4038600"/>
            <a:ext cx="1981200" cy="457200"/>
          </a:xfrm>
          <a:prstGeom prst="rect">
            <a:avLst/>
          </a:prstGeom>
          <a:noFill/>
          <a:ln w="9525">
            <a:noFill/>
            <a:miter lim="800000"/>
            <a:headEnd/>
            <a:tailEnd/>
          </a:ln>
        </p:spPr>
        <p:txBody>
          <a:bodyPr>
            <a:spAutoFit/>
          </a:bodyPr>
          <a:lstStyle/>
          <a:p>
            <a:pPr>
              <a:spcBef>
                <a:spcPct val="50000"/>
              </a:spcBef>
            </a:pPr>
            <a:r>
              <a:rPr lang="en-US" altLang="en-US" b="1">
                <a:solidFill>
                  <a:schemeClr val="hlink"/>
                </a:solidFill>
              </a:rPr>
              <a:t>Sample </a:t>
            </a:r>
            <a:r>
              <a:rPr lang="en-US" altLang="en-US" b="1" i="1">
                <a:solidFill>
                  <a:schemeClr val="hlink"/>
                </a:solidFill>
              </a:rPr>
              <a:t>k</a:t>
            </a:r>
            <a:endParaRPr lang="en-US" altLang="en-US" b="1" i="1">
              <a:solidFill>
                <a:schemeClr val="folHlink"/>
              </a:solidFill>
            </a:endParaRPr>
          </a:p>
        </p:txBody>
      </p:sp>
      <p:sp>
        <p:nvSpPr>
          <p:cNvPr id="1143506" name="Line 722"/>
          <p:cNvSpPr>
            <a:spLocks noChangeShapeType="1"/>
          </p:cNvSpPr>
          <p:nvPr/>
        </p:nvSpPr>
        <p:spPr bwMode="auto">
          <a:xfrm>
            <a:off x="4495800" y="3276600"/>
            <a:ext cx="2590800" cy="0"/>
          </a:xfrm>
          <a:prstGeom prst="line">
            <a:avLst/>
          </a:prstGeom>
          <a:noFill/>
          <a:ln w="9525">
            <a:solidFill>
              <a:schemeClr val="tx1"/>
            </a:solidFill>
            <a:round/>
            <a:headEnd/>
            <a:tailEnd type="triangle" w="med" len="med"/>
          </a:ln>
        </p:spPr>
        <p:txBody>
          <a:bodyPr/>
          <a:lstStyle/>
          <a:p>
            <a:endParaRPr lang="en-US"/>
          </a:p>
        </p:txBody>
      </p:sp>
      <p:sp>
        <p:nvSpPr>
          <p:cNvPr id="1143508" name="Line 724"/>
          <p:cNvSpPr>
            <a:spLocks noChangeShapeType="1"/>
          </p:cNvSpPr>
          <p:nvPr/>
        </p:nvSpPr>
        <p:spPr bwMode="auto">
          <a:xfrm>
            <a:off x="4495800" y="3276600"/>
            <a:ext cx="1524000" cy="914400"/>
          </a:xfrm>
          <a:prstGeom prst="line">
            <a:avLst/>
          </a:prstGeom>
          <a:noFill/>
          <a:ln w="9525">
            <a:solidFill>
              <a:schemeClr val="tx1"/>
            </a:solidFill>
            <a:miter lim="800000"/>
            <a:headEnd/>
            <a:tailEnd type="triangle" w="med" len="med"/>
          </a:ln>
        </p:spPr>
        <p:txBody>
          <a:bodyPr wrap="none"/>
          <a:lstStyle/>
          <a:p>
            <a:endParaRPr lang="en-US"/>
          </a:p>
        </p:txBody>
      </p:sp>
      <p:sp>
        <p:nvSpPr>
          <p:cNvPr id="1143509" name="Line 725"/>
          <p:cNvSpPr>
            <a:spLocks noChangeShapeType="1"/>
          </p:cNvSpPr>
          <p:nvPr/>
        </p:nvSpPr>
        <p:spPr bwMode="auto">
          <a:xfrm flipV="1">
            <a:off x="4495800" y="2286000"/>
            <a:ext cx="533400" cy="914400"/>
          </a:xfrm>
          <a:prstGeom prst="line">
            <a:avLst/>
          </a:prstGeom>
          <a:noFill/>
          <a:ln w="9525">
            <a:solidFill>
              <a:schemeClr val="tx1"/>
            </a:solidFill>
            <a:miter lim="800000"/>
            <a:headEnd/>
            <a:tailEnd type="triangle" w="med" len="med"/>
          </a:ln>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350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42789"/>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4350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4340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4350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4350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427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2789" grpId="0"/>
      <p:bldP spid="1142790" grpId="0" animBg="1"/>
      <p:bldP spid="1143405" grpId="0"/>
      <p:bldP spid="1143504" grpId="0"/>
      <p:bldP spid="1143506" grpId="0" animBg="1"/>
      <p:bldP spid="1143508" grpId="0" animBg="1"/>
      <p:bldP spid="1143509" grpId="0" animBg="1"/>
    </p:bld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4114800" y="2971800"/>
            <a:ext cx="4572000" cy="533400"/>
          </a:xfrm>
          <a:prstGeom prst="rect">
            <a:avLst/>
          </a:prstGeom>
          <a:solidFill>
            <a:srgbClr val="FDE0BD"/>
          </a:solidFill>
          <a:ln w="9525">
            <a:solidFill>
              <a:srgbClr val="000000"/>
            </a:solidFill>
            <a:miter lim="800000"/>
            <a:headEnd/>
            <a:tailEnd/>
          </a:ln>
        </p:spPr>
        <p:txBody>
          <a:bodyPr wrap="none" anchor="ctr"/>
          <a:lstStyle/>
          <a:p>
            <a:endParaRPr lang="en-US" altLang="en-US"/>
          </a:p>
        </p:txBody>
      </p:sp>
      <p:sp>
        <p:nvSpPr>
          <p:cNvPr id="49155" name="Rectangle 3"/>
          <p:cNvSpPr>
            <a:spLocks noChangeArrowheads="1"/>
          </p:cNvSpPr>
          <p:nvPr/>
        </p:nvSpPr>
        <p:spPr bwMode="auto">
          <a:xfrm>
            <a:off x="2590800" y="3505200"/>
            <a:ext cx="1539875" cy="2209800"/>
          </a:xfrm>
          <a:prstGeom prst="rect">
            <a:avLst/>
          </a:prstGeom>
          <a:solidFill>
            <a:schemeClr val="hlink"/>
          </a:solidFill>
          <a:ln w="9525">
            <a:noFill/>
            <a:miter lim="800000"/>
            <a:headEnd/>
            <a:tailEnd/>
          </a:ln>
        </p:spPr>
        <p:txBody>
          <a:bodyPr wrap="none" anchor="ctr"/>
          <a:lstStyle/>
          <a:p>
            <a:endParaRPr lang="en-US" altLang="en-US"/>
          </a:p>
        </p:txBody>
      </p:sp>
      <p:sp>
        <p:nvSpPr>
          <p:cNvPr id="1117188" name="Rectangle 4"/>
          <p:cNvSpPr>
            <a:spLocks noGrp="1" noChangeArrowheads="1"/>
          </p:cNvSpPr>
          <p:nvPr>
            <p:ph type="title"/>
          </p:nvPr>
        </p:nvSpPr>
        <p:spPr>
          <a:xfrm>
            <a:off x="1150938" y="228600"/>
            <a:ext cx="7383462" cy="990600"/>
          </a:xfrm>
        </p:spPr>
        <p:txBody>
          <a:bodyPr lIns="85342" tIns="42672" rIns="85342" bIns="42672"/>
          <a:lstStyle/>
          <a:p>
            <a:pPr eaLnBrk="1" fontAlgn="auto" hangingPunct="1">
              <a:spcAft>
                <a:spcPts val="0"/>
              </a:spcAft>
              <a:defRPr/>
            </a:pPr>
            <a:r>
              <a:rPr lang="en-US" sz="2800">
                <a:solidFill>
                  <a:schemeClr val="tx2">
                    <a:satMod val="200000"/>
                  </a:schemeClr>
                </a:solidFill>
              </a:rPr>
              <a:t>Reaction of investigator to results of a statistical significance test</a:t>
            </a:r>
            <a:endParaRPr lang="en-US">
              <a:solidFill>
                <a:schemeClr val="tx2">
                  <a:satMod val="200000"/>
                </a:schemeClr>
              </a:solidFill>
            </a:endParaRPr>
          </a:p>
        </p:txBody>
      </p:sp>
      <p:sp>
        <p:nvSpPr>
          <p:cNvPr id="49157" name="Rectangle 5"/>
          <p:cNvSpPr>
            <a:spLocks noChangeArrowheads="1"/>
          </p:cNvSpPr>
          <p:nvPr/>
        </p:nvSpPr>
        <p:spPr bwMode="auto">
          <a:xfrm>
            <a:off x="4114800" y="2286000"/>
            <a:ext cx="4495800" cy="454025"/>
          </a:xfrm>
          <a:prstGeom prst="rect">
            <a:avLst/>
          </a:prstGeom>
          <a:solidFill>
            <a:srgbClr val="FDE0BD"/>
          </a:solidFill>
          <a:ln w="9525">
            <a:noFill/>
            <a:miter lim="800000"/>
            <a:headEnd/>
            <a:tailEnd/>
          </a:ln>
        </p:spPr>
        <p:txBody>
          <a:bodyPr lIns="90488" tIns="44450" rIns="90488" bIns="44450">
            <a:spAutoFit/>
          </a:bodyPr>
          <a:lstStyle/>
          <a:p>
            <a:pPr algn="ctr"/>
            <a:r>
              <a:rPr lang="en-US" altLang="en-US" b="1">
                <a:solidFill>
                  <a:srgbClr val="040400"/>
                </a:solidFill>
              </a:rPr>
              <a:t>Statistical significance</a:t>
            </a:r>
            <a:endParaRPr lang="en-US" altLang="en-US">
              <a:solidFill>
                <a:srgbClr val="040400"/>
              </a:solidFill>
            </a:endParaRPr>
          </a:p>
        </p:txBody>
      </p:sp>
      <p:sp>
        <p:nvSpPr>
          <p:cNvPr id="49158" name="Rectangle 6"/>
          <p:cNvSpPr>
            <a:spLocks noChangeArrowheads="1"/>
          </p:cNvSpPr>
          <p:nvPr/>
        </p:nvSpPr>
        <p:spPr bwMode="auto">
          <a:xfrm>
            <a:off x="2590800" y="3733800"/>
            <a:ext cx="1585913" cy="819150"/>
          </a:xfrm>
          <a:prstGeom prst="rect">
            <a:avLst/>
          </a:prstGeom>
          <a:noFill/>
          <a:ln w="9525">
            <a:noFill/>
            <a:miter lim="800000"/>
            <a:headEnd/>
            <a:tailEnd/>
          </a:ln>
        </p:spPr>
        <p:txBody>
          <a:bodyPr wrap="none" lIns="90488" tIns="44450" rIns="90488" bIns="44450">
            <a:spAutoFit/>
          </a:bodyPr>
          <a:lstStyle/>
          <a:p>
            <a:r>
              <a:rPr lang="en-US" altLang="en-US" b="1">
                <a:solidFill>
                  <a:srgbClr val="000000"/>
                </a:solidFill>
              </a:rPr>
              <a:t>Not </a:t>
            </a:r>
          </a:p>
          <a:p>
            <a:r>
              <a:rPr lang="en-US" altLang="en-US" b="1">
                <a:solidFill>
                  <a:srgbClr val="000000"/>
                </a:solidFill>
              </a:rPr>
              <a:t>important</a:t>
            </a:r>
          </a:p>
        </p:txBody>
      </p:sp>
      <p:sp>
        <p:nvSpPr>
          <p:cNvPr id="1117191" name="Rectangle 7"/>
          <p:cNvSpPr>
            <a:spLocks noChangeArrowheads="1"/>
          </p:cNvSpPr>
          <p:nvPr/>
        </p:nvSpPr>
        <p:spPr bwMode="auto">
          <a:xfrm>
            <a:off x="4495800" y="3810000"/>
            <a:ext cx="958850" cy="393700"/>
          </a:xfrm>
          <a:prstGeom prst="rect">
            <a:avLst/>
          </a:prstGeom>
          <a:noFill/>
          <a:ln w="9525">
            <a:noFill/>
            <a:miter lim="800000"/>
            <a:headEnd/>
            <a:tailEnd/>
          </a:ln>
        </p:spPr>
        <p:txBody>
          <a:bodyPr wrap="none" lIns="90488" tIns="44450" rIns="90488" bIns="44450">
            <a:spAutoFit/>
          </a:bodyPr>
          <a:lstStyle/>
          <a:p>
            <a:r>
              <a:rPr lang="en-US" altLang="en-US" sz="2000" b="1"/>
              <a:t>Happy</a:t>
            </a:r>
            <a:endParaRPr lang="en-US" altLang="en-US" b="1">
              <a:solidFill>
                <a:schemeClr val="hlink"/>
              </a:solidFill>
            </a:endParaRPr>
          </a:p>
        </p:txBody>
      </p:sp>
      <p:sp>
        <p:nvSpPr>
          <p:cNvPr id="1117192" name="Rectangle 8"/>
          <p:cNvSpPr>
            <a:spLocks noChangeArrowheads="1"/>
          </p:cNvSpPr>
          <p:nvPr/>
        </p:nvSpPr>
        <p:spPr bwMode="auto">
          <a:xfrm>
            <a:off x="6621463" y="3886200"/>
            <a:ext cx="1684337" cy="393700"/>
          </a:xfrm>
          <a:prstGeom prst="rect">
            <a:avLst/>
          </a:prstGeom>
          <a:noFill/>
          <a:ln w="9525">
            <a:noFill/>
            <a:miter lim="800000"/>
            <a:headEnd/>
            <a:tailEnd/>
          </a:ln>
        </p:spPr>
        <p:txBody>
          <a:bodyPr lIns="90488" tIns="44450" rIns="90488" bIns="44450">
            <a:spAutoFit/>
          </a:bodyPr>
          <a:lstStyle/>
          <a:p>
            <a:pPr algn="ctr"/>
            <a:r>
              <a:rPr lang="en-US" altLang="en-US" sz="2000" b="1"/>
              <a:t>Annoyed</a:t>
            </a:r>
            <a:endParaRPr lang="en-US" altLang="en-US" b="1"/>
          </a:p>
        </p:txBody>
      </p:sp>
      <p:sp>
        <p:nvSpPr>
          <p:cNvPr id="49161" name="Line 9"/>
          <p:cNvSpPr>
            <a:spLocks noChangeShapeType="1"/>
          </p:cNvSpPr>
          <p:nvPr/>
        </p:nvSpPr>
        <p:spPr bwMode="auto">
          <a:xfrm>
            <a:off x="2590800" y="5715000"/>
            <a:ext cx="6096000" cy="0"/>
          </a:xfrm>
          <a:prstGeom prst="line">
            <a:avLst/>
          </a:prstGeom>
          <a:noFill/>
          <a:ln w="9525">
            <a:solidFill>
              <a:schemeClr val="tx1"/>
            </a:solidFill>
            <a:miter lim="800000"/>
            <a:headEnd/>
            <a:tailEnd/>
          </a:ln>
        </p:spPr>
        <p:txBody>
          <a:bodyPr wrap="none"/>
          <a:lstStyle/>
          <a:p>
            <a:endParaRPr lang="en-US"/>
          </a:p>
        </p:txBody>
      </p:sp>
      <p:sp>
        <p:nvSpPr>
          <p:cNvPr id="49162" name="Rectangle 10"/>
          <p:cNvSpPr>
            <a:spLocks noChangeArrowheads="1"/>
          </p:cNvSpPr>
          <p:nvPr/>
        </p:nvSpPr>
        <p:spPr bwMode="auto">
          <a:xfrm>
            <a:off x="6705600" y="3048000"/>
            <a:ext cx="1820863" cy="454025"/>
          </a:xfrm>
          <a:prstGeom prst="rect">
            <a:avLst/>
          </a:prstGeom>
          <a:noFill/>
          <a:ln w="9525">
            <a:noFill/>
            <a:miter lim="800000"/>
            <a:headEnd/>
            <a:tailEnd/>
          </a:ln>
        </p:spPr>
        <p:txBody>
          <a:bodyPr wrap="none" lIns="90488" tIns="44450" rIns="90488" bIns="44450">
            <a:spAutoFit/>
          </a:bodyPr>
          <a:lstStyle/>
          <a:p>
            <a:r>
              <a:rPr lang="en-US" altLang="en-US"/>
              <a:t> </a:t>
            </a:r>
            <a:r>
              <a:rPr lang="en-US" altLang="en-US" b="1">
                <a:solidFill>
                  <a:srgbClr val="000000"/>
                </a:solidFill>
              </a:rPr>
              <a:t>Significant</a:t>
            </a:r>
          </a:p>
        </p:txBody>
      </p:sp>
      <p:sp>
        <p:nvSpPr>
          <p:cNvPr id="49163" name="Rectangle 11"/>
          <p:cNvSpPr>
            <a:spLocks noChangeArrowheads="1"/>
          </p:cNvSpPr>
          <p:nvPr/>
        </p:nvSpPr>
        <p:spPr bwMode="auto">
          <a:xfrm>
            <a:off x="4038600" y="3048000"/>
            <a:ext cx="2365375" cy="454025"/>
          </a:xfrm>
          <a:prstGeom prst="rect">
            <a:avLst/>
          </a:prstGeom>
          <a:noFill/>
          <a:ln w="9525">
            <a:noFill/>
            <a:miter lim="800000"/>
            <a:headEnd/>
            <a:tailEnd/>
          </a:ln>
        </p:spPr>
        <p:txBody>
          <a:bodyPr wrap="none" lIns="90488" tIns="44450" rIns="90488" bIns="44450">
            <a:spAutoFit/>
          </a:bodyPr>
          <a:lstStyle/>
          <a:p>
            <a:r>
              <a:rPr lang="en-US" altLang="en-US" sz="2000" b="1"/>
              <a:t> </a:t>
            </a:r>
            <a:r>
              <a:rPr lang="en-US" altLang="en-US" b="1">
                <a:solidFill>
                  <a:srgbClr val="000000"/>
                </a:solidFill>
              </a:rPr>
              <a:t>Not significant</a:t>
            </a:r>
            <a:endParaRPr lang="en-US" altLang="en-US">
              <a:solidFill>
                <a:srgbClr val="000000"/>
              </a:solidFill>
            </a:endParaRPr>
          </a:p>
        </p:txBody>
      </p:sp>
      <p:sp>
        <p:nvSpPr>
          <p:cNvPr id="49164" name="Line 12"/>
          <p:cNvSpPr>
            <a:spLocks noChangeShapeType="1"/>
          </p:cNvSpPr>
          <p:nvPr/>
        </p:nvSpPr>
        <p:spPr bwMode="auto">
          <a:xfrm>
            <a:off x="4114800" y="2971800"/>
            <a:ext cx="4572000" cy="0"/>
          </a:xfrm>
          <a:prstGeom prst="line">
            <a:avLst/>
          </a:prstGeom>
          <a:noFill/>
          <a:ln w="19050">
            <a:solidFill>
              <a:schemeClr val="tx1"/>
            </a:solidFill>
            <a:round/>
            <a:headEnd/>
            <a:tailEnd/>
          </a:ln>
        </p:spPr>
        <p:txBody>
          <a:bodyPr wrap="none" anchor="ctr"/>
          <a:lstStyle/>
          <a:p>
            <a:endParaRPr lang="en-US"/>
          </a:p>
        </p:txBody>
      </p:sp>
      <p:sp>
        <p:nvSpPr>
          <p:cNvPr id="49165" name="Line 13"/>
          <p:cNvSpPr>
            <a:spLocks noChangeShapeType="1"/>
          </p:cNvSpPr>
          <p:nvPr/>
        </p:nvSpPr>
        <p:spPr bwMode="auto">
          <a:xfrm>
            <a:off x="4114800" y="2971800"/>
            <a:ext cx="0" cy="2743200"/>
          </a:xfrm>
          <a:prstGeom prst="line">
            <a:avLst/>
          </a:prstGeom>
          <a:noFill/>
          <a:ln w="19050">
            <a:solidFill>
              <a:schemeClr val="tx1"/>
            </a:solidFill>
            <a:round/>
            <a:headEnd/>
            <a:tailEnd/>
          </a:ln>
        </p:spPr>
        <p:txBody>
          <a:bodyPr wrap="none" anchor="ctr"/>
          <a:lstStyle/>
          <a:p>
            <a:endParaRPr lang="en-US"/>
          </a:p>
        </p:txBody>
      </p:sp>
      <p:sp>
        <p:nvSpPr>
          <p:cNvPr id="49166" name="Line 14"/>
          <p:cNvSpPr>
            <a:spLocks noChangeShapeType="1"/>
          </p:cNvSpPr>
          <p:nvPr/>
        </p:nvSpPr>
        <p:spPr bwMode="auto">
          <a:xfrm>
            <a:off x="2590800" y="4724400"/>
            <a:ext cx="6096000" cy="0"/>
          </a:xfrm>
          <a:prstGeom prst="line">
            <a:avLst/>
          </a:prstGeom>
          <a:noFill/>
          <a:ln w="19050">
            <a:solidFill>
              <a:schemeClr val="tx1"/>
            </a:solidFill>
            <a:round/>
            <a:headEnd/>
            <a:tailEnd/>
          </a:ln>
        </p:spPr>
        <p:txBody>
          <a:bodyPr wrap="none" anchor="ctr"/>
          <a:lstStyle/>
          <a:p>
            <a:endParaRPr lang="en-US"/>
          </a:p>
        </p:txBody>
      </p:sp>
      <p:sp>
        <p:nvSpPr>
          <p:cNvPr id="49167" name="Rectangle 15"/>
          <p:cNvSpPr>
            <a:spLocks noChangeArrowheads="1"/>
          </p:cNvSpPr>
          <p:nvPr/>
        </p:nvSpPr>
        <p:spPr bwMode="auto">
          <a:xfrm>
            <a:off x="152400" y="3886200"/>
            <a:ext cx="2209800" cy="1558925"/>
          </a:xfrm>
          <a:prstGeom prst="rect">
            <a:avLst/>
          </a:prstGeom>
          <a:solidFill>
            <a:schemeClr val="hlink"/>
          </a:solidFill>
          <a:ln w="9525">
            <a:solidFill>
              <a:schemeClr val="tx1"/>
            </a:solidFill>
            <a:miter lim="800000"/>
            <a:headEnd/>
            <a:tailEnd/>
          </a:ln>
        </p:spPr>
        <p:txBody>
          <a:bodyPr lIns="90488" tIns="44450" rIns="90488" bIns="44450">
            <a:spAutoFit/>
          </a:bodyPr>
          <a:lstStyle/>
          <a:p>
            <a:pPr algn="ctr"/>
            <a:r>
              <a:rPr lang="en-US" altLang="en-US" b="1">
                <a:solidFill>
                  <a:srgbClr val="040400"/>
                </a:solidFill>
              </a:rPr>
              <a:t>Practical importance of observed effect</a:t>
            </a:r>
            <a:endParaRPr lang="en-US" altLang="en-US" b="1">
              <a:solidFill>
                <a:schemeClr val="hlink"/>
              </a:solidFill>
            </a:endParaRPr>
          </a:p>
        </p:txBody>
      </p:sp>
      <p:sp>
        <p:nvSpPr>
          <p:cNvPr id="49168" name="Line 16"/>
          <p:cNvSpPr>
            <a:spLocks noChangeShapeType="1"/>
          </p:cNvSpPr>
          <p:nvPr/>
        </p:nvSpPr>
        <p:spPr bwMode="auto">
          <a:xfrm>
            <a:off x="2590800" y="3505200"/>
            <a:ext cx="6096000" cy="0"/>
          </a:xfrm>
          <a:prstGeom prst="line">
            <a:avLst/>
          </a:prstGeom>
          <a:noFill/>
          <a:ln w="19050">
            <a:solidFill>
              <a:schemeClr val="tx1"/>
            </a:solidFill>
            <a:round/>
            <a:headEnd/>
            <a:tailEnd/>
          </a:ln>
        </p:spPr>
        <p:txBody>
          <a:bodyPr wrap="none" anchor="ctr"/>
          <a:lstStyle/>
          <a:p>
            <a:endParaRPr lang="en-US"/>
          </a:p>
        </p:txBody>
      </p:sp>
      <p:sp>
        <p:nvSpPr>
          <p:cNvPr id="1117201" name="Rectangle 17"/>
          <p:cNvSpPr>
            <a:spLocks noChangeArrowheads="1"/>
          </p:cNvSpPr>
          <p:nvPr/>
        </p:nvSpPr>
        <p:spPr bwMode="auto">
          <a:xfrm>
            <a:off x="6937375" y="4953000"/>
            <a:ext cx="942975" cy="393700"/>
          </a:xfrm>
          <a:prstGeom prst="rect">
            <a:avLst/>
          </a:prstGeom>
          <a:noFill/>
          <a:ln w="9525">
            <a:noFill/>
            <a:miter lim="800000"/>
            <a:headEnd/>
            <a:tailEnd/>
          </a:ln>
        </p:spPr>
        <p:txBody>
          <a:bodyPr wrap="none" lIns="90488" tIns="44450" rIns="90488" bIns="44450">
            <a:spAutoFit/>
          </a:bodyPr>
          <a:lstStyle/>
          <a:p>
            <a:pPr algn="ctr"/>
            <a:r>
              <a:rPr lang="en-US" altLang="en-US" sz="2000" b="1"/>
              <a:t>Elated</a:t>
            </a:r>
            <a:endParaRPr lang="en-US" altLang="en-US" b="1"/>
          </a:p>
        </p:txBody>
      </p:sp>
      <p:sp>
        <p:nvSpPr>
          <p:cNvPr id="49170" name="Rectangle 18"/>
          <p:cNvSpPr>
            <a:spLocks noChangeArrowheads="1"/>
          </p:cNvSpPr>
          <p:nvPr/>
        </p:nvSpPr>
        <p:spPr bwMode="auto">
          <a:xfrm>
            <a:off x="2590800" y="4876800"/>
            <a:ext cx="1585913" cy="454025"/>
          </a:xfrm>
          <a:prstGeom prst="rect">
            <a:avLst/>
          </a:prstGeom>
          <a:noFill/>
          <a:ln w="9525">
            <a:noFill/>
            <a:miter lim="800000"/>
            <a:headEnd/>
            <a:tailEnd/>
          </a:ln>
        </p:spPr>
        <p:txBody>
          <a:bodyPr wrap="none" lIns="90488" tIns="44450" rIns="90488" bIns="44450">
            <a:spAutoFit/>
          </a:bodyPr>
          <a:lstStyle/>
          <a:p>
            <a:r>
              <a:rPr lang="en-US" altLang="en-US" b="1">
                <a:solidFill>
                  <a:srgbClr val="000000"/>
                </a:solidFill>
              </a:rPr>
              <a:t>Important</a:t>
            </a:r>
          </a:p>
        </p:txBody>
      </p:sp>
      <p:sp>
        <p:nvSpPr>
          <p:cNvPr id="49171" name="Line 19"/>
          <p:cNvSpPr>
            <a:spLocks noChangeShapeType="1"/>
          </p:cNvSpPr>
          <p:nvPr/>
        </p:nvSpPr>
        <p:spPr bwMode="auto">
          <a:xfrm>
            <a:off x="6400800" y="2971800"/>
            <a:ext cx="0" cy="2743200"/>
          </a:xfrm>
          <a:prstGeom prst="line">
            <a:avLst/>
          </a:prstGeom>
          <a:noFill/>
          <a:ln w="9525">
            <a:solidFill>
              <a:schemeClr val="tx1"/>
            </a:solidFill>
            <a:miter lim="800000"/>
            <a:headEnd/>
            <a:tailEnd/>
          </a:ln>
        </p:spPr>
        <p:txBody>
          <a:bodyPr wrap="none" anchor="ctr"/>
          <a:lstStyle/>
          <a:p>
            <a:endParaRPr lang="en-US"/>
          </a:p>
        </p:txBody>
      </p:sp>
      <p:sp>
        <p:nvSpPr>
          <p:cNvPr id="49172" name="Line 20"/>
          <p:cNvSpPr>
            <a:spLocks noChangeShapeType="1"/>
          </p:cNvSpPr>
          <p:nvPr/>
        </p:nvSpPr>
        <p:spPr bwMode="auto">
          <a:xfrm>
            <a:off x="8686800" y="2971800"/>
            <a:ext cx="0" cy="2743200"/>
          </a:xfrm>
          <a:prstGeom prst="line">
            <a:avLst/>
          </a:prstGeom>
          <a:noFill/>
          <a:ln w="19050">
            <a:solidFill>
              <a:schemeClr val="tx1"/>
            </a:solidFill>
            <a:round/>
            <a:headEnd/>
            <a:tailEnd/>
          </a:ln>
        </p:spPr>
        <p:txBody>
          <a:bodyPr wrap="none" anchor="ctr"/>
          <a:lstStyle/>
          <a:p>
            <a:endParaRPr lang="en-US"/>
          </a:p>
        </p:txBody>
      </p:sp>
      <p:sp>
        <p:nvSpPr>
          <p:cNvPr id="1117205" name="Rectangle 21"/>
          <p:cNvSpPr>
            <a:spLocks noChangeArrowheads="1"/>
          </p:cNvSpPr>
          <p:nvPr/>
        </p:nvSpPr>
        <p:spPr bwMode="auto">
          <a:xfrm>
            <a:off x="4419600" y="4953000"/>
            <a:ext cx="1239838" cy="393700"/>
          </a:xfrm>
          <a:prstGeom prst="rect">
            <a:avLst/>
          </a:prstGeom>
          <a:noFill/>
          <a:ln w="9525">
            <a:noFill/>
            <a:miter lim="800000"/>
            <a:headEnd/>
            <a:tailEnd/>
          </a:ln>
        </p:spPr>
        <p:txBody>
          <a:bodyPr wrap="none" lIns="90488" tIns="44450" rIns="90488" bIns="44450">
            <a:spAutoFit/>
          </a:bodyPr>
          <a:lstStyle/>
          <a:p>
            <a:pPr algn="ctr"/>
            <a:r>
              <a:rPr lang="en-US" altLang="en-US" sz="2000" b="1"/>
              <a:t>Very sad</a:t>
            </a:r>
            <a:endParaRPr lang="en-US" altLang="en-US" b="1"/>
          </a:p>
        </p:txBody>
      </p:sp>
      <p:sp>
        <p:nvSpPr>
          <p:cNvPr id="49174" name="Rectangle 23"/>
          <p:cNvSpPr>
            <a:spLocks noChangeArrowheads="1"/>
          </p:cNvSpPr>
          <p:nvPr/>
        </p:nvSpPr>
        <p:spPr bwMode="auto">
          <a:xfrm>
            <a:off x="8756650" y="6450013"/>
            <a:ext cx="412750" cy="366712"/>
          </a:xfrm>
          <a:prstGeom prst="rect">
            <a:avLst/>
          </a:prstGeom>
          <a:noFill/>
          <a:ln w="12700">
            <a:noFill/>
            <a:miter lim="800000"/>
            <a:headEnd/>
            <a:tailEnd/>
          </a:ln>
        </p:spPr>
        <p:txBody>
          <a:bodyPr wrap="none">
            <a:spAutoFit/>
          </a:bodyPr>
          <a:lstStyle/>
          <a:p>
            <a:pPr defTabSz="762000"/>
            <a:fld id="{43DC9512-D17A-4588-A909-2581DBBB8D72}" type="slidenum">
              <a:rPr lang="en-US" altLang="en-US" b="1">
                <a:latin typeface="Times New Roman" pitchFamily="18" charset="0"/>
              </a:rPr>
              <a:pPr defTabSz="762000"/>
              <a:t>40</a:t>
            </a:fld>
            <a:endParaRPr lang="en-US" altLang="en-US" b="1">
              <a:latin typeface="Times New Roman" pitchFamily="18" charset="0"/>
            </a:endParaRPr>
          </a:p>
        </p:txBody>
      </p:sp>
      <p:sp>
        <p:nvSpPr>
          <p:cNvPr id="49175" name="Line 29"/>
          <p:cNvSpPr>
            <a:spLocks noChangeShapeType="1"/>
          </p:cNvSpPr>
          <p:nvPr/>
        </p:nvSpPr>
        <p:spPr bwMode="auto">
          <a:xfrm>
            <a:off x="5715000" y="5105400"/>
            <a:ext cx="0" cy="76200"/>
          </a:xfrm>
          <a:prstGeom prst="line">
            <a:avLst/>
          </a:prstGeom>
          <a:noFill/>
          <a:ln w="9525">
            <a:solidFill>
              <a:schemeClr val="tx1"/>
            </a:solidFill>
            <a:miter lim="800000"/>
            <a:headEnd/>
            <a:tailEnd/>
          </a:ln>
        </p:spPr>
        <p:txBody>
          <a:bodyPr wrap="none"/>
          <a:lstStyle/>
          <a:p>
            <a:endParaRPr lang="en-US"/>
          </a:p>
        </p:txBody>
      </p:sp>
      <p:pic>
        <p:nvPicPr>
          <p:cNvPr id="1117216" name="Picture 32"/>
          <p:cNvPicPr>
            <a:picLocks noChangeAspect="1" noChangeArrowheads="1"/>
          </p:cNvPicPr>
          <p:nvPr/>
        </p:nvPicPr>
        <p:blipFill>
          <a:blip r:embed="rId3"/>
          <a:srcRect/>
          <a:stretch>
            <a:fillRect/>
          </a:stretch>
        </p:blipFill>
        <p:spPr bwMode="auto">
          <a:xfrm>
            <a:off x="8077200" y="3886200"/>
            <a:ext cx="457200" cy="457200"/>
          </a:xfrm>
          <a:prstGeom prst="rect">
            <a:avLst/>
          </a:prstGeom>
          <a:noFill/>
          <a:ln w="9525">
            <a:noFill/>
            <a:miter lim="800000"/>
            <a:headEnd/>
            <a:tailEnd/>
          </a:ln>
        </p:spPr>
      </p:pic>
      <p:pic>
        <p:nvPicPr>
          <p:cNvPr id="1117218" name="Picture 34"/>
          <p:cNvPicPr>
            <a:picLocks noChangeAspect="1" noChangeArrowheads="1"/>
          </p:cNvPicPr>
          <p:nvPr/>
        </p:nvPicPr>
        <p:blipFill>
          <a:blip r:embed="rId4"/>
          <a:srcRect/>
          <a:stretch>
            <a:fillRect/>
          </a:stretch>
        </p:blipFill>
        <p:spPr bwMode="auto">
          <a:xfrm>
            <a:off x="5486400" y="3810000"/>
            <a:ext cx="457200" cy="457200"/>
          </a:xfrm>
          <a:prstGeom prst="rect">
            <a:avLst/>
          </a:prstGeom>
          <a:noFill/>
          <a:ln w="9525">
            <a:noFill/>
            <a:miter lim="800000"/>
            <a:headEnd/>
            <a:tailEnd/>
          </a:ln>
        </p:spPr>
      </p:pic>
      <p:pic>
        <p:nvPicPr>
          <p:cNvPr id="1117219" name="Picture 35"/>
          <p:cNvPicPr>
            <a:picLocks noChangeAspect="1" noChangeArrowheads="1"/>
          </p:cNvPicPr>
          <p:nvPr/>
        </p:nvPicPr>
        <p:blipFill>
          <a:blip r:embed="rId5"/>
          <a:srcRect/>
          <a:stretch>
            <a:fillRect/>
          </a:stretch>
        </p:blipFill>
        <p:spPr bwMode="auto">
          <a:xfrm>
            <a:off x="7924800" y="4876800"/>
            <a:ext cx="533400" cy="533400"/>
          </a:xfrm>
          <a:prstGeom prst="rect">
            <a:avLst/>
          </a:prstGeom>
          <a:noFill/>
          <a:ln w="9525">
            <a:noFill/>
            <a:miter lim="800000"/>
            <a:headEnd/>
            <a:tailEnd/>
          </a:ln>
        </p:spPr>
      </p:pic>
      <p:pic>
        <p:nvPicPr>
          <p:cNvPr id="1117220" name="Picture 36"/>
          <p:cNvPicPr>
            <a:picLocks noChangeAspect="1" noChangeArrowheads="1"/>
          </p:cNvPicPr>
          <p:nvPr/>
        </p:nvPicPr>
        <p:blipFill>
          <a:blip r:embed="rId6"/>
          <a:srcRect/>
          <a:stretch>
            <a:fillRect/>
          </a:stretch>
        </p:blipFill>
        <p:spPr bwMode="auto">
          <a:xfrm>
            <a:off x="5791200" y="4876800"/>
            <a:ext cx="533400" cy="533400"/>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1719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1721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1719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1721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1720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17220"/>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1720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172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7191" grpId="0"/>
      <p:bldP spid="1117192" grpId="0"/>
      <p:bldP spid="1117201" grpId="0"/>
      <p:bldP spid="1117205"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38200" y="381000"/>
            <a:ext cx="7154863" cy="839788"/>
          </a:xfrm>
        </p:spPr>
        <p:txBody>
          <a:bodyPr/>
          <a:lstStyle/>
          <a:p>
            <a:r>
              <a:rPr lang="en-US" altLang="en-US" sz="3600" smtClean="0"/>
              <a:t>Interpreting the results</a:t>
            </a:r>
          </a:p>
        </p:txBody>
      </p:sp>
      <p:sp>
        <p:nvSpPr>
          <p:cNvPr id="13315" name="Oval 3"/>
          <p:cNvSpPr>
            <a:spLocks noChangeArrowheads="1"/>
          </p:cNvSpPr>
          <p:nvPr/>
        </p:nvSpPr>
        <p:spPr bwMode="auto">
          <a:xfrm>
            <a:off x="914400" y="2057400"/>
            <a:ext cx="3581400" cy="2667000"/>
          </a:xfrm>
          <a:prstGeom prst="ellipse">
            <a:avLst/>
          </a:prstGeom>
          <a:noFill/>
          <a:ln w="31750">
            <a:solidFill>
              <a:schemeClr val="tx1"/>
            </a:solidFill>
            <a:miter lim="800000"/>
            <a:headEnd/>
            <a:tailEnd/>
          </a:ln>
        </p:spPr>
        <p:txBody>
          <a:bodyPr wrap="none" anchor="ctr"/>
          <a:lstStyle/>
          <a:p>
            <a:endParaRPr lang="en-US" altLang="en-US"/>
          </a:p>
        </p:txBody>
      </p:sp>
      <p:sp>
        <p:nvSpPr>
          <p:cNvPr id="13316" name="Oval 4"/>
          <p:cNvSpPr>
            <a:spLocks noChangeArrowheads="1"/>
          </p:cNvSpPr>
          <p:nvPr/>
        </p:nvSpPr>
        <p:spPr bwMode="auto">
          <a:xfrm>
            <a:off x="5638800" y="2362200"/>
            <a:ext cx="2286000" cy="2133600"/>
          </a:xfrm>
          <a:prstGeom prst="ellipse">
            <a:avLst/>
          </a:prstGeom>
          <a:noFill/>
          <a:ln w="31750">
            <a:solidFill>
              <a:schemeClr val="hlink"/>
            </a:solidFill>
            <a:miter lim="800000"/>
            <a:headEnd/>
            <a:tailEnd/>
          </a:ln>
        </p:spPr>
        <p:txBody>
          <a:bodyPr wrap="none" anchor="ctr"/>
          <a:lstStyle/>
          <a:p>
            <a:endParaRPr lang="en-US" altLang="en-US"/>
          </a:p>
        </p:txBody>
      </p:sp>
      <p:sp>
        <p:nvSpPr>
          <p:cNvPr id="13317" name="Text Box 5"/>
          <p:cNvSpPr txBox="1">
            <a:spLocks noChangeArrowheads="1"/>
          </p:cNvSpPr>
          <p:nvPr/>
        </p:nvSpPr>
        <p:spPr bwMode="auto">
          <a:xfrm>
            <a:off x="457200" y="1524000"/>
            <a:ext cx="2209800" cy="519113"/>
          </a:xfrm>
          <a:prstGeom prst="rect">
            <a:avLst/>
          </a:prstGeom>
          <a:noFill/>
          <a:ln w="9525">
            <a:noFill/>
            <a:miter lim="800000"/>
            <a:headEnd/>
            <a:tailEnd/>
          </a:ln>
        </p:spPr>
        <p:txBody>
          <a:bodyPr>
            <a:spAutoFit/>
          </a:bodyPr>
          <a:lstStyle/>
          <a:p>
            <a:pPr>
              <a:spcBef>
                <a:spcPct val="50000"/>
              </a:spcBef>
            </a:pPr>
            <a:r>
              <a:rPr lang="en-US" altLang="en-US" sz="2800" b="1"/>
              <a:t>Population</a:t>
            </a:r>
          </a:p>
        </p:txBody>
      </p:sp>
      <p:sp>
        <p:nvSpPr>
          <p:cNvPr id="13318" name="Text Box 6"/>
          <p:cNvSpPr txBox="1">
            <a:spLocks noChangeArrowheads="1"/>
          </p:cNvSpPr>
          <p:nvPr/>
        </p:nvSpPr>
        <p:spPr bwMode="auto">
          <a:xfrm>
            <a:off x="7162800" y="2057400"/>
            <a:ext cx="1981200" cy="519113"/>
          </a:xfrm>
          <a:prstGeom prst="rect">
            <a:avLst/>
          </a:prstGeom>
          <a:noFill/>
          <a:ln w="9525">
            <a:noFill/>
            <a:miter lim="800000"/>
            <a:headEnd/>
            <a:tailEnd/>
          </a:ln>
        </p:spPr>
        <p:txBody>
          <a:bodyPr>
            <a:spAutoFit/>
          </a:bodyPr>
          <a:lstStyle/>
          <a:p>
            <a:pPr>
              <a:spcBef>
                <a:spcPct val="50000"/>
              </a:spcBef>
            </a:pPr>
            <a:r>
              <a:rPr lang="en-US" altLang="en-US" sz="2800" b="1">
                <a:solidFill>
                  <a:schemeClr val="hlink"/>
                </a:solidFill>
              </a:rPr>
              <a:t>Sample</a:t>
            </a:r>
            <a:endParaRPr lang="en-US" altLang="en-US" sz="2800" b="1">
              <a:solidFill>
                <a:schemeClr val="folHlink"/>
              </a:solidFill>
            </a:endParaRPr>
          </a:p>
        </p:txBody>
      </p:sp>
      <p:sp>
        <p:nvSpPr>
          <p:cNvPr id="13319" name="Text Box 7"/>
          <p:cNvSpPr txBox="1">
            <a:spLocks noChangeArrowheads="1"/>
          </p:cNvSpPr>
          <p:nvPr/>
        </p:nvSpPr>
        <p:spPr bwMode="auto">
          <a:xfrm>
            <a:off x="3733800" y="1295400"/>
            <a:ext cx="3505200" cy="457200"/>
          </a:xfrm>
          <a:prstGeom prst="rect">
            <a:avLst/>
          </a:prstGeom>
          <a:noFill/>
          <a:ln w="9525">
            <a:noFill/>
            <a:miter lim="800000"/>
            <a:headEnd/>
            <a:tailEnd/>
          </a:ln>
        </p:spPr>
        <p:txBody>
          <a:bodyPr>
            <a:spAutoFit/>
          </a:bodyPr>
          <a:lstStyle/>
          <a:p>
            <a:pPr>
              <a:spcBef>
                <a:spcPct val="50000"/>
              </a:spcBef>
            </a:pPr>
            <a:r>
              <a:rPr lang="en-US" altLang="en-US" b="1"/>
              <a:t>Selection of subjects</a:t>
            </a:r>
            <a:endParaRPr lang="en-US" altLang="en-US" b="1">
              <a:solidFill>
                <a:srgbClr val="FF6600"/>
              </a:solidFill>
            </a:endParaRPr>
          </a:p>
        </p:txBody>
      </p:sp>
      <p:sp>
        <p:nvSpPr>
          <p:cNvPr id="13320" name="Text Box 8"/>
          <p:cNvSpPr txBox="1">
            <a:spLocks noChangeArrowheads="1"/>
          </p:cNvSpPr>
          <p:nvPr/>
        </p:nvSpPr>
        <p:spPr bwMode="auto">
          <a:xfrm>
            <a:off x="4343400" y="3733800"/>
            <a:ext cx="2057400" cy="457200"/>
          </a:xfrm>
          <a:prstGeom prst="rect">
            <a:avLst/>
          </a:prstGeom>
          <a:noFill/>
          <a:ln w="9525">
            <a:noFill/>
            <a:miter lim="800000"/>
            <a:headEnd/>
            <a:tailEnd/>
          </a:ln>
        </p:spPr>
        <p:txBody>
          <a:bodyPr>
            <a:spAutoFit/>
          </a:bodyPr>
          <a:lstStyle/>
          <a:p>
            <a:pPr>
              <a:spcBef>
                <a:spcPct val="50000"/>
              </a:spcBef>
            </a:pPr>
            <a:r>
              <a:rPr lang="en-US" altLang="en-US" b="1"/>
              <a:t>Inference</a:t>
            </a:r>
            <a:endParaRPr lang="en-US" altLang="en-US" b="1">
              <a:solidFill>
                <a:srgbClr val="FF6600"/>
              </a:solidFill>
            </a:endParaRPr>
          </a:p>
        </p:txBody>
      </p:sp>
      <p:sp>
        <p:nvSpPr>
          <p:cNvPr id="13321" name="AutoShape 9"/>
          <p:cNvSpPr>
            <a:spLocks noChangeArrowheads="1"/>
          </p:cNvSpPr>
          <p:nvPr/>
        </p:nvSpPr>
        <p:spPr bwMode="auto">
          <a:xfrm rot="11496343" flipH="1">
            <a:off x="4191000" y="1752600"/>
            <a:ext cx="1901825" cy="839788"/>
          </a:xfrm>
          <a:prstGeom prst="curvedUpArrow">
            <a:avLst>
              <a:gd name="adj1" fmla="val 45293"/>
              <a:gd name="adj2" fmla="val 90586"/>
              <a:gd name="adj3" fmla="val 33333"/>
            </a:avLst>
          </a:prstGeom>
          <a:solidFill>
            <a:schemeClr val="accent2"/>
          </a:solidFill>
          <a:ln w="9525">
            <a:solidFill>
              <a:schemeClr val="tx1"/>
            </a:solidFill>
            <a:miter lim="800000"/>
            <a:headEnd/>
            <a:tailEnd/>
          </a:ln>
        </p:spPr>
        <p:txBody>
          <a:bodyPr wrap="none" anchor="ctr"/>
          <a:lstStyle/>
          <a:p>
            <a:endParaRPr lang="en-US" altLang="en-US"/>
          </a:p>
        </p:txBody>
      </p:sp>
      <p:sp>
        <p:nvSpPr>
          <p:cNvPr id="13322" name="AutoShape 10"/>
          <p:cNvSpPr>
            <a:spLocks noChangeArrowheads="1"/>
          </p:cNvSpPr>
          <p:nvPr/>
        </p:nvSpPr>
        <p:spPr bwMode="auto">
          <a:xfrm flipH="1">
            <a:off x="3810000" y="4191000"/>
            <a:ext cx="1981200" cy="733425"/>
          </a:xfrm>
          <a:prstGeom prst="curvedUpArrow">
            <a:avLst>
              <a:gd name="adj1" fmla="val 54026"/>
              <a:gd name="adj2" fmla="val 108052"/>
              <a:gd name="adj3" fmla="val 33333"/>
            </a:avLst>
          </a:prstGeom>
          <a:solidFill>
            <a:schemeClr val="accent1"/>
          </a:solidFill>
          <a:ln w="9525">
            <a:solidFill>
              <a:schemeClr val="tx1"/>
            </a:solidFill>
            <a:miter lim="800000"/>
            <a:headEnd/>
            <a:tailEnd/>
          </a:ln>
        </p:spPr>
        <p:txBody>
          <a:bodyPr wrap="none" anchor="ctr"/>
          <a:lstStyle/>
          <a:p>
            <a:endParaRPr lang="en-US" altLang="en-US"/>
          </a:p>
        </p:txBody>
      </p:sp>
      <p:sp>
        <p:nvSpPr>
          <p:cNvPr id="13323" name="Rectangle 11"/>
          <p:cNvSpPr>
            <a:spLocks noChangeArrowheads="1"/>
          </p:cNvSpPr>
          <p:nvPr/>
        </p:nvSpPr>
        <p:spPr bwMode="auto">
          <a:xfrm>
            <a:off x="838200" y="5149850"/>
            <a:ext cx="7772400" cy="1708150"/>
          </a:xfrm>
          <a:prstGeom prst="rect">
            <a:avLst/>
          </a:prstGeom>
          <a:solidFill>
            <a:srgbClr val="CBDDF7"/>
          </a:solidFill>
          <a:ln w="12700">
            <a:solidFill>
              <a:schemeClr val="tx1"/>
            </a:solidFill>
            <a:miter lim="800000"/>
            <a:headEnd/>
            <a:tailEnd/>
          </a:ln>
        </p:spPr>
        <p:txBody>
          <a:bodyPr lIns="90488" tIns="44450" rIns="90488" bIns="44450">
            <a:spAutoFit/>
          </a:bodyPr>
          <a:lstStyle/>
          <a:p>
            <a:pPr>
              <a:lnSpc>
                <a:spcPct val="110000"/>
              </a:lnSpc>
            </a:pPr>
            <a:r>
              <a:rPr lang="en-US" altLang="en-US" b="1">
                <a:solidFill>
                  <a:srgbClr val="000000"/>
                </a:solidFill>
              </a:rPr>
              <a:t>Make inferences from data collected using laws of probability and statistics</a:t>
            </a:r>
          </a:p>
          <a:p>
            <a:pPr>
              <a:lnSpc>
                <a:spcPct val="110000"/>
              </a:lnSpc>
            </a:pPr>
            <a:r>
              <a:rPr lang="en-US" altLang="en-US" b="1">
                <a:solidFill>
                  <a:srgbClr val="000000"/>
                </a:solidFill>
              </a:rPr>
              <a:t>		- tests of significance (p-value)</a:t>
            </a:r>
          </a:p>
          <a:p>
            <a:pPr>
              <a:lnSpc>
                <a:spcPct val="110000"/>
              </a:lnSpc>
            </a:pPr>
            <a:r>
              <a:rPr lang="en-US" altLang="en-US" b="1">
                <a:solidFill>
                  <a:srgbClr val="000000"/>
                </a:solidFill>
              </a:rPr>
              <a:t>		- confidence intervals</a:t>
            </a:r>
          </a:p>
        </p:txBody>
      </p:sp>
      <p:sp>
        <p:nvSpPr>
          <p:cNvPr id="13324" name="Rectangle 12"/>
          <p:cNvSpPr>
            <a:spLocks noChangeArrowheads="1"/>
          </p:cNvSpPr>
          <p:nvPr/>
        </p:nvSpPr>
        <p:spPr bwMode="auto">
          <a:xfrm>
            <a:off x="8731250" y="6450013"/>
            <a:ext cx="298450" cy="366712"/>
          </a:xfrm>
          <a:prstGeom prst="rect">
            <a:avLst/>
          </a:prstGeom>
          <a:noFill/>
          <a:ln w="12700">
            <a:noFill/>
            <a:miter lim="800000"/>
            <a:headEnd/>
            <a:tailEnd/>
          </a:ln>
        </p:spPr>
        <p:txBody>
          <a:bodyPr wrap="none">
            <a:spAutoFit/>
          </a:bodyPr>
          <a:lstStyle/>
          <a:p>
            <a:pPr defTabSz="762000"/>
            <a:fld id="{EDB92C0C-229C-4973-8ACE-C090A86E9742}" type="slidenum">
              <a:rPr lang="en-US" altLang="en-US" b="1">
                <a:latin typeface="Times New Roman" pitchFamily="18" charset="0"/>
              </a:rPr>
              <a:pPr defTabSz="762000"/>
              <a:t>5</a:t>
            </a:fld>
            <a:endParaRPr lang="en-US" altLang="en-US" b="1">
              <a:latin typeface="Times New Roman" pitchFamily="18" charset="0"/>
            </a:endParaRPr>
          </a:p>
        </p:txBody>
      </p:sp>
      <p:grpSp>
        <p:nvGrpSpPr>
          <p:cNvPr id="13325" name="Group 13"/>
          <p:cNvGrpSpPr>
            <a:grpSpLocks/>
          </p:cNvGrpSpPr>
          <p:nvPr/>
        </p:nvGrpSpPr>
        <p:grpSpPr bwMode="auto">
          <a:xfrm>
            <a:off x="1752600" y="3200400"/>
            <a:ext cx="609600" cy="838200"/>
            <a:chOff x="874" y="1003"/>
            <a:chExt cx="756" cy="1492"/>
          </a:xfrm>
        </p:grpSpPr>
        <p:sp>
          <p:nvSpPr>
            <p:cNvPr id="13876" name="Rectangle 14"/>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877" name="Group 15"/>
            <p:cNvGrpSpPr>
              <a:grpSpLocks/>
            </p:cNvGrpSpPr>
            <p:nvPr/>
          </p:nvGrpSpPr>
          <p:grpSpPr bwMode="auto">
            <a:xfrm>
              <a:off x="1344" y="1488"/>
              <a:ext cx="286" cy="1007"/>
              <a:chOff x="1246" y="1325"/>
              <a:chExt cx="286" cy="1007"/>
            </a:xfrm>
          </p:grpSpPr>
          <p:sp>
            <p:nvSpPr>
              <p:cNvPr id="13878" name="Line 16"/>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879" name="Line 17"/>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880" name="Line 18"/>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881" name="Line 19"/>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882" name="Line 20"/>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883" name="Oval 21"/>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26" name="Group 22"/>
          <p:cNvGrpSpPr>
            <a:grpSpLocks/>
          </p:cNvGrpSpPr>
          <p:nvPr/>
        </p:nvGrpSpPr>
        <p:grpSpPr bwMode="auto">
          <a:xfrm>
            <a:off x="1905000" y="2514600"/>
            <a:ext cx="609600" cy="838200"/>
            <a:chOff x="874" y="1003"/>
            <a:chExt cx="756" cy="1492"/>
          </a:xfrm>
        </p:grpSpPr>
        <p:sp>
          <p:nvSpPr>
            <p:cNvPr id="13868" name="Rectangle 23"/>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869" name="Group 24"/>
            <p:cNvGrpSpPr>
              <a:grpSpLocks/>
            </p:cNvGrpSpPr>
            <p:nvPr/>
          </p:nvGrpSpPr>
          <p:grpSpPr bwMode="auto">
            <a:xfrm>
              <a:off x="1344" y="1488"/>
              <a:ext cx="286" cy="1007"/>
              <a:chOff x="1246" y="1325"/>
              <a:chExt cx="286" cy="1007"/>
            </a:xfrm>
          </p:grpSpPr>
          <p:sp>
            <p:nvSpPr>
              <p:cNvPr id="13870" name="Line 25"/>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871" name="Line 26"/>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872" name="Line 27"/>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873" name="Line 28"/>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874" name="Line 29"/>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875" name="Oval 30"/>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27" name="Group 31"/>
          <p:cNvGrpSpPr>
            <a:grpSpLocks/>
          </p:cNvGrpSpPr>
          <p:nvPr/>
        </p:nvGrpSpPr>
        <p:grpSpPr bwMode="auto">
          <a:xfrm>
            <a:off x="1905000" y="3352800"/>
            <a:ext cx="609600" cy="838200"/>
            <a:chOff x="874" y="1003"/>
            <a:chExt cx="756" cy="1492"/>
          </a:xfrm>
        </p:grpSpPr>
        <p:sp>
          <p:nvSpPr>
            <p:cNvPr id="13860" name="Rectangle 32"/>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861" name="Group 33"/>
            <p:cNvGrpSpPr>
              <a:grpSpLocks/>
            </p:cNvGrpSpPr>
            <p:nvPr/>
          </p:nvGrpSpPr>
          <p:grpSpPr bwMode="auto">
            <a:xfrm>
              <a:off x="1344" y="1488"/>
              <a:ext cx="286" cy="1007"/>
              <a:chOff x="1246" y="1325"/>
              <a:chExt cx="286" cy="1007"/>
            </a:xfrm>
          </p:grpSpPr>
          <p:sp>
            <p:nvSpPr>
              <p:cNvPr id="13862" name="Line 34"/>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863" name="Line 35"/>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864" name="Line 36"/>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865" name="Line 37"/>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866" name="Line 38"/>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867" name="Oval 39"/>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28" name="Group 40"/>
          <p:cNvGrpSpPr>
            <a:grpSpLocks/>
          </p:cNvGrpSpPr>
          <p:nvPr/>
        </p:nvGrpSpPr>
        <p:grpSpPr bwMode="auto">
          <a:xfrm>
            <a:off x="2514600" y="2971800"/>
            <a:ext cx="609600" cy="838200"/>
            <a:chOff x="874" y="1003"/>
            <a:chExt cx="756" cy="1492"/>
          </a:xfrm>
        </p:grpSpPr>
        <p:sp>
          <p:nvSpPr>
            <p:cNvPr id="13852" name="Rectangle 41"/>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853" name="Group 42"/>
            <p:cNvGrpSpPr>
              <a:grpSpLocks/>
            </p:cNvGrpSpPr>
            <p:nvPr/>
          </p:nvGrpSpPr>
          <p:grpSpPr bwMode="auto">
            <a:xfrm>
              <a:off x="1344" y="1488"/>
              <a:ext cx="286" cy="1007"/>
              <a:chOff x="1246" y="1325"/>
              <a:chExt cx="286" cy="1007"/>
            </a:xfrm>
          </p:grpSpPr>
          <p:sp>
            <p:nvSpPr>
              <p:cNvPr id="13854" name="Line 43"/>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855" name="Line 44"/>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856" name="Line 45"/>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857" name="Line 46"/>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858" name="Line 47"/>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859" name="Oval 48"/>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29" name="Group 49"/>
          <p:cNvGrpSpPr>
            <a:grpSpLocks/>
          </p:cNvGrpSpPr>
          <p:nvPr/>
        </p:nvGrpSpPr>
        <p:grpSpPr bwMode="auto">
          <a:xfrm>
            <a:off x="2209800" y="2743200"/>
            <a:ext cx="609600" cy="838200"/>
            <a:chOff x="874" y="1003"/>
            <a:chExt cx="756" cy="1492"/>
          </a:xfrm>
        </p:grpSpPr>
        <p:sp>
          <p:nvSpPr>
            <p:cNvPr id="13844" name="Rectangle 50"/>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845" name="Group 51"/>
            <p:cNvGrpSpPr>
              <a:grpSpLocks/>
            </p:cNvGrpSpPr>
            <p:nvPr/>
          </p:nvGrpSpPr>
          <p:grpSpPr bwMode="auto">
            <a:xfrm>
              <a:off x="1344" y="1488"/>
              <a:ext cx="286" cy="1007"/>
              <a:chOff x="1246" y="1325"/>
              <a:chExt cx="286" cy="1007"/>
            </a:xfrm>
          </p:grpSpPr>
          <p:sp>
            <p:nvSpPr>
              <p:cNvPr id="13846" name="Line 52"/>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847" name="Line 53"/>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848" name="Line 54"/>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849" name="Line 55"/>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850" name="Line 56"/>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851" name="Oval 57"/>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30" name="Group 58"/>
          <p:cNvGrpSpPr>
            <a:grpSpLocks/>
          </p:cNvGrpSpPr>
          <p:nvPr/>
        </p:nvGrpSpPr>
        <p:grpSpPr bwMode="auto">
          <a:xfrm>
            <a:off x="2514600" y="3733800"/>
            <a:ext cx="609600" cy="838200"/>
            <a:chOff x="874" y="1003"/>
            <a:chExt cx="756" cy="1492"/>
          </a:xfrm>
        </p:grpSpPr>
        <p:sp>
          <p:nvSpPr>
            <p:cNvPr id="13836" name="Rectangle 59"/>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837" name="Group 60"/>
            <p:cNvGrpSpPr>
              <a:grpSpLocks/>
            </p:cNvGrpSpPr>
            <p:nvPr/>
          </p:nvGrpSpPr>
          <p:grpSpPr bwMode="auto">
            <a:xfrm>
              <a:off x="1344" y="1488"/>
              <a:ext cx="286" cy="1007"/>
              <a:chOff x="1246" y="1325"/>
              <a:chExt cx="286" cy="1007"/>
            </a:xfrm>
          </p:grpSpPr>
          <p:sp>
            <p:nvSpPr>
              <p:cNvPr id="13838" name="Line 61"/>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839" name="Line 62"/>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840" name="Line 63"/>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841" name="Line 64"/>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842" name="Line 65"/>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843" name="Oval 66"/>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31" name="Group 67"/>
          <p:cNvGrpSpPr>
            <a:grpSpLocks/>
          </p:cNvGrpSpPr>
          <p:nvPr/>
        </p:nvGrpSpPr>
        <p:grpSpPr bwMode="auto">
          <a:xfrm>
            <a:off x="1524000" y="2209800"/>
            <a:ext cx="609600" cy="838200"/>
            <a:chOff x="874" y="1003"/>
            <a:chExt cx="756" cy="1492"/>
          </a:xfrm>
        </p:grpSpPr>
        <p:sp>
          <p:nvSpPr>
            <p:cNvPr id="13828" name="Rectangle 68"/>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829" name="Group 69"/>
            <p:cNvGrpSpPr>
              <a:grpSpLocks/>
            </p:cNvGrpSpPr>
            <p:nvPr/>
          </p:nvGrpSpPr>
          <p:grpSpPr bwMode="auto">
            <a:xfrm>
              <a:off x="1344" y="1488"/>
              <a:ext cx="286" cy="1007"/>
              <a:chOff x="1246" y="1325"/>
              <a:chExt cx="286" cy="1007"/>
            </a:xfrm>
          </p:grpSpPr>
          <p:sp>
            <p:nvSpPr>
              <p:cNvPr id="13830" name="Line 70"/>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831" name="Line 71"/>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832" name="Line 72"/>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833" name="Line 73"/>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834" name="Line 74"/>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835" name="Oval 75"/>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32" name="Group 76"/>
          <p:cNvGrpSpPr>
            <a:grpSpLocks/>
          </p:cNvGrpSpPr>
          <p:nvPr/>
        </p:nvGrpSpPr>
        <p:grpSpPr bwMode="auto">
          <a:xfrm>
            <a:off x="2514600" y="2133600"/>
            <a:ext cx="609600" cy="838200"/>
            <a:chOff x="874" y="1003"/>
            <a:chExt cx="756" cy="1492"/>
          </a:xfrm>
        </p:grpSpPr>
        <p:sp>
          <p:nvSpPr>
            <p:cNvPr id="13820" name="Rectangle 77"/>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821" name="Group 78"/>
            <p:cNvGrpSpPr>
              <a:grpSpLocks/>
            </p:cNvGrpSpPr>
            <p:nvPr/>
          </p:nvGrpSpPr>
          <p:grpSpPr bwMode="auto">
            <a:xfrm>
              <a:off x="1344" y="1488"/>
              <a:ext cx="286" cy="1007"/>
              <a:chOff x="1246" y="1325"/>
              <a:chExt cx="286" cy="1007"/>
            </a:xfrm>
          </p:grpSpPr>
          <p:sp>
            <p:nvSpPr>
              <p:cNvPr id="13822" name="Line 79"/>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823" name="Line 80"/>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824" name="Line 81"/>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825" name="Line 82"/>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826" name="Line 83"/>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827" name="Oval 84"/>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33" name="Group 85"/>
          <p:cNvGrpSpPr>
            <a:grpSpLocks/>
          </p:cNvGrpSpPr>
          <p:nvPr/>
        </p:nvGrpSpPr>
        <p:grpSpPr bwMode="auto">
          <a:xfrm>
            <a:off x="2743200" y="3200400"/>
            <a:ext cx="609600" cy="838200"/>
            <a:chOff x="874" y="1003"/>
            <a:chExt cx="756" cy="1492"/>
          </a:xfrm>
        </p:grpSpPr>
        <p:sp>
          <p:nvSpPr>
            <p:cNvPr id="13812" name="Rectangle 86"/>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813" name="Group 87"/>
            <p:cNvGrpSpPr>
              <a:grpSpLocks/>
            </p:cNvGrpSpPr>
            <p:nvPr/>
          </p:nvGrpSpPr>
          <p:grpSpPr bwMode="auto">
            <a:xfrm>
              <a:off x="1344" y="1488"/>
              <a:ext cx="286" cy="1007"/>
              <a:chOff x="1246" y="1325"/>
              <a:chExt cx="286" cy="1007"/>
            </a:xfrm>
          </p:grpSpPr>
          <p:sp>
            <p:nvSpPr>
              <p:cNvPr id="13814" name="Line 88"/>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815" name="Line 89"/>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816" name="Line 90"/>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817" name="Line 91"/>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818" name="Line 92"/>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819" name="Oval 93"/>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34" name="Group 94"/>
          <p:cNvGrpSpPr>
            <a:grpSpLocks/>
          </p:cNvGrpSpPr>
          <p:nvPr/>
        </p:nvGrpSpPr>
        <p:grpSpPr bwMode="auto">
          <a:xfrm>
            <a:off x="1524000" y="3733800"/>
            <a:ext cx="609600" cy="838200"/>
            <a:chOff x="874" y="1003"/>
            <a:chExt cx="756" cy="1492"/>
          </a:xfrm>
        </p:grpSpPr>
        <p:sp>
          <p:nvSpPr>
            <p:cNvPr id="13804" name="Rectangle 95"/>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805" name="Group 96"/>
            <p:cNvGrpSpPr>
              <a:grpSpLocks/>
            </p:cNvGrpSpPr>
            <p:nvPr/>
          </p:nvGrpSpPr>
          <p:grpSpPr bwMode="auto">
            <a:xfrm>
              <a:off x="1344" y="1488"/>
              <a:ext cx="286" cy="1007"/>
              <a:chOff x="1246" y="1325"/>
              <a:chExt cx="286" cy="1007"/>
            </a:xfrm>
          </p:grpSpPr>
          <p:sp>
            <p:nvSpPr>
              <p:cNvPr id="13806" name="Line 97"/>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807" name="Line 98"/>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808" name="Line 99"/>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809" name="Line 100"/>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810" name="Line 101"/>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811" name="Oval 102"/>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35" name="Group 103"/>
          <p:cNvGrpSpPr>
            <a:grpSpLocks/>
          </p:cNvGrpSpPr>
          <p:nvPr/>
        </p:nvGrpSpPr>
        <p:grpSpPr bwMode="auto">
          <a:xfrm>
            <a:off x="1295400" y="2819400"/>
            <a:ext cx="609600" cy="838200"/>
            <a:chOff x="874" y="1003"/>
            <a:chExt cx="756" cy="1492"/>
          </a:xfrm>
        </p:grpSpPr>
        <p:sp>
          <p:nvSpPr>
            <p:cNvPr id="13796" name="Rectangle 104"/>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797" name="Group 105"/>
            <p:cNvGrpSpPr>
              <a:grpSpLocks/>
            </p:cNvGrpSpPr>
            <p:nvPr/>
          </p:nvGrpSpPr>
          <p:grpSpPr bwMode="auto">
            <a:xfrm>
              <a:off x="1344" y="1488"/>
              <a:ext cx="286" cy="1007"/>
              <a:chOff x="1246" y="1325"/>
              <a:chExt cx="286" cy="1007"/>
            </a:xfrm>
          </p:grpSpPr>
          <p:sp>
            <p:nvSpPr>
              <p:cNvPr id="13798" name="Line 106"/>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799" name="Line 107"/>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800" name="Line 108"/>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801" name="Line 109"/>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802" name="Line 110"/>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803" name="Oval 111"/>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36" name="Group 112"/>
          <p:cNvGrpSpPr>
            <a:grpSpLocks/>
          </p:cNvGrpSpPr>
          <p:nvPr/>
        </p:nvGrpSpPr>
        <p:grpSpPr bwMode="auto">
          <a:xfrm>
            <a:off x="1295400" y="2209800"/>
            <a:ext cx="609600" cy="838200"/>
            <a:chOff x="874" y="1003"/>
            <a:chExt cx="756" cy="1492"/>
          </a:xfrm>
        </p:grpSpPr>
        <p:sp>
          <p:nvSpPr>
            <p:cNvPr id="13788" name="Rectangle 113"/>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789" name="Group 114"/>
            <p:cNvGrpSpPr>
              <a:grpSpLocks/>
            </p:cNvGrpSpPr>
            <p:nvPr/>
          </p:nvGrpSpPr>
          <p:grpSpPr bwMode="auto">
            <a:xfrm>
              <a:off x="1344" y="1488"/>
              <a:ext cx="286" cy="1007"/>
              <a:chOff x="1246" y="1325"/>
              <a:chExt cx="286" cy="1007"/>
            </a:xfrm>
          </p:grpSpPr>
          <p:sp>
            <p:nvSpPr>
              <p:cNvPr id="13790" name="Line 115"/>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791" name="Line 116"/>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792" name="Line 117"/>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793" name="Line 118"/>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794" name="Line 119"/>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795" name="Oval 120"/>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37" name="Group 121"/>
          <p:cNvGrpSpPr>
            <a:grpSpLocks/>
          </p:cNvGrpSpPr>
          <p:nvPr/>
        </p:nvGrpSpPr>
        <p:grpSpPr bwMode="auto">
          <a:xfrm>
            <a:off x="3581400" y="3200400"/>
            <a:ext cx="609600" cy="838200"/>
            <a:chOff x="874" y="1003"/>
            <a:chExt cx="756" cy="1492"/>
          </a:xfrm>
        </p:grpSpPr>
        <p:sp>
          <p:nvSpPr>
            <p:cNvPr id="13780" name="Rectangle 122"/>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781" name="Group 123"/>
            <p:cNvGrpSpPr>
              <a:grpSpLocks/>
            </p:cNvGrpSpPr>
            <p:nvPr/>
          </p:nvGrpSpPr>
          <p:grpSpPr bwMode="auto">
            <a:xfrm>
              <a:off x="1344" y="1488"/>
              <a:ext cx="286" cy="1007"/>
              <a:chOff x="1246" y="1325"/>
              <a:chExt cx="286" cy="1007"/>
            </a:xfrm>
          </p:grpSpPr>
          <p:sp>
            <p:nvSpPr>
              <p:cNvPr id="13782" name="Line 124"/>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783" name="Line 125"/>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784" name="Line 126"/>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785" name="Line 127"/>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786" name="Line 128"/>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787" name="Oval 129"/>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38" name="Group 130"/>
          <p:cNvGrpSpPr>
            <a:grpSpLocks/>
          </p:cNvGrpSpPr>
          <p:nvPr/>
        </p:nvGrpSpPr>
        <p:grpSpPr bwMode="auto">
          <a:xfrm>
            <a:off x="2209800" y="2133600"/>
            <a:ext cx="609600" cy="838200"/>
            <a:chOff x="874" y="1003"/>
            <a:chExt cx="756" cy="1492"/>
          </a:xfrm>
        </p:grpSpPr>
        <p:sp>
          <p:nvSpPr>
            <p:cNvPr id="13772" name="Rectangle 131"/>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773" name="Group 132"/>
            <p:cNvGrpSpPr>
              <a:grpSpLocks/>
            </p:cNvGrpSpPr>
            <p:nvPr/>
          </p:nvGrpSpPr>
          <p:grpSpPr bwMode="auto">
            <a:xfrm>
              <a:off x="1344" y="1488"/>
              <a:ext cx="286" cy="1007"/>
              <a:chOff x="1246" y="1325"/>
              <a:chExt cx="286" cy="1007"/>
            </a:xfrm>
          </p:grpSpPr>
          <p:sp>
            <p:nvSpPr>
              <p:cNvPr id="13774" name="Line 133"/>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775" name="Line 134"/>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776" name="Line 135"/>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777" name="Line 136"/>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778" name="Line 137"/>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779" name="Oval 138"/>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39" name="Group 139"/>
          <p:cNvGrpSpPr>
            <a:grpSpLocks/>
          </p:cNvGrpSpPr>
          <p:nvPr/>
        </p:nvGrpSpPr>
        <p:grpSpPr bwMode="auto">
          <a:xfrm>
            <a:off x="6781800" y="3505200"/>
            <a:ext cx="609600" cy="838200"/>
            <a:chOff x="874" y="1003"/>
            <a:chExt cx="756" cy="1492"/>
          </a:xfrm>
        </p:grpSpPr>
        <p:sp>
          <p:nvSpPr>
            <p:cNvPr id="13764" name="Rectangle 140"/>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765" name="Group 141"/>
            <p:cNvGrpSpPr>
              <a:grpSpLocks/>
            </p:cNvGrpSpPr>
            <p:nvPr/>
          </p:nvGrpSpPr>
          <p:grpSpPr bwMode="auto">
            <a:xfrm>
              <a:off x="1344" y="1488"/>
              <a:ext cx="286" cy="1007"/>
              <a:chOff x="1246" y="1325"/>
              <a:chExt cx="286" cy="1007"/>
            </a:xfrm>
          </p:grpSpPr>
          <p:sp>
            <p:nvSpPr>
              <p:cNvPr id="13766" name="Line 142"/>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767" name="Line 143"/>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768" name="Line 144"/>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769" name="Line 145"/>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770" name="Line 146"/>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771" name="Oval 147"/>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40" name="Group 148"/>
          <p:cNvGrpSpPr>
            <a:grpSpLocks/>
          </p:cNvGrpSpPr>
          <p:nvPr/>
        </p:nvGrpSpPr>
        <p:grpSpPr bwMode="auto">
          <a:xfrm>
            <a:off x="1295400" y="3352800"/>
            <a:ext cx="609600" cy="838200"/>
            <a:chOff x="874" y="1003"/>
            <a:chExt cx="756" cy="1492"/>
          </a:xfrm>
        </p:grpSpPr>
        <p:sp>
          <p:nvSpPr>
            <p:cNvPr id="13756" name="Rectangle 149"/>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757" name="Group 150"/>
            <p:cNvGrpSpPr>
              <a:grpSpLocks/>
            </p:cNvGrpSpPr>
            <p:nvPr/>
          </p:nvGrpSpPr>
          <p:grpSpPr bwMode="auto">
            <a:xfrm>
              <a:off x="1344" y="1488"/>
              <a:ext cx="286" cy="1007"/>
              <a:chOff x="1246" y="1325"/>
              <a:chExt cx="286" cy="1007"/>
            </a:xfrm>
          </p:grpSpPr>
          <p:sp>
            <p:nvSpPr>
              <p:cNvPr id="13758" name="Line 151"/>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759" name="Line 152"/>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760" name="Line 153"/>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761" name="Line 154"/>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762" name="Line 155"/>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763" name="Oval 156"/>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41" name="Group 157"/>
          <p:cNvGrpSpPr>
            <a:grpSpLocks/>
          </p:cNvGrpSpPr>
          <p:nvPr/>
        </p:nvGrpSpPr>
        <p:grpSpPr bwMode="auto">
          <a:xfrm>
            <a:off x="1828800" y="2286000"/>
            <a:ext cx="1325563" cy="2057400"/>
            <a:chOff x="336" y="2256"/>
            <a:chExt cx="835" cy="1296"/>
          </a:xfrm>
        </p:grpSpPr>
        <p:grpSp>
          <p:nvGrpSpPr>
            <p:cNvPr id="13705" name="Group 158"/>
            <p:cNvGrpSpPr>
              <a:grpSpLocks/>
            </p:cNvGrpSpPr>
            <p:nvPr/>
          </p:nvGrpSpPr>
          <p:grpSpPr bwMode="auto">
            <a:xfrm>
              <a:off x="576" y="2256"/>
              <a:ext cx="595" cy="935"/>
              <a:chOff x="576" y="2256"/>
              <a:chExt cx="595" cy="935"/>
            </a:xfrm>
          </p:grpSpPr>
          <p:grpSp>
            <p:nvGrpSpPr>
              <p:cNvPr id="13707" name="Group 159"/>
              <p:cNvGrpSpPr>
                <a:grpSpLocks noChangeAspect="1"/>
              </p:cNvGrpSpPr>
              <p:nvPr/>
            </p:nvGrpSpPr>
            <p:grpSpPr bwMode="auto">
              <a:xfrm>
                <a:off x="864" y="2256"/>
                <a:ext cx="115" cy="407"/>
                <a:chOff x="1246" y="1325"/>
                <a:chExt cx="286" cy="1007"/>
              </a:xfrm>
            </p:grpSpPr>
            <p:sp>
              <p:nvSpPr>
                <p:cNvPr id="13750" name="Line 160"/>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751" name="Line 161"/>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752" name="Line 162"/>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753" name="Line 163"/>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754" name="Line 164"/>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755" name="Oval 165"/>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708" name="Group 166"/>
              <p:cNvGrpSpPr>
                <a:grpSpLocks noChangeAspect="1"/>
              </p:cNvGrpSpPr>
              <p:nvPr/>
            </p:nvGrpSpPr>
            <p:grpSpPr bwMode="auto">
              <a:xfrm>
                <a:off x="960" y="2352"/>
                <a:ext cx="115" cy="407"/>
                <a:chOff x="1246" y="1325"/>
                <a:chExt cx="286" cy="1007"/>
              </a:xfrm>
            </p:grpSpPr>
            <p:sp>
              <p:nvSpPr>
                <p:cNvPr id="13744" name="Line 167"/>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745" name="Line 168"/>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746" name="Line 169"/>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747" name="Line 170"/>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748" name="Line 171"/>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749" name="Oval 172"/>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709" name="Group 173"/>
              <p:cNvGrpSpPr>
                <a:grpSpLocks noChangeAspect="1"/>
              </p:cNvGrpSpPr>
              <p:nvPr/>
            </p:nvGrpSpPr>
            <p:grpSpPr bwMode="auto">
              <a:xfrm>
                <a:off x="1056" y="2640"/>
                <a:ext cx="115" cy="407"/>
                <a:chOff x="1246" y="1325"/>
                <a:chExt cx="286" cy="1007"/>
              </a:xfrm>
            </p:grpSpPr>
            <p:sp>
              <p:nvSpPr>
                <p:cNvPr id="13738" name="Line 174"/>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739" name="Line 175"/>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740" name="Line 176"/>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741" name="Line 177"/>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742" name="Line 178"/>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743" name="Oval 179"/>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710" name="Group 180"/>
              <p:cNvGrpSpPr>
                <a:grpSpLocks noChangeAspect="1"/>
              </p:cNvGrpSpPr>
              <p:nvPr/>
            </p:nvGrpSpPr>
            <p:grpSpPr bwMode="auto">
              <a:xfrm>
                <a:off x="912" y="2736"/>
                <a:ext cx="115" cy="407"/>
                <a:chOff x="1246" y="1325"/>
                <a:chExt cx="286" cy="1007"/>
              </a:xfrm>
            </p:grpSpPr>
            <p:sp>
              <p:nvSpPr>
                <p:cNvPr id="13732" name="Line 181"/>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733" name="Line 182"/>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734" name="Line 183"/>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735" name="Line 184"/>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736" name="Line 185"/>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737" name="Oval 186"/>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711" name="Group 187"/>
              <p:cNvGrpSpPr>
                <a:grpSpLocks noChangeAspect="1"/>
              </p:cNvGrpSpPr>
              <p:nvPr/>
            </p:nvGrpSpPr>
            <p:grpSpPr bwMode="auto">
              <a:xfrm>
                <a:off x="576" y="2448"/>
                <a:ext cx="115" cy="407"/>
                <a:chOff x="1246" y="1325"/>
                <a:chExt cx="286" cy="1007"/>
              </a:xfrm>
            </p:grpSpPr>
            <p:sp>
              <p:nvSpPr>
                <p:cNvPr id="13726" name="Line 188"/>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727" name="Line 189"/>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728" name="Line 190"/>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729" name="Line 191"/>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730" name="Line 192"/>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731" name="Oval 193"/>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712" name="Group 194"/>
              <p:cNvGrpSpPr>
                <a:grpSpLocks noChangeAspect="1"/>
              </p:cNvGrpSpPr>
              <p:nvPr/>
            </p:nvGrpSpPr>
            <p:grpSpPr bwMode="auto">
              <a:xfrm>
                <a:off x="720" y="2784"/>
                <a:ext cx="115" cy="407"/>
                <a:chOff x="1246" y="1325"/>
                <a:chExt cx="286" cy="1007"/>
              </a:xfrm>
            </p:grpSpPr>
            <p:sp>
              <p:nvSpPr>
                <p:cNvPr id="13720" name="Line 195"/>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721" name="Line 196"/>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722" name="Line 197"/>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723" name="Line 198"/>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724" name="Line 199"/>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725" name="Oval 200"/>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713" name="Group 201"/>
              <p:cNvGrpSpPr>
                <a:grpSpLocks noChangeAspect="1"/>
              </p:cNvGrpSpPr>
              <p:nvPr/>
            </p:nvGrpSpPr>
            <p:grpSpPr bwMode="auto">
              <a:xfrm>
                <a:off x="720" y="2304"/>
                <a:ext cx="115" cy="407"/>
                <a:chOff x="1246" y="1325"/>
                <a:chExt cx="286" cy="1007"/>
              </a:xfrm>
            </p:grpSpPr>
            <p:sp>
              <p:nvSpPr>
                <p:cNvPr id="13714" name="Line 202"/>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715" name="Line 203"/>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716" name="Line 204"/>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717" name="Line 205"/>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718" name="Line 206"/>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719" name="Oval 207"/>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sp>
          <p:nvSpPr>
            <p:cNvPr id="13706" name="Text Box 208"/>
            <p:cNvSpPr txBox="1">
              <a:spLocks noChangeArrowheads="1"/>
            </p:cNvSpPr>
            <p:nvPr/>
          </p:nvSpPr>
          <p:spPr bwMode="auto">
            <a:xfrm>
              <a:off x="336" y="3264"/>
              <a:ext cx="116" cy="288"/>
            </a:xfrm>
            <a:prstGeom prst="rect">
              <a:avLst/>
            </a:prstGeom>
            <a:noFill/>
            <a:ln w="12700">
              <a:noFill/>
              <a:miter lim="800000"/>
              <a:headEnd/>
              <a:tailEnd/>
            </a:ln>
          </p:spPr>
          <p:txBody>
            <a:bodyPr wrap="none">
              <a:spAutoFit/>
            </a:bodyPr>
            <a:lstStyle/>
            <a:p>
              <a:endParaRPr lang="en-US" altLang="en-US"/>
            </a:p>
          </p:txBody>
        </p:sp>
      </p:grpSp>
      <p:grpSp>
        <p:nvGrpSpPr>
          <p:cNvPr id="13342" name="Group 209"/>
          <p:cNvGrpSpPr>
            <a:grpSpLocks/>
          </p:cNvGrpSpPr>
          <p:nvPr/>
        </p:nvGrpSpPr>
        <p:grpSpPr bwMode="auto">
          <a:xfrm>
            <a:off x="685800" y="2514600"/>
            <a:ext cx="1325563" cy="2057400"/>
            <a:chOff x="336" y="2256"/>
            <a:chExt cx="835" cy="1296"/>
          </a:xfrm>
        </p:grpSpPr>
        <p:grpSp>
          <p:nvGrpSpPr>
            <p:cNvPr id="13654" name="Group 210"/>
            <p:cNvGrpSpPr>
              <a:grpSpLocks/>
            </p:cNvGrpSpPr>
            <p:nvPr/>
          </p:nvGrpSpPr>
          <p:grpSpPr bwMode="auto">
            <a:xfrm>
              <a:off x="576" y="2256"/>
              <a:ext cx="595" cy="935"/>
              <a:chOff x="576" y="2256"/>
              <a:chExt cx="595" cy="935"/>
            </a:xfrm>
          </p:grpSpPr>
          <p:grpSp>
            <p:nvGrpSpPr>
              <p:cNvPr id="13656" name="Group 211"/>
              <p:cNvGrpSpPr>
                <a:grpSpLocks noChangeAspect="1"/>
              </p:cNvGrpSpPr>
              <p:nvPr/>
            </p:nvGrpSpPr>
            <p:grpSpPr bwMode="auto">
              <a:xfrm>
                <a:off x="864" y="2256"/>
                <a:ext cx="115" cy="407"/>
                <a:chOff x="1246" y="1325"/>
                <a:chExt cx="286" cy="1007"/>
              </a:xfrm>
            </p:grpSpPr>
            <p:sp>
              <p:nvSpPr>
                <p:cNvPr id="13699" name="Line 212"/>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700" name="Line 213"/>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701" name="Line 214"/>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702" name="Line 215"/>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703" name="Line 216"/>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704" name="Oval 217"/>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657" name="Group 218"/>
              <p:cNvGrpSpPr>
                <a:grpSpLocks noChangeAspect="1"/>
              </p:cNvGrpSpPr>
              <p:nvPr/>
            </p:nvGrpSpPr>
            <p:grpSpPr bwMode="auto">
              <a:xfrm>
                <a:off x="960" y="2352"/>
                <a:ext cx="115" cy="407"/>
                <a:chOff x="1246" y="1325"/>
                <a:chExt cx="286" cy="1007"/>
              </a:xfrm>
            </p:grpSpPr>
            <p:sp>
              <p:nvSpPr>
                <p:cNvPr id="13693" name="Line 219"/>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694" name="Line 220"/>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695" name="Line 221"/>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696" name="Line 222"/>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697" name="Line 223"/>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698" name="Oval 224"/>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658" name="Group 225"/>
              <p:cNvGrpSpPr>
                <a:grpSpLocks noChangeAspect="1"/>
              </p:cNvGrpSpPr>
              <p:nvPr/>
            </p:nvGrpSpPr>
            <p:grpSpPr bwMode="auto">
              <a:xfrm>
                <a:off x="1056" y="2640"/>
                <a:ext cx="115" cy="407"/>
                <a:chOff x="1246" y="1325"/>
                <a:chExt cx="286" cy="1007"/>
              </a:xfrm>
            </p:grpSpPr>
            <p:sp>
              <p:nvSpPr>
                <p:cNvPr id="13687" name="Line 226"/>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688" name="Line 227"/>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689" name="Line 228"/>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690" name="Line 229"/>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691" name="Line 230"/>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692" name="Oval 231"/>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659" name="Group 232"/>
              <p:cNvGrpSpPr>
                <a:grpSpLocks noChangeAspect="1"/>
              </p:cNvGrpSpPr>
              <p:nvPr/>
            </p:nvGrpSpPr>
            <p:grpSpPr bwMode="auto">
              <a:xfrm>
                <a:off x="912" y="2736"/>
                <a:ext cx="115" cy="407"/>
                <a:chOff x="1246" y="1325"/>
                <a:chExt cx="286" cy="1007"/>
              </a:xfrm>
            </p:grpSpPr>
            <p:sp>
              <p:nvSpPr>
                <p:cNvPr id="13681" name="Line 233"/>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682" name="Line 234"/>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683" name="Line 235"/>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684" name="Line 236"/>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685" name="Line 237"/>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686" name="Oval 238"/>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660" name="Group 239"/>
              <p:cNvGrpSpPr>
                <a:grpSpLocks noChangeAspect="1"/>
              </p:cNvGrpSpPr>
              <p:nvPr/>
            </p:nvGrpSpPr>
            <p:grpSpPr bwMode="auto">
              <a:xfrm>
                <a:off x="576" y="2448"/>
                <a:ext cx="115" cy="407"/>
                <a:chOff x="1246" y="1325"/>
                <a:chExt cx="286" cy="1007"/>
              </a:xfrm>
            </p:grpSpPr>
            <p:sp>
              <p:nvSpPr>
                <p:cNvPr id="13675" name="Line 240"/>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676" name="Line 241"/>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677" name="Line 242"/>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678" name="Line 243"/>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679" name="Line 244"/>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680" name="Oval 245"/>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661" name="Group 246"/>
              <p:cNvGrpSpPr>
                <a:grpSpLocks noChangeAspect="1"/>
              </p:cNvGrpSpPr>
              <p:nvPr/>
            </p:nvGrpSpPr>
            <p:grpSpPr bwMode="auto">
              <a:xfrm>
                <a:off x="720" y="2784"/>
                <a:ext cx="115" cy="407"/>
                <a:chOff x="1246" y="1325"/>
                <a:chExt cx="286" cy="1007"/>
              </a:xfrm>
            </p:grpSpPr>
            <p:sp>
              <p:nvSpPr>
                <p:cNvPr id="13669" name="Line 247"/>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670" name="Line 248"/>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671" name="Line 249"/>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672" name="Line 250"/>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673" name="Line 251"/>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674" name="Oval 252"/>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662" name="Group 253"/>
              <p:cNvGrpSpPr>
                <a:grpSpLocks noChangeAspect="1"/>
              </p:cNvGrpSpPr>
              <p:nvPr/>
            </p:nvGrpSpPr>
            <p:grpSpPr bwMode="auto">
              <a:xfrm>
                <a:off x="720" y="2304"/>
                <a:ext cx="115" cy="407"/>
                <a:chOff x="1246" y="1325"/>
                <a:chExt cx="286" cy="1007"/>
              </a:xfrm>
            </p:grpSpPr>
            <p:sp>
              <p:nvSpPr>
                <p:cNvPr id="13663" name="Line 254"/>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664" name="Line 255"/>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665" name="Line 256"/>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666" name="Line 257"/>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667" name="Line 258"/>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668" name="Oval 259"/>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sp>
          <p:nvSpPr>
            <p:cNvPr id="13655" name="Text Box 260"/>
            <p:cNvSpPr txBox="1">
              <a:spLocks noChangeArrowheads="1"/>
            </p:cNvSpPr>
            <p:nvPr/>
          </p:nvSpPr>
          <p:spPr bwMode="auto">
            <a:xfrm>
              <a:off x="336" y="3264"/>
              <a:ext cx="116" cy="288"/>
            </a:xfrm>
            <a:prstGeom prst="rect">
              <a:avLst/>
            </a:prstGeom>
            <a:noFill/>
            <a:ln w="12700">
              <a:noFill/>
              <a:miter lim="800000"/>
              <a:headEnd/>
              <a:tailEnd/>
            </a:ln>
          </p:spPr>
          <p:txBody>
            <a:bodyPr wrap="none">
              <a:spAutoFit/>
            </a:bodyPr>
            <a:lstStyle/>
            <a:p>
              <a:endParaRPr lang="en-US" altLang="en-US"/>
            </a:p>
          </p:txBody>
        </p:sp>
      </p:grpSp>
      <p:grpSp>
        <p:nvGrpSpPr>
          <p:cNvPr id="13343" name="Group 261"/>
          <p:cNvGrpSpPr>
            <a:grpSpLocks/>
          </p:cNvGrpSpPr>
          <p:nvPr/>
        </p:nvGrpSpPr>
        <p:grpSpPr bwMode="auto">
          <a:xfrm>
            <a:off x="685800" y="3124200"/>
            <a:ext cx="609600" cy="838200"/>
            <a:chOff x="874" y="1003"/>
            <a:chExt cx="756" cy="1492"/>
          </a:xfrm>
        </p:grpSpPr>
        <p:sp>
          <p:nvSpPr>
            <p:cNvPr id="13646" name="Rectangle 262"/>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647" name="Group 263"/>
            <p:cNvGrpSpPr>
              <a:grpSpLocks/>
            </p:cNvGrpSpPr>
            <p:nvPr/>
          </p:nvGrpSpPr>
          <p:grpSpPr bwMode="auto">
            <a:xfrm>
              <a:off x="1344" y="1488"/>
              <a:ext cx="286" cy="1007"/>
              <a:chOff x="1246" y="1325"/>
              <a:chExt cx="286" cy="1007"/>
            </a:xfrm>
          </p:grpSpPr>
          <p:sp>
            <p:nvSpPr>
              <p:cNvPr id="13648" name="Line 264"/>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649" name="Line 265"/>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650" name="Line 266"/>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651" name="Line 267"/>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652" name="Line 268"/>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653" name="Oval 269"/>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44" name="Group 270"/>
          <p:cNvGrpSpPr>
            <a:grpSpLocks/>
          </p:cNvGrpSpPr>
          <p:nvPr/>
        </p:nvGrpSpPr>
        <p:grpSpPr bwMode="auto">
          <a:xfrm>
            <a:off x="1905000" y="1981200"/>
            <a:ext cx="609600" cy="838200"/>
            <a:chOff x="874" y="1003"/>
            <a:chExt cx="756" cy="1492"/>
          </a:xfrm>
        </p:grpSpPr>
        <p:sp>
          <p:nvSpPr>
            <p:cNvPr id="13638" name="Rectangle 271"/>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639" name="Group 272"/>
            <p:cNvGrpSpPr>
              <a:grpSpLocks/>
            </p:cNvGrpSpPr>
            <p:nvPr/>
          </p:nvGrpSpPr>
          <p:grpSpPr bwMode="auto">
            <a:xfrm>
              <a:off x="1344" y="1488"/>
              <a:ext cx="286" cy="1007"/>
              <a:chOff x="1246" y="1325"/>
              <a:chExt cx="286" cy="1007"/>
            </a:xfrm>
          </p:grpSpPr>
          <p:sp>
            <p:nvSpPr>
              <p:cNvPr id="13640" name="Line 273"/>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641" name="Line 274"/>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642" name="Line 275"/>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643" name="Line 276"/>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644" name="Line 277"/>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645" name="Oval 278"/>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45" name="Group 279"/>
          <p:cNvGrpSpPr>
            <a:grpSpLocks/>
          </p:cNvGrpSpPr>
          <p:nvPr/>
        </p:nvGrpSpPr>
        <p:grpSpPr bwMode="auto">
          <a:xfrm>
            <a:off x="1066800" y="2514600"/>
            <a:ext cx="609600" cy="838200"/>
            <a:chOff x="874" y="1003"/>
            <a:chExt cx="756" cy="1492"/>
          </a:xfrm>
        </p:grpSpPr>
        <p:sp>
          <p:nvSpPr>
            <p:cNvPr id="13630" name="Rectangle 280"/>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631" name="Group 281"/>
            <p:cNvGrpSpPr>
              <a:grpSpLocks/>
            </p:cNvGrpSpPr>
            <p:nvPr/>
          </p:nvGrpSpPr>
          <p:grpSpPr bwMode="auto">
            <a:xfrm>
              <a:off x="1344" y="1488"/>
              <a:ext cx="286" cy="1007"/>
              <a:chOff x="1246" y="1325"/>
              <a:chExt cx="286" cy="1007"/>
            </a:xfrm>
          </p:grpSpPr>
          <p:sp>
            <p:nvSpPr>
              <p:cNvPr id="13632" name="Line 282"/>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633" name="Line 283"/>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634" name="Line 284"/>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635" name="Line 285"/>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636" name="Line 286"/>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637" name="Oval 287"/>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46" name="Group 288"/>
          <p:cNvGrpSpPr>
            <a:grpSpLocks/>
          </p:cNvGrpSpPr>
          <p:nvPr/>
        </p:nvGrpSpPr>
        <p:grpSpPr bwMode="auto">
          <a:xfrm>
            <a:off x="1600200" y="1828800"/>
            <a:ext cx="609600" cy="838200"/>
            <a:chOff x="874" y="1003"/>
            <a:chExt cx="756" cy="1492"/>
          </a:xfrm>
        </p:grpSpPr>
        <p:sp>
          <p:nvSpPr>
            <p:cNvPr id="13622" name="Rectangle 289"/>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623" name="Group 290"/>
            <p:cNvGrpSpPr>
              <a:grpSpLocks/>
            </p:cNvGrpSpPr>
            <p:nvPr/>
          </p:nvGrpSpPr>
          <p:grpSpPr bwMode="auto">
            <a:xfrm>
              <a:off x="1344" y="1488"/>
              <a:ext cx="286" cy="1007"/>
              <a:chOff x="1246" y="1325"/>
              <a:chExt cx="286" cy="1007"/>
            </a:xfrm>
          </p:grpSpPr>
          <p:sp>
            <p:nvSpPr>
              <p:cNvPr id="13624" name="Line 291"/>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625" name="Line 292"/>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626" name="Line 293"/>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627" name="Line 294"/>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628" name="Line 295"/>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629" name="Oval 296"/>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47" name="Group 297"/>
          <p:cNvGrpSpPr>
            <a:grpSpLocks/>
          </p:cNvGrpSpPr>
          <p:nvPr/>
        </p:nvGrpSpPr>
        <p:grpSpPr bwMode="auto">
          <a:xfrm>
            <a:off x="2819400" y="2362200"/>
            <a:ext cx="1325563" cy="2057400"/>
            <a:chOff x="336" y="2256"/>
            <a:chExt cx="835" cy="1296"/>
          </a:xfrm>
        </p:grpSpPr>
        <p:grpSp>
          <p:nvGrpSpPr>
            <p:cNvPr id="13571" name="Group 298"/>
            <p:cNvGrpSpPr>
              <a:grpSpLocks/>
            </p:cNvGrpSpPr>
            <p:nvPr/>
          </p:nvGrpSpPr>
          <p:grpSpPr bwMode="auto">
            <a:xfrm>
              <a:off x="576" y="2256"/>
              <a:ext cx="595" cy="935"/>
              <a:chOff x="576" y="2256"/>
              <a:chExt cx="595" cy="935"/>
            </a:xfrm>
          </p:grpSpPr>
          <p:grpSp>
            <p:nvGrpSpPr>
              <p:cNvPr id="13573" name="Group 299"/>
              <p:cNvGrpSpPr>
                <a:grpSpLocks noChangeAspect="1"/>
              </p:cNvGrpSpPr>
              <p:nvPr/>
            </p:nvGrpSpPr>
            <p:grpSpPr bwMode="auto">
              <a:xfrm>
                <a:off x="864" y="2256"/>
                <a:ext cx="115" cy="407"/>
                <a:chOff x="1246" y="1325"/>
                <a:chExt cx="286" cy="1007"/>
              </a:xfrm>
            </p:grpSpPr>
            <p:sp>
              <p:nvSpPr>
                <p:cNvPr id="13616" name="Line 300"/>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617" name="Line 301"/>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618" name="Line 302"/>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619" name="Line 303"/>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620" name="Line 304"/>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621" name="Oval 305"/>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574" name="Group 306"/>
              <p:cNvGrpSpPr>
                <a:grpSpLocks noChangeAspect="1"/>
              </p:cNvGrpSpPr>
              <p:nvPr/>
            </p:nvGrpSpPr>
            <p:grpSpPr bwMode="auto">
              <a:xfrm>
                <a:off x="960" y="2352"/>
                <a:ext cx="115" cy="407"/>
                <a:chOff x="1246" y="1325"/>
                <a:chExt cx="286" cy="1007"/>
              </a:xfrm>
            </p:grpSpPr>
            <p:sp>
              <p:nvSpPr>
                <p:cNvPr id="13610" name="Line 307"/>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611" name="Line 308"/>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612" name="Line 309"/>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613" name="Line 310"/>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614" name="Line 311"/>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615" name="Oval 312"/>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575" name="Group 313"/>
              <p:cNvGrpSpPr>
                <a:grpSpLocks noChangeAspect="1"/>
              </p:cNvGrpSpPr>
              <p:nvPr/>
            </p:nvGrpSpPr>
            <p:grpSpPr bwMode="auto">
              <a:xfrm>
                <a:off x="1056" y="2640"/>
                <a:ext cx="115" cy="407"/>
                <a:chOff x="1246" y="1325"/>
                <a:chExt cx="286" cy="1007"/>
              </a:xfrm>
            </p:grpSpPr>
            <p:sp>
              <p:nvSpPr>
                <p:cNvPr id="13604" name="Line 314"/>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605" name="Line 315"/>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606" name="Line 316"/>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607" name="Line 317"/>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608" name="Line 318"/>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609" name="Oval 319"/>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576" name="Group 320"/>
              <p:cNvGrpSpPr>
                <a:grpSpLocks noChangeAspect="1"/>
              </p:cNvGrpSpPr>
              <p:nvPr/>
            </p:nvGrpSpPr>
            <p:grpSpPr bwMode="auto">
              <a:xfrm>
                <a:off x="912" y="2736"/>
                <a:ext cx="115" cy="407"/>
                <a:chOff x="1246" y="1325"/>
                <a:chExt cx="286" cy="1007"/>
              </a:xfrm>
            </p:grpSpPr>
            <p:sp>
              <p:nvSpPr>
                <p:cNvPr id="13598" name="Line 321"/>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599" name="Line 322"/>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600" name="Line 323"/>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601" name="Line 324"/>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602" name="Line 325"/>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603" name="Oval 326"/>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577" name="Group 327"/>
              <p:cNvGrpSpPr>
                <a:grpSpLocks noChangeAspect="1"/>
              </p:cNvGrpSpPr>
              <p:nvPr/>
            </p:nvGrpSpPr>
            <p:grpSpPr bwMode="auto">
              <a:xfrm>
                <a:off x="576" y="2448"/>
                <a:ext cx="115" cy="407"/>
                <a:chOff x="1246" y="1325"/>
                <a:chExt cx="286" cy="1007"/>
              </a:xfrm>
            </p:grpSpPr>
            <p:sp>
              <p:nvSpPr>
                <p:cNvPr id="13592" name="Line 328"/>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593" name="Line 329"/>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594" name="Line 330"/>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595" name="Line 331"/>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596" name="Line 332"/>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597" name="Oval 333"/>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578" name="Group 334"/>
              <p:cNvGrpSpPr>
                <a:grpSpLocks noChangeAspect="1"/>
              </p:cNvGrpSpPr>
              <p:nvPr/>
            </p:nvGrpSpPr>
            <p:grpSpPr bwMode="auto">
              <a:xfrm>
                <a:off x="720" y="2784"/>
                <a:ext cx="115" cy="407"/>
                <a:chOff x="1246" y="1325"/>
                <a:chExt cx="286" cy="1007"/>
              </a:xfrm>
            </p:grpSpPr>
            <p:sp>
              <p:nvSpPr>
                <p:cNvPr id="13586" name="Line 335"/>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587" name="Line 336"/>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588" name="Line 337"/>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589" name="Line 338"/>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590" name="Line 339"/>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591" name="Oval 340"/>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579" name="Group 341"/>
              <p:cNvGrpSpPr>
                <a:grpSpLocks noChangeAspect="1"/>
              </p:cNvGrpSpPr>
              <p:nvPr/>
            </p:nvGrpSpPr>
            <p:grpSpPr bwMode="auto">
              <a:xfrm>
                <a:off x="720" y="2304"/>
                <a:ext cx="115" cy="407"/>
                <a:chOff x="1246" y="1325"/>
                <a:chExt cx="286" cy="1007"/>
              </a:xfrm>
            </p:grpSpPr>
            <p:sp>
              <p:nvSpPr>
                <p:cNvPr id="13580" name="Line 342"/>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581" name="Line 343"/>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582" name="Line 344"/>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583" name="Line 345"/>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584" name="Line 346"/>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585" name="Oval 347"/>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sp>
          <p:nvSpPr>
            <p:cNvPr id="13572" name="Text Box 348"/>
            <p:cNvSpPr txBox="1">
              <a:spLocks noChangeArrowheads="1"/>
            </p:cNvSpPr>
            <p:nvPr/>
          </p:nvSpPr>
          <p:spPr bwMode="auto">
            <a:xfrm>
              <a:off x="336" y="3264"/>
              <a:ext cx="116" cy="288"/>
            </a:xfrm>
            <a:prstGeom prst="rect">
              <a:avLst/>
            </a:prstGeom>
            <a:noFill/>
            <a:ln w="12700">
              <a:noFill/>
              <a:miter lim="800000"/>
              <a:headEnd/>
              <a:tailEnd/>
            </a:ln>
          </p:spPr>
          <p:txBody>
            <a:bodyPr wrap="none">
              <a:spAutoFit/>
            </a:bodyPr>
            <a:lstStyle/>
            <a:p>
              <a:endParaRPr lang="en-US" altLang="en-US"/>
            </a:p>
          </p:txBody>
        </p:sp>
      </p:grpSp>
      <p:grpSp>
        <p:nvGrpSpPr>
          <p:cNvPr id="13348" name="Group 349"/>
          <p:cNvGrpSpPr>
            <a:grpSpLocks/>
          </p:cNvGrpSpPr>
          <p:nvPr/>
        </p:nvGrpSpPr>
        <p:grpSpPr bwMode="auto">
          <a:xfrm>
            <a:off x="6096000" y="2362200"/>
            <a:ext cx="1325563" cy="2057400"/>
            <a:chOff x="336" y="2256"/>
            <a:chExt cx="835" cy="1296"/>
          </a:xfrm>
        </p:grpSpPr>
        <p:grpSp>
          <p:nvGrpSpPr>
            <p:cNvPr id="13520" name="Group 350"/>
            <p:cNvGrpSpPr>
              <a:grpSpLocks/>
            </p:cNvGrpSpPr>
            <p:nvPr/>
          </p:nvGrpSpPr>
          <p:grpSpPr bwMode="auto">
            <a:xfrm>
              <a:off x="576" y="2256"/>
              <a:ext cx="595" cy="935"/>
              <a:chOff x="576" y="2256"/>
              <a:chExt cx="595" cy="935"/>
            </a:xfrm>
          </p:grpSpPr>
          <p:grpSp>
            <p:nvGrpSpPr>
              <p:cNvPr id="13522" name="Group 351"/>
              <p:cNvGrpSpPr>
                <a:grpSpLocks noChangeAspect="1"/>
              </p:cNvGrpSpPr>
              <p:nvPr/>
            </p:nvGrpSpPr>
            <p:grpSpPr bwMode="auto">
              <a:xfrm>
                <a:off x="864" y="2256"/>
                <a:ext cx="115" cy="407"/>
                <a:chOff x="1246" y="1325"/>
                <a:chExt cx="286" cy="1007"/>
              </a:xfrm>
            </p:grpSpPr>
            <p:sp>
              <p:nvSpPr>
                <p:cNvPr id="13565" name="Line 352"/>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566" name="Line 353"/>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567" name="Line 354"/>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568" name="Line 355"/>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569" name="Line 356"/>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570" name="Oval 357"/>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523" name="Group 358"/>
              <p:cNvGrpSpPr>
                <a:grpSpLocks noChangeAspect="1"/>
              </p:cNvGrpSpPr>
              <p:nvPr/>
            </p:nvGrpSpPr>
            <p:grpSpPr bwMode="auto">
              <a:xfrm>
                <a:off x="960" y="2352"/>
                <a:ext cx="115" cy="407"/>
                <a:chOff x="1246" y="1325"/>
                <a:chExt cx="286" cy="1007"/>
              </a:xfrm>
            </p:grpSpPr>
            <p:sp>
              <p:nvSpPr>
                <p:cNvPr id="13559" name="Line 359"/>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560" name="Line 360"/>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561" name="Line 361"/>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562" name="Line 362"/>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563" name="Line 363"/>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564" name="Oval 364"/>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524" name="Group 365"/>
              <p:cNvGrpSpPr>
                <a:grpSpLocks noChangeAspect="1"/>
              </p:cNvGrpSpPr>
              <p:nvPr/>
            </p:nvGrpSpPr>
            <p:grpSpPr bwMode="auto">
              <a:xfrm>
                <a:off x="1056" y="2640"/>
                <a:ext cx="115" cy="407"/>
                <a:chOff x="1246" y="1325"/>
                <a:chExt cx="286" cy="1007"/>
              </a:xfrm>
            </p:grpSpPr>
            <p:sp>
              <p:nvSpPr>
                <p:cNvPr id="13553" name="Line 366"/>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554" name="Line 367"/>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555" name="Line 368"/>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556" name="Line 369"/>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557" name="Line 370"/>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558" name="Oval 371"/>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525" name="Group 372"/>
              <p:cNvGrpSpPr>
                <a:grpSpLocks noChangeAspect="1"/>
              </p:cNvGrpSpPr>
              <p:nvPr/>
            </p:nvGrpSpPr>
            <p:grpSpPr bwMode="auto">
              <a:xfrm>
                <a:off x="912" y="2736"/>
                <a:ext cx="115" cy="407"/>
                <a:chOff x="1246" y="1325"/>
                <a:chExt cx="286" cy="1007"/>
              </a:xfrm>
            </p:grpSpPr>
            <p:sp>
              <p:nvSpPr>
                <p:cNvPr id="13547" name="Line 373"/>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548" name="Line 374"/>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549" name="Line 375"/>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550" name="Line 376"/>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551" name="Line 377"/>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552" name="Oval 378"/>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526" name="Group 379"/>
              <p:cNvGrpSpPr>
                <a:grpSpLocks noChangeAspect="1"/>
              </p:cNvGrpSpPr>
              <p:nvPr/>
            </p:nvGrpSpPr>
            <p:grpSpPr bwMode="auto">
              <a:xfrm>
                <a:off x="576" y="2448"/>
                <a:ext cx="115" cy="407"/>
                <a:chOff x="1246" y="1325"/>
                <a:chExt cx="286" cy="1007"/>
              </a:xfrm>
            </p:grpSpPr>
            <p:sp>
              <p:nvSpPr>
                <p:cNvPr id="13541" name="Line 380"/>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542" name="Line 381"/>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543" name="Line 382"/>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544" name="Line 383"/>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545" name="Line 384"/>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546" name="Oval 385"/>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527" name="Group 386"/>
              <p:cNvGrpSpPr>
                <a:grpSpLocks noChangeAspect="1"/>
              </p:cNvGrpSpPr>
              <p:nvPr/>
            </p:nvGrpSpPr>
            <p:grpSpPr bwMode="auto">
              <a:xfrm>
                <a:off x="720" y="2784"/>
                <a:ext cx="115" cy="407"/>
                <a:chOff x="1246" y="1325"/>
                <a:chExt cx="286" cy="1007"/>
              </a:xfrm>
            </p:grpSpPr>
            <p:sp>
              <p:nvSpPr>
                <p:cNvPr id="13535" name="Line 387"/>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536" name="Line 388"/>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537" name="Line 389"/>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538" name="Line 390"/>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539" name="Line 391"/>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540" name="Oval 392"/>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nvGrpSpPr>
              <p:cNvPr id="13528" name="Group 393"/>
              <p:cNvGrpSpPr>
                <a:grpSpLocks noChangeAspect="1"/>
              </p:cNvGrpSpPr>
              <p:nvPr/>
            </p:nvGrpSpPr>
            <p:grpSpPr bwMode="auto">
              <a:xfrm>
                <a:off x="720" y="2304"/>
                <a:ext cx="115" cy="407"/>
                <a:chOff x="1246" y="1325"/>
                <a:chExt cx="286" cy="1007"/>
              </a:xfrm>
            </p:grpSpPr>
            <p:sp>
              <p:nvSpPr>
                <p:cNvPr id="13529" name="Line 394"/>
                <p:cNvSpPr>
                  <a:spLocks noChangeAspect="1" noChangeShapeType="1"/>
                </p:cNvSpPr>
                <p:nvPr/>
              </p:nvSpPr>
              <p:spPr bwMode="auto">
                <a:xfrm>
                  <a:off x="1389" y="1466"/>
                  <a:ext cx="0" cy="721"/>
                </a:xfrm>
                <a:prstGeom prst="line">
                  <a:avLst/>
                </a:prstGeom>
                <a:noFill/>
                <a:ln w="50800">
                  <a:solidFill>
                    <a:schemeClr val="accent1"/>
                  </a:solidFill>
                  <a:round/>
                  <a:headEnd/>
                  <a:tailEnd/>
                </a:ln>
              </p:spPr>
              <p:txBody>
                <a:bodyPr/>
                <a:lstStyle/>
                <a:p>
                  <a:endParaRPr lang="en-US"/>
                </a:p>
              </p:txBody>
            </p:sp>
            <p:sp>
              <p:nvSpPr>
                <p:cNvPr id="13530" name="Line 395"/>
                <p:cNvSpPr>
                  <a:spLocks noChangeAspect="1" noChangeShapeType="1"/>
                </p:cNvSpPr>
                <p:nvPr/>
              </p:nvSpPr>
              <p:spPr bwMode="auto">
                <a:xfrm flipV="1">
                  <a:off x="1389" y="1610"/>
                  <a:ext cx="143" cy="144"/>
                </a:xfrm>
                <a:prstGeom prst="line">
                  <a:avLst/>
                </a:prstGeom>
                <a:noFill/>
                <a:ln w="50800">
                  <a:solidFill>
                    <a:schemeClr val="accent1"/>
                  </a:solidFill>
                  <a:round/>
                  <a:headEnd/>
                  <a:tailEnd/>
                </a:ln>
              </p:spPr>
              <p:txBody>
                <a:bodyPr/>
                <a:lstStyle/>
                <a:p>
                  <a:endParaRPr lang="en-US"/>
                </a:p>
              </p:txBody>
            </p:sp>
            <p:sp>
              <p:nvSpPr>
                <p:cNvPr id="13531" name="Line 396"/>
                <p:cNvSpPr>
                  <a:spLocks noChangeAspect="1" noChangeShapeType="1"/>
                </p:cNvSpPr>
                <p:nvPr/>
              </p:nvSpPr>
              <p:spPr bwMode="auto">
                <a:xfrm>
                  <a:off x="1246" y="1610"/>
                  <a:ext cx="143" cy="144"/>
                </a:xfrm>
                <a:prstGeom prst="line">
                  <a:avLst/>
                </a:prstGeom>
                <a:noFill/>
                <a:ln w="50800">
                  <a:solidFill>
                    <a:schemeClr val="accent1"/>
                  </a:solidFill>
                  <a:round/>
                  <a:headEnd/>
                  <a:tailEnd/>
                </a:ln>
              </p:spPr>
              <p:txBody>
                <a:bodyPr/>
                <a:lstStyle/>
                <a:p>
                  <a:endParaRPr lang="en-US"/>
                </a:p>
              </p:txBody>
            </p:sp>
            <p:sp>
              <p:nvSpPr>
                <p:cNvPr id="13532" name="Line 397"/>
                <p:cNvSpPr>
                  <a:spLocks noChangeAspect="1" noChangeShapeType="1"/>
                </p:cNvSpPr>
                <p:nvPr/>
              </p:nvSpPr>
              <p:spPr bwMode="auto">
                <a:xfrm flipH="1">
                  <a:off x="1246" y="2187"/>
                  <a:ext cx="143" cy="145"/>
                </a:xfrm>
                <a:prstGeom prst="line">
                  <a:avLst/>
                </a:prstGeom>
                <a:noFill/>
                <a:ln w="50800">
                  <a:solidFill>
                    <a:schemeClr val="accent1"/>
                  </a:solidFill>
                  <a:round/>
                  <a:headEnd/>
                  <a:tailEnd/>
                </a:ln>
              </p:spPr>
              <p:txBody>
                <a:bodyPr/>
                <a:lstStyle/>
                <a:p>
                  <a:endParaRPr lang="en-US"/>
                </a:p>
              </p:txBody>
            </p:sp>
            <p:sp>
              <p:nvSpPr>
                <p:cNvPr id="13533" name="Line 398"/>
                <p:cNvSpPr>
                  <a:spLocks noChangeAspect="1" noChangeShapeType="1"/>
                </p:cNvSpPr>
                <p:nvPr/>
              </p:nvSpPr>
              <p:spPr bwMode="auto">
                <a:xfrm>
                  <a:off x="1389" y="2187"/>
                  <a:ext cx="143" cy="145"/>
                </a:xfrm>
                <a:prstGeom prst="line">
                  <a:avLst/>
                </a:prstGeom>
                <a:noFill/>
                <a:ln w="50800">
                  <a:solidFill>
                    <a:schemeClr val="accent1"/>
                  </a:solidFill>
                  <a:round/>
                  <a:headEnd/>
                  <a:tailEnd/>
                </a:ln>
              </p:spPr>
              <p:txBody>
                <a:bodyPr/>
                <a:lstStyle/>
                <a:p>
                  <a:endParaRPr lang="en-US"/>
                </a:p>
              </p:txBody>
            </p:sp>
            <p:sp>
              <p:nvSpPr>
                <p:cNvPr id="13534" name="Oval 399"/>
                <p:cNvSpPr>
                  <a:spLocks noChangeAspect="1" noChangeArrowheads="1"/>
                </p:cNvSpPr>
                <p:nvPr/>
              </p:nvSpPr>
              <p:spPr bwMode="auto">
                <a:xfrm>
                  <a:off x="1327" y="1325"/>
                  <a:ext cx="117" cy="275"/>
                </a:xfrm>
                <a:prstGeom prst="ellipse">
                  <a:avLst/>
                </a:prstGeom>
                <a:solidFill>
                  <a:srgbClr val="FFFFFF"/>
                </a:solidFill>
                <a:ln w="50800">
                  <a:solidFill>
                    <a:schemeClr val="accent1"/>
                  </a:solidFill>
                  <a:round/>
                  <a:headEnd/>
                  <a:tailEnd/>
                </a:ln>
              </p:spPr>
              <p:txBody>
                <a:bodyPr wrap="none" anchor="ctr"/>
                <a:lstStyle/>
                <a:p>
                  <a:endParaRPr lang="en-US" altLang="en-US"/>
                </a:p>
              </p:txBody>
            </p:sp>
          </p:grpSp>
        </p:grpSp>
        <p:sp>
          <p:nvSpPr>
            <p:cNvPr id="13521" name="Text Box 400"/>
            <p:cNvSpPr txBox="1">
              <a:spLocks noChangeArrowheads="1"/>
            </p:cNvSpPr>
            <p:nvPr/>
          </p:nvSpPr>
          <p:spPr bwMode="auto">
            <a:xfrm>
              <a:off x="336" y="3264"/>
              <a:ext cx="116" cy="288"/>
            </a:xfrm>
            <a:prstGeom prst="rect">
              <a:avLst/>
            </a:prstGeom>
            <a:noFill/>
            <a:ln w="12700">
              <a:noFill/>
              <a:miter lim="800000"/>
              <a:headEnd/>
              <a:tailEnd/>
            </a:ln>
          </p:spPr>
          <p:txBody>
            <a:bodyPr wrap="none">
              <a:spAutoFit/>
            </a:bodyPr>
            <a:lstStyle/>
            <a:p>
              <a:endParaRPr lang="en-US" altLang="en-US"/>
            </a:p>
          </p:txBody>
        </p:sp>
      </p:grpSp>
      <p:grpSp>
        <p:nvGrpSpPr>
          <p:cNvPr id="13349" name="Group 401"/>
          <p:cNvGrpSpPr>
            <a:grpSpLocks/>
          </p:cNvGrpSpPr>
          <p:nvPr/>
        </p:nvGrpSpPr>
        <p:grpSpPr bwMode="auto">
          <a:xfrm>
            <a:off x="5791200" y="2819400"/>
            <a:ext cx="609600" cy="838200"/>
            <a:chOff x="874" y="1003"/>
            <a:chExt cx="756" cy="1492"/>
          </a:xfrm>
        </p:grpSpPr>
        <p:sp>
          <p:nvSpPr>
            <p:cNvPr id="13512" name="Rectangle 402"/>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513" name="Group 403"/>
            <p:cNvGrpSpPr>
              <a:grpSpLocks/>
            </p:cNvGrpSpPr>
            <p:nvPr/>
          </p:nvGrpSpPr>
          <p:grpSpPr bwMode="auto">
            <a:xfrm>
              <a:off x="1344" y="1488"/>
              <a:ext cx="286" cy="1007"/>
              <a:chOff x="1246" y="1325"/>
              <a:chExt cx="286" cy="1007"/>
            </a:xfrm>
          </p:grpSpPr>
          <p:sp>
            <p:nvSpPr>
              <p:cNvPr id="13514" name="Line 404"/>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515" name="Line 405"/>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516" name="Line 406"/>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517" name="Line 407"/>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518" name="Line 408"/>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519" name="Oval 409"/>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50" name="Group 410"/>
          <p:cNvGrpSpPr>
            <a:grpSpLocks/>
          </p:cNvGrpSpPr>
          <p:nvPr/>
        </p:nvGrpSpPr>
        <p:grpSpPr bwMode="auto">
          <a:xfrm>
            <a:off x="5943600" y="2971800"/>
            <a:ext cx="609600" cy="838200"/>
            <a:chOff x="874" y="1003"/>
            <a:chExt cx="756" cy="1492"/>
          </a:xfrm>
        </p:grpSpPr>
        <p:sp>
          <p:nvSpPr>
            <p:cNvPr id="13504" name="Rectangle 411"/>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505" name="Group 412"/>
            <p:cNvGrpSpPr>
              <a:grpSpLocks/>
            </p:cNvGrpSpPr>
            <p:nvPr/>
          </p:nvGrpSpPr>
          <p:grpSpPr bwMode="auto">
            <a:xfrm>
              <a:off x="1344" y="1488"/>
              <a:ext cx="286" cy="1007"/>
              <a:chOff x="1246" y="1325"/>
              <a:chExt cx="286" cy="1007"/>
            </a:xfrm>
          </p:grpSpPr>
          <p:sp>
            <p:nvSpPr>
              <p:cNvPr id="13506" name="Line 413"/>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507" name="Line 414"/>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508" name="Line 415"/>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509" name="Line 416"/>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510" name="Line 417"/>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511" name="Oval 418"/>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51" name="Group 419"/>
          <p:cNvGrpSpPr>
            <a:grpSpLocks/>
          </p:cNvGrpSpPr>
          <p:nvPr/>
        </p:nvGrpSpPr>
        <p:grpSpPr bwMode="auto">
          <a:xfrm>
            <a:off x="5791200" y="2286000"/>
            <a:ext cx="609600" cy="838200"/>
            <a:chOff x="874" y="1003"/>
            <a:chExt cx="756" cy="1492"/>
          </a:xfrm>
        </p:grpSpPr>
        <p:sp>
          <p:nvSpPr>
            <p:cNvPr id="13496" name="Rectangle 420"/>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497" name="Group 421"/>
            <p:cNvGrpSpPr>
              <a:grpSpLocks/>
            </p:cNvGrpSpPr>
            <p:nvPr/>
          </p:nvGrpSpPr>
          <p:grpSpPr bwMode="auto">
            <a:xfrm>
              <a:off x="1344" y="1488"/>
              <a:ext cx="286" cy="1007"/>
              <a:chOff x="1246" y="1325"/>
              <a:chExt cx="286" cy="1007"/>
            </a:xfrm>
          </p:grpSpPr>
          <p:sp>
            <p:nvSpPr>
              <p:cNvPr id="13498" name="Line 422"/>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499" name="Line 423"/>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500" name="Line 424"/>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501" name="Line 425"/>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502" name="Line 426"/>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503" name="Oval 427"/>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52" name="Group 428"/>
          <p:cNvGrpSpPr>
            <a:grpSpLocks/>
          </p:cNvGrpSpPr>
          <p:nvPr/>
        </p:nvGrpSpPr>
        <p:grpSpPr bwMode="auto">
          <a:xfrm>
            <a:off x="5638800" y="3276600"/>
            <a:ext cx="609600" cy="838200"/>
            <a:chOff x="874" y="1003"/>
            <a:chExt cx="756" cy="1492"/>
          </a:xfrm>
        </p:grpSpPr>
        <p:sp>
          <p:nvSpPr>
            <p:cNvPr id="13488" name="Rectangle 429"/>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489" name="Group 430"/>
            <p:cNvGrpSpPr>
              <a:grpSpLocks/>
            </p:cNvGrpSpPr>
            <p:nvPr/>
          </p:nvGrpSpPr>
          <p:grpSpPr bwMode="auto">
            <a:xfrm>
              <a:off x="1344" y="1488"/>
              <a:ext cx="286" cy="1007"/>
              <a:chOff x="1246" y="1325"/>
              <a:chExt cx="286" cy="1007"/>
            </a:xfrm>
          </p:grpSpPr>
          <p:sp>
            <p:nvSpPr>
              <p:cNvPr id="13490" name="Line 431"/>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491" name="Line 432"/>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492" name="Line 433"/>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493" name="Line 434"/>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494" name="Line 435"/>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495" name="Oval 436"/>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53" name="Group 437"/>
          <p:cNvGrpSpPr>
            <a:grpSpLocks/>
          </p:cNvGrpSpPr>
          <p:nvPr/>
        </p:nvGrpSpPr>
        <p:grpSpPr bwMode="auto">
          <a:xfrm>
            <a:off x="7010400" y="2362200"/>
            <a:ext cx="609600" cy="838200"/>
            <a:chOff x="874" y="1003"/>
            <a:chExt cx="756" cy="1492"/>
          </a:xfrm>
        </p:grpSpPr>
        <p:sp>
          <p:nvSpPr>
            <p:cNvPr id="13480" name="Rectangle 438"/>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481" name="Group 439"/>
            <p:cNvGrpSpPr>
              <a:grpSpLocks/>
            </p:cNvGrpSpPr>
            <p:nvPr/>
          </p:nvGrpSpPr>
          <p:grpSpPr bwMode="auto">
            <a:xfrm>
              <a:off x="1344" y="1488"/>
              <a:ext cx="286" cy="1007"/>
              <a:chOff x="1246" y="1325"/>
              <a:chExt cx="286" cy="1007"/>
            </a:xfrm>
          </p:grpSpPr>
          <p:sp>
            <p:nvSpPr>
              <p:cNvPr id="13482" name="Line 440"/>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483" name="Line 441"/>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484" name="Line 442"/>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485" name="Line 443"/>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486" name="Line 444"/>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487" name="Oval 445"/>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54" name="Group 446"/>
          <p:cNvGrpSpPr>
            <a:grpSpLocks/>
          </p:cNvGrpSpPr>
          <p:nvPr/>
        </p:nvGrpSpPr>
        <p:grpSpPr bwMode="auto">
          <a:xfrm>
            <a:off x="7162800" y="2895600"/>
            <a:ext cx="609600" cy="838200"/>
            <a:chOff x="874" y="1003"/>
            <a:chExt cx="756" cy="1492"/>
          </a:xfrm>
        </p:grpSpPr>
        <p:sp>
          <p:nvSpPr>
            <p:cNvPr id="13472" name="Rectangle 447"/>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473" name="Group 448"/>
            <p:cNvGrpSpPr>
              <a:grpSpLocks/>
            </p:cNvGrpSpPr>
            <p:nvPr/>
          </p:nvGrpSpPr>
          <p:grpSpPr bwMode="auto">
            <a:xfrm>
              <a:off x="1344" y="1488"/>
              <a:ext cx="286" cy="1007"/>
              <a:chOff x="1246" y="1325"/>
              <a:chExt cx="286" cy="1007"/>
            </a:xfrm>
          </p:grpSpPr>
          <p:sp>
            <p:nvSpPr>
              <p:cNvPr id="13474" name="Line 449"/>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475" name="Line 450"/>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476" name="Line 451"/>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477" name="Line 452"/>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478" name="Line 453"/>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479" name="Oval 454"/>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55" name="Group 455"/>
          <p:cNvGrpSpPr>
            <a:grpSpLocks/>
          </p:cNvGrpSpPr>
          <p:nvPr/>
        </p:nvGrpSpPr>
        <p:grpSpPr bwMode="auto">
          <a:xfrm>
            <a:off x="5486400" y="2667000"/>
            <a:ext cx="609600" cy="838200"/>
            <a:chOff x="874" y="1003"/>
            <a:chExt cx="756" cy="1492"/>
          </a:xfrm>
        </p:grpSpPr>
        <p:sp>
          <p:nvSpPr>
            <p:cNvPr id="13464" name="Rectangle 456"/>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465" name="Group 457"/>
            <p:cNvGrpSpPr>
              <a:grpSpLocks/>
            </p:cNvGrpSpPr>
            <p:nvPr/>
          </p:nvGrpSpPr>
          <p:grpSpPr bwMode="auto">
            <a:xfrm>
              <a:off x="1344" y="1488"/>
              <a:ext cx="286" cy="1007"/>
              <a:chOff x="1246" y="1325"/>
              <a:chExt cx="286" cy="1007"/>
            </a:xfrm>
          </p:grpSpPr>
          <p:sp>
            <p:nvSpPr>
              <p:cNvPr id="13466" name="Line 458"/>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467" name="Line 459"/>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468" name="Line 460"/>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469" name="Line 461"/>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470" name="Line 462"/>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471" name="Oval 463"/>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56" name="Group 464"/>
          <p:cNvGrpSpPr>
            <a:grpSpLocks/>
          </p:cNvGrpSpPr>
          <p:nvPr/>
        </p:nvGrpSpPr>
        <p:grpSpPr bwMode="auto">
          <a:xfrm>
            <a:off x="6096000" y="3505200"/>
            <a:ext cx="609600" cy="838200"/>
            <a:chOff x="874" y="1003"/>
            <a:chExt cx="756" cy="1492"/>
          </a:xfrm>
        </p:grpSpPr>
        <p:sp>
          <p:nvSpPr>
            <p:cNvPr id="13456" name="Rectangle 465"/>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457" name="Group 466"/>
            <p:cNvGrpSpPr>
              <a:grpSpLocks/>
            </p:cNvGrpSpPr>
            <p:nvPr/>
          </p:nvGrpSpPr>
          <p:grpSpPr bwMode="auto">
            <a:xfrm>
              <a:off x="1344" y="1488"/>
              <a:ext cx="286" cy="1007"/>
              <a:chOff x="1246" y="1325"/>
              <a:chExt cx="286" cy="1007"/>
            </a:xfrm>
          </p:grpSpPr>
          <p:sp>
            <p:nvSpPr>
              <p:cNvPr id="13458" name="Line 467"/>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459" name="Line 468"/>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460" name="Line 469"/>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461" name="Line 470"/>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462" name="Line 471"/>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463" name="Oval 472"/>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57" name="Group 473"/>
          <p:cNvGrpSpPr>
            <a:grpSpLocks/>
          </p:cNvGrpSpPr>
          <p:nvPr/>
        </p:nvGrpSpPr>
        <p:grpSpPr bwMode="auto">
          <a:xfrm>
            <a:off x="6477000" y="3505200"/>
            <a:ext cx="609600" cy="838200"/>
            <a:chOff x="874" y="1003"/>
            <a:chExt cx="756" cy="1492"/>
          </a:xfrm>
        </p:grpSpPr>
        <p:sp>
          <p:nvSpPr>
            <p:cNvPr id="13448" name="Rectangle 474"/>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449" name="Group 475"/>
            <p:cNvGrpSpPr>
              <a:grpSpLocks/>
            </p:cNvGrpSpPr>
            <p:nvPr/>
          </p:nvGrpSpPr>
          <p:grpSpPr bwMode="auto">
            <a:xfrm>
              <a:off x="1344" y="1488"/>
              <a:ext cx="286" cy="1007"/>
              <a:chOff x="1246" y="1325"/>
              <a:chExt cx="286" cy="1007"/>
            </a:xfrm>
          </p:grpSpPr>
          <p:sp>
            <p:nvSpPr>
              <p:cNvPr id="13450" name="Line 476"/>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451" name="Line 477"/>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452" name="Line 478"/>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453" name="Line 479"/>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454" name="Line 480"/>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455" name="Oval 481"/>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58" name="Group 482"/>
          <p:cNvGrpSpPr>
            <a:grpSpLocks/>
          </p:cNvGrpSpPr>
          <p:nvPr/>
        </p:nvGrpSpPr>
        <p:grpSpPr bwMode="auto">
          <a:xfrm>
            <a:off x="3124200" y="3581400"/>
            <a:ext cx="609600" cy="838200"/>
            <a:chOff x="874" y="1003"/>
            <a:chExt cx="756" cy="1492"/>
          </a:xfrm>
        </p:grpSpPr>
        <p:sp>
          <p:nvSpPr>
            <p:cNvPr id="13440" name="Rectangle 483"/>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441" name="Group 484"/>
            <p:cNvGrpSpPr>
              <a:grpSpLocks/>
            </p:cNvGrpSpPr>
            <p:nvPr/>
          </p:nvGrpSpPr>
          <p:grpSpPr bwMode="auto">
            <a:xfrm>
              <a:off x="1344" y="1488"/>
              <a:ext cx="286" cy="1007"/>
              <a:chOff x="1246" y="1325"/>
              <a:chExt cx="286" cy="1007"/>
            </a:xfrm>
          </p:grpSpPr>
          <p:sp>
            <p:nvSpPr>
              <p:cNvPr id="13442" name="Line 485"/>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443" name="Line 486"/>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444" name="Line 487"/>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445" name="Line 488"/>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446" name="Line 489"/>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447" name="Oval 490"/>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59" name="Group 491"/>
          <p:cNvGrpSpPr>
            <a:grpSpLocks/>
          </p:cNvGrpSpPr>
          <p:nvPr/>
        </p:nvGrpSpPr>
        <p:grpSpPr bwMode="auto">
          <a:xfrm>
            <a:off x="2209800" y="3657600"/>
            <a:ext cx="609600" cy="838200"/>
            <a:chOff x="874" y="1003"/>
            <a:chExt cx="756" cy="1492"/>
          </a:xfrm>
        </p:grpSpPr>
        <p:sp>
          <p:nvSpPr>
            <p:cNvPr id="13432" name="Rectangle 492"/>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433" name="Group 493"/>
            <p:cNvGrpSpPr>
              <a:grpSpLocks/>
            </p:cNvGrpSpPr>
            <p:nvPr/>
          </p:nvGrpSpPr>
          <p:grpSpPr bwMode="auto">
            <a:xfrm>
              <a:off x="1344" y="1488"/>
              <a:ext cx="286" cy="1007"/>
              <a:chOff x="1246" y="1325"/>
              <a:chExt cx="286" cy="1007"/>
            </a:xfrm>
          </p:grpSpPr>
          <p:sp>
            <p:nvSpPr>
              <p:cNvPr id="13434" name="Line 494"/>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435" name="Line 495"/>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436" name="Line 496"/>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437" name="Line 497"/>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438" name="Line 498"/>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439" name="Oval 499"/>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60" name="Group 500"/>
          <p:cNvGrpSpPr>
            <a:grpSpLocks/>
          </p:cNvGrpSpPr>
          <p:nvPr/>
        </p:nvGrpSpPr>
        <p:grpSpPr bwMode="auto">
          <a:xfrm>
            <a:off x="2362200" y="3810000"/>
            <a:ext cx="609600" cy="838200"/>
            <a:chOff x="874" y="1003"/>
            <a:chExt cx="756" cy="1492"/>
          </a:xfrm>
        </p:grpSpPr>
        <p:sp>
          <p:nvSpPr>
            <p:cNvPr id="13424" name="Rectangle 501"/>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425" name="Group 502"/>
            <p:cNvGrpSpPr>
              <a:grpSpLocks/>
            </p:cNvGrpSpPr>
            <p:nvPr/>
          </p:nvGrpSpPr>
          <p:grpSpPr bwMode="auto">
            <a:xfrm>
              <a:off x="1344" y="1488"/>
              <a:ext cx="286" cy="1007"/>
              <a:chOff x="1246" y="1325"/>
              <a:chExt cx="286" cy="1007"/>
            </a:xfrm>
          </p:grpSpPr>
          <p:sp>
            <p:nvSpPr>
              <p:cNvPr id="13426" name="Line 503"/>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427" name="Line 504"/>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428" name="Line 505"/>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429" name="Line 506"/>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430" name="Line 507"/>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431" name="Oval 508"/>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61" name="Group 509"/>
          <p:cNvGrpSpPr>
            <a:grpSpLocks/>
          </p:cNvGrpSpPr>
          <p:nvPr/>
        </p:nvGrpSpPr>
        <p:grpSpPr bwMode="auto">
          <a:xfrm>
            <a:off x="1905000" y="3886200"/>
            <a:ext cx="609600" cy="838200"/>
            <a:chOff x="874" y="1003"/>
            <a:chExt cx="756" cy="1492"/>
          </a:xfrm>
        </p:grpSpPr>
        <p:sp>
          <p:nvSpPr>
            <p:cNvPr id="13416" name="Rectangle 510"/>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417" name="Group 511"/>
            <p:cNvGrpSpPr>
              <a:grpSpLocks/>
            </p:cNvGrpSpPr>
            <p:nvPr/>
          </p:nvGrpSpPr>
          <p:grpSpPr bwMode="auto">
            <a:xfrm>
              <a:off x="1344" y="1488"/>
              <a:ext cx="286" cy="1007"/>
              <a:chOff x="1246" y="1325"/>
              <a:chExt cx="286" cy="1007"/>
            </a:xfrm>
          </p:grpSpPr>
          <p:sp>
            <p:nvSpPr>
              <p:cNvPr id="13418" name="Line 512"/>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419" name="Line 513"/>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420" name="Line 514"/>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421" name="Line 515"/>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422" name="Line 516"/>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423" name="Oval 517"/>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62" name="Group 518"/>
          <p:cNvGrpSpPr>
            <a:grpSpLocks/>
          </p:cNvGrpSpPr>
          <p:nvPr/>
        </p:nvGrpSpPr>
        <p:grpSpPr bwMode="auto">
          <a:xfrm>
            <a:off x="2895600" y="3733800"/>
            <a:ext cx="609600" cy="838200"/>
            <a:chOff x="874" y="1003"/>
            <a:chExt cx="756" cy="1492"/>
          </a:xfrm>
        </p:grpSpPr>
        <p:sp>
          <p:nvSpPr>
            <p:cNvPr id="13408" name="Rectangle 519"/>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409" name="Group 520"/>
            <p:cNvGrpSpPr>
              <a:grpSpLocks/>
            </p:cNvGrpSpPr>
            <p:nvPr/>
          </p:nvGrpSpPr>
          <p:grpSpPr bwMode="auto">
            <a:xfrm>
              <a:off x="1344" y="1488"/>
              <a:ext cx="286" cy="1007"/>
              <a:chOff x="1246" y="1325"/>
              <a:chExt cx="286" cy="1007"/>
            </a:xfrm>
          </p:grpSpPr>
          <p:sp>
            <p:nvSpPr>
              <p:cNvPr id="13410" name="Line 521"/>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411" name="Line 522"/>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412" name="Line 523"/>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413" name="Line 524"/>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414" name="Line 525"/>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415" name="Oval 526"/>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63" name="Group 527"/>
          <p:cNvGrpSpPr>
            <a:grpSpLocks/>
          </p:cNvGrpSpPr>
          <p:nvPr/>
        </p:nvGrpSpPr>
        <p:grpSpPr bwMode="auto">
          <a:xfrm>
            <a:off x="2514600" y="3962400"/>
            <a:ext cx="609600" cy="838200"/>
            <a:chOff x="874" y="1003"/>
            <a:chExt cx="756" cy="1492"/>
          </a:xfrm>
        </p:grpSpPr>
        <p:sp>
          <p:nvSpPr>
            <p:cNvPr id="13400" name="Rectangle 528"/>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401" name="Group 529"/>
            <p:cNvGrpSpPr>
              <a:grpSpLocks/>
            </p:cNvGrpSpPr>
            <p:nvPr/>
          </p:nvGrpSpPr>
          <p:grpSpPr bwMode="auto">
            <a:xfrm>
              <a:off x="1344" y="1488"/>
              <a:ext cx="286" cy="1007"/>
              <a:chOff x="1246" y="1325"/>
              <a:chExt cx="286" cy="1007"/>
            </a:xfrm>
          </p:grpSpPr>
          <p:sp>
            <p:nvSpPr>
              <p:cNvPr id="13402" name="Line 530"/>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403" name="Line 531"/>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404" name="Line 532"/>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405" name="Line 533"/>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406" name="Line 534"/>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407" name="Oval 535"/>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64" name="Group 536"/>
          <p:cNvGrpSpPr>
            <a:grpSpLocks/>
          </p:cNvGrpSpPr>
          <p:nvPr/>
        </p:nvGrpSpPr>
        <p:grpSpPr bwMode="auto">
          <a:xfrm>
            <a:off x="2819400" y="1981200"/>
            <a:ext cx="609600" cy="838200"/>
            <a:chOff x="874" y="1003"/>
            <a:chExt cx="756" cy="1492"/>
          </a:xfrm>
        </p:grpSpPr>
        <p:sp>
          <p:nvSpPr>
            <p:cNvPr id="13392" name="Rectangle 537"/>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393" name="Group 538"/>
            <p:cNvGrpSpPr>
              <a:grpSpLocks/>
            </p:cNvGrpSpPr>
            <p:nvPr/>
          </p:nvGrpSpPr>
          <p:grpSpPr bwMode="auto">
            <a:xfrm>
              <a:off x="1344" y="1488"/>
              <a:ext cx="286" cy="1007"/>
              <a:chOff x="1246" y="1325"/>
              <a:chExt cx="286" cy="1007"/>
            </a:xfrm>
          </p:grpSpPr>
          <p:sp>
            <p:nvSpPr>
              <p:cNvPr id="13394" name="Line 539"/>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395" name="Line 540"/>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396" name="Line 541"/>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397" name="Line 542"/>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398" name="Line 543"/>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399" name="Oval 544"/>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65" name="Group 545"/>
          <p:cNvGrpSpPr>
            <a:grpSpLocks/>
          </p:cNvGrpSpPr>
          <p:nvPr/>
        </p:nvGrpSpPr>
        <p:grpSpPr bwMode="auto">
          <a:xfrm>
            <a:off x="1066800" y="3429000"/>
            <a:ext cx="609600" cy="838200"/>
            <a:chOff x="874" y="1003"/>
            <a:chExt cx="756" cy="1492"/>
          </a:xfrm>
        </p:grpSpPr>
        <p:sp>
          <p:nvSpPr>
            <p:cNvPr id="13384" name="Rectangle 546"/>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385" name="Group 547"/>
            <p:cNvGrpSpPr>
              <a:grpSpLocks/>
            </p:cNvGrpSpPr>
            <p:nvPr/>
          </p:nvGrpSpPr>
          <p:grpSpPr bwMode="auto">
            <a:xfrm>
              <a:off x="1344" y="1488"/>
              <a:ext cx="286" cy="1007"/>
              <a:chOff x="1246" y="1325"/>
              <a:chExt cx="286" cy="1007"/>
            </a:xfrm>
          </p:grpSpPr>
          <p:sp>
            <p:nvSpPr>
              <p:cNvPr id="13386" name="Line 548"/>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387" name="Line 549"/>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388" name="Line 550"/>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389" name="Line 551"/>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390" name="Line 552"/>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391" name="Oval 553"/>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66" name="Group 554"/>
          <p:cNvGrpSpPr>
            <a:grpSpLocks/>
          </p:cNvGrpSpPr>
          <p:nvPr/>
        </p:nvGrpSpPr>
        <p:grpSpPr bwMode="auto">
          <a:xfrm>
            <a:off x="2438400" y="1752600"/>
            <a:ext cx="609600" cy="838200"/>
            <a:chOff x="874" y="1003"/>
            <a:chExt cx="756" cy="1492"/>
          </a:xfrm>
        </p:grpSpPr>
        <p:sp>
          <p:nvSpPr>
            <p:cNvPr id="13376" name="Rectangle 555"/>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377" name="Group 556"/>
            <p:cNvGrpSpPr>
              <a:grpSpLocks/>
            </p:cNvGrpSpPr>
            <p:nvPr/>
          </p:nvGrpSpPr>
          <p:grpSpPr bwMode="auto">
            <a:xfrm>
              <a:off x="1344" y="1488"/>
              <a:ext cx="286" cy="1007"/>
              <a:chOff x="1246" y="1325"/>
              <a:chExt cx="286" cy="1007"/>
            </a:xfrm>
          </p:grpSpPr>
          <p:sp>
            <p:nvSpPr>
              <p:cNvPr id="13378" name="Line 557"/>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379" name="Line 558"/>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380" name="Line 559"/>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381" name="Line 560"/>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382" name="Line 561"/>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383" name="Oval 562"/>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grpSp>
        <p:nvGrpSpPr>
          <p:cNvPr id="13367" name="Group 563"/>
          <p:cNvGrpSpPr>
            <a:grpSpLocks/>
          </p:cNvGrpSpPr>
          <p:nvPr/>
        </p:nvGrpSpPr>
        <p:grpSpPr bwMode="auto">
          <a:xfrm>
            <a:off x="3810000" y="2743200"/>
            <a:ext cx="609600" cy="838200"/>
            <a:chOff x="874" y="1003"/>
            <a:chExt cx="756" cy="1492"/>
          </a:xfrm>
        </p:grpSpPr>
        <p:sp>
          <p:nvSpPr>
            <p:cNvPr id="13368" name="Rectangle 564"/>
            <p:cNvSpPr>
              <a:spLocks noChangeArrowheads="1"/>
            </p:cNvSpPr>
            <p:nvPr/>
          </p:nvSpPr>
          <p:spPr bwMode="auto">
            <a:xfrm>
              <a:off x="874" y="1003"/>
              <a:ext cx="144" cy="918"/>
            </a:xfrm>
            <a:prstGeom prst="rect">
              <a:avLst/>
            </a:prstGeom>
            <a:noFill/>
            <a:ln w="12700">
              <a:noFill/>
              <a:miter lim="800000"/>
              <a:headEnd/>
              <a:tailEnd/>
            </a:ln>
          </p:spPr>
          <p:txBody>
            <a:bodyPr wrap="none" lIns="90488" tIns="44450" rIns="90488" bIns="44450">
              <a:spAutoFit/>
            </a:bodyPr>
            <a:lstStyle/>
            <a:p>
              <a:endParaRPr lang="en-US" altLang="en-US" sz="2800"/>
            </a:p>
          </p:txBody>
        </p:sp>
        <p:grpSp>
          <p:nvGrpSpPr>
            <p:cNvPr id="13369" name="Group 565"/>
            <p:cNvGrpSpPr>
              <a:grpSpLocks/>
            </p:cNvGrpSpPr>
            <p:nvPr/>
          </p:nvGrpSpPr>
          <p:grpSpPr bwMode="auto">
            <a:xfrm>
              <a:off x="1344" y="1488"/>
              <a:ext cx="286" cy="1007"/>
              <a:chOff x="1246" y="1325"/>
              <a:chExt cx="286" cy="1007"/>
            </a:xfrm>
          </p:grpSpPr>
          <p:sp>
            <p:nvSpPr>
              <p:cNvPr id="13370" name="Line 566"/>
              <p:cNvSpPr>
                <a:spLocks noChangeShapeType="1"/>
              </p:cNvSpPr>
              <p:nvPr/>
            </p:nvSpPr>
            <p:spPr bwMode="auto">
              <a:xfrm>
                <a:off x="1389" y="1466"/>
                <a:ext cx="0" cy="721"/>
              </a:xfrm>
              <a:prstGeom prst="line">
                <a:avLst/>
              </a:prstGeom>
              <a:noFill/>
              <a:ln w="50800">
                <a:solidFill>
                  <a:schemeClr val="tx1"/>
                </a:solidFill>
                <a:round/>
                <a:headEnd/>
                <a:tailEnd/>
              </a:ln>
            </p:spPr>
            <p:txBody>
              <a:bodyPr/>
              <a:lstStyle/>
              <a:p>
                <a:endParaRPr lang="en-US"/>
              </a:p>
            </p:txBody>
          </p:sp>
          <p:sp>
            <p:nvSpPr>
              <p:cNvPr id="13371" name="Line 567"/>
              <p:cNvSpPr>
                <a:spLocks noChangeShapeType="1"/>
              </p:cNvSpPr>
              <p:nvPr/>
            </p:nvSpPr>
            <p:spPr bwMode="auto">
              <a:xfrm flipV="1">
                <a:off x="1389" y="1610"/>
                <a:ext cx="143" cy="144"/>
              </a:xfrm>
              <a:prstGeom prst="line">
                <a:avLst/>
              </a:prstGeom>
              <a:noFill/>
              <a:ln w="50800">
                <a:solidFill>
                  <a:schemeClr val="tx1"/>
                </a:solidFill>
                <a:round/>
                <a:headEnd/>
                <a:tailEnd/>
              </a:ln>
            </p:spPr>
            <p:txBody>
              <a:bodyPr/>
              <a:lstStyle/>
              <a:p>
                <a:endParaRPr lang="en-US"/>
              </a:p>
            </p:txBody>
          </p:sp>
          <p:sp>
            <p:nvSpPr>
              <p:cNvPr id="13372" name="Line 568"/>
              <p:cNvSpPr>
                <a:spLocks noChangeShapeType="1"/>
              </p:cNvSpPr>
              <p:nvPr/>
            </p:nvSpPr>
            <p:spPr bwMode="auto">
              <a:xfrm>
                <a:off x="1246" y="1610"/>
                <a:ext cx="143" cy="144"/>
              </a:xfrm>
              <a:prstGeom prst="line">
                <a:avLst/>
              </a:prstGeom>
              <a:noFill/>
              <a:ln w="50800">
                <a:solidFill>
                  <a:schemeClr val="tx1"/>
                </a:solidFill>
                <a:round/>
                <a:headEnd/>
                <a:tailEnd/>
              </a:ln>
            </p:spPr>
            <p:txBody>
              <a:bodyPr/>
              <a:lstStyle/>
              <a:p>
                <a:endParaRPr lang="en-US"/>
              </a:p>
            </p:txBody>
          </p:sp>
          <p:sp>
            <p:nvSpPr>
              <p:cNvPr id="13373" name="Line 569"/>
              <p:cNvSpPr>
                <a:spLocks noChangeShapeType="1"/>
              </p:cNvSpPr>
              <p:nvPr/>
            </p:nvSpPr>
            <p:spPr bwMode="auto">
              <a:xfrm flipH="1">
                <a:off x="1246" y="2187"/>
                <a:ext cx="143" cy="145"/>
              </a:xfrm>
              <a:prstGeom prst="line">
                <a:avLst/>
              </a:prstGeom>
              <a:noFill/>
              <a:ln w="50800">
                <a:solidFill>
                  <a:schemeClr val="tx1"/>
                </a:solidFill>
                <a:round/>
                <a:headEnd/>
                <a:tailEnd/>
              </a:ln>
            </p:spPr>
            <p:txBody>
              <a:bodyPr/>
              <a:lstStyle/>
              <a:p>
                <a:endParaRPr lang="en-US"/>
              </a:p>
            </p:txBody>
          </p:sp>
          <p:sp>
            <p:nvSpPr>
              <p:cNvPr id="13374" name="Line 570"/>
              <p:cNvSpPr>
                <a:spLocks noChangeShapeType="1"/>
              </p:cNvSpPr>
              <p:nvPr/>
            </p:nvSpPr>
            <p:spPr bwMode="auto">
              <a:xfrm>
                <a:off x="1389" y="2187"/>
                <a:ext cx="143" cy="145"/>
              </a:xfrm>
              <a:prstGeom prst="line">
                <a:avLst/>
              </a:prstGeom>
              <a:noFill/>
              <a:ln w="50800">
                <a:solidFill>
                  <a:schemeClr val="tx1"/>
                </a:solidFill>
                <a:round/>
                <a:headEnd/>
                <a:tailEnd/>
              </a:ln>
            </p:spPr>
            <p:txBody>
              <a:bodyPr/>
              <a:lstStyle/>
              <a:p>
                <a:endParaRPr lang="en-US"/>
              </a:p>
            </p:txBody>
          </p:sp>
          <p:sp>
            <p:nvSpPr>
              <p:cNvPr id="13375" name="Oval 571"/>
              <p:cNvSpPr>
                <a:spLocks noChangeArrowheads="1"/>
              </p:cNvSpPr>
              <p:nvPr/>
            </p:nvSpPr>
            <p:spPr bwMode="auto">
              <a:xfrm>
                <a:off x="1327" y="1325"/>
                <a:ext cx="117" cy="275"/>
              </a:xfrm>
              <a:prstGeom prst="ellipse">
                <a:avLst/>
              </a:prstGeom>
              <a:solidFill>
                <a:srgbClr val="FFFFFF"/>
              </a:solidFill>
              <a:ln w="50800">
                <a:solidFill>
                  <a:schemeClr val="tx1"/>
                </a:solidFill>
                <a:round/>
                <a:headEnd/>
                <a:tailEnd/>
              </a:ln>
            </p:spPr>
            <p:txBody>
              <a:bodyPr wrap="none" anchor="ctr"/>
              <a:lstStyle/>
              <a:p>
                <a:endParaRPr lang="en-US" altLang="en-US"/>
              </a:p>
            </p:txBody>
          </p:sp>
        </p:gr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2400" y="381000"/>
            <a:ext cx="8763000" cy="1143000"/>
          </a:xfrm>
        </p:spPr>
        <p:txBody>
          <a:bodyPr/>
          <a:lstStyle/>
          <a:p>
            <a:r>
              <a:rPr lang="en-US" altLang="en-US" sz="3600" smtClean="0"/>
              <a:t>How do we determine if an association is significant?</a:t>
            </a:r>
          </a:p>
        </p:txBody>
      </p:sp>
      <p:sp>
        <p:nvSpPr>
          <p:cNvPr id="14339" name="Rectangle 3"/>
          <p:cNvSpPr>
            <a:spLocks noGrp="1" noChangeArrowheads="1"/>
          </p:cNvSpPr>
          <p:nvPr>
            <p:ph idx="1"/>
          </p:nvPr>
        </p:nvSpPr>
        <p:spPr>
          <a:xfrm>
            <a:off x="1143000" y="1752600"/>
            <a:ext cx="7696200" cy="4495800"/>
          </a:xfrm>
        </p:spPr>
        <p:txBody>
          <a:bodyPr/>
          <a:lstStyle/>
          <a:p>
            <a:endParaRPr lang="en-US" altLang="en-US" smtClean="0"/>
          </a:p>
          <a:p>
            <a:r>
              <a:rPr lang="en-US" altLang="en-US" smtClean="0"/>
              <a:t>Significance is in context of “Statistical” significance</a:t>
            </a:r>
          </a:p>
          <a:p>
            <a:endParaRPr lang="en-US" altLang="en-US" smtClean="0"/>
          </a:p>
          <a:p>
            <a:pPr lvl="1"/>
            <a:r>
              <a:rPr lang="en-US" altLang="en-US" sz="3200" smtClean="0"/>
              <a:t>p-values</a:t>
            </a:r>
          </a:p>
          <a:p>
            <a:pPr lvl="1"/>
            <a:r>
              <a:rPr lang="en-US" altLang="en-US" sz="3200" smtClean="0"/>
              <a:t>Confidence intervals</a:t>
            </a:r>
            <a:endParaRPr lang="en-US" altLang="en-US" smtClean="0"/>
          </a:p>
        </p:txBody>
      </p:sp>
      <p:sp>
        <p:nvSpPr>
          <p:cNvPr id="14340" name="Rectangle 4"/>
          <p:cNvSpPr>
            <a:spLocks noChangeArrowheads="1"/>
          </p:cNvSpPr>
          <p:nvPr/>
        </p:nvSpPr>
        <p:spPr bwMode="auto">
          <a:xfrm>
            <a:off x="8756650" y="6450013"/>
            <a:ext cx="298450" cy="366712"/>
          </a:xfrm>
          <a:prstGeom prst="rect">
            <a:avLst/>
          </a:prstGeom>
          <a:noFill/>
          <a:ln w="12700">
            <a:noFill/>
            <a:miter lim="800000"/>
            <a:headEnd/>
            <a:tailEnd/>
          </a:ln>
        </p:spPr>
        <p:txBody>
          <a:bodyPr wrap="none">
            <a:spAutoFit/>
          </a:bodyPr>
          <a:lstStyle/>
          <a:p>
            <a:pPr defTabSz="762000"/>
            <a:fld id="{ADD778ED-BBB2-4B4C-923D-38CF0AA5E807}" type="slidenum">
              <a:rPr lang="en-US" altLang="en-US" b="1">
                <a:latin typeface="Times New Roman" pitchFamily="18" charset="0"/>
              </a:rPr>
              <a:pPr defTabSz="762000"/>
              <a:t>6</a:t>
            </a:fld>
            <a:endParaRPr lang="en-US" altLang="en-US" b="1">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381000"/>
            <a:ext cx="8458200" cy="1143000"/>
          </a:xfrm>
        </p:spPr>
        <p:txBody>
          <a:bodyPr/>
          <a:lstStyle/>
          <a:p>
            <a:r>
              <a:rPr lang="en-US" altLang="en-US" sz="3600" smtClean="0"/>
              <a:t>Significance testing </a:t>
            </a:r>
          </a:p>
        </p:txBody>
      </p:sp>
      <p:sp>
        <p:nvSpPr>
          <p:cNvPr id="15363" name="Rectangle 3"/>
          <p:cNvSpPr>
            <a:spLocks noGrp="1" noChangeArrowheads="1"/>
          </p:cNvSpPr>
          <p:nvPr>
            <p:ph idx="1"/>
          </p:nvPr>
        </p:nvSpPr>
        <p:spPr>
          <a:xfrm>
            <a:off x="1143000" y="1752600"/>
            <a:ext cx="7772400" cy="4495800"/>
          </a:xfrm>
        </p:spPr>
        <p:txBody>
          <a:bodyPr/>
          <a:lstStyle/>
          <a:p>
            <a:r>
              <a:rPr lang="en-US" altLang="en-US" smtClean="0"/>
              <a:t>The interest is generally in comparing two groups (e.g., risk of outcome in the treatment and placebo group)</a:t>
            </a:r>
          </a:p>
          <a:p>
            <a:endParaRPr lang="en-US" altLang="en-US" smtClean="0"/>
          </a:p>
          <a:p>
            <a:r>
              <a:rPr lang="en-US" altLang="en-US" smtClean="0"/>
              <a:t>The statistical test depends on the type of data and the study design</a:t>
            </a:r>
          </a:p>
          <a:p>
            <a:pPr>
              <a:buFont typeface="Wingdings" pitchFamily="2" charset="2"/>
              <a:buNone/>
            </a:pPr>
            <a:endParaRPr lang="en-US" altLang="en-US" smtClean="0"/>
          </a:p>
        </p:txBody>
      </p:sp>
      <p:sp>
        <p:nvSpPr>
          <p:cNvPr id="15364" name="Rectangle 4"/>
          <p:cNvSpPr>
            <a:spLocks noChangeArrowheads="1"/>
          </p:cNvSpPr>
          <p:nvPr/>
        </p:nvSpPr>
        <p:spPr bwMode="auto">
          <a:xfrm>
            <a:off x="8756650" y="6450013"/>
            <a:ext cx="298450" cy="366712"/>
          </a:xfrm>
          <a:prstGeom prst="rect">
            <a:avLst/>
          </a:prstGeom>
          <a:noFill/>
          <a:ln w="12700">
            <a:noFill/>
            <a:miter lim="800000"/>
            <a:headEnd/>
            <a:tailEnd/>
          </a:ln>
        </p:spPr>
        <p:txBody>
          <a:bodyPr wrap="none">
            <a:spAutoFit/>
          </a:bodyPr>
          <a:lstStyle/>
          <a:p>
            <a:pPr defTabSz="762000"/>
            <a:fld id="{32BDE50C-0494-436A-9A5E-2A84584208CE}" type="slidenum">
              <a:rPr lang="en-US" altLang="en-US" b="1">
                <a:latin typeface="Times New Roman" pitchFamily="18" charset="0"/>
              </a:rPr>
              <a:pPr defTabSz="762000"/>
              <a:t>7</a:t>
            </a:fld>
            <a:endParaRPr lang="en-US" altLang="en-US" b="1">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1035"/>
          <p:cNvSpPr>
            <a:spLocks noGrp="1" noChangeArrowheads="1"/>
          </p:cNvSpPr>
          <p:nvPr>
            <p:ph type="title"/>
          </p:nvPr>
        </p:nvSpPr>
        <p:spPr>
          <a:xfrm>
            <a:off x="381000" y="152400"/>
            <a:ext cx="8458200" cy="1143000"/>
          </a:xfrm>
        </p:spPr>
        <p:txBody>
          <a:bodyPr/>
          <a:lstStyle/>
          <a:p>
            <a:r>
              <a:rPr lang="en-US" altLang="en-US" smtClean="0"/>
              <a:t>Significance testing </a:t>
            </a:r>
          </a:p>
        </p:txBody>
      </p:sp>
      <p:sp>
        <p:nvSpPr>
          <p:cNvPr id="16387" name="Rectangle 1027"/>
          <p:cNvSpPr>
            <a:spLocks noGrp="1" noChangeArrowheads="1"/>
          </p:cNvSpPr>
          <p:nvPr>
            <p:ph idx="1"/>
          </p:nvPr>
        </p:nvSpPr>
        <p:spPr>
          <a:xfrm>
            <a:off x="838200" y="3962400"/>
            <a:ext cx="7696200" cy="1752600"/>
          </a:xfrm>
        </p:spPr>
        <p:txBody>
          <a:bodyPr/>
          <a:lstStyle/>
          <a:p>
            <a:pPr>
              <a:lnSpc>
                <a:spcPct val="90000"/>
              </a:lnSpc>
            </a:pPr>
            <a:r>
              <a:rPr lang="en-US" altLang="en-US" sz="2400" smtClean="0"/>
              <a:t>Suppose we do a clinical trial to answer the above question</a:t>
            </a:r>
          </a:p>
          <a:p>
            <a:pPr>
              <a:lnSpc>
                <a:spcPct val="90000"/>
              </a:lnSpc>
            </a:pPr>
            <a:r>
              <a:rPr lang="en-US" altLang="en-US" sz="2400" smtClean="0"/>
              <a:t>Even if IV nitrate has no effect on mortality, due to sampling variation, it is very unlikely that  </a:t>
            </a:r>
            <a:r>
              <a:rPr lang="en-US" altLang="en-US" sz="2400" i="1" smtClean="0"/>
              <a:t>P</a:t>
            </a:r>
            <a:r>
              <a:rPr lang="en-US" altLang="en-US" sz="2400" baseline="-25000" smtClean="0"/>
              <a:t>N  </a:t>
            </a:r>
            <a:r>
              <a:rPr lang="en-US" altLang="en-US" sz="2400" smtClean="0"/>
              <a:t>= </a:t>
            </a:r>
            <a:r>
              <a:rPr lang="en-US" altLang="en-US" sz="2400" i="1" smtClean="0"/>
              <a:t>P</a:t>
            </a:r>
            <a:r>
              <a:rPr lang="en-US" altLang="en-US" sz="2400" baseline="-25000" smtClean="0"/>
              <a:t>C</a:t>
            </a:r>
          </a:p>
          <a:p>
            <a:pPr>
              <a:lnSpc>
                <a:spcPct val="90000"/>
              </a:lnSpc>
            </a:pPr>
            <a:r>
              <a:rPr lang="en-US" altLang="en-US" sz="2400" smtClean="0"/>
              <a:t>Any observed difference b/w groups may be due to treatment or a coincidence (or chance)</a:t>
            </a:r>
          </a:p>
          <a:p>
            <a:pPr>
              <a:lnSpc>
                <a:spcPct val="90000"/>
              </a:lnSpc>
              <a:buFont typeface="Wingdings" pitchFamily="2" charset="2"/>
              <a:buNone/>
            </a:pPr>
            <a:endParaRPr lang="en-US" altLang="en-US" sz="2400" smtClean="0"/>
          </a:p>
        </p:txBody>
      </p:sp>
      <p:sp>
        <p:nvSpPr>
          <p:cNvPr id="16388" name="Text Box 1029"/>
          <p:cNvSpPr txBox="1">
            <a:spLocks noChangeArrowheads="1"/>
          </p:cNvSpPr>
          <p:nvPr/>
        </p:nvSpPr>
        <p:spPr bwMode="auto">
          <a:xfrm>
            <a:off x="1143000" y="1219200"/>
            <a:ext cx="6858000" cy="2519363"/>
          </a:xfrm>
          <a:prstGeom prst="rect">
            <a:avLst/>
          </a:prstGeom>
          <a:solidFill>
            <a:srgbClr val="CCFFCC"/>
          </a:solidFill>
          <a:ln w="9525">
            <a:noFill/>
            <a:miter lim="800000"/>
            <a:headEnd/>
            <a:tailEnd/>
          </a:ln>
        </p:spPr>
        <p:txBody>
          <a:bodyPr>
            <a:spAutoFit/>
          </a:bodyPr>
          <a:lstStyle/>
          <a:p>
            <a:pPr algn="ctr" defTabSz="762000">
              <a:spcBef>
                <a:spcPct val="50000"/>
              </a:spcBef>
            </a:pPr>
            <a:r>
              <a:rPr lang="en-US" altLang="en-US" sz="2900">
                <a:solidFill>
                  <a:srgbClr val="040400"/>
                </a:solidFill>
              </a:rPr>
              <a:t>Subjects with Acute MI</a:t>
            </a:r>
          </a:p>
          <a:p>
            <a:pPr algn="ctr" defTabSz="762000">
              <a:spcBef>
                <a:spcPct val="50000"/>
              </a:spcBef>
            </a:pPr>
            <a:endParaRPr lang="en-US" altLang="en-US" sz="2900">
              <a:solidFill>
                <a:srgbClr val="040400"/>
              </a:solidFill>
            </a:endParaRPr>
          </a:p>
          <a:p>
            <a:pPr algn="ctr" defTabSz="762000">
              <a:spcBef>
                <a:spcPct val="50000"/>
              </a:spcBef>
            </a:pPr>
            <a:endParaRPr lang="en-US" altLang="en-US" sz="2900"/>
          </a:p>
          <a:p>
            <a:pPr defTabSz="762000">
              <a:spcBef>
                <a:spcPct val="50000"/>
              </a:spcBef>
            </a:pPr>
            <a:endParaRPr lang="en-US" altLang="en-US" sz="2900"/>
          </a:p>
        </p:txBody>
      </p:sp>
      <p:sp>
        <p:nvSpPr>
          <p:cNvPr id="16389" name="Text Box 1030"/>
          <p:cNvSpPr txBox="1">
            <a:spLocks noChangeArrowheads="1"/>
          </p:cNvSpPr>
          <p:nvPr/>
        </p:nvSpPr>
        <p:spPr bwMode="auto">
          <a:xfrm>
            <a:off x="2057400" y="1905000"/>
            <a:ext cx="2362200" cy="1460500"/>
          </a:xfrm>
          <a:prstGeom prst="rect">
            <a:avLst/>
          </a:prstGeom>
          <a:solidFill>
            <a:srgbClr val="CC99FF"/>
          </a:solidFill>
          <a:ln w="9525">
            <a:noFill/>
            <a:miter lim="800000"/>
            <a:headEnd/>
            <a:tailEnd/>
          </a:ln>
        </p:spPr>
        <p:txBody>
          <a:bodyPr>
            <a:spAutoFit/>
          </a:bodyPr>
          <a:lstStyle/>
          <a:p>
            <a:pPr algn="ctr" defTabSz="762000">
              <a:spcBef>
                <a:spcPct val="50000"/>
              </a:spcBef>
            </a:pPr>
            <a:r>
              <a:rPr lang="en-US" altLang="en-US" sz="2900">
                <a:solidFill>
                  <a:srgbClr val="040400"/>
                </a:solidFill>
              </a:rPr>
              <a:t>Mortality </a:t>
            </a:r>
          </a:p>
          <a:p>
            <a:pPr algn="ctr" defTabSz="762000">
              <a:lnSpc>
                <a:spcPct val="40000"/>
              </a:lnSpc>
              <a:spcBef>
                <a:spcPct val="50000"/>
              </a:spcBef>
            </a:pPr>
            <a:r>
              <a:rPr lang="en-US" altLang="en-US" sz="2900">
                <a:solidFill>
                  <a:srgbClr val="040400"/>
                </a:solidFill>
              </a:rPr>
              <a:t>IV nitrate</a:t>
            </a:r>
          </a:p>
          <a:p>
            <a:pPr algn="ctr" defTabSz="762000">
              <a:lnSpc>
                <a:spcPct val="70000"/>
              </a:lnSpc>
              <a:spcBef>
                <a:spcPct val="50000"/>
              </a:spcBef>
            </a:pPr>
            <a:r>
              <a:rPr lang="en-US" altLang="en-US" sz="2900" b="1" i="1">
                <a:solidFill>
                  <a:srgbClr val="040400"/>
                </a:solidFill>
              </a:rPr>
              <a:t>P</a:t>
            </a:r>
            <a:r>
              <a:rPr lang="en-US" altLang="en-US" sz="2900" b="1" baseline="-25000">
                <a:solidFill>
                  <a:srgbClr val="040400"/>
                </a:solidFill>
              </a:rPr>
              <a:t>N</a:t>
            </a:r>
          </a:p>
        </p:txBody>
      </p:sp>
      <p:sp>
        <p:nvSpPr>
          <p:cNvPr id="16390" name="Text Box 1032"/>
          <p:cNvSpPr txBox="1">
            <a:spLocks noChangeArrowheads="1"/>
          </p:cNvSpPr>
          <p:nvPr/>
        </p:nvSpPr>
        <p:spPr bwMode="auto">
          <a:xfrm>
            <a:off x="5334000" y="1905000"/>
            <a:ext cx="1981200" cy="1416050"/>
          </a:xfrm>
          <a:prstGeom prst="rect">
            <a:avLst/>
          </a:prstGeom>
          <a:solidFill>
            <a:srgbClr val="FFCC99"/>
          </a:solidFill>
          <a:ln w="9525">
            <a:noFill/>
            <a:miter lim="800000"/>
            <a:headEnd/>
            <a:tailEnd/>
          </a:ln>
        </p:spPr>
        <p:txBody>
          <a:bodyPr>
            <a:spAutoFit/>
          </a:bodyPr>
          <a:lstStyle/>
          <a:p>
            <a:pPr algn="ctr" defTabSz="762000">
              <a:spcBef>
                <a:spcPct val="50000"/>
              </a:spcBef>
            </a:pPr>
            <a:r>
              <a:rPr lang="en-US" altLang="en-US" sz="2900">
                <a:solidFill>
                  <a:srgbClr val="040400"/>
                </a:solidFill>
              </a:rPr>
              <a:t>Mortality No nitrate </a:t>
            </a:r>
            <a:r>
              <a:rPr lang="en-US" altLang="en-US" sz="2900" b="1" i="1">
                <a:solidFill>
                  <a:srgbClr val="040400"/>
                </a:solidFill>
              </a:rPr>
              <a:t>P</a:t>
            </a:r>
            <a:r>
              <a:rPr lang="en-US" altLang="en-US" sz="2900" b="1" baseline="-25000">
                <a:solidFill>
                  <a:srgbClr val="040400"/>
                </a:solidFill>
              </a:rPr>
              <a:t>C</a:t>
            </a:r>
          </a:p>
        </p:txBody>
      </p:sp>
      <p:sp>
        <p:nvSpPr>
          <p:cNvPr id="16391" name="Text Box 1033"/>
          <p:cNvSpPr txBox="1">
            <a:spLocks noChangeArrowheads="1"/>
          </p:cNvSpPr>
          <p:nvPr/>
        </p:nvSpPr>
        <p:spPr bwMode="auto">
          <a:xfrm>
            <a:off x="4419600" y="1905000"/>
            <a:ext cx="609600" cy="860425"/>
          </a:xfrm>
          <a:prstGeom prst="rect">
            <a:avLst/>
          </a:prstGeom>
          <a:noFill/>
          <a:ln w="9525">
            <a:noFill/>
            <a:miter lim="800000"/>
            <a:headEnd/>
            <a:tailEnd/>
          </a:ln>
        </p:spPr>
        <p:txBody>
          <a:bodyPr>
            <a:spAutoFit/>
          </a:bodyPr>
          <a:lstStyle/>
          <a:p>
            <a:pPr defTabSz="762000">
              <a:lnSpc>
                <a:spcPct val="70000"/>
              </a:lnSpc>
              <a:spcBef>
                <a:spcPct val="50000"/>
              </a:spcBef>
            </a:pPr>
            <a:r>
              <a:rPr lang="en-US" altLang="en-US" sz="3600" b="1">
                <a:solidFill>
                  <a:srgbClr val="040400"/>
                </a:solidFill>
                <a:sym typeface="Symbol" pitchFamily="18" charset="2"/>
              </a:rPr>
              <a:t>?</a:t>
            </a:r>
            <a:endParaRPr lang="en-US" altLang="en-US" sz="3600" b="1">
              <a:solidFill>
                <a:srgbClr val="040400"/>
              </a:solidFill>
            </a:endParaRPr>
          </a:p>
        </p:txBody>
      </p:sp>
      <p:sp>
        <p:nvSpPr>
          <p:cNvPr id="16392" name="Rectangle 1034"/>
          <p:cNvSpPr>
            <a:spLocks noChangeArrowheads="1"/>
          </p:cNvSpPr>
          <p:nvPr/>
        </p:nvSpPr>
        <p:spPr bwMode="auto">
          <a:xfrm>
            <a:off x="8756650" y="6450013"/>
            <a:ext cx="412750" cy="366712"/>
          </a:xfrm>
          <a:prstGeom prst="rect">
            <a:avLst/>
          </a:prstGeom>
          <a:noFill/>
          <a:ln w="12700">
            <a:noFill/>
            <a:miter lim="800000"/>
            <a:headEnd/>
            <a:tailEnd/>
          </a:ln>
        </p:spPr>
        <p:txBody>
          <a:bodyPr wrap="none">
            <a:spAutoFit/>
          </a:bodyPr>
          <a:lstStyle/>
          <a:p>
            <a:pPr defTabSz="762000"/>
            <a:fld id="{981AD9E1-EE36-4E27-87E3-C2E14EB0E23A}" type="slidenum">
              <a:rPr lang="en-US" altLang="en-US" b="1">
                <a:latin typeface="Times New Roman" pitchFamily="18" charset="0"/>
              </a:rPr>
              <a:pPr defTabSz="762000"/>
              <a:t>8</a:t>
            </a:fld>
            <a:endParaRPr lang="en-US" altLang="en-US" b="1">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381000"/>
            <a:ext cx="8458200" cy="914400"/>
          </a:xfrm>
        </p:spPr>
        <p:txBody>
          <a:bodyPr/>
          <a:lstStyle/>
          <a:p>
            <a:r>
              <a:rPr lang="en-US" altLang="en-US" sz="3600" smtClean="0"/>
              <a:t>Obtaining </a:t>
            </a:r>
            <a:r>
              <a:rPr lang="en-US" altLang="en-US" sz="3600" i="1" smtClean="0"/>
              <a:t>P</a:t>
            </a:r>
            <a:r>
              <a:rPr lang="en-US" altLang="en-US" sz="3600" smtClean="0"/>
              <a:t> values</a:t>
            </a:r>
          </a:p>
        </p:txBody>
      </p:sp>
      <p:sp>
        <p:nvSpPr>
          <p:cNvPr id="17411" name="Rectangle 15"/>
          <p:cNvSpPr>
            <a:spLocks noGrp="1" noChangeArrowheads="1"/>
          </p:cNvSpPr>
          <p:nvPr>
            <p:ph idx="1"/>
          </p:nvPr>
        </p:nvSpPr>
        <p:spPr>
          <a:xfrm>
            <a:off x="381000" y="1447800"/>
            <a:ext cx="8534400" cy="4800600"/>
          </a:xfrm>
          <a:solidFill>
            <a:srgbClr val="FFFFFF"/>
          </a:solidFill>
        </p:spPr>
        <p:txBody>
          <a:bodyPr/>
          <a:lstStyle/>
          <a:p>
            <a:pPr>
              <a:lnSpc>
                <a:spcPct val="90000"/>
              </a:lnSpc>
              <a:buFont typeface="Wingdings" pitchFamily="2" charset="2"/>
              <a:buNone/>
            </a:pPr>
            <a:r>
              <a:rPr lang="en-US" altLang="en-US" sz="2000" smtClean="0">
                <a:solidFill>
                  <a:srgbClr val="040400"/>
                </a:solidFill>
                <a:latin typeface="Arial Narrow" pitchFamily="34" charset="0"/>
              </a:rPr>
              <a:t>			Number dead / randomized</a:t>
            </a:r>
          </a:p>
          <a:p>
            <a:pPr>
              <a:lnSpc>
                <a:spcPct val="90000"/>
              </a:lnSpc>
              <a:buFont typeface="Wingdings" pitchFamily="2" charset="2"/>
              <a:buNone/>
            </a:pPr>
            <a:r>
              <a:rPr lang="en-US" altLang="en-US" sz="2000" smtClean="0">
                <a:solidFill>
                  <a:srgbClr val="040400"/>
                </a:solidFill>
                <a:latin typeface="Arial Narrow" pitchFamily="34" charset="0"/>
              </a:rPr>
              <a:t>Trial		Intravenous	Control	     Risk Ratio	   95% C.I.    P value</a:t>
            </a:r>
          </a:p>
          <a:p>
            <a:pPr>
              <a:lnSpc>
                <a:spcPct val="50000"/>
              </a:lnSpc>
              <a:buFont typeface="Wingdings" pitchFamily="2" charset="2"/>
              <a:buNone/>
            </a:pPr>
            <a:r>
              <a:rPr lang="en-US" altLang="en-US" sz="2000" smtClean="0">
                <a:solidFill>
                  <a:srgbClr val="040400"/>
                </a:solidFill>
                <a:latin typeface="Arial Narrow" pitchFamily="34" charset="0"/>
              </a:rPr>
              <a:t>			nitrate</a:t>
            </a:r>
          </a:p>
          <a:p>
            <a:pPr>
              <a:lnSpc>
                <a:spcPct val="50000"/>
              </a:lnSpc>
              <a:buFont typeface="Wingdings" pitchFamily="2" charset="2"/>
              <a:buNone/>
            </a:pPr>
            <a:r>
              <a:rPr lang="en-US" altLang="en-US" sz="2000" smtClean="0">
                <a:solidFill>
                  <a:srgbClr val="040400"/>
                </a:solidFill>
                <a:latin typeface="Arial Narrow" pitchFamily="34" charset="0"/>
              </a:rPr>
              <a:t>			</a:t>
            </a:r>
          </a:p>
          <a:p>
            <a:pPr>
              <a:lnSpc>
                <a:spcPct val="50000"/>
              </a:lnSpc>
              <a:buFont typeface="Wingdings" pitchFamily="2" charset="2"/>
              <a:buNone/>
            </a:pPr>
            <a:endParaRPr lang="en-US" altLang="en-US" sz="2000" smtClean="0">
              <a:solidFill>
                <a:srgbClr val="040400"/>
              </a:solidFill>
              <a:latin typeface="Arial Narrow" pitchFamily="34" charset="0"/>
            </a:endParaRPr>
          </a:p>
          <a:p>
            <a:pPr>
              <a:lnSpc>
                <a:spcPct val="80000"/>
              </a:lnSpc>
              <a:buFont typeface="Wingdings" pitchFamily="2" charset="2"/>
              <a:buNone/>
            </a:pPr>
            <a:r>
              <a:rPr lang="en-US" altLang="en-US" sz="2000" smtClean="0">
                <a:solidFill>
                  <a:srgbClr val="040400"/>
                </a:solidFill>
              </a:rPr>
              <a:t>Chiche		3/50		8/45	      0.33	          (0.09,1.13)     0.08</a:t>
            </a: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r>
              <a:rPr lang="en-US" altLang="en-US" sz="2000" smtClean="0">
                <a:solidFill>
                  <a:srgbClr val="040400"/>
                </a:solidFill>
              </a:rPr>
              <a:t>Bussman	4/31		12/29          0.24	          (0.08,0.74)     0.01</a:t>
            </a: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r>
              <a:rPr lang="en-US" altLang="en-US" sz="2000" smtClean="0">
                <a:solidFill>
                  <a:srgbClr val="040400"/>
                </a:solidFill>
              </a:rPr>
              <a:t>Flaherty	11/56		11/48	      0.83          (0.33,2.12)     0.70 </a:t>
            </a: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r>
              <a:rPr lang="en-US" altLang="en-US" sz="2000" smtClean="0">
                <a:solidFill>
                  <a:srgbClr val="040400"/>
                </a:solidFill>
              </a:rPr>
              <a:t>Jaffe		4/57		2/57	      2.04          (0.39,10.71)   0.40 </a:t>
            </a: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r>
              <a:rPr lang="en-US" altLang="en-US" sz="2000" smtClean="0">
                <a:solidFill>
                  <a:srgbClr val="040400"/>
                </a:solidFill>
              </a:rPr>
              <a:t>Lis		              5/64		10/76	      0.56          (0.19,1.65)     0.29</a:t>
            </a:r>
          </a:p>
          <a:p>
            <a:pPr>
              <a:lnSpc>
                <a:spcPct val="80000"/>
              </a:lnSpc>
              <a:buFont typeface="Wingdings" pitchFamily="2" charset="2"/>
              <a:buNone/>
            </a:pPr>
            <a:endParaRPr lang="en-US" altLang="en-US" sz="2000" smtClean="0">
              <a:solidFill>
                <a:srgbClr val="040400"/>
              </a:solidFill>
            </a:endParaRPr>
          </a:p>
          <a:p>
            <a:pPr>
              <a:lnSpc>
                <a:spcPct val="80000"/>
              </a:lnSpc>
              <a:buFont typeface="Wingdings" pitchFamily="2" charset="2"/>
              <a:buNone/>
            </a:pPr>
            <a:r>
              <a:rPr lang="en-US" altLang="en-US" sz="2000" smtClean="0">
                <a:solidFill>
                  <a:srgbClr val="040400"/>
                </a:solidFill>
              </a:rPr>
              <a:t>Jugdutt	            24/154		44/156        0.48          (0.28, 0.82)   0.007	  			</a:t>
            </a:r>
            <a:r>
              <a:rPr lang="en-US" altLang="en-US" sz="2000" smtClean="0">
                <a:solidFill>
                  <a:srgbClr val="040400"/>
                </a:solidFill>
                <a:latin typeface="Arial Narrow" pitchFamily="34" charset="0"/>
              </a:rPr>
              <a:t>						</a:t>
            </a:r>
            <a:endParaRPr lang="en-US" altLang="en-US" sz="2000" smtClean="0">
              <a:solidFill>
                <a:srgbClr val="040400"/>
              </a:solidFill>
            </a:endParaRPr>
          </a:p>
          <a:p>
            <a:pPr>
              <a:lnSpc>
                <a:spcPct val="90000"/>
              </a:lnSpc>
              <a:buFont typeface="Wingdings" pitchFamily="2" charset="2"/>
              <a:buNone/>
            </a:pPr>
            <a:endParaRPr lang="en-US" altLang="en-US" sz="2400" i="1" smtClean="0">
              <a:solidFill>
                <a:srgbClr val="040400"/>
              </a:solidFill>
            </a:endParaRPr>
          </a:p>
        </p:txBody>
      </p:sp>
      <p:sp>
        <p:nvSpPr>
          <p:cNvPr id="17412" name="Line 16"/>
          <p:cNvSpPr>
            <a:spLocks noChangeShapeType="1"/>
          </p:cNvSpPr>
          <p:nvPr/>
        </p:nvSpPr>
        <p:spPr bwMode="auto">
          <a:xfrm>
            <a:off x="2209800" y="1828800"/>
            <a:ext cx="2819400" cy="0"/>
          </a:xfrm>
          <a:prstGeom prst="line">
            <a:avLst/>
          </a:prstGeom>
          <a:noFill/>
          <a:ln w="25400">
            <a:solidFill>
              <a:srgbClr val="000000"/>
            </a:solidFill>
            <a:miter lim="800000"/>
            <a:headEnd/>
            <a:tailEnd/>
          </a:ln>
        </p:spPr>
        <p:txBody>
          <a:bodyPr wrap="none" anchor="ctr"/>
          <a:lstStyle/>
          <a:p>
            <a:endParaRPr lang="en-US"/>
          </a:p>
        </p:txBody>
      </p:sp>
      <p:sp>
        <p:nvSpPr>
          <p:cNvPr id="17413" name="Line 17"/>
          <p:cNvSpPr>
            <a:spLocks noChangeShapeType="1"/>
          </p:cNvSpPr>
          <p:nvPr/>
        </p:nvSpPr>
        <p:spPr bwMode="auto">
          <a:xfrm>
            <a:off x="381000" y="2667000"/>
            <a:ext cx="8534400" cy="0"/>
          </a:xfrm>
          <a:prstGeom prst="line">
            <a:avLst/>
          </a:prstGeom>
          <a:noFill/>
          <a:ln w="25400">
            <a:solidFill>
              <a:srgbClr val="000000"/>
            </a:solidFill>
            <a:miter lim="800000"/>
            <a:headEnd/>
            <a:tailEnd/>
          </a:ln>
        </p:spPr>
        <p:txBody>
          <a:bodyPr wrap="none" anchor="ctr"/>
          <a:lstStyle/>
          <a:p>
            <a:endParaRPr lang="en-US"/>
          </a:p>
        </p:txBody>
      </p:sp>
      <p:sp>
        <p:nvSpPr>
          <p:cNvPr id="17414" name="Rectangle 18"/>
          <p:cNvSpPr>
            <a:spLocks noChangeArrowheads="1"/>
          </p:cNvSpPr>
          <p:nvPr/>
        </p:nvSpPr>
        <p:spPr bwMode="auto">
          <a:xfrm>
            <a:off x="0" y="6491288"/>
            <a:ext cx="8753475" cy="366712"/>
          </a:xfrm>
          <a:prstGeom prst="rect">
            <a:avLst/>
          </a:prstGeom>
          <a:noFill/>
          <a:ln w="9525">
            <a:noFill/>
            <a:miter lim="800000"/>
            <a:headEnd/>
            <a:tailEnd/>
          </a:ln>
        </p:spPr>
        <p:txBody>
          <a:bodyPr wrap="none">
            <a:spAutoFit/>
          </a:bodyPr>
          <a:lstStyle/>
          <a:p>
            <a:pPr marL="571500" lvl="1" defTabSz="762000">
              <a:lnSpc>
                <a:spcPct val="90000"/>
              </a:lnSpc>
              <a:spcBef>
                <a:spcPct val="20000"/>
              </a:spcBef>
              <a:buFont typeface="Wingdings" pitchFamily="2" charset="2"/>
              <a:buNone/>
            </a:pPr>
            <a:r>
              <a:rPr lang="en-US" altLang="en-US" sz="2000" i="1"/>
              <a:t>Table adapted from Whitley and Ball.  Critical Care; 6(3):222-225, 2002</a:t>
            </a:r>
          </a:p>
        </p:txBody>
      </p:sp>
      <p:sp>
        <p:nvSpPr>
          <p:cNvPr id="17415" name="Rectangle 19"/>
          <p:cNvSpPr>
            <a:spLocks noChangeArrowheads="1"/>
          </p:cNvSpPr>
          <p:nvPr/>
        </p:nvSpPr>
        <p:spPr bwMode="auto">
          <a:xfrm>
            <a:off x="8756650" y="6450013"/>
            <a:ext cx="412750" cy="366712"/>
          </a:xfrm>
          <a:prstGeom prst="rect">
            <a:avLst/>
          </a:prstGeom>
          <a:noFill/>
          <a:ln w="12700">
            <a:noFill/>
            <a:miter lim="800000"/>
            <a:headEnd/>
            <a:tailEnd/>
          </a:ln>
        </p:spPr>
        <p:txBody>
          <a:bodyPr wrap="none">
            <a:spAutoFit/>
          </a:bodyPr>
          <a:lstStyle/>
          <a:p>
            <a:pPr defTabSz="762000"/>
            <a:fld id="{769F31A0-8219-4F29-93D5-724A190F15A4}" type="slidenum">
              <a:rPr lang="en-US" altLang="en-US" b="1">
                <a:latin typeface="Times New Roman" pitchFamily="18" charset="0"/>
              </a:rPr>
              <a:pPr defTabSz="762000"/>
              <a:t>9</a:t>
            </a:fld>
            <a:endParaRPr lang="en-US" altLang="en-US" b="1">
              <a:latin typeface="Times New Roman" pitchFamily="18" charset="0"/>
            </a:endParaRPr>
          </a:p>
        </p:txBody>
      </p:sp>
      <p:sp>
        <p:nvSpPr>
          <p:cNvPr id="17416" name="Oval 20"/>
          <p:cNvSpPr>
            <a:spLocks noChangeArrowheads="1"/>
          </p:cNvSpPr>
          <p:nvPr/>
        </p:nvSpPr>
        <p:spPr bwMode="auto">
          <a:xfrm>
            <a:off x="8153400" y="2743200"/>
            <a:ext cx="609600" cy="381000"/>
          </a:xfrm>
          <a:prstGeom prst="ellipse">
            <a:avLst/>
          </a:prstGeom>
          <a:noFill/>
          <a:ln w="25400">
            <a:solidFill>
              <a:srgbClr val="FF0000"/>
            </a:solidFill>
            <a:miter lim="800000"/>
            <a:headEnd/>
            <a:tailEnd/>
          </a:ln>
        </p:spPr>
        <p:txBody>
          <a:bodyPr wrap="none" anchor="ctr"/>
          <a:lstStyle/>
          <a:p>
            <a:endParaRPr lang="en-US" altLang="en-US"/>
          </a:p>
        </p:txBody>
      </p:sp>
      <p:sp>
        <p:nvSpPr>
          <p:cNvPr id="17417" name="Text Box 21"/>
          <p:cNvSpPr txBox="1">
            <a:spLocks noChangeArrowheads="1"/>
          </p:cNvSpPr>
          <p:nvPr/>
        </p:nvSpPr>
        <p:spPr bwMode="auto">
          <a:xfrm>
            <a:off x="5181600" y="2133600"/>
            <a:ext cx="3657600" cy="396875"/>
          </a:xfrm>
          <a:prstGeom prst="rect">
            <a:avLst/>
          </a:prstGeom>
          <a:noFill/>
          <a:ln w="9525">
            <a:noFill/>
            <a:miter lim="800000"/>
            <a:headEnd/>
            <a:tailEnd/>
          </a:ln>
        </p:spPr>
        <p:txBody>
          <a:bodyPr>
            <a:spAutoFit/>
          </a:bodyPr>
          <a:lstStyle/>
          <a:p>
            <a:pPr>
              <a:spcBef>
                <a:spcPct val="50000"/>
              </a:spcBef>
            </a:pPr>
            <a:r>
              <a:rPr lang="en-US" altLang="en-US" sz="2000" b="1">
                <a:solidFill>
                  <a:srgbClr val="FF3300"/>
                </a:solidFill>
              </a:rPr>
              <a:t>How do we get this </a:t>
            </a:r>
            <a:r>
              <a:rPr lang="en-US" altLang="en-US" sz="2000" b="1" i="1">
                <a:solidFill>
                  <a:srgbClr val="FF3300"/>
                </a:solidFill>
              </a:rPr>
              <a:t>p</a:t>
            </a:r>
            <a:r>
              <a:rPr lang="en-US" altLang="en-US" sz="2000" b="1">
                <a:solidFill>
                  <a:srgbClr val="FF3300"/>
                </a:solidFill>
              </a:rPr>
              <a:t>-value?</a:t>
            </a:r>
          </a:p>
        </p:txBody>
      </p:sp>
      <p:sp>
        <p:nvSpPr>
          <p:cNvPr id="17418" name="Line 22"/>
          <p:cNvSpPr>
            <a:spLocks noChangeShapeType="1"/>
          </p:cNvSpPr>
          <p:nvPr/>
        </p:nvSpPr>
        <p:spPr bwMode="auto">
          <a:xfrm>
            <a:off x="8382000" y="2514600"/>
            <a:ext cx="0" cy="228600"/>
          </a:xfrm>
          <a:prstGeom prst="line">
            <a:avLst/>
          </a:prstGeom>
          <a:noFill/>
          <a:ln w="25400">
            <a:solidFill>
              <a:srgbClr val="FF0000"/>
            </a:solidFill>
            <a:miter lim="800000"/>
            <a:headEnd/>
            <a:tailEnd type="triangle" w="med" len="med"/>
          </a:ln>
        </p:spPr>
        <p:txBody>
          <a:bodyPr wrap="none"/>
          <a:lstStyle/>
          <a:p>
            <a:endParaRPr lang="en-US"/>
          </a:p>
        </p:txBody>
      </p:sp>
    </p:spTree>
  </p:cSld>
  <p:clrMapOvr>
    <a:masterClrMapping/>
  </p:clrMapOvr>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ends">
  <a:themeElements>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fontScheme name="Blen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ea typeface="ＭＳ Ｐゴシック" pitchFamily="-16"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rk97">
  <a:themeElements>
    <a:clrScheme name="">
      <a:dk1>
        <a:srgbClr val="F1F701"/>
      </a:dk1>
      <a:lt1>
        <a:srgbClr val="FFFFFB"/>
      </a:lt1>
      <a:dk2>
        <a:srgbClr val="0000CC"/>
      </a:dk2>
      <a:lt2>
        <a:srgbClr val="FFFF07"/>
      </a:lt2>
      <a:accent1>
        <a:srgbClr val="F76681"/>
      </a:accent1>
      <a:accent2>
        <a:srgbClr val="00B7A5"/>
      </a:accent2>
      <a:accent3>
        <a:srgbClr val="AAAAE2"/>
      </a:accent3>
      <a:accent4>
        <a:srgbClr val="DADAD6"/>
      </a:accent4>
      <a:accent5>
        <a:srgbClr val="FAB8C1"/>
      </a:accent5>
      <a:accent6>
        <a:srgbClr val="00A695"/>
      </a:accent6>
      <a:hlink>
        <a:srgbClr val="B1D6F1"/>
      </a:hlink>
      <a:folHlink>
        <a:srgbClr val="3365FB"/>
      </a:folHlink>
    </a:clrScheme>
    <a:fontScheme name="mark9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Symbol" pitchFamily="18" charset="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Symbol" pitchFamily="18" charset="2"/>
          </a:defRPr>
        </a:defPPr>
      </a:lstStyle>
    </a:lnDef>
  </a:objectDefaults>
  <a:extraClrSchemeLst>
    <a:extraClrScheme>
      <a:clrScheme name="mark9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ark97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ark97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ark97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ark97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ark97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ark97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114</TotalTime>
  <Words>1895</Words>
  <Application>Microsoft Office PowerPoint</Application>
  <PresentationFormat>عرض على الشاشة (3:4)‏</PresentationFormat>
  <Paragraphs>366</Paragraphs>
  <Slides>40</Slides>
  <Notes>30</Notes>
  <HiddenSlides>7</HiddenSlides>
  <MMClips>0</MMClips>
  <ScaleCrop>false</ScaleCrop>
  <HeadingPairs>
    <vt:vector size="8" baseType="variant">
      <vt:variant>
        <vt:lpstr>الخطوط المستخدمة</vt:lpstr>
      </vt:variant>
      <vt:variant>
        <vt:i4>13</vt:i4>
      </vt:variant>
      <vt:variant>
        <vt:lpstr>سمة</vt:lpstr>
      </vt:variant>
      <vt:variant>
        <vt:i4>3</vt:i4>
      </vt:variant>
      <vt:variant>
        <vt:lpstr>خوادم OLE مضمنة</vt:lpstr>
      </vt:variant>
      <vt:variant>
        <vt:i4>2</vt:i4>
      </vt:variant>
      <vt:variant>
        <vt:lpstr>عناوين الشرائح</vt:lpstr>
      </vt:variant>
      <vt:variant>
        <vt:i4>40</vt:i4>
      </vt:variant>
    </vt:vector>
  </HeadingPairs>
  <TitlesOfParts>
    <vt:vector size="58" baseType="lpstr">
      <vt:lpstr>Arial</vt:lpstr>
      <vt:lpstr>Wingdings</vt:lpstr>
      <vt:lpstr>Calibri</vt:lpstr>
      <vt:lpstr>WP MathA</vt:lpstr>
      <vt:lpstr>Constantia</vt:lpstr>
      <vt:lpstr>Wingdings 2</vt:lpstr>
      <vt:lpstr>ＭＳ Ｐゴシック</vt:lpstr>
      <vt:lpstr>Book Antiqua</vt:lpstr>
      <vt:lpstr>Times New Roman</vt:lpstr>
      <vt:lpstr>Symbol</vt:lpstr>
      <vt:lpstr>Arial Narrow</vt:lpstr>
      <vt:lpstr>Garamond</vt:lpstr>
      <vt:lpstr>Tahoma</vt:lpstr>
      <vt:lpstr>Blends</vt:lpstr>
      <vt:lpstr>mark97</vt:lpstr>
      <vt:lpstr>Flow</vt:lpstr>
      <vt:lpstr>Microsoft Equation 3.0</vt:lpstr>
      <vt:lpstr>Microsoft Excel Worksheet</vt:lpstr>
      <vt:lpstr>Dr.Shaikh Shaffi Ahamed, PhD  Associate  Professor Department of Family &amp; Community Medicine College of Medicine, KSU </vt:lpstr>
      <vt:lpstr>الشريحة 2</vt:lpstr>
      <vt:lpstr>Is risk factor X associated with disease Y?</vt:lpstr>
      <vt:lpstr>Why worry about chance?</vt:lpstr>
      <vt:lpstr>Interpreting the results</vt:lpstr>
      <vt:lpstr>How do we determine if an association is significant?</vt:lpstr>
      <vt:lpstr>Significance testing </vt:lpstr>
      <vt:lpstr>Significance testing </vt:lpstr>
      <vt:lpstr>Obtaining P values</vt:lpstr>
      <vt:lpstr>الشريحة 10</vt:lpstr>
      <vt:lpstr>Null Hypothesis(Ho)</vt:lpstr>
      <vt:lpstr>Hypothesis Testing</vt:lpstr>
      <vt:lpstr>الشريحة 13</vt:lpstr>
      <vt:lpstr>الشريحة 14</vt:lpstr>
      <vt:lpstr>الشريحة 15</vt:lpstr>
      <vt:lpstr>Type-I and Type-II Errors</vt:lpstr>
      <vt:lpstr>Diagnosis and statistical reasoning</vt:lpstr>
      <vt:lpstr>Example of significance testing </vt:lpstr>
      <vt:lpstr>Test statistic for Two Population Proportions</vt:lpstr>
      <vt:lpstr>الشريحة 20</vt:lpstr>
      <vt:lpstr>Two Population Proportions</vt:lpstr>
      <vt:lpstr>Statistical test for p1 – p2 </vt:lpstr>
      <vt:lpstr>الشريحة 23</vt:lpstr>
      <vt:lpstr>الشريحة 24</vt:lpstr>
      <vt:lpstr>What is a p- value?</vt:lpstr>
      <vt:lpstr>Stating the Conclusions of our Results</vt:lpstr>
      <vt:lpstr>STATISTICALLY SIGNIFICANT AND NOT STATISTICALLY SINGIFICANT</vt:lpstr>
      <vt:lpstr>What is a p- value?</vt:lpstr>
      <vt:lpstr>P-values </vt:lpstr>
      <vt:lpstr>Interpreting P values If the null hypothesis were true…</vt:lpstr>
      <vt:lpstr>Interpreting P values</vt:lpstr>
      <vt:lpstr>Interpreting P values</vt:lpstr>
      <vt:lpstr>P values</vt:lpstr>
      <vt:lpstr>Inference based on Hypothesis</vt:lpstr>
      <vt:lpstr>STATISTICAL SIGNIFICANCE  Vs  MEDICAL/CLINICAL/BIOLOGICAL  SIGNIFICANCE</vt:lpstr>
      <vt:lpstr>الشريحة 36</vt:lpstr>
      <vt:lpstr>الشريحة 37</vt:lpstr>
      <vt:lpstr>الشريحة 38</vt:lpstr>
      <vt:lpstr>الشريحة 39</vt:lpstr>
      <vt:lpstr>Reaction of investigator to results of a statistical significance test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Dr.Shaikh Shaffi Ahamed, PhD  Associate  Professor Department of Family &amp; Community Medicine College of Medicine, KSU</dc:title>
  <dc:creator>XP</dc:creator>
  <cp:lastModifiedBy>AA</cp:lastModifiedBy>
  <cp:revision>15</cp:revision>
  <dcterms:created xsi:type="dcterms:W3CDTF">2013-01-18T07:21:06Z</dcterms:created>
  <dcterms:modified xsi:type="dcterms:W3CDTF">2013-11-22T11:05:38Z</dcterms:modified>
</cp:coreProperties>
</file>