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1" r:id="rId2"/>
    <p:sldMasterId id="2147483714" r:id="rId3"/>
    <p:sldMasterId id="2147483726" r:id="rId4"/>
    <p:sldMasterId id="2147483741" r:id="rId5"/>
    <p:sldMasterId id="2147483755" r:id="rId6"/>
    <p:sldMasterId id="2147483769" r:id="rId7"/>
    <p:sldMasterId id="2147483783" r:id="rId8"/>
  </p:sldMasterIdLst>
  <p:notesMasterIdLst>
    <p:notesMasterId r:id="rId58"/>
  </p:notesMasterIdLst>
  <p:sldIdLst>
    <p:sldId id="285" r:id="rId9"/>
    <p:sldId id="308" r:id="rId10"/>
    <p:sldId id="257" r:id="rId11"/>
    <p:sldId id="258" r:id="rId12"/>
    <p:sldId id="259" r:id="rId13"/>
    <p:sldId id="260" r:id="rId14"/>
    <p:sldId id="286" r:id="rId15"/>
    <p:sldId id="287" r:id="rId16"/>
    <p:sldId id="288" r:id="rId17"/>
    <p:sldId id="289" r:id="rId18"/>
    <p:sldId id="290" r:id="rId19"/>
    <p:sldId id="261" r:id="rId20"/>
    <p:sldId id="262" r:id="rId21"/>
    <p:sldId id="263" r:id="rId22"/>
    <p:sldId id="264" r:id="rId23"/>
    <p:sldId id="265" r:id="rId24"/>
    <p:sldId id="291" r:id="rId25"/>
    <p:sldId id="292" r:id="rId26"/>
    <p:sldId id="293" r:id="rId27"/>
    <p:sldId id="294" r:id="rId28"/>
    <p:sldId id="295" r:id="rId29"/>
    <p:sldId id="296" r:id="rId30"/>
    <p:sldId id="307" r:id="rId31"/>
    <p:sldId id="297" r:id="rId32"/>
    <p:sldId id="298" r:id="rId33"/>
    <p:sldId id="299" r:id="rId34"/>
    <p:sldId id="300" r:id="rId35"/>
    <p:sldId id="266" r:id="rId36"/>
    <p:sldId id="267" r:id="rId37"/>
    <p:sldId id="268" r:id="rId38"/>
    <p:sldId id="303" r:id="rId39"/>
    <p:sldId id="301" r:id="rId40"/>
    <p:sldId id="302" r:id="rId41"/>
    <p:sldId id="269" r:id="rId42"/>
    <p:sldId id="304" r:id="rId43"/>
    <p:sldId id="305" r:id="rId44"/>
    <p:sldId id="306" r:id="rId45"/>
    <p:sldId id="270" r:id="rId46"/>
    <p:sldId id="271" r:id="rId47"/>
    <p:sldId id="272" r:id="rId48"/>
    <p:sldId id="275" r:id="rId49"/>
    <p:sldId id="276" r:id="rId50"/>
    <p:sldId id="277" r:id="rId51"/>
    <p:sldId id="279" r:id="rId52"/>
    <p:sldId id="280" r:id="rId53"/>
    <p:sldId id="281" r:id="rId54"/>
    <p:sldId id="282" r:id="rId55"/>
    <p:sldId id="283" r:id="rId56"/>
    <p:sldId id="284" r:id="rId5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F224008D-2320-4803-B5FE-62CD0096BF9C}" type="datetimeFigureOut">
              <a:rPr lang="en-US"/>
              <a:pPr>
                <a:defRPr/>
              </a:pPr>
              <a:t>11/27/2013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AB9B650-758A-4211-BA7C-D785B65A4A7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0752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2902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noFill/>
          <a:ln>
            <a:miter lim="800000"/>
            <a:headEnd/>
            <a:tailEnd/>
          </a:ln>
        </p:spPr>
        <p:txBody>
          <a:bodyPr/>
          <a:lstStyle/>
          <a:p>
            <a:fld id="{906C7D63-32D1-40A8-91E2-93D2C1A1D60C}" type="slidenum">
              <a:rPr lang="en-US">
                <a:latin typeface="Times New Roman" pitchFamily="18" charset="0"/>
              </a:rPr>
              <a:pPr/>
              <a:t>17</a:t>
            </a:fld>
            <a:endParaRPr lang="en-US">
              <a:latin typeface="Times New Roman" pitchFamily="18" charset="0"/>
            </a:endParaRPr>
          </a:p>
        </p:txBody>
      </p:sp>
      <p:sp>
        <p:nvSpPr>
          <p:cNvPr id="131075" name="Rectangle 2"/>
          <p:cNvSpPr>
            <a:spLocks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bwMode="auto">
          <a:noFill/>
          <a:ln>
            <a:miter lim="800000"/>
            <a:headEnd/>
            <a:tailEnd/>
          </a:ln>
        </p:spPr>
        <p:txBody>
          <a:bodyPr lIns="91428" tIns="45714" rIns="91428" bIns="45714"/>
          <a:lstStyle/>
          <a:p>
            <a:fld id="{0FAAEAD4-F285-4A60-8FC6-5E9FE55B706F}" type="slidenum">
              <a:rPr lang="en-US"/>
              <a:pPr/>
              <a:t>28</a:t>
            </a:fld>
            <a:endParaRPr lang="en-US"/>
          </a:p>
        </p:txBody>
      </p:sp>
      <p:sp>
        <p:nvSpPr>
          <p:cNvPr id="1433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eaLnBrk="1" hangingPunct="1"/>
            <a:fld id="{A9F2DC0F-F0F9-4219-9682-F767FF47B9CD}" type="slidenum">
              <a:rPr lang="en-US" altLang="en-US" sz="1200">
                <a:latin typeface="Calibri" pitchFamily="34" charset="0"/>
              </a:rPr>
              <a:pPr eaLnBrk="1" hangingPunct="1"/>
              <a:t>28</a:t>
            </a:fld>
            <a:endParaRPr lang="en-US" altLang="en-US" sz="1200">
              <a:latin typeface="Calibri" pitchFamily="34" charset="0"/>
            </a:endParaRPr>
          </a:p>
        </p:txBody>
      </p:sp>
      <p:sp>
        <p:nvSpPr>
          <p:cNvPr id="143364" name="Rectangle 2"/>
          <p:cNvSpPr>
            <a:spLocks noRot="1" noChangeArrowheads="1" noTextEdit="1"/>
          </p:cNvSpPr>
          <p:nvPr>
            <p:ph type="sldImg"/>
          </p:nvPr>
        </p:nvSpPr>
        <p:spPr bwMode="auto">
          <a:noFill/>
          <a:ln>
            <a:solidFill>
              <a:srgbClr val="000000"/>
            </a:solidFill>
            <a:miter lim="800000"/>
            <a:headEnd/>
            <a:tailEnd/>
          </a:ln>
        </p:spPr>
      </p:sp>
      <p:sp>
        <p:nvSpPr>
          <p:cNvPr id="14336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bwMode="auto">
          <a:noFill/>
          <a:ln>
            <a:miter lim="800000"/>
            <a:headEnd/>
            <a:tailEnd/>
          </a:ln>
        </p:spPr>
        <p:txBody>
          <a:bodyPr lIns="91428" tIns="45714" rIns="91428" bIns="45714"/>
          <a:lstStyle/>
          <a:p>
            <a:fld id="{E053BDC6-0AD7-4034-AC60-8914A43379D4}" type="slidenum">
              <a:rPr lang="en-US"/>
              <a:pPr/>
              <a:t>29</a:t>
            </a:fld>
            <a:endParaRPr lang="en-US"/>
          </a:p>
        </p:txBody>
      </p:sp>
      <p:sp>
        <p:nvSpPr>
          <p:cNvPr id="1454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eaLnBrk="1" hangingPunct="1"/>
            <a:fld id="{DF44A6E0-F935-42E1-B1B1-081680AF516F}" type="slidenum">
              <a:rPr lang="en-US" altLang="en-US" sz="1200">
                <a:latin typeface="Calibri" pitchFamily="34" charset="0"/>
              </a:rPr>
              <a:pPr eaLnBrk="1" hangingPunct="1"/>
              <a:t>29</a:t>
            </a:fld>
            <a:endParaRPr lang="en-US" altLang="en-US" sz="1200">
              <a:latin typeface="Calibri" pitchFamily="34" charset="0"/>
            </a:endParaRPr>
          </a:p>
        </p:txBody>
      </p:sp>
      <p:sp>
        <p:nvSpPr>
          <p:cNvPr id="145412" name="Rectangle 2"/>
          <p:cNvSpPr>
            <a:spLocks noRot="1" noChangeArrowheads="1" noTextEdit="1"/>
          </p:cNvSpPr>
          <p:nvPr>
            <p:ph type="sldImg"/>
          </p:nvPr>
        </p:nvSpPr>
        <p:spPr bwMode="auto">
          <a:noFill/>
          <a:ln>
            <a:solidFill>
              <a:srgbClr val="000000"/>
            </a:solidFill>
            <a:miter lim="800000"/>
            <a:headEnd/>
            <a:tailEnd/>
          </a:ln>
        </p:spPr>
      </p:sp>
      <p:sp>
        <p:nvSpPr>
          <p:cNvPr id="14541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lIns="91428" tIns="45714" rIns="91428" bIns="45714"/>
          <a:lstStyle/>
          <a:p>
            <a:fld id="{10DAC1A5-709C-4E79-B37C-77DDFCD008B7}" type="slidenum">
              <a:rPr lang="en-US"/>
              <a:pPr/>
              <a:t>30</a:t>
            </a:fld>
            <a:endParaRPr lang="en-US"/>
          </a:p>
        </p:txBody>
      </p:sp>
      <p:sp>
        <p:nvSpPr>
          <p:cNvPr id="1474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eaLnBrk="1" hangingPunct="1"/>
            <a:fld id="{651A03D1-0F51-44E5-BD9C-820374AB914E}" type="slidenum">
              <a:rPr lang="en-US" altLang="en-US" sz="1200">
                <a:latin typeface="Calibri" pitchFamily="34" charset="0"/>
              </a:rPr>
              <a:pPr eaLnBrk="1" hangingPunct="1"/>
              <a:t>30</a:t>
            </a:fld>
            <a:endParaRPr lang="en-US" altLang="en-US" sz="1200">
              <a:latin typeface="Calibri" pitchFamily="34" charset="0"/>
            </a:endParaRPr>
          </a:p>
        </p:txBody>
      </p:sp>
      <p:sp>
        <p:nvSpPr>
          <p:cNvPr id="147460" name="Rectangle 2"/>
          <p:cNvSpPr>
            <a:spLocks noRot="1" noChangeArrowheads="1" noTextEdit="1"/>
          </p:cNvSpPr>
          <p:nvPr>
            <p:ph type="sldImg"/>
          </p:nvPr>
        </p:nvSpPr>
        <p:spPr bwMode="auto">
          <a:noFill/>
          <a:ln>
            <a:solidFill>
              <a:srgbClr val="000000"/>
            </a:solidFill>
            <a:miter lim="800000"/>
            <a:headEnd/>
            <a:tailEnd/>
          </a:ln>
        </p:spPr>
      </p:sp>
      <p:sp>
        <p:nvSpPr>
          <p:cNvPr id="14746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noFill/>
          <a:ln>
            <a:miter lim="800000"/>
            <a:headEnd/>
            <a:tailEnd/>
          </a:ln>
        </p:spPr>
        <p:txBody>
          <a:bodyPr/>
          <a:lstStyle/>
          <a:p>
            <a:fld id="{E77E809B-62BA-4241-BC1F-D209807D3B54}" type="slidenum">
              <a:rPr lang="en-US">
                <a:solidFill>
                  <a:srgbClr val="000000"/>
                </a:solidFill>
                <a:latin typeface="Times New Roman" pitchFamily="18" charset="0"/>
              </a:rPr>
              <a:pPr/>
              <a:t>31</a:t>
            </a:fld>
            <a:endParaRPr lang="en-US">
              <a:solidFill>
                <a:srgbClr val="000000"/>
              </a:solidFill>
              <a:latin typeface="Times New Roman" pitchFamily="18" charset="0"/>
            </a:endParaRPr>
          </a:p>
        </p:txBody>
      </p:sp>
      <p:sp>
        <p:nvSpPr>
          <p:cNvPr id="149507" name="Rectangle 2"/>
          <p:cNvSpPr>
            <a:spLocks noChangeArrowheads="1" noTextEdit="1"/>
          </p:cNvSpPr>
          <p:nvPr>
            <p:ph type="sldImg"/>
          </p:nvPr>
        </p:nvSpPr>
        <p:spPr bwMode="auto">
          <a:noFill/>
          <a:ln>
            <a:solidFill>
              <a:srgbClr val="000000"/>
            </a:solidFill>
            <a:miter lim="800000"/>
            <a:headEnd/>
            <a:tailEnd/>
          </a:ln>
        </p:spPr>
      </p:sp>
      <p:sp>
        <p:nvSpPr>
          <p:cNvPr id="149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bwMode="auto">
          <a:noFill/>
          <a:ln>
            <a:miter lim="800000"/>
            <a:headEnd/>
            <a:tailEnd/>
          </a:ln>
        </p:spPr>
        <p:txBody>
          <a:bodyPr/>
          <a:lstStyle/>
          <a:p>
            <a:fld id="{F03284B6-C7D3-45A0-8C1B-570E1A76B270}" type="slidenum">
              <a:rPr lang="en-US">
                <a:solidFill>
                  <a:srgbClr val="000000"/>
                </a:solidFill>
                <a:latin typeface="Times New Roman" pitchFamily="18" charset="0"/>
              </a:rPr>
              <a:pPr/>
              <a:t>32</a:t>
            </a:fld>
            <a:endParaRPr lang="en-US">
              <a:solidFill>
                <a:srgbClr val="000000"/>
              </a:solidFill>
              <a:latin typeface="Times New Roman" pitchFamily="18" charset="0"/>
            </a:endParaRPr>
          </a:p>
        </p:txBody>
      </p:sp>
      <p:sp>
        <p:nvSpPr>
          <p:cNvPr id="151555" name="Rectangle 2"/>
          <p:cNvSpPr>
            <a:spLocks noChangeArrowheads="1" noTextEdit="1"/>
          </p:cNvSpPr>
          <p:nvPr>
            <p:ph type="sldImg"/>
          </p:nvPr>
        </p:nvSpPr>
        <p:spPr bwMode="auto">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noFill/>
          <a:ln>
            <a:miter lim="800000"/>
            <a:headEnd/>
            <a:tailEnd/>
          </a:ln>
        </p:spPr>
        <p:txBody>
          <a:bodyPr lIns="91428" tIns="45714" rIns="91428" bIns="45714"/>
          <a:lstStyle/>
          <a:p>
            <a:fld id="{7C171697-5E8F-4C8E-8B88-5645D072C7A3}" type="slidenum">
              <a:rPr lang="en-US"/>
              <a:pPr/>
              <a:t>34</a:t>
            </a:fld>
            <a:endParaRPr lang="en-US"/>
          </a:p>
        </p:txBody>
      </p:sp>
      <p:sp>
        <p:nvSpPr>
          <p:cNvPr id="154627" name="Rectangle 2"/>
          <p:cNvSpPr>
            <a:spLocks noRot="1" noChangeArrowheads="1" noTextEdit="1"/>
          </p:cNvSpPr>
          <p:nvPr>
            <p:ph type="sldImg"/>
          </p:nvPr>
        </p:nvSpPr>
        <p:spPr bwMode="auto">
          <a:noFill/>
          <a:ln>
            <a:solidFill>
              <a:srgbClr val="000000"/>
            </a:solidFill>
            <a:miter lim="800000"/>
            <a:headEnd/>
            <a:tailEnd/>
          </a:ln>
        </p:spPr>
      </p:sp>
      <p:sp>
        <p:nvSpPr>
          <p:cNvPr id="154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ln>
            <a:miter lim="800000"/>
            <a:headEnd/>
            <a:tailEnd/>
          </a:ln>
        </p:spPr>
        <p:txBody>
          <a:bodyPr/>
          <a:lstStyle/>
          <a:p>
            <a:fld id="{009B7404-836F-4207-829F-97DA66A5C031}" type="slidenum">
              <a:rPr lang="en-US">
                <a:solidFill>
                  <a:srgbClr val="000000"/>
                </a:solidFill>
                <a:latin typeface="Times New Roman" pitchFamily="18" charset="0"/>
              </a:rPr>
              <a:pPr/>
              <a:t>35</a:t>
            </a:fld>
            <a:endParaRPr lang="en-US">
              <a:solidFill>
                <a:srgbClr val="000000"/>
              </a:solidFill>
              <a:latin typeface="Times New Roman" pitchFamily="18" charset="0"/>
            </a:endParaRPr>
          </a:p>
        </p:txBody>
      </p:sp>
      <p:sp>
        <p:nvSpPr>
          <p:cNvPr id="156675" name="Rectangle 2"/>
          <p:cNvSpPr>
            <a:spLocks noChangeArrowheads="1" noTextEdit="1"/>
          </p:cNvSpPr>
          <p:nvPr>
            <p:ph type="sldImg"/>
          </p:nvPr>
        </p:nvSpPr>
        <p:spPr bwMode="auto">
          <a:noFill/>
          <a:ln>
            <a:solidFill>
              <a:srgbClr val="000000"/>
            </a:solidFill>
            <a:miter lim="800000"/>
            <a:headEnd/>
            <a:tailEnd/>
          </a:ln>
        </p:spPr>
      </p:sp>
      <p:sp>
        <p:nvSpPr>
          <p:cNvPr id="156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noFill/>
          <a:ln>
            <a:miter lim="800000"/>
            <a:headEnd/>
            <a:tailEnd/>
          </a:ln>
        </p:spPr>
        <p:txBody>
          <a:bodyPr/>
          <a:lstStyle/>
          <a:p>
            <a:fld id="{1B224951-BD2C-4D31-9481-A2CC07BEF2BF}" type="slidenum">
              <a:rPr lang="en-US">
                <a:solidFill>
                  <a:srgbClr val="000000"/>
                </a:solidFill>
                <a:latin typeface="Times New Roman" pitchFamily="18" charset="0"/>
              </a:rPr>
              <a:pPr/>
              <a:t>36</a:t>
            </a:fld>
            <a:endParaRPr lang="en-US">
              <a:solidFill>
                <a:srgbClr val="000000"/>
              </a:solidFill>
              <a:latin typeface="Times New Roman" pitchFamily="18" charset="0"/>
            </a:endParaRPr>
          </a:p>
        </p:txBody>
      </p:sp>
      <p:sp>
        <p:nvSpPr>
          <p:cNvPr id="158723" name="Rectangle 2"/>
          <p:cNvSpPr>
            <a:spLocks noChangeArrowheads="1" noTextEdit="1"/>
          </p:cNvSpPr>
          <p:nvPr>
            <p:ph type="sldImg"/>
          </p:nvPr>
        </p:nvSpPr>
        <p:spPr bwMode="auto">
          <a:noFill/>
          <a:ln>
            <a:solidFill>
              <a:srgbClr val="000000"/>
            </a:solidFill>
            <a:miter lim="800000"/>
            <a:headEnd/>
            <a:tailEnd/>
          </a:ln>
        </p:spPr>
      </p:sp>
      <p:sp>
        <p:nvSpPr>
          <p:cNvPr id="158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0957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noFill/>
          <a:ln>
            <a:miter lim="800000"/>
            <a:headEnd/>
            <a:tailEnd/>
          </a:ln>
        </p:spPr>
        <p:txBody>
          <a:bodyPr/>
          <a:lstStyle/>
          <a:p>
            <a:fld id="{7E760CDA-F683-418E-AD36-09AC6AE4E8F0}" type="slidenum">
              <a:rPr lang="en-US">
                <a:solidFill>
                  <a:srgbClr val="000000"/>
                </a:solidFill>
                <a:latin typeface="Times New Roman" pitchFamily="18" charset="0"/>
              </a:rPr>
              <a:pPr/>
              <a:t>37</a:t>
            </a:fld>
            <a:endParaRPr lang="en-US">
              <a:solidFill>
                <a:srgbClr val="000000"/>
              </a:solidFill>
              <a:latin typeface="Times New Roman" pitchFamily="18" charset="0"/>
            </a:endParaRPr>
          </a:p>
        </p:txBody>
      </p:sp>
      <p:sp>
        <p:nvSpPr>
          <p:cNvPr id="160771" name="Rectangle 2"/>
          <p:cNvSpPr>
            <a:spLocks noChangeArrowheads="1" noTextEdit="1"/>
          </p:cNvSpPr>
          <p:nvPr>
            <p:ph type="sldImg"/>
          </p:nvPr>
        </p:nvSpPr>
        <p:spPr bwMode="auto">
          <a:noFill/>
          <a:ln>
            <a:solidFill>
              <a:srgbClr val="000000"/>
            </a:solidFill>
            <a:miter lim="800000"/>
            <a:headEnd/>
            <a:tailEnd/>
          </a:ln>
        </p:spPr>
      </p:sp>
      <p:sp>
        <p:nvSpPr>
          <p:cNvPr id="160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6281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64867"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6691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6896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7203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7408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7613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7920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8125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1161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bwMode="auto">
          <a:noFill/>
          <a:ln>
            <a:miter lim="800000"/>
            <a:headEnd/>
            <a:tailEnd/>
          </a:ln>
        </p:spPr>
        <p:txBody>
          <a:bodyPr/>
          <a:lstStyle/>
          <a:p>
            <a:fld id="{04B5E30A-A1CA-46C6-9BE3-8AE011ACAF02}" type="slidenum">
              <a:rPr lang="en-US">
                <a:solidFill>
                  <a:srgbClr val="000000"/>
                </a:solidFill>
                <a:latin typeface="Times New Roman" pitchFamily="18" charset="0"/>
              </a:rPr>
              <a:pPr/>
              <a:t>10</a:t>
            </a:fld>
            <a:endParaRPr lang="en-US">
              <a:solidFill>
                <a:srgbClr val="000000"/>
              </a:solidFill>
              <a:latin typeface="Times New Roman" pitchFamily="18" charset="0"/>
            </a:endParaRPr>
          </a:p>
        </p:txBody>
      </p:sp>
      <p:sp>
        <p:nvSpPr>
          <p:cNvPr id="116739" name="Rectangle 2"/>
          <p:cNvSpPr>
            <a:spLocks noRo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Rot="1" noChangeArrowheads="1" noTextEdit="1"/>
          </p:cNvSpPr>
          <p:nvPr>
            <p:ph type="sldImg"/>
          </p:nvPr>
        </p:nvSpPr>
        <p:spPr bwMode="auto">
          <a:noFill/>
          <a:ln>
            <a:solidFill>
              <a:srgbClr val="000000"/>
            </a:solidFill>
            <a:miter lim="800000"/>
            <a:headEnd/>
            <a:tailEnd/>
          </a:ln>
        </p:spPr>
      </p:sp>
      <p:sp>
        <p:nvSpPr>
          <p:cNvPr id="1187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ln>
            <a:miter lim="800000"/>
            <a:headEnd/>
            <a:tailEnd/>
          </a:ln>
        </p:spPr>
        <p:txBody>
          <a:bodyPr lIns="91428" tIns="45714" rIns="91428" bIns="45714"/>
          <a:lstStyle/>
          <a:p>
            <a:fld id="{986A3ECE-D244-4BAA-95C7-D027361E156A}" type="slidenum">
              <a:rPr lang="en-US"/>
              <a:pPr/>
              <a:t>12</a:t>
            </a:fld>
            <a:endParaRPr lang="en-US"/>
          </a:p>
        </p:txBody>
      </p:sp>
      <p:sp>
        <p:nvSpPr>
          <p:cNvPr id="120835" name="Rectangle 2"/>
          <p:cNvSpPr>
            <a:spLocks noRo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noFill/>
          <a:ln>
            <a:miter lim="800000"/>
            <a:headEnd/>
            <a:tailEnd/>
          </a:ln>
        </p:spPr>
        <p:txBody>
          <a:bodyPr lIns="91428" tIns="45714" rIns="91428" bIns="45714"/>
          <a:lstStyle/>
          <a:p>
            <a:fld id="{FFE1EF5E-2D56-4326-8A81-4BE2FB1453A7}" type="slidenum">
              <a:rPr lang="en-US"/>
              <a:pPr/>
              <a:t>13</a:t>
            </a:fld>
            <a:endParaRPr lang="en-US"/>
          </a:p>
        </p:txBody>
      </p:sp>
      <p:sp>
        <p:nvSpPr>
          <p:cNvPr id="1228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eaLnBrk="1" hangingPunct="1"/>
            <a:fld id="{8B418F28-0019-4D8E-B3C2-E9577FDEE557}" type="slidenum">
              <a:rPr lang="en-US" altLang="en-US" sz="1200">
                <a:latin typeface="Calibri" pitchFamily="34" charset="0"/>
              </a:rPr>
              <a:pPr eaLnBrk="1" hangingPunct="1"/>
              <a:t>13</a:t>
            </a:fld>
            <a:endParaRPr lang="en-US" altLang="en-US" sz="1200">
              <a:latin typeface="Calibri" pitchFamily="34" charset="0"/>
            </a:endParaRPr>
          </a:p>
        </p:txBody>
      </p:sp>
      <p:sp>
        <p:nvSpPr>
          <p:cNvPr id="122884" name="Rectangle 2"/>
          <p:cNvSpPr>
            <a:spLocks noRot="1" noChangeArrowheads="1" noTextEdit="1"/>
          </p:cNvSpPr>
          <p:nvPr>
            <p:ph type="sldImg"/>
          </p:nvPr>
        </p:nvSpPr>
        <p:spPr bwMode="auto">
          <a:noFill/>
          <a:ln>
            <a:solidFill>
              <a:srgbClr val="000000"/>
            </a:solidFill>
            <a:miter lim="800000"/>
            <a:headEnd/>
            <a:tailEnd/>
          </a:ln>
        </p:spPr>
      </p:sp>
      <p:sp>
        <p:nvSpPr>
          <p:cNvPr id="1228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ln>
            <a:miter lim="800000"/>
            <a:headEnd/>
            <a:tailEnd/>
          </a:ln>
        </p:spPr>
        <p:txBody>
          <a:bodyPr lIns="91428" tIns="45714" rIns="91428" bIns="45714"/>
          <a:lstStyle/>
          <a:p>
            <a:fld id="{638FB677-E628-4FF6-B3E3-520BF126A7B1}" type="slidenum">
              <a:rPr lang="en-US"/>
              <a:pPr/>
              <a:t>14</a:t>
            </a:fld>
            <a:endParaRPr lang="en-US"/>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eaLnBrk="1" hangingPunct="1"/>
            <a:fld id="{7A4D8F3E-08CB-46C1-90A9-045FFEC1CC1B}" type="slidenum">
              <a:rPr lang="en-US" altLang="en-US" sz="1200">
                <a:latin typeface="Calibri" pitchFamily="34" charset="0"/>
              </a:rPr>
              <a:pPr eaLnBrk="1" hangingPunct="1"/>
              <a:t>14</a:t>
            </a:fld>
            <a:endParaRPr lang="en-US" altLang="en-US" sz="1200">
              <a:latin typeface="Calibri" pitchFamily="34" charset="0"/>
            </a:endParaRPr>
          </a:p>
        </p:txBody>
      </p:sp>
      <p:sp>
        <p:nvSpPr>
          <p:cNvPr id="124932" name="Rectangle 2"/>
          <p:cNvSpPr>
            <a:spLocks noRot="1" noChangeArrowheads="1" noTextEdit="1"/>
          </p:cNvSpPr>
          <p:nvPr>
            <p:ph type="sldImg"/>
          </p:nvPr>
        </p:nvSpPr>
        <p:spPr bwMode="auto">
          <a:noFill/>
          <a:ln>
            <a:solidFill>
              <a:srgbClr val="000000"/>
            </a:solidFill>
            <a:miter lim="800000"/>
            <a:headEnd/>
            <a:tailEnd/>
          </a:ln>
        </p:spPr>
      </p:sp>
      <p:sp>
        <p:nvSpPr>
          <p:cNvPr id="12493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noTextEdit="1"/>
          </p:cNvSpPr>
          <p:nvPr>
            <p:ph type="sldImg"/>
          </p:nvPr>
        </p:nvSpPr>
        <p:spPr bwMode="auto">
          <a:xfrm>
            <a:off x="1144588" y="685800"/>
            <a:ext cx="4570412" cy="3429000"/>
          </a:xfrm>
          <a:noFill/>
          <a:ln>
            <a:solidFill>
              <a:srgbClr val="000000"/>
            </a:solidFill>
            <a:miter lim="800000"/>
            <a:headEnd/>
            <a:tailEnd/>
          </a:ln>
        </p:spPr>
      </p:sp>
      <p:sp>
        <p:nvSpPr>
          <p:cNvPr id="126979"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0513" y="2546350"/>
            <a:ext cx="711200" cy="474663"/>
            <a:chOff x="720" y="336"/>
            <a:chExt cx="624" cy="432"/>
          </a:xfrm>
        </p:grpSpPr>
        <p:sp>
          <p:nvSpPr>
            <p:cNvPr id="5" name="Rectangle 3"/>
            <p:cNvSpPr>
              <a:spLocks noChangeArrowheads="1"/>
            </p:cNvSpPr>
            <p:nvPr/>
          </p:nvSpPr>
          <p:spPr bwMode="auto">
            <a:xfrm>
              <a:off x="720" y="336"/>
              <a:ext cx="384" cy="432"/>
            </a:xfrm>
            <a:prstGeom prst="rect">
              <a:avLst/>
            </a:prstGeom>
            <a:solidFill>
              <a:schemeClr val="folHlink"/>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sp>
          <p:nvSpPr>
            <p:cNvPr id="6"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grpSp>
      <p:grpSp>
        <p:nvGrpSpPr>
          <p:cNvPr id="7" name="Group 5"/>
          <p:cNvGrpSpPr>
            <a:grpSpLocks/>
          </p:cNvGrpSpPr>
          <p:nvPr/>
        </p:nvGrpSpPr>
        <p:grpSpPr bwMode="auto">
          <a:xfrm>
            <a:off x="414338" y="2968625"/>
            <a:ext cx="738187" cy="474663"/>
            <a:chOff x="912" y="2640"/>
            <a:chExt cx="672" cy="432"/>
          </a:xfrm>
        </p:grpSpPr>
        <p:sp>
          <p:nvSpPr>
            <p:cNvPr id="8" name="Rectangle 6"/>
            <p:cNvSpPr>
              <a:spLocks noChangeArrowheads="1"/>
            </p:cNvSpPr>
            <p:nvPr/>
          </p:nvSpPr>
          <p:spPr bwMode="auto">
            <a:xfrm>
              <a:off x="912" y="2640"/>
              <a:ext cx="384" cy="432"/>
            </a:xfrm>
            <a:prstGeom prst="rect">
              <a:avLst/>
            </a:prstGeom>
            <a:solidFill>
              <a:schemeClr val="accent2"/>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sp>
          <p:nvSpPr>
            <p:cNvPr id="9" name="Rectangle 7"/>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grpSp>
      <p:sp>
        <p:nvSpPr>
          <p:cNvPr id="10"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sp>
        <p:nvSpPr>
          <p:cNvPr id="11" name="Rectangle 9"/>
          <p:cNvSpPr>
            <a:spLocks noChangeArrowheads="1"/>
          </p:cNvSpPr>
          <p:nvPr/>
        </p:nvSpPr>
        <p:spPr bwMode="auto">
          <a:xfrm>
            <a:off x="635000" y="2438400"/>
            <a:ext cx="31750" cy="1052513"/>
          </a:xfrm>
          <a:prstGeom prst="rect">
            <a:avLst/>
          </a:prstGeom>
          <a:solidFill>
            <a:schemeClr val="bg2"/>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sp>
        <p:nvSpPr>
          <p:cNvPr id="12"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a:noFill/>
          </a:ln>
          <a:extLst/>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3" name="Rectangle 16"/>
          <p:cNvSpPr>
            <a:spLocks noChangeArrowheads="1"/>
          </p:cNvSpPr>
          <p:nvPr userDrawn="1"/>
        </p:nvSpPr>
        <p:spPr bwMode="auto">
          <a:xfrm>
            <a:off x="2955925" y="895350"/>
            <a:ext cx="184150" cy="45720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ea typeface="ＭＳ Ｐゴシック" pitchFamily="34" charset="-128"/>
            </a:endParaRPr>
          </a:p>
        </p:txBody>
      </p:sp>
      <p:sp>
        <p:nvSpPr>
          <p:cNvPr id="87050"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87051"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16" charset="2"/>
              <a:buNone/>
              <a:defRPr/>
            </a:lvl1pPr>
          </a:lstStyle>
          <a:p>
            <a:r>
              <a:rPr lang="en-US"/>
              <a:t>Click to edit Master subtitle style</a:t>
            </a:r>
          </a:p>
        </p:txBody>
      </p:sp>
      <p:sp>
        <p:nvSpPr>
          <p:cNvPr id="14" name="Rectangle 1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medblog.stanford.edu/lane-faq/archives/PValuesAugust2007.ppt</a:t>
            </a:r>
          </a:p>
        </p:txBody>
      </p:sp>
      <p:sp>
        <p:nvSpPr>
          <p:cNvPr id="16" name="Rectangle 1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BD85FFA1-3B21-4A43-8806-2F5B24E60C4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fld id="{9640630A-2763-4B61-BC38-69A99F9C9D0F}" type="slidenum">
              <a:rPr lang="en-US"/>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D89CF00D-570B-4EC2-9ABD-A64ADD817B05}" type="slidenum">
              <a:rPr lang="en-US"/>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057400"/>
            <a:ext cx="7772400" cy="4114800"/>
          </a:xfrm>
        </p:spPr>
        <p:txBody>
          <a:bodyPr/>
          <a:lstStyle/>
          <a:p>
            <a:pPr lvl="0"/>
            <a:endParaRPr lang="en-US" noProof="0" smtClean="0"/>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C463702A-1D6A-4DF9-823F-1FFFC5682C3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fld id="{3E756331-0E94-42A7-9F35-C2497D2A2A5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609600"/>
            <a:ext cx="6908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378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2400">
              <a:solidFill>
                <a:prstClr val="white"/>
              </a:solidFill>
            </a:endParaRPr>
          </a:p>
        </p:txBody>
      </p:sp>
      <p:sp>
        <p:nvSpPr>
          <p:cNvPr id="5" name="Straight Connector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1" fontAlgn="auto" hangingPunct="1">
              <a:spcBef>
                <a:spcPts val="0"/>
              </a:spcBef>
              <a:spcAft>
                <a:spcPts val="0"/>
              </a:spcAft>
              <a:defRPr/>
            </a:pPr>
            <a:endParaRPr lang="en-US" sz="2400">
              <a:solidFill>
                <a:prstClr val="black"/>
              </a:solidFill>
              <a:latin typeface="Trebuchet MS"/>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r>
              <a:rPr lang="zh-TW" altLang="zh-TW"/>
              <a:t>2008/9/16</a:t>
            </a: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r>
              <a:rPr altLang="zh-TW"/>
              <a:t>1.1 What is Statistics?</a:t>
            </a:r>
          </a:p>
        </p:txBody>
      </p:sp>
      <p:sp>
        <p:nvSpPr>
          <p:cNvPr id="8" name="Slide Number Placeholder 28"/>
          <p:cNvSpPr>
            <a:spLocks noGrp="1"/>
          </p:cNvSpPr>
          <p:nvPr>
            <p:ph type="sldNum" sz="quarter" idx="12"/>
          </p:nvPr>
        </p:nvSpPr>
        <p:spPr>
          <a:xfrm>
            <a:off x="7880350" y="6556375"/>
            <a:ext cx="588963" cy="228600"/>
          </a:xfrm>
        </p:spPr>
        <p:txBody>
          <a:bodyPr/>
          <a:lstStyle>
            <a:lvl1pPr>
              <a:defRPr>
                <a:solidFill>
                  <a:srgbClr val="FFFFFF"/>
                </a:solidFill>
              </a:defRPr>
            </a:lvl1pPr>
          </a:lstStyle>
          <a:p>
            <a:fld id="{E76AD05B-0EE4-47FD-9C33-48BBB71627D2}" type="slidenum">
              <a:rPr lang="en-US" altLang="zh-TW"/>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US" altLang="zh-TW"/>
          </a:p>
        </p:txBody>
      </p:sp>
      <p:sp>
        <p:nvSpPr>
          <p:cNvPr id="5" name="Footer Placeholder 4"/>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49F83946-0679-4FB9-8362-8E60585DF7D6}" type="slidenum">
              <a:rPr lang="en-US" altLang="zh-TW"/>
              <a:pPr/>
              <a:t>‹#›</a:t>
            </a:fld>
            <a:endParaRPr lang="en-US" altLang="zh-TW"/>
          </a:p>
        </p:txBody>
      </p:sp>
      <p:sp>
        <p:nvSpPr>
          <p:cNvPr id="6" name="Slide Number Placeholder 5"/>
          <p:cNvSpPr>
            <a:spLocks noGrp="1"/>
          </p:cNvSpPr>
          <p:nvPr>
            <p:ph type="sldNum" sz="quarter" idx="12"/>
          </p:nvPr>
        </p:nvSpPr>
        <p:spPr/>
        <p:txBody>
          <a:bodyPr/>
          <a:lstStyle>
            <a:lvl1pPr>
              <a:defRPr/>
            </a:lvl1pPr>
          </a:lstStyle>
          <a:p>
            <a:fld id="{A5502B3E-D614-4066-BF48-69076FC0F979}" type="slidenum">
              <a:rPr lang="en-US" altLang="zh-TW"/>
              <a:pPr/>
              <a:t>‹#›</a:t>
            </a:fld>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rgbClr val="B13F9A"/>
                </a:solidFill>
              </a:defRPr>
            </a:lvl1pPr>
            <a:extLst/>
          </a:lstStyle>
          <a:p>
            <a:pPr>
              <a:defRPr/>
            </a:pPr>
            <a:endParaRPr lang="en-US" altLang="zh-TW"/>
          </a:p>
        </p:txBody>
      </p:sp>
      <p:sp>
        <p:nvSpPr>
          <p:cNvPr id="5" name="Footer Placeholder 4"/>
          <p:cNvSpPr>
            <a:spLocks noGrp="1"/>
          </p:cNvSpPr>
          <p:nvPr>
            <p:ph type="ftr" sz="quarter" idx="11"/>
          </p:nvPr>
        </p:nvSpPr>
        <p:spPr>
          <a:xfrm>
            <a:off x="1735138" y="6556375"/>
            <a:ext cx="2895600" cy="228600"/>
          </a:xfrm>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FBD465E7-B7A3-44A9-B690-3311CB48C0AA}" type="slidenum">
              <a:rPr lang="en-US" altLang="zh-TW"/>
              <a:pPr/>
              <a:t>‹#›</a:t>
            </a:fld>
            <a:endParaRPr lang="en-US" altLang="zh-TW"/>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fld id="{2B8FE447-1050-4F99-97E0-3FDFD2C68EB7}" type="slidenum">
              <a:rPr lang="en-US" altLang="zh-TW"/>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zh-TW"/>
          </a:p>
        </p:txBody>
      </p:sp>
      <p:sp>
        <p:nvSpPr>
          <p:cNvPr id="6" name="Footer Placeholder 5"/>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D9E7600B-5EE9-4F64-BA15-64843DCEF8FC}" type="slidenum">
              <a:rPr lang="en-US" altLang="zh-TW"/>
              <a:pPr/>
              <a:t>‹#›</a:t>
            </a:fld>
            <a:endParaRPr lang="en-US" altLang="zh-TW"/>
          </a:p>
        </p:txBody>
      </p:sp>
      <p:sp>
        <p:nvSpPr>
          <p:cNvPr id="7" name="Slide Number Placeholder 6"/>
          <p:cNvSpPr>
            <a:spLocks noGrp="1"/>
          </p:cNvSpPr>
          <p:nvPr>
            <p:ph type="sldNum" sz="quarter" idx="12"/>
          </p:nvPr>
        </p:nvSpPr>
        <p:spPr/>
        <p:txBody>
          <a:bodyPr/>
          <a:lstStyle>
            <a:lvl1pPr>
              <a:defRPr/>
            </a:lvl1pPr>
          </a:lstStyle>
          <a:p>
            <a:fld id="{FA5FF8D4-02F5-4416-BAA2-91EF977D57E8}" type="slidenum">
              <a:rPr lang="en-US" altLang="zh-TW"/>
              <a:pPr/>
              <a:t>‹#›</a:t>
            </a:fld>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ltLang="zh-TW"/>
          </a:p>
        </p:txBody>
      </p:sp>
      <p:sp>
        <p:nvSpPr>
          <p:cNvPr id="8" name="Footer Placeholder 7"/>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0356CEBF-1D52-4B1F-8CBF-CE10886B7B90}" type="slidenum">
              <a:rPr lang="en-US" altLang="zh-TW"/>
              <a:pPr/>
              <a:t>‹#›</a:t>
            </a:fld>
            <a:endParaRPr lang="en-US" altLang="zh-TW"/>
          </a:p>
        </p:txBody>
      </p:sp>
      <p:sp>
        <p:nvSpPr>
          <p:cNvPr id="9" name="Slide Number Placeholder 8"/>
          <p:cNvSpPr>
            <a:spLocks noGrp="1"/>
          </p:cNvSpPr>
          <p:nvPr>
            <p:ph type="sldNum" sz="quarter" idx="12"/>
          </p:nvPr>
        </p:nvSpPr>
        <p:spPr/>
        <p:txBody>
          <a:bodyPr/>
          <a:lstStyle>
            <a:lvl1pPr>
              <a:defRPr/>
            </a:lvl1pPr>
          </a:lstStyle>
          <a:p>
            <a:fld id="{888F2443-0513-487F-9C20-BAA7A1CC1BE4}" type="slidenum">
              <a:rPr lang="en-US" altLang="zh-TW"/>
              <a:pPr/>
              <a:t>‹#›</a:t>
            </a:fld>
            <a:endParaRPr lang="en-US" altLang="zh-T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ltLang="zh-TW"/>
          </a:p>
        </p:txBody>
      </p:sp>
      <p:sp>
        <p:nvSpPr>
          <p:cNvPr id="4" name="Footer Placeholder 3"/>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4C017F83-9CD9-4B11-8D58-BFBE1CF9B34D}" type="slidenum">
              <a:rPr lang="en-US" altLang="zh-TW"/>
              <a:pPr/>
              <a:t>‹#›</a:t>
            </a:fld>
            <a:endParaRPr lang="en-US" altLang="zh-TW"/>
          </a:p>
        </p:txBody>
      </p:sp>
      <p:sp>
        <p:nvSpPr>
          <p:cNvPr id="5" name="Slide Number Placeholder 4"/>
          <p:cNvSpPr>
            <a:spLocks noGrp="1"/>
          </p:cNvSpPr>
          <p:nvPr>
            <p:ph type="sldNum" sz="quarter" idx="12"/>
          </p:nvPr>
        </p:nvSpPr>
        <p:spPr/>
        <p:txBody>
          <a:bodyPr/>
          <a:lstStyle>
            <a:lvl1pPr>
              <a:defRPr/>
            </a:lvl1pPr>
          </a:lstStyle>
          <a:p>
            <a:fld id="{ED7CC5CF-F736-43DA-8A07-41692B6864AD}" type="slidenum">
              <a:rPr lang="en-US" altLang="zh-TW"/>
              <a:pPr/>
              <a:t>‹#›</a:t>
            </a:fld>
            <a:endParaRPr lang="en-US" altLang="zh-TW"/>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B13F9A"/>
                </a:solidFill>
              </a:defRPr>
            </a:lvl1pPr>
            <a:extLst/>
          </a:lstStyle>
          <a:p>
            <a:pPr>
              <a:defRPr/>
            </a:pPr>
            <a:endParaRPr lang="en-US" altLang="zh-TW"/>
          </a:p>
        </p:txBody>
      </p:sp>
      <p:sp>
        <p:nvSpPr>
          <p:cNvPr id="3" name="Footer Placeholder 2"/>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89E62B07-388C-462C-8EED-BECD81B5B56B}" type="slidenum">
              <a:rPr lang="en-US" altLang="zh-TW"/>
              <a:pPr/>
              <a:t>‹#›</a:t>
            </a:fld>
            <a:endParaRPr lang="en-US" altLang="zh-TW"/>
          </a:p>
        </p:txBody>
      </p:sp>
      <p:sp>
        <p:nvSpPr>
          <p:cNvPr id="4" name="Slide Number Placeholder 3"/>
          <p:cNvSpPr>
            <a:spLocks noGrp="1"/>
          </p:cNvSpPr>
          <p:nvPr>
            <p:ph type="sldNum" sz="quarter" idx="12"/>
          </p:nvPr>
        </p:nvSpPr>
        <p:spPr/>
        <p:txBody>
          <a:bodyPr/>
          <a:lstStyle>
            <a:lvl1pPr>
              <a:defRPr/>
            </a:lvl1pPr>
          </a:lstStyle>
          <a:p>
            <a:fld id="{F0B7B6AC-4D95-44A0-BC1C-5B117E61F949}"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fld id="{15E9A491-EBA7-4438-A72D-AF54344247AF}"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zh-TW"/>
          </a:p>
        </p:txBody>
      </p:sp>
      <p:sp>
        <p:nvSpPr>
          <p:cNvPr id="6" name="Footer Placeholder 5"/>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8400F027-B8E3-49BF-9A30-11B5B4EDDEF0}" type="slidenum">
              <a:rPr lang="en-US" altLang="zh-TW"/>
              <a:pPr/>
              <a:t>‹#›</a:t>
            </a:fld>
            <a:endParaRPr lang="en-US" altLang="zh-TW"/>
          </a:p>
        </p:txBody>
      </p:sp>
      <p:sp>
        <p:nvSpPr>
          <p:cNvPr id="7" name="Slide Number Placeholder 6"/>
          <p:cNvSpPr>
            <a:spLocks noGrp="1"/>
          </p:cNvSpPr>
          <p:nvPr>
            <p:ph type="sldNum" sz="quarter" idx="12"/>
          </p:nvPr>
        </p:nvSpPr>
        <p:spPr/>
        <p:txBody>
          <a:bodyPr/>
          <a:lstStyle>
            <a:lvl1pPr>
              <a:defRPr/>
            </a:lvl1pPr>
          </a:lstStyle>
          <a:p>
            <a:fld id="{44963D91-0C9A-453B-AB0E-73B1011DFB3F}" type="slidenum">
              <a:rPr lang="en-US" altLang="zh-TW"/>
              <a:pPr/>
              <a:t>‹#›</a:t>
            </a:fld>
            <a:endParaRPr lang="en-US" altLang="zh-TW"/>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2400">
              <a:solidFill>
                <a:prstClr val="white"/>
              </a:solidFill>
            </a:endParaRPr>
          </a:p>
        </p:txBody>
      </p:sp>
      <p:sp>
        <p:nvSpPr>
          <p:cNvPr id="6" name="Rectangle 9"/>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2400">
              <a:solidFill>
                <a:prstClr val="white"/>
              </a:solidFill>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solidFill>
                  <a:srgbClr val="F4E7ED"/>
                </a:solidFill>
              </a:defRPr>
            </a:lvl1pPr>
            <a:extLst/>
          </a:lstStyle>
          <a:p>
            <a:pPr>
              <a:defRPr/>
            </a:pPr>
            <a:endParaRPr lang="en-US" altLang="zh-TW"/>
          </a:p>
        </p:txBody>
      </p:sp>
      <p:sp>
        <p:nvSpPr>
          <p:cNvPr id="8" name="Footer Placeholder 5"/>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solidFill>
                  <a:srgbClr val="F4E7ED"/>
                </a:solidFill>
                <a:cs typeface="Arial" charset="0"/>
              </a:defRPr>
            </a:lvl1pPr>
          </a:lstStyle>
          <a:p>
            <a:fld id="{EAB38E83-54C4-4410-B882-32BE87D90B88}" type="slidenum">
              <a:rPr lang="en-US" altLang="zh-TW"/>
              <a:pPr/>
              <a:t>‹#›</a:t>
            </a:fld>
            <a:endParaRPr lang="en-US" altLang="zh-TW"/>
          </a:p>
        </p:txBody>
      </p:sp>
      <p:sp>
        <p:nvSpPr>
          <p:cNvPr id="9" name="Slide Number Placeholder 6"/>
          <p:cNvSpPr>
            <a:spLocks noGrp="1"/>
          </p:cNvSpPr>
          <p:nvPr>
            <p:ph type="sldNum" sz="quarter" idx="12"/>
          </p:nvPr>
        </p:nvSpPr>
        <p:spPr/>
        <p:txBody>
          <a:bodyPr/>
          <a:lstStyle>
            <a:lvl1pPr>
              <a:defRPr>
                <a:solidFill>
                  <a:srgbClr val="F4E7ED"/>
                </a:solidFill>
              </a:defRPr>
            </a:lvl1pPr>
          </a:lstStyle>
          <a:p>
            <a:fld id="{4A281D4C-D9DA-4122-AD8D-9C94E7E2F8B6}" type="slidenum">
              <a:rPr lang="en-US" altLang="zh-TW"/>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endParaRPr lang="en-US" altLang="zh-TW"/>
          </a:p>
        </p:txBody>
      </p:sp>
      <p:sp>
        <p:nvSpPr>
          <p:cNvPr id="5" name="Footer Placeholder 4"/>
          <p:cNvSpPr>
            <a:spLocks noGrp="1"/>
          </p:cNvSpPr>
          <p:nvPr>
            <p:ph type="ftr" sz="quarter" idx="11"/>
          </p:nvPr>
        </p:nvSpPr>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97C5F629-A708-4D79-927A-CE1A65EB8FA4}" type="slidenum">
              <a:rPr lang="en-US" altLang="zh-TW"/>
              <a:pPr/>
              <a:t>‹#›</a:t>
            </a:fld>
            <a:endParaRPr lang="en-US" altLang="zh-TW"/>
          </a:p>
        </p:txBody>
      </p:sp>
      <p:sp>
        <p:nvSpPr>
          <p:cNvPr id="6" name="Slide Number Placeholder 5"/>
          <p:cNvSpPr>
            <a:spLocks noGrp="1"/>
          </p:cNvSpPr>
          <p:nvPr>
            <p:ph type="sldNum" sz="quarter" idx="12"/>
          </p:nvPr>
        </p:nvSpPr>
        <p:spPr/>
        <p:txBody>
          <a:bodyPr/>
          <a:lstStyle>
            <a:lvl1pPr>
              <a:defRPr/>
            </a:lvl1pPr>
          </a:lstStyle>
          <a:p>
            <a:fld id="{33BFE25D-9041-4894-A4EA-70C4E86EC9F6}" type="slidenum">
              <a:rPr lang="en-US" altLang="zh-TW"/>
              <a:pPr/>
              <a:t>‹#›</a:t>
            </a:fld>
            <a:endParaRPr lang="en-US" altLang="zh-TW"/>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ltLang="zh-TW"/>
          </a:p>
        </p:txBody>
      </p:sp>
      <p:sp>
        <p:nvSpPr>
          <p:cNvPr id="5" name="Footer Placeholder 4"/>
          <p:cNvSpPr>
            <a:spLocks noGrp="1"/>
          </p:cNvSpPr>
          <p:nvPr>
            <p:ph type="ftr" sz="quarter" idx="11"/>
          </p:nvPr>
        </p:nvSpPr>
        <p:spPr>
          <a:xfrm>
            <a:off x="457200" y="6556375"/>
            <a:ext cx="3657600" cy="228600"/>
          </a:xfrm>
        </p:spPr>
        <p:txBody>
          <a:bodyPr wrap="square" lIns="91440" rIns="91440" numCol="1" anchorCtr="0" compatLnSpc="1">
            <a:prstTxWarp prst="textNoShape">
              <a:avLst/>
            </a:prstTxWarp>
          </a:bodyPr>
          <a:lstStyle>
            <a:lvl1pPr fontAlgn="base">
              <a:spcBef>
                <a:spcPct val="0"/>
              </a:spcBef>
              <a:spcAft>
                <a:spcPct val="0"/>
              </a:spcAft>
              <a:defRPr smtClean="0">
                <a:cs typeface="Arial" charset="0"/>
              </a:defRPr>
            </a:lvl1pPr>
          </a:lstStyle>
          <a:p>
            <a:fld id="{2671A681-C145-4BBB-B048-B8EF84FF60E5}" type="slidenum">
              <a:rPr lang="en-US" altLang="zh-TW"/>
              <a:pPr/>
              <a:t>‹#›</a:t>
            </a:fld>
            <a:endParaRPr lang="en-US" altLang="zh-TW"/>
          </a:p>
        </p:txBody>
      </p:sp>
      <p:sp>
        <p:nvSpPr>
          <p:cNvPr id="6" name="Slide Number Placeholder 5"/>
          <p:cNvSpPr>
            <a:spLocks noGrp="1"/>
          </p:cNvSpPr>
          <p:nvPr>
            <p:ph type="sldNum" sz="quarter" idx="12"/>
          </p:nvPr>
        </p:nvSpPr>
        <p:spPr>
          <a:xfrm>
            <a:off x="6254750" y="6553200"/>
            <a:ext cx="587375" cy="228600"/>
          </a:xfrm>
        </p:spPr>
        <p:txBody>
          <a:bodyPr/>
          <a:lstStyle>
            <a:lvl1pPr>
              <a:defRPr/>
            </a:lvl1pPr>
          </a:lstStyle>
          <a:p>
            <a:fld id="{63C3D44A-4FCD-4335-B439-7A75BBEC3143}" type="slidenum">
              <a:rPr lang="en-US" altLang="zh-TW"/>
              <a:pPr/>
              <a:t>‹#›</a:t>
            </a:fld>
            <a:endParaRPr lang="en-US" altLang="zh-TW"/>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4F6CB6A-ABAF-4446-ACCA-8A93BDC63185}"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7"/>
          <p:cNvSpPr>
            <a:spLocks noGrp="1" noChangeArrowheads="1"/>
          </p:cNvSpPr>
          <p:nvPr>
            <p:ph type="dt" sz="half" idx="10"/>
          </p:nvPr>
        </p:nvSpPr>
        <p:spPr/>
        <p:txBody>
          <a:bodyPr/>
          <a:lstStyle>
            <a:lvl1pPr>
              <a:defRPr>
                <a:latin typeface="Arial" charset="0"/>
                <a:cs typeface="Arial" charset="0"/>
              </a:defRPr>
            </a:lvl1pPr>
          </a:lstStyle>
          <a:p>
            <a:pPr>
              <a:defRPr/>
            </a:pPr>
            <a:fld id="{9EB306B2-6F07-46E8-8C75-59FFF75449B0}" type="datetimeFigureOut">
              <a:rPr lang="en-US"/>
              <a:pPr>
                <a:defRPr/>
              </a:pPr>
              <a:t>11/27/2013</a:t>
            </a:fld>
            <a:endParaRPr lang="en-US"/>
          </a:p>
        </p:txBody>
      </p:sp>
      <p:sp>
        <p:nvSpPr>
          <p:cNvPr id="5"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atin typeface="Arial" charset="0"/>
              </a:defRPr>
            </a:lvl1pPr>
          </a:lstStyle>
          <a:p>
            <a:fld id="{A54597F6-EF29-467B-8AC4-51E67D4652E7}"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atin typeface="Arial" charset="0"/>
                <a:cs typeface="Arial" charset="0"/>
              </a:defRPr>
            </a:lvl1pPr>
          </a:lstStyle>
          <a:p>
            <a:pPr>
              <a:defRPr/>
            </a:pPr>
            <a:fld id="{74C580C7-9E51-4F14-A5B6-454E0A8B0E92}" type="datetimeFigureOut">
              <a:rPr lang="en-US"/>
              <a:pPr>
                <a:defRPr/>
              </a:pPr>
              <a:t>11/27/2013</a:t>
            </a:fld>
            <a:endParaRPr lang="en-US"/>
          </a:p>
        </p:txBody>
      </p:sp>
      <p:sp>
        <p:nvSpPr>
          <p:cNvPr id="5"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atin typeface="Arial" charset="0"/>
              </a:defRPr>
            </a:lvl1pPr>
          </a:lstStyle>
          <a:p>
            <a:fld id="{70CC74E6-855E-48EA-97DB-D4DF0B0128E8}"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a:defRPr>
                <a:latin typeface="Arial" charset="0"/>
                <a:cs typeface="Arial" charset="0"/>
              </a:defRPr>
            </a:lvl1pPr>
          </a:lstStyle>
          <a:p>
            <a:pPr>
              <a:defRPr/>
            </a:pPr>
            <a:fld id="{B1A52835-C02C-45F7-915E-03FECFCC1B9F}" type="datetimeFigureOut">
              <a:rPr lang="en-US"/>
              <a:pPr>
                <a:defRPr/>
              </a:pPr>
              <a:t>11/27/2013</a:t>
            </a:fld>
            <a:endParaRPr lang="en-US"/>
          </a:p>
        </p:txBody>
      </p:sp>
      <p:sp>
        <p:nvSpPr>
          <p:cNvPr id="5"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atin typeface="Arial" charset="0"/>
              </a:defRPr>
            </a:lvl1pPr>
          </a:lstStyle>
          <a:p>
            <a:fld id="{71E0BAD7-A9D0-4874-B75B-DB335020E372}"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a:defRPr>
                <a:latin typeface="Arial" charset="0"/>
                <a:cs typeface="Arial" charset="0"/>
              </a:defRPr>
            </a:lvl1pPr>
          </a:lstStyle>
          <a:p>
            <a:pPr>
              <a:defRPr/>
            </a:pPr>
            <a:fld id="{1447E521-8984-42BE-A5CC-7E8529ADB968}" type="datetimeFigureOut">
              <a:rPr lang="en-US"/>
              <a:pPr>
                <a:defRPr/>
              </a:pPr>
              <a:t>11/27/2013</a:t>
            </a:fld>
            <a:endParaRPr lang="en-US"/>
          </a:p>
        </p:txBody>
      </p:sp>
      <p:sp>
        <p:nvSpPr>
          <p:cNvPr id="6"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atin typeface="Arial" charset="0"/>
              </a:defRPr>
            </a:lvl1pPr>
          </a:lstStyle>
          <a:p>
            <a:fld id="{9E4B9213-317C-442E-AF19-6F29379C1FD8}"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a:defRPr>
                <a:latin typeface="Arial" charset="0"/>
                <a:cs typeface="Arial" charset="0"/>
              </a:defRPr>
            </a:lvl1pPr>
          </a:lstStyle>
          <a:p>
            <a:pPr>
              <a:defRPr/>
            </a:pPr>
            <a:fld id="{F51DEC06-8033-4D77-AD4A-FBF0D0FC651F}" type="datetimeFigureOut">
              <a:rPr lang="en-US"/>
              <a:pPr>
                <a:defRPr/>
              </a:pPr>
              <a:t>11/27/2013</a:t>
            </a:fld>
            <a:endParaRPr lang="en-US"/>
          </a:p>
        </p:txBody>
      </p:sp>
      <p:sp>
        <p:nvSpPr>
          <p:cNvPr id="8"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atin typeface="Arial" charset="0"/>
              </a:defRPr>
            </a:lvl1pPr>
          </a:lstStyle>
          <a:p>
            <a:fld id="{22B0935D-717E-446F-8D8D-66FB63BDDBE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6" name="Rectangle 13"/>
          <p:cNvSpPr>
            <a:spLocks noGrp="1" noChangeArrowheads="1"/>
          </p:cNvSpPr>
          <p:nvPr>
            <p:ph type="sldNum" sz="quarter" idx="12"/>
          </p:nvPr>
        </p:nvSpPr>
        <p:spPr>
          <a:ln/>
        </p:spPr>
        <p:txBody>
          <a:bodyPr/>
          <a:lstStyle>
            <a:lvl1pPr>
              <a:defRPr/>
            </a:lvl1pPr>
          </a:lstStyle>
          <a:p>
            <a:fld id="{B0ABE3D6-0121-4731-982F-E11C16BAC2E8}"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a:defRPr>
                <a:latin typeface="Arial" charset="0"/>
                <a:cs typeface="Arial" charset="0"/>
              </a:defRPr>
            </a:lvl1pPr>
          </a:lstStyle>
          <a:p>
            <a:pPr>
              <a:defRPr/>
            </a:pPr>
            <a:fld id="{858734A4-ED0A-482D-875A-3FB87B0E0DE5}" type="datetimeFigureOut">
              <a:rPr lang="en-US"/>
              <a:pPr>
                <a:defRPr/>
              </a:pPr>
              <a:t>11/27/2013</a:t>
            </a:fld>
            <a:endParaRPr lang="en-US"/>
          </a:p>
        </p:txBody>
      </p:sp>
      <p:sp>
        <p:nvSpPr>
          <p:cNvPr id="4"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5" name="Rectangle 9"/>
          <p:cNvSpPr>
            <a:spLocks noGrp="1" noChangeArrowheads="1"/>
          </p:cNvSpPr>
          <p:nvPr>
            <p:ph type="sldNum" sz="quarter" idx="12"/>
          </p:nvPr>
        </p:nvSpPr>
        <p:spPr/>
        <p:txBody>
          <a:bodyPr/>
          <a:lstStyle>
            <a:lvl1pPr>
              <a:defRPr>
                <a:latin typeface="Arial" charset="0"/>
              </a:defRPr>
            </a:lvl1pPr>
          </a:lstStyle>
          <a:p>
            <a:fld id="{0577CB90-9482-4460-A58C-EAFCE7D78D79}"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atin typeface="Arial" charset="0"/>
                <a:cs typeface="Arial" charset="0"/>
              </a:defRPr>
            </a:lvl1pPr>
          </a:lstStyle>
          <a:p>
            <a:pPr>
              <a:defRPr/>
            </a:pPr>
            <a:fld id="{3BA783E9-87B8-4E6C-BC02-8A1AEE86E357}" type="datetimeFigureOut">
              <a:rPr lang="en-US"/>
              <a:pPr>
                <a:defRPr/>
              </a:pPr>
              <a:t>11/27/2013</a:t>
            </a:fld>
            <a:endParaRPr lang="en-US"/>
          </a:p>
        </p:txBody>
      </p:sp>
      <p:sp>
        <p:nvSpPr>
          <p:cNvPr id="3"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4" name="Rectangle 9"/>
          <p:cNvSpPr>
            <a:spLocks noGrp="1" noChangeArrowheads="1"/>
          </p:cNvSpPr>
          <p:nvPr>
            <p:ph type="sldNum" sz="quarter" idx="12"/>
          </p:nvPr>
        </p:nvSpPr>
        <p:spPr/>
        <p:txBody>
          <a:bodyPr/>
          <a:lstStyle>
            <a:lvl1pPr>
              <a:defRPr>
                <a:latin typeface="Arial" charset="0"/>
              </a:defRPr>
            </a:lvl1pPr>
          </a:lstStyle>
          <a:p>
            <a:fld id="{674921CD-1CDF-44E9-A490-C48A6BA1C261}"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a:defRPr>
                <a:latin typeface="Arial" charset="0"/>
                <a:cs typeface="Arial" charset="0"/>
              </a:defRPr>
            </a:lvl1pPr>
          </a:lstStyle>
          <a:p>
            <a:pPr>
              <a:defRPr/>
            </a:pPr>
            <a:fld id="{A581C548-57FD-4063-B2AD-C9E457DFDC06}" type="datetimeFigureOut">
              <a:rPr lang="en-US"/>
              <a:pPr>
                <a:defRPr/>
              </a:pPr>
              <a:t>11/27/2013</a:t>
            </a:fld>
            <a:endParaRPr lang="en-US"/>
          </a:p>
        </p:txBody>
      </p:sp>
      <p:sp>
        <p:nvSpPr>
          <p:cNvPr id="6"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atin typeface="Arial" charset="0"/>
              </a:defRPr>
            </a:lvl1pPr>
          </a:lstStyle>
          <a:p>
            <a:fld id="{982FF0EC-4092-4E1C-A812-FAF16C355748}"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a:defRPr>
                <a:latin typeface="Arial" charset="0"/>
                <a:cs typeface="Arial" charset="0"/>
              </a:defRPr>
            </a:lvl1pPr>
          </a:lstStyle>
          <a:p>
            <a:pPr>
              <a:defRPr/>
            </a:pPr>
            <a:fld id="{E1062ED4-5B1D-46FB-852A-1BDDFD6DBCD0}" type="datetimeFigureOut">
              <a:rPr lang="en-US"/>
              <a:pPr>
                <a:defRPr/>
              </a:pPr>
              <a:t>11/27/2013</a:t>
            </a:fld>
            <a:endParaRPr lang="en-US"/>
          </a:p>
        </p:txBody>
      </p:sp>
      <p:sp>
        <p:nvSpPr>
          <p:cNvPr id="6"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9"/>
          <p:cNvSpPr>
            <a:spLocks noGrp="1" noChangeArrowheads="1"/>
          </p:cNvSpPr>
          <p:nvPr>
            <p:ph type="sldNum" sz="quarter" idx="12"/>
          </p:nvPr>
        </p:nvSpPr>
        <p:spPr/>
        <p:txBody>
          <a:bodyPr/>
          <a:lstStyle>
            <a:lvl1pPr>
              <a:defRPr>
                <a:latin typeface="Arial" charset="0"/>
              </a:defRPr>
            </a:lvl1pPr>
          </a:lstStyle>
          <a:p>
            <a:fld id="{0347AEBD-821F-4F09-870F-8F42B990726B}"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atin typeface="Arial" charset="0"/>
                <a:cs typeface="Arial" charset="0"/>
              </a:defRPr>
            </a:lvl1pPr>
          </a:lstStyle>
          <a:p>
            <a:pPr>
              <a:defRPr/>
            </a:pPr>
            <a:fld id="{FEDE6E4F-DDA3-472C-9BE3-32C53871FCFF}" type="datetimeFigureOut">
              <a:rPr lang="en-US"/>
              <a:pPr>
                <a:defRPr/>
              </a:pPr>
              <a:t>11/27/2013</a:t>
            </a:fld>
            <a:endParaRPr lang="en-US"/>
          </a:p>
        </p:txBody>
      </p:sp>
      <p:sp>
        <p:nvSpPr>
          <p:cNvPr id="5"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atin typeface="Arial" charset="0"/>
              </a:defRPr>
            </a:lvl1pPr>
          </a:lstStyle>
          <a:p>
            <a:fld id="{8D68E165-3A51-42B3-8C6F-0EB3984EA607}"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a:defRPr>
                <a:latin typeface="Arial" charset="0"/>
                <a:cs typeface="Arial" charset="0"/>
              </a:defRPr>
            </a:lvl1pPr>
          </a:lstStyle>
          <a:p>
            <a:pPr>
              <a:defRPr/>
            </a:pPr>
            <a:fld id="{E2C2C0DE-8D6F-428B-8F12-EF6D18BB72E6}" type="datetimeFigureOut">
              <a:rPr lang="en-US"/>
              <a:pPr>
                <a:defRPr/>
              </a:pPr>
              <a:t>11/27/2013</a:t>
            </a:fld>
            <a:endParaRPr lang="en-US"/>
          </a:p>
        </p:txBody>
      </p:sp>
      <p:sp>
        <p:nvSpPr>
          <p:cNvPr id="5" name="Rectangle 8"/>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9"/>
          <p:cNvSpPr>
            <a:spLocks noGrp="1" noChangeArrowheads="1"/>
          </p:cNvSpPr>
          <p:nvPr>
            <p:ph type="sldNum" sz="quarter" idx="12"/>
          </p:nvPr>
        </p:nvSpPr>
        <p:spPr/>
        <p:txBody>
          <a:bodyPr/>
          <a:lstStyle>
            <a:lvl1pPr>
              <a:defRPr>
                <a:latin typeface="Arial" charset="0"/>
              </a:defRPr>
            </a:lvl1pPr>
          </a:lstStyle>
          <a:p>
            <a:fld id="{C242E6C4-1F31-499C-A013-2498D6DD1AA0}"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cs typeface="Arial" charset="0"/>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cs typeface="Arial" charset="0"/>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3666EDF2-D7E4-4380-8648-A2A5B82D2476}"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fld id="{76BEB42D-FAD0-4292-9EB0-9C2FC17714D0}" type="slidenum">
              <a:rPr lang="en-US"/>
              <a:pPr/>
              <a:t>‹#›</a:t>
            </a:fld>
            <a:endParaRPr lang="en-US"/>
          </a:p>
        </p:txBody>
      </p:sp>
      <p:sp>
        <p:nvSpPr>
          <p:cNvPr id="6"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fld id="{A2BFBF8D-CFB3-418F-AD75-5BA24E6A57E7}" type="slidenum">
              <a:rPr lang="en-US"/>
              <a:pPr/>
              <a:t>‹#›</a:t>
            </a:fld>
            <a:endParaRPr lang="en-US"/>
          </a:p>
        </p:txBody>
      </p:sp>
      <p:sp>
        <p:nvSpPr>
          <p:cNvPr id="6"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fld id="{04D3CCEC-88A1-4EC7-8CE0-A790FA0101B5}" type="slidenum">
              <a:rPr lang="en-US"/>
              <a:pPr/>
              <a:t>‹#›</a:t>
            </a:fld>
            <a:endParaRPr lang="en-US"/>
          </a:p>
        </p:txBody>
      </p:sp>
      <p:sp>
        <p:nvSpPr>
          <p:cNvPr id="7"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fld id="{41617D53-C3EC-453C-92EC-6A54792FC60D}"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3"/>
          <p:cNvSpPr>
            <a:spLocks noGrp="1" noChangeArrowheads="1"/>
          </p:cNvSpPr>
          <p:nvPr>
            <p:ph type="sldNum" sz="quarter" idx="11"/>
          </p:nvPr>
        </p:nvSpPr>
        <p:spPr/>
        <p:txBody>
          <a:bodyPr/>
          <a:lstStyle>
            <a:lvl1pPr>
              <a:defRPr/>
            </a:lvl1pPr>
          </a:lstStyle>
          <a:p>
            <a:fld id="{E1AE957F-9A07-43B5-9282-40BD550378DA}" type="slidenum">
              <a:rPr lang="en-US"/>
              <a:pPr/>
              <a:t>‹#›</a:t>
            </a:fld>
            <a:endParaRPr lang="en-US"/>
          </a:p>
        </p:txBody>
      </p:sp>
      <p:sp>
        <p:nvSpPr>
          <p:cNvPr id="9"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16"/>
          <p:cNvSpPr>
            <a:spLocks noGrp="1" noChangeArrowheads="1"/>
          </p:cNvSpPr>
          <p:nvPr>
            <p:ph type="sldNum" sz="quarter" idx="11"/>
          </p:nvPr>
        </p:nvSpPr>
        <p:spPr/>
        <p:txBody>
          <a:bodyPr/>
          <a:lstStyle>
            <a:lvl1pPr>
              <a:defRPr/>
            </a:lvl1pPr>
          </a:lstStyle>
          <a:p>
            <a:fld id="{600BF20D-5181-48F1-8D92-5992799EC2F6}" type="slidenum">
              <a:rPr lang="en-US"/>
              <a:pPr/>
              <a:t>‹#›</a:t>
            </a:fld>
            <a:endParaRPr lang="en-US"/>
          </a:p>
        </p:txBody>
      </p:sp>
      <p:sp>
        <p:nvSpPr>
          <p:cNvPr id="5"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3"/>
          <p:cNvSpPr>
            <a:spLocks noGrp="1" noChangeArrowheads="1"/>
          </p:cNvSpPr>
          <p:nvPr>
            <p:ph type="sldNum" sz="quarter" idx="11"/>
          </p:nvPr>
        </p:nvSpPr>
        <p:spPr/>
        <p:txBody>
          <a:bodyPr/>
          <a:lstStyle>
            <a:lvl1pPr>
              <a:defRPr/>
            </a:lvl1pPr>
          </a:lstStyle>
          <a:p>
            <a:fld id="{DE1D9248-1018-489C-A023-C951BF64303D}" type="slidenum">
              <a:rPr lang="en-US"/>
              <a:pPr/>
              <a:t>‹#›</a:t>
            </a:fld>
            <a:endParaRPr lang="en-US"/>
          </a:p>
        </p:txBody>
      </p:sp>
      <p:sp>
        <p:nvSpPr>
          <p:cNvPr id="4"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fld id="{E328FBD4-0D57-42C5-A272-1D8B9DE34FAA}" type="slidenum">
              <a:rPr lang="en-US"/>
              <a:pPr/>
              <a:t>‹#›</a:t>
            </a:fld>
            <a:endParaRPr lang="en-US"/>
          </a:p>
        </p:txBody>
      </p:sp>
      <p:sp>
        <p:nvSpPr>
          <p:cNvPr id="7"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fld id="{AE17E520-EFC6-4F20-992F-2548368A40D6}" type="slidenum">
              <a:rPr lang="en-US"/>
              <a:pPr/>
              <a:t>‹#›</a:t>
            </a:fld>
            <a:endParaRPr lang="en-US"/>
          </a:p>
        </p:txBody>
      </p:sp>
      <p:sp>
        <p:nvSpPr>
          <p:cNvPr id="7"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fld id="{B468AA4F-621C-4EE4-AE64-AC64BE78F9F7}" type="slidenum">
              <a:rPr lang="en-US"/>
              <a:pPr/>
              <a:t>‹#›</a:t>
            </a:fld>
            <a:endParaRPr lang="en-US"/>
          </a:p>
        </p:txBody>
      </p:sp>
      <p:sp>
        <p:nvSpPr>
          <p:cNvPr id="6"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fld id="{F64B68FA-E28B-4545-AE51-28854968E42E}" type="slidenum">
              <a:rPr lang="en-US"/>
              <a:pPr/>
              <a:t>‹#›</a:t>
            </a:fld>
            <a:endParaRPr lang="en-US"/>
          </a:p>
        </p:txBody>
      </p:sp>
      <p:sp>
        <p:nvSpPr>
          <p:cNvPr id="6"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fld id="{A9B68034-0202-4D4A-91AC-9A6895433654}" type="slidenum">
              <a:rPr lang="en-US"/>
              <a:pPr/>
              <a:t>‹#›</a:t>
            </a:fld>
            <a:endParaRPr lang="en-US"/>
          </a:p>
        </p:txBody>
      </p:sp>
      <p:sp>
        <p:nvSpPr>
          <p:cNvPr id="7"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7" name="Rectangle 3"/>
          <p:cNvSpPr>
            <a:spLocks noGrp="1" noChangeArrowheads="1"/>
          </p:cNvSpPr>
          <p:nvPr>
            <p:ph type="sldNum" sz="quarter" idx="11"/>
          </p:nvPr>
        </p:nvSpPr>
        <p:spPr/>
        <p:txBody>
          <a:bodyPr/>
          <a:lstStyle>
            <a:lvl1pPr>
              <a:defRPr/>
            </a:lvl1pPr>
          </a:lstStyle>
          <a:p>
            <a:fld id="{1CCE875D-B53F-41F4-B4E8-6578E98A52C1}" type="slidenum">
              <a:rPr lang="en-US"/>
              <a:pPr/>
              <a:t>‹#›</a:t>
            </a:fld>
            <a:endParaRPr lang="en-US"/>
          </a:p>
        </p:txBody>
      </p:sp>
      <p:sp>
        <p:nvSpPr>
          <p:cNvPr id="8" name="Rectangle 14"/>
          <p:cNvSpPr>
            <a:spLocks noGrp="1" noChangeArrowheads="1"/>
          </p:cNvSpPr>
          <p:nvPr>
            <p:ph type="ftr" sz="quarter" idx="12"/>
          </p:nvPr>
        </p:nvSpPr>
        <p:spPr/>
        <p:txBody>
          <a:bodyPr/>
          <a:lstStyle>
            <a:lvl1pPr>
              <a:defRPr>
                <a:cs typeface="Arial" charset="0"/>
              </a:defRPr>
            </a:lvl1pPr>
          </a:lstStyle>
          <a:p>
            <a:pPr>
              <a:defRPr/>
            </a:pP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89063" y="609600"/>
            <a:ext cx="636587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89063" y="1981200"/>
            <a:ext cx="6365875" cy="4114800"/>
          </a:xfrm>
        </p:spPr>
        <p:txBody>
          <a:bodyPr/>
          <a:lstStyle/>
          <a:p>
            <a:pPr lvl="0"/>
            <a:endParaRPr lang="en-US" noProof="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9" name="Rectangle 13"/>
          <p:cNvSpPr>
            <a:spLocks noGrp="1" noChangeArrowheads="1"/>
          </p:cNvSpPr>
          <p:nvPr>
            <p:ph type="sldNum" sz="quarter" idx="12"/>
          </p:nvPr>
        </p:nvSpPr>
        <p:spPr>
          <a:ln/>
        </p:spPr>
        <p:txBody>
          <a:bodyPr/>
          <a:lstStyle>
            <a:lvl1pPr>
              <a:defRPr/>
            </a:lvl1pPr>
          </a:lstStyle>
          <a:p>
            <a:fld id="{1F6EDBB8-9444-4D91-A822-ED5BF5CBC6EA}"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6" name="Arc 4"/>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7" name="Arc 5"/>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46087"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608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a:xfrm>
            <a:off x="685800" y="6324600"/>
            <a:ext cx="1905000" cy="457200"/>
          </a:xfrm>
        </p:spPr>
        <p:txBody>
          <a:bodyPr/>
          <a:lstStyle>
            <a:lvl1pPr>
              <a:defRPr>
                <a:cs typeface="Arial" charset="0"/>
              </a:defRPr>
            </a:lvl1pPr>
          </a:lstStyle>
          <a:p>
            <a:pPr>
              <a:defRPr/>
            </a:pPr>
            <a:r>
              <a:rPr lang="en-US"/>
              <a:t>18/05/2001</a:t>
            </a:r>
          </a:p>
        </p:txBody>
      </p:sp>
      <p:sp>
        <p:nvSpPr>
          <p:cNvPr id="10"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B10D1A9E-6242-4305-AA4A-19E3558E5AC5}"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25FAAD9D-8F18-4A22-B4CB-3DE32DC302A1}"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A91AF8FD-EF35-4496-8281-D7272B756442}"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A70D60E5-0927-4847-8B6E-9AF3DCA9D4EB}"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8"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11"/>
          <p:cNvSpPr>
            <a:spLocks noGrp="1" noChangeArrowheads="1"/>
          </p:cNvSpPr>
          <p:nvPr>
            <p:ph type="sldNum" sz="quarter" idx="12"/>
          </p:nvPr>
        </p:nvSpPr>
        <p:spPr/>
        <p:txBody>
          <a:bodyPr/>
          <a:lstStyle>
            <a:lvl1pPr>
              <a:defRPr/>
            </a:lvl1pPr>
          </a:lstStyle>
          <a:p>
            <a:fld id="{2EF35578-465C-477B-A025-344DA6E34BB6}"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4"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11"/>
          <p:cNvSpPr>
            <a:spLocks noGrp="1" noChangeArrowheads="1"/>
          </p:cNvSpPr>
          <p:nvPr>
            <p:ph type="sldNum" sz="quarter" idx="12"/>
          </p:nvPr>
        </p:nvSpPr>
        <p:spPr/>
        <p:txBody>
          <a:bodyPr/>
          <a:lstStyle>
            <a:lvl1pPr>
              <a:defRPr/>
            </a:lvl1pPr>
          </a:lstStyle>
          <a:p>
            <a:fld id="{22AD2B8A-8C3D-41E6-8858-6B5A64759A3F}"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3"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11"/>
          <p:cNvSpPr>
            <a:spLocks noGrp="1" noChangeArrowheads="1"/>
          </p:cNvSpPr>
          <p:nvPr>
            <p:ph type="sldNum" sz="quarter" idx="12"/>
          </p:nvPr>
        </p:nvSpPr>
        <p:spPr/>
        <p:txBody>
          <a:bodyPr/>
          <a:lstStyle>
            <a:lvl1pPr>
              <a:defRPr/>
            </a:lvl1pPr>
          </a:lstStyle>
          <a:p>
            <a:fld id="{FE78712B-7AB2-48A8-8E40-FCD80229B8BA}" type="slidenum">
              <a:rPr lang="en-US"/>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D53482F3-1C23-4A29-8094-6FE85B9F0816}"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AFBD0FE5-61F2-4D67-84A6-27A8C68247C2}"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0895C326-9CCB-4CD8-B73F-AB52C4E6E9D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5" name="Rectangle 13"/>
          <p:cNvSpPr>
            <a:spLocks noGrp="1" noChangeArrowheads="1"/>
          </p:cNvSpPr>
          <p:nvPr>
            <p:ph type="sldNum" sz="quarter" idx="12"/>
          </p:nvPr>
        </p:nvSpPr>
        <p:spPr>
          <a:ln/>
        </p:spPr>
        <p:txBody>
          <a:bodyPr/>
          <a:lstStyle>
            <a:lvl1pPr>
              <a:defRPr/>
            </a:lvl1pPr>
          </a:lstStyle>
          <a:p>
            <a:fld id="{C124A27B-6FF1-447F-BDF8-613FC3268BEF}"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2E40BFFA-2CCA-4D30-8684-6D15F1E35461}"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323DA434-ABF7-40F4-86D2-F87B74EB887F}"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057400"/>
            <a:ext cx="7772400" cy="4114800"/>
          </a:xfrm>
        </p:spPr>
        <p:txBody>
          <a:bodyPr/>
          <a:lstStyle/>
          <a:p>
            <a:pPr lvl="0"/>
            <a:endParaRPr lang="en-US" noProof="0" smtClean="0"/>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8976CFA9-9853-49DA-94B8-3BC8FC9F0B5E}"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6" name="Arc 4"/>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7" name="Arc 5"/>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46087"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608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a:xfrm>
            <a:off x="685800" y="6324600"/>
            <a:ext cx="1905000" cy="457200"/>
          </a:xfrm>
        </p:spPr>
        <p:txBody>
          <a:bodyPr/>
          <a:lstStyle>
            <a:lvl1pPr>
              <a:defRPr>
                <a:cs typeface="Arial" charset="0"/>
              </a:defRPr>
            </a:lvl1pPr>
          </a:lstStyle>
          <a:p>
            <a:pPr>
              <a:defRPr/>
            </a:pPr>
            <a:r>
              <a:rPr lang="en-US"/>
              <a:t>18/05/2001</a:t>
            </a:r>
          </a:p>
        </p:txBody>
      </p:sp>
      <p:sp>
        <p:nvSpPr>
          <p:cNvPr id="10"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937445C9-63E4-48A0-AB2F-4FA8ED20EC52}"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68B6DF99-F56E-4A0F-8461-0E69D65A3DCD}"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7DAAF2D5-4D22-4027-B9A0-7B2C1BB64456}"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135A5418-4D3E-415D-BC9B-FBB1358C6935}"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8"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11"/>
          <p:cNvSpPr>
            <a:spLocks noGrp="1" noChangeArrowheads="1"/>
          </p:cNvSpPr>
          <p:nvPr>
            <p:ph type="sldNum" sz="quarter" idx="12"/>
          </p:nvPr>
        </p:nvSpPr>
        <p:spPr/>
        <p:txBody>
          <a:bodyPr/>
          <a:lstStyle>
            <a:lvl1pPr>
              <a:defRPr/>
            </a:lvl1pPr>
          </a:lstStyle>
          <a:p>
            <a:fld id="{4DCF425E-D9B4-4CCF-81EB-7ACA1E8B8490}" type="slidenum">
              <a:rPr lang="en-US"/>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4"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11"/>
          <p:cNvSpPr>
            <a:spLocks noGrp="1" noChangeArrowheads="1"/>
          </p:cNvSpPr>
          <p:nvPr>
            <p:ph type="sldNum" sz="quarter" idx="12"/>
          </p:nvPr>
        </p:nvSpPr>
        <p:spPr/>
        <p:txBody>
          <a:bodyPr/>
          <a:lstStyle>
            <a:lvl1pPr>
              <a:defRPr/>
            </a:lvl1pPr>
          </a:lstStyle>
          <a:p>
            <a:fld id="{0CDF7928-B251-45A1-AD85-38224C2EE976}" type="slidenum">
              <a:rPr lang="en-US"/>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3"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11"/>
          <p:cNvSpPr>
            <a:spLocks noGrp="1" noChangeArrowheads="1"/>
          </p:cNvSpPr>
          <p:nvPr>
            <p:ph type="sldNum" sz="quarter" idx="12"/>
          </p:nvPr>
        </p:nvSpPr>
        <p:spPr/>
        <p:txBody>
          <a:bodyPr/>
          <a:lstStyle>
            <a:lvl1pPr>
              <a:defRPr/>
            </a:lvl1pPr>
          </a:lstStyle>
          <a:p>
            <a:fld id="{EB5D4DEF-A846-4066-803F-B6964C641A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4" name="Rectangle 13"/>
          <p:cNvSpPr>
            <a:spLocks noGrp="1" noChangeArrowheads="1"/>
          </p:cNvSpPr>
          <p:nvPr>
            <p:ph type="sldNum" sz="quarter" idx="12"/>
          </p:nvPr>
        </p:nvSpPr>
        <p:spPr>
          <a:ln/>
        </p:spPr>
        <p:txBody>
          <a:bodyPr/>
          <a:lstStyle>
            <a:lvl1pPr>
              <a:defRPr/>
            </a:lvl1pPr>
          </a:lstStyle>
          <a:p>
            <a:fld id="{8912B798-9773-4051-ADC8-12337E8EA648}" type="slidenum">
              <a:rPr lang="en-US"/>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8DB729A0-D5F7-491F-9AE9-0E03FDC5633A}" type="slidenum">
              <a:rPr lang="en-US"/>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5931BB10-FD34-462A-B1B2-CE4BAD678E14}" type="slidenum">
              <a:rPr lang="en-US"/>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62DB7A2E-A75C-47DB-B12F-E34652450E0E}" type="slidenum">
              <a:rPr lang="en-US"/>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3FFD756D-6C4E-45AC-9E68-D9FA877AFCA6}" type="slidenum">
              <a:rPr lang="en-US"/>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7F8143C5-916C-4A36-8DE3-B05635354DFF}" type="slidenum">
              <a:rPr lang="en-US"/>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057400"/>
            <a:ext cx="7772400" cy="4114800"/>
          </a:xfrm>
        </p:spPr>
        <p:txBody>
          <a:bodyPr/>
          <a:lstStyle/>
          <a:p>
            <a:pPr lvl="0"/>
            <a:endParaRPr lang="en-US" noProof="0" smtClean="0"/>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59C3040F-1AAC-48E7-8C8E-6A87739C99E4}" type="slidenum">
              <a:rPr lang="en-US"/>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6" name="Arc 4"/>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7" name="Arc 5"/>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46087"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608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a:xfrm>
            <a:off x="685800" y="6324600"/>
            <a:ext cx="1905000" cy="457200"/>
          </a:xfrm>
        </p:spPr>
        <p:txBody>
          <a:bodyPr/>
          <a:lstStyle>
            <a:lvl1pPr>
              <a:defRPr>
                <a:cs typeface="Arial" charset="0"/>
              </a:defRPr>
            </a:lvl1pPr>
          </a:lstStyle>
          <a:p>
            <a:pPr>
              <a:defRPr/>
            </a:pPr>
            <a:r>
              <a:rPr lang="en-US"/>
              <a:t>18/05/2001</a:t>
            </a:r>
          </a:p>
        </p:txBody>
      </p:sp>
      <p:sp>
        <p:nvSpPr>
          <p:cNvPr id="10"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28F71B4F-7658-4376-AB8F-3CCF7F6B88EA}" type="slidenum">
              <a:rPr lang="en-US"/>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1118CB8C-1CF3-4215-BCFB-07A97B038370}" type="slidenum">
              <a:rPr lang="en-US"/>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609A4336-DCC5-4BB9-93A1-605F8C899488}" type="slidenum">
              <a:rPr lang="en-US"/>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2250C8D3-1E1E-491E-A536-93D335308F6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fld id="{1486E52B-F8F9-4208-B458-332B12247044}" type="slidenum">
              <a:rPr lang="en-US"/>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8"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11"/>
          <p:cNvSpPr>
            <a:spLocks noGrp="1" noChangeArrowheads="1"/>
          </p:cNvSpPr>
          <p:nvPr>
            <p:ph type="sldNum" sz="quarter" idx="12"/>
          </p:nvPr>
        </p:nvSpPr>
        <p:spPr/>
        <p:txBody>
          <a:bodyPr/>
          <a:lstStyle>
            <a:lvl1pPr>
              <a:defRPr/>
            </a:lvl1pPr>
          </a:lstStyle>
          <a:p>
            <a:fld id="{CF959A6A-2780-4539-A7F2-BFA870E26633}" type="slidenum">
              <a:rPr lang="en-US"/>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4"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11"/>
          <p:cNvSpPr>
            <a:spLocks noGrp="1" noChangeArrowheads="1"/>
          </p:cNvSpPr>
          <p:nvPr>
            <p:ph type="sldNum" sz="quarter" idx="12"/>
          </p:nvPr>
        </p:nvSpPr>
        <p:spPr/>
        <p:txBody>
          <a:bodyPr/>
          <a:lstStyle>
            <a:lvl1pPr>
              <a:defRPr/>
            </a:lvl1pPr>
          </a:lstStyle>
          <a:p>
            <a:fld id="{19DCD35B-53B5-4034-8720-97C184546A3D}" type="slidenum">
              <a:rPr lang="en-US"/>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3"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11"/>
          <p:cNvSpPr>
            <a:spLocks noGrp="1" noChangeArrowheads="1"/>
          </p:cNvSpPr>
          <p:nvPr>
            <p:ph type="sldNum" sz="quarter" idx="12"/>
          </p:nvPr>
        </p:nvSpPr>
        <p:spPr/>
        <p:txBody>
          <a:bodyPr/>
          <a:lstStyle>
            <a:lvl1pPr>
              <a:defRPr/>
            </a:lvl1pPr>
          </a:lstStyle>
          <a:p>
            <a:fld id="{9DE8ADBF-B4E4-4263-AAC1-B87E849C00E7}" type="slidenum">
              <a:rPr lang="en-US"/>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544F5FEA-0403-4DD8-B81D-45468C33ED07}" type="slidenum">
              <a:rPr lang="en-US"/>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97B982AD-1061-4693-85BC-E98867D4AD68}" type="slidenum">
              <a:rPr lang="en-US"/>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84A19C73-51E8-4BDB-BC6E-7B756CD8FB02}" type="slidenum">
              <a:rPr lang="en-US"/>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C4EE9E40-6ABA-4B03-972D-4C5771610E60}" type="slidenum">
              <a:rPr lang="en-US"/>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1C3BD5F4-ED8D-48E4-829E-CCC0484C287F}" type="slidenum">
              <a:rPr lang="en-US"/>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2057400"/>
            <a:ext cx="7772400" cy="4114800"/>
          </a:xfrm>
        </p:spPr>
        <p:txBody>
          <a:bodyPr/>
          <a:lstStyle/>
          <a:p>
            <a:pPr lvl="0"/>
            <a:endParaRPr lang="en-US" noProof="0" smtClean="0"/>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AACE9F37-64C6-4308-B408-5D72D907B101}" type="slidenum">
              <a:rPr lang="en-US"/>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6" name="Arc 4"/>
            <p:cNvSpPr>
              <a:spLocks/>
            </p:cNvSpPr>
            <p:nvPr/>
          </p:nvSpPr>
          <p:spPr bwMode="invGray">
            <a:xfrm>
              <a:off x="3548" y="1593"/>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7" name="Arc 5"/>
            <p:cNvSpPr>
              <a:spLocks/>
            </p:cNvSpPr>
            <p:nvPr/>
          </p:nvSpPr>
          <p:spPr bwMode="invGray">
            <a:xfrm>
              <a:off x="3521" y="1732"/>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46087"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608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a:xfrm>
            <a:off x="685800" y="6324600"/>
            <a:ext cx="1905000" cy="457200"/>
          </a:xfrm>
        </p:spPr>
        <p:txBody>
          <a:bodyPr/>
          <a:lstStyle>
            <a:lvl1pPr>
              <a:defRPr>
                <a:cs typeface="Arial" charset="0"/>
              </a:defRPr>
            </a:lvl1pPr>
          </a:lstStyle>
          <a:p>
            <a:pPr>
              <a:defRPr/>
            </a:pPr>
            <a:r>
              <a:rPr lang="en-US"/>
              <a:t>18/05/2001</a:t>
            </a:r>
          </a:p>
        </p:txBody>
      </p:sp>
      <p:sp>
        <p:nvSpPr>
          <p:cNvPr id="10"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fld id="{4F877161-47E3-4ABE-87EF-0984709BFF0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medblog.stanford.edu/lane-faq/archives/PValuesAugust2007.ppt</a:t>
            </a:r>
          </a:p>
        </p:txBody>
      </p:sp>
      <p:sp>
        <p:nvSpPr>
          <p:cNvPr id="7" name="Rectangle 13"/>
          <p:cNvSpPr>
            <a:spLocks noGrp="1" noChangeArrowheads="1"/>
          </p:cNvSpPr>
          <p:nvPr>
            <p:ph type="sldNum" sz="quarter" idx="12"/>
          </p:nvPr>
        </p:nvSpPr>
        <p:spPr>
          <a:ln/>
        </p:spPr>
        <p:txBody>
          <a:bodyPr/>
          <a:lstStyle>
            <a:lvl1pPr>
              <a:defRPr/>
            </a:lvl1pPr>
          </a:lstStyle>
          <a:p>
            <a:fld id="{97402490-AB1C-455A-81DD-B0CA660A7C02}" type="slidenum">
              <a:rPr lang="en-US"/>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719EA3F2-6717-4C8F-AB0C-0595B8F85AD4}" type="slidenum">
              <a:rPr lang="en-US"/>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64BB3625-AB11-41A0-BF8A-52AA99DD1755}" type="slidenum">
              <a:rPr lang="en-US"/>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CFC202C4-57C7-4443-AA69-8B9835FDDD1E}" type="slidenum">
              <a:rPr lang="en-US"/>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8"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11"/>
          <p:cNvSpPr>
            <a:spLocks noGrp="1" noChangeArrowheads="1"/>
          </p:cNvSpPr>
          <p:nvPr>
            <p:ph type="sldNum" sz="quarter" idx="12"/>
          </p:nvPr>
        </p:nvSpPr>
        <p:spPr/>
        <p:txBody>
          <a:bodyPr/>
          <a:lstStyle>
            <a:lvl1pPr>
              <a:defRPr/>
            </a:lvl1pPr>
          </a:lstStyle>
          <a:p>
            <a:fld id="{1D3E2187-0ECD-4EB3-BB20-FF054C86B8BF}" type="slidenum">
              <a:rPr lang="en-US"/>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4"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11"/>
          <p:cNvSpPr>
            <a:spLocks noGrp="1" noChangeArrowheads="1"/>
          </p:cNvSpPr>
          <p:nvPr>
            <p:ph type="sldNum" sz="quarter" idx="12"/>
          </p:nvPr>
        </p:nvSpPr>
        <p:spPr/>
        <p:txBody>
          <a:bodyPr/>
          <a:lstStyle>
            <a:lvl1pPr>
              <a:defRPr/>
            </a:lvl1pPr>
          </a:lstStyle>
          <a:p>
            <a:fld id="{C88A8E38-EAA0-49F3-B215-700DFEB494B7}" type="slidenum">
              <a:rPr lang="en-US"/>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3"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11"/>
          <p:cNvSpPr>
            <a:spLocks noGrp="1" noChangeArrowheads="1"/>
          </p:cNvSpPr>
          <p:nvPr>
            <p:ph type="sldNum" sz="quarter" idx="12"/>
          </p:nvPr>
        </p:nvSpPr>
        <p:spPr/>
        <p:txBody>
          <a:bodyPr/>
          <a:lstStyle>
            <a:lvl1pPr>
              <a:defRPr/>
            </a:lvl1pPr>
          </a:lstStyle>
          <a:p>
            <a:fld id="{BC8ECF26-E478-437C-BE73-5B70169B10C7}" type="slidenum">
              <a:rPr lang="en-US"/>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2924A147-7D6A-4F11-BBC4-06D743F0FC9A}" type="slidenum">
              <a:rPr lang="en-US"/>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6"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11"/>
          <p:cNvSpPr>
            <a:spLocks noGrp="1" noChangeArrowheads="1"/>
          </p:cNvSpPr>
          <p:nvPr>
            <p:ph type="sldNum" sz="quarter" idx="12"/>
          </p:nvPr>
        </p:nvSpPr>
        <p:spPr/>
        <p:txBody>
          <a:bodyPr/>
          <a:lstStyle>
            <a:lvl1pPr>
              <a:defRPr/>
            </a:lvl1pPr>
          </a:lstStyle>
          <a:p>
            <a:fld id="{485D9175-8680-4FD0-AC6A-AECF258043F5}" type="slidenum">
              <a:rPr lang="en-US"/>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5A23146D-F750-4B7B-9197-26688CC2C4E1}" type="slidenum">
              <a:rPr lang="en-US"/>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p:txBody>
          <a:bodyPr/>
          <a:lstStyle>
            <a:lvl1pPr>
              <a:defRPr>
                <a:cs typeface="Arial" charset="0"/>
              </a:defRPr>
            </a:lvl1pPr>
          </a:lstStyle>
          <a:p>
            <a:pPr>
              <a:defRPr/>
            </a:pPr>
            <a:r>
              <a:rPr lang="en-US"/>
              <a:t>18/05/200106/08/2001</a:t>
            </a:r>
          </a:p>
        </p:txBody>
      </p:sp>
      <p:sp>
        <p:nvSpPr>
          <p:cNvPr id="5" name="Rectangle 10"/>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11"/>
          <p:cNvSpPr>
            <a:spLocks noGrp="1" noChangeArrowheads="1"/>
          </p:cNvSpPr>
          <p:nvPr>
            <p:ph type="sldNum" sz="quarter" idx="12"/>
          </p:nvPr>
        </p:nvSpPr>
        <p:spPr/>
        <p:txBody>
          <a:bodyPr/>
          <a:lstStyle>
            <a:lvl1pPr>
              <a:defRPr/>
            </a:lvl1pPr>
          </a:lstStyle>
          <a:p>
            <a:fld id="{AD743F77-827D-4BE2-A0ED-810A8B3CDF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heme" Target="../theme/theme4.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slideLayout" Target="../slideLayouts/slideLayout88.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32" name="Rectangle 8"/>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a:noFill/>
          </a:ln>
          <a:extLst/>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mtClean="0">
              <a:ea typeface="ＭＳ Ｐゴシック" pitchFamily="34" charset="-128"/>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60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400">
                <a:latin typeface="Arial" charset="0"/>
                <a:ea typeface="ＭＳ Ｐゴシック" pitchFamily="-16" charset="-128"/>
                <a:cs typeface="+mn-cs"/>
              </a:defRPr>
            </a:lvl1pPr>
          </a:lstStyle>
          <a:p>
            <a:pPr>
              <a:defRPr/>
            </a:pPr>
            <a:endParaRPr lang="en-US"/>
          </a:p>
        </p:txBody>
      </p:sp>
      <p:sp>
        <p:nvSpPr>
          <p:cNvPr id="860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400">
                <a:latin typeface="Arial" charset="0"/>
                <a:ea typeface="ＭＳ Ｐゴシック" pitchFamily="-16" charset="-128"/>
                <a:cs typeface="+mn-cs"/>
              </a:defRPr>
            </a:lvl1pPr>
          </a:lstStyle>
          <a:p>
            <a:pPr>
              <a:defRPr/>
            </a:pPr>
            <a:r>
              <a:rPr lang="en-US"/>
              <a:t>medblog.stanford.edu/lane-faq/archives/PValuesAugust2007.ppt</a:t>
            </a:r>
          </a:p>
        </p:txBody>
      </p:sp>
      <p:sp>
        <p:nvSpPr>
          <p:cNvPr id="860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a typeface="ＭＳ Ｐゴシック" pitchFamily="34" charset="-128"/>
              </a:defRPr>
            </a:lvl1pPr>
          </a:lstStyle>
          <a:p>
            <a:fld id="{C33DD7BE-5CBA-48BC-8251-CC0173A2ED7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050" r:id="rId1"/>
    <p:sldLayoutId id="2147485040" r:id="rId2"/>
    <p:sldLayoutId id="2147485041" r:id="rId3"/>
    <p:sldLayoutId id="2147485042" r:id="rId4"/>
    <p:sldLayoutId id="2147485043" r:id="rId5"/>
    <p:sldLayoutId id="2147485044" r:id="rId6"/>
    <p:sldLayoutId id="2147485045" r:id="rId7"/>
    <p:sldLayoutId id="2147485046" r:id="rId8"/>
    <p:sldLayoutId id="2147485047" r:id="rId9"/>
    <p:sldLayoutId id="2147485048" r:id="rId10"/>
    <p:sldLayoutId id="2147485049" r:id="rId11"/>
    <p:sldLayoutId id="2147485051" r:id="rId12"/>
  </p:sldLayoutIdLst>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sz="2400">
              <a:solidFill>
                <a:prstClr val="white"/>
              </a:solidFill>
            </a:endParaRPr>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2054"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rgbClr val="B13F9A"/>
                </a:solidFill>
                <a:latin typeface="+mn-lt"/>
                <a:cs typeface="+mn-cs"/>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rgbClr val="B13F9A"/>
                </a:solidFill>
                <a:latin typeface="+mn-lt"/>
                <a:cs typeface="+mn-cs"/>
              </a:defRPr>
            </a:lvl1pPr>
            <a:extLst/>
          </a:lstStyle>
          <a:p>
            <a:pPr>
              <a:defRPr/>
            </a:pPr>
            <a:r>
              <a:rPr lang="en-US"/>
              <a:t>1.1 What is Statistics?</a:t>
            </a: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rgbClr val="B13F9A"/>
                </a:solidFill>
                <a:latin typeface="Trebuchet MS" pitchFamily="34" charset="0"/>
              </a:defRPr>
            </a:lvl1pPr>
          </a:lstStyle>
          <a:p>
            <a:fld id="{22F59644-0B80-456F-9359-8A796CCE10A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5052" r:id="rId1"/>
    <p:sldLayoutId id="2147485053" r:id="rId2"/>
    <p:sldLayoutId id="2147485054" r:id="rId3"/>
    <p:sldLayoutId id="2147485055" r:id="rId4"/>
    <p:sldLayoutId id="2147485056" r:id="rId5"/>
    <p:sldLayoutId id="2147485057" r:id="rId6"/>
    <p:sldLayoutId id="2147485058" r:id="rId7"/>
    <p:sldLayoutId id="2147485059" r:id="rId8"/>
    <p:sldLayoutId id="2147485060" r:id="rId9"/>
    <p:sldLayoutId id="2147485061" r:id="rId10"/>
    <p:sldLayoutId id="2147485062" r:id="rId11"/>
    <p:sldLayoutId id="2147485063" r:id="rId12"/>
  </p:sldLayoutIdLst>
  <p:hf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7938" y="1636713"/>
            <a:ext cx="9148763" cy="4618037"/>
            <a:chOff x="-5" y="1031"/>
            <a:chExt cx="5763" cy="2909"/>
          </a:xfrm>
        </p:grpSpPr>
        <p:pic>
          <p:nvPicPr>
            <p:cNvPr id="3080" name="Picture 3" descr="ARTHSEPA"/>
            <p:cNvPicPr>
              <a:picLocks noChangeAspect="1" noChangeArrowheads="1"/>
            </p:cNvPicPr>
            <p:nvPr/>
          </p:nvPicPr>
          <p:blipFill>
            <a:blip r:embed="rId13"/>
            <a:srcRect/>
            <a:stretch>
              <a:fillRect/>
            </a:stretch>
          </p:blipFill>
          <p:spPr bwMode="gray">
            <a:xfrm>
              <a:off x="3778" y="3893"/>
              <a:ext cx="1980" cy="47"/>
            </a:xfrm>
            <a:prstGeom prst="rect">
              <a:avLst/>
            </a:prstGeom>
            <a:noFill/>
            <a:ln w="9525">
              <a:noFill/>
              <a:miter lim="800000"/>
              <a:headEnd/>
              <a:tailEnd/>
            </a:ln>
          </p:spPr>
        </p:pic>
        <p:pic>
          <p:nvPicPr>
            <p:cNvPr id="3081" name="Picture 4" descr="Arthsepa"/>
            <p:cNvPicPr>
              <a:picLocks noChangeAspect="1" noChangeArrowheads="1"/>
            </p:cNvPicPr>
            <p:nvPr/>
          </p:nvPicPr>
          <p:blipFill>
            <a:blip r:embed="rId14"/>
            <a:srcRect/>
            <a:stretch>
              <a:fillRect/>
            </a:stretch>
          </p:blipFill>
          <p:spPr bwMode="auto">
            <a:xfrm>
              <a:off x="-5" y="1031"/>
              <a:ext cx="2832" cy="61"/>
            </a:xfrm>
            <a:prstGeom prst="rect">
              <a:avLst/>
            </a:prstGeom>
            <a:noFill/>
            <a:ln w="9525">
              <a:noFill/>
              <a:miter lim="800000"/>
              <a:headEnd/>
              <a:tailEnd/>
            </a:ln>
          </p:spPr>
        </p:pic>
      </p:grpSp>
      <p:sp>
        <p:nvSpPr>
          <p:cNvPr id="3075" name="Rectangle 5"/>
          <p:cNvSpPr>
            <a:spLocks noGrp="1" noChangeArrowheads="1"/>
          </p:cNvSpPr>
          <p:nvPr>
            <p:ph type="title"/>
          </p:nvPr>
        </p:nvSpPr>
        <p:spPr bwMode="auto">
          <a:xfrm>
            <a:off x="317500" y="722313"/>
            <a:ext cx="8637588"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3076"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0775"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FFFFCC"/>
                </a:solidFill>
                <a:latin typeface="Times New Roman" pitchFamily="18" charset="0"/>
                <a:cs typeface="Arial"/>
              </a:defRPr>
            </a:lvl1pPr>
          </a:lstStyle>
          <a:p>
            <a:pPr>
              <a:defRPr/>
            </a:pPr>
            <a:fld id="{5A2C494C-68FB-406D-B18A-989843021261}" type="datetimeFigureOut">
              <a:rPr lang="en-US"/>
              <a:pPr>
                <a:defRPr/>
              </a:pPr>
              <a:t>11/27/2013</a:t>
            </a:fld>
            <a:endParaRPr lang="en-US"/>
          </a:p>
        </p:txBody>
      </p:sp>
      <p:sp>
        <p:nvSpPr>
          <p:cNvPr id="160776"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FFFFCC"/>
                </a:solidFill>
                <a:latin typeface="Times New Roman" pitchFamily="18" charset="0"/>
                <a:cs typeface="Arial"/>
              </a:defRPr>
            </a:lvl1pPr>
          </a:lstStyle>
          <a:p>
            <a:pPr>
              <a:defRPr/>
            </a:pPr>
            <a:endParaRPr lang="en-US"/>
          </a:p>
        </p:txBody>
      </p:sp>
      <p:sp>
        <p:nvSpPr>
          <p:cNvPr id="160777"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2400">
                <a:solidFill>
                  <a:srgbClr val="FFFFCC"/>
                </a:solidFill>
                <a:latin typeface="Times New Roman" pitchFamily="18" charset="0"/>
              </a:defRPr>
            </a:lvl1pPr>
          </a:lstStyle>
          <a:p>
            <a:fld id="{A322B42D-878E-4A22-B3D5-AFE44933A67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064" r:id="rId1"/>
    <p:sldLayoutId id="2147485065" r:id="rId2"/>
    <p:sldLayoutId id="2147485066" r:id="rId3"/>
    <p:sldLayoutId id="2147485067" r:id="rId4"/>
    <p:sldLayoutId id="2147485068" r:id="rId5"/>
    <p:sldLayoutId id="2147485069" r:id="rId6"/>
    <p:sldLayoutId id="2147485070" r:id="rId7"/>
    <p:sldLayoutId id="2147485071" r:id="rId8"/>
    <p:sldLayoutId id="2147485072" r:id="rId9"/>
    <p:sldLayoutId id="2147485073" r:id="rId10"/>
    <p:sldLayoutId id="214748507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cs typeface="Arial" pitchFamily="34" charset="0"/>
        </a:defRPr>
      </a:lvl2pPr>
      <a:lvl3pPr algn="l" rtl="0" eaLnBrk="0" fontAlgn="base" hangingPunct="0">
        <a:spcBef>
          <a:spcPct val="0"/>
        </a:spcBef>
        <a:spcAft>
          <a:spcPct val="0"/>
        </a:spcAft>
        <a:defRPr sz="4400">
          <a:solidFill>
            <a:schemeClr val="tx2"/>
          </a:solidFill>
          <a:latin typeface="Arial" pitchFamily="34" charset="0"/>
          <a:cs typeface="Arial" pitchFamily="34" charset="0"/>
        </a:defRPr>
      </a:lvl3pPr>
      <a:lvl4pPr algn="l" rtl="0" eaLnBrk="0" fontAlgn="base" hangingPunct="0">
        <a:spcBef>
          <a:spcPct val="0"/>
        </a:spcBef>
        <a:spcAft>
          <a:spcPct val="0"/>
        </a:spcAft>
        <a:defRPr sz="4400">
          <a:solidFill>
            <a:schemeClr val="tx2"/>
          </a:solidFill>
          <a:latin typeface="Arial" pitchFamily="34" charset="0"/>
          <a:cs typeface="Arial" pitchFamily="34" charset="0"/>
        </a:defRPr>
      </a:lvl4pPr>
      <a:lvl5pPr algn="l"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l" rtl="0" fontAlgn="base">
        <a:spcBef>
          <a:spcPct val="0"/>
        </a:spcBef>
        <a:spcAft>
          <a:spcPct val="0"/>
        </a:spcAft>
        <a:defRPr sz="4400">
          <a:solidFill>
            <a:schemeClr val="tx2"/>
          </a:solidFill>
          <a:latin typeface="Arial" pitchFamily="34" charset="0"/>
          <a:cs typeface="Arial" pitchFamily="34" charset="0"/>
        </a:defRPr>
      </a:lvl6pPr>
      <a:lvl7pPr marL="914400" algn="l" rtl="0" fontAlgn="base">
        <a:spcBef>
          <a:spcPct val="0"/>
        </a:spcBef>
        <a:spcAft>
          <a:spcPct val="0"/>
        </a:spcAft>
        <a:defRPr sz="4400">
          <a:solidFill>
            <a:schemeClr val="tx2"/>
          </a:solidFill>
          <a:latin typeface="Arial" pitchFamily="34" charset="0"/>
          <a:cs typeface="Arial" pitchFamily="34" charset="0"/>
        </a:defRPr>
      </a:lvl7pPr>
      <a:lvl8pPr marL="1371600" algn="l" rtl="0" fontAlgn="base">
        <a:spcBef>
          <a:spcPct val="0"/>
        </a:spcBef>
        <a:spcAft>
          <a:spcPct val="0"/>
        </a:spcAft>
        <a:defRPr sz="4400">
          <a:solidFill>
            <a:schemeClr val="tx2"/>
          </a:solidFill>
          <a:latin typeface="Arial" pitchFamily="34" charset="0"/>
          <a:cs typeface="Arial" pitchFamily="34" charset="0"/>
        </a:defRPr>
      </a:lvl8pPr>
      <a:lvl9pPr marL="1828800" algn="l"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latin typeface="Arial" charset="0"/>
                <a:cs typeface="+mn-cs"/>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defRPr>
            </a:lvl1pPr>
          </a:lstStyle>
          <a:p>
            <a:fld id="{D90F26AD-2857-441B-85EE-2B5DE11A2A58}" type="slidenum">
              <a:rPr lang="en-US"/>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4"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3"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sz="2400">
                <a:solidFill>
                  <a:srgbClr val="FFFFFF"/>
                </a:solidFill>
                <a:latin typeface="Times New Roman" pitchFamily="18" charset="0"/>
                <a:cs typeface="+mn-cs"/>
              </a:endParaRPr>
            </a:p>
          </p:txBody>
        </p:sp>
        <p:sp>
          <p:nvSpPr>
            <p:cNvPr id="4106" name="Freeform 12"/>
            <p:cNvSpPr>
              <a:spLocks/>
            </p:cNvSpPr>
            <p:nvPr/>
          </p:nvSpPr>
          <p:spPr bwMode="hidden">
            <a:xfrm>
              <a:off x="0" y="0"/>
              <a:ext cx="5758" cy="1776"/>
            </a:xfrm>
            <a:custGeom>
              <a:avLst/>
              <a:gdLst>
                <a:gd name="T0" fmla="*/ 0 w 5740"/>
                <a:gd name="T1" fmla="*/ 0 h 1906"/>
                <a:gd name="T2" fmla="*/ 0 w 5740"/>
                <a:gd name="T3" fmla="*/ 1542 h 1906"/>
                <a:gd name="T4" fmla="*/ 5794 w 5740"/>
                <a:gd name="T5" fmla="*/ 1542 h 1906"/>
                <a:gd name="T6" fmla="*/ 579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FFFFF"/>
                </a:solidFill>
                <a:latin typeface="Arial" charset="0"/>
                <a:cs typeface="+mn-cs"/>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5075" r:id="rId1"/>
    <p:sldLayoutId id="2147485076" r:id="rId2"/>
    <p:sldLayoutId id="2147485077" r:id="rId3"/>
    <p:sldLayoutId id="2147485078" r:id="rId4"/>
    <p:sldLayoutId id="2147485079" r:id="rId5"/>
    <p:sldLayoutId id="2147485080" r:id="rId6"/>
    <p:sldLayoutId id="2147485081" r:id="rId7"/>
    <p:sldLayoutId id="2147485082" r:id="rId8"/>
    <p:sldLayoutId id="2147485083" r:id="rId9"/>
    <p:sldLayoutId id="2147485084" r:id="rId10"/>
    <p:sldLayoutId id="2147485085" r:id="rId11"/>
    <p:sldLayoutId id="2147485086" r:id="rId12"/>
    <p:sldLayoutId id="2147485087" r:id="rId13"/>
    <p:sldLayoutId id="2147485088" r:id="rId14"/>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00"/>
            </a:gs>
            <a:gs pos="50000">
              <a:srgbClr val="000000"/>
            </a:gs>
            <a:gs pos="100000">
              <a:srgbClr val="336600"/>
            </a:gs>
          </a:gsLst>
          <a:lin ang="27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457200" y="992188"/>
            <a:ext cx="8153400" cy="1600200"/>
            <a:chOff x="288" y="625"/>
            <a:chExt cx="5136" cy="1008"/>
          </a:xfrm>
        </p:grpSpPr>
        <p:sp>
          <p:nvSpPr>
            <p:cNvPr id="5128" name="Arc 3"/>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5129" name="Arc 4"/>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5130" name="Arc 5"/>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5131"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5123"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5124"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5" name="Rectangle 9"/>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FFFCC"/>
                </a:solidFill>
                <a:latin typeface="Arial" charset="0"/>
                <a:cs typeface="+mn-cs"/>
              </a:defRPr>
            </a:lvl1pPr>
          </a:lstStyle>
          <a:p>
            <a:pPr>
              <a:defRPr/>
            </a:pPr>
            <a:r>
              <a:rPr lang="en-US"/>
              <a:t>18/05/200106/08/2001</a:t>
            </a:r>
          </a:p>
        </p:txBody>
      </p:sp>
      <p:sp>
        <p:nvSpPr>
          <p:cNvPr id="45066"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FFFCC"/>
                </a:solidFill>
                <a:latin typeface="Arial" charset="0"/>
                <a:cs typeface="+mn-cs"/>
              </a:defRPr>
            </a:lvl1pPr>
          </a:lstStyle>
          <a:p>
            <a:pPr>
              <a:defRPr/>
            </a:pPr>
            <a:endParaRPr lang="en-US"/>
          </a:p>
        </p:txBody>
      </p:sp>
      <p:sp>
        <p:nvSpPr>
          <p:cNvPr id="45067"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FFCC"/>
                </a:solidFill>
              </a:defRPr>
            </a:lvl1pPr>
          </a:lstStyle>
          <a:p>
            <a:fld id="{5428CD99-8DF0-4336-AD68-611B48900EA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089" r:id="rId1"/>
    <p:sldLayoutId id="2147485090" r:id="rId2"/>
    <p:sldLayoutId id="2147485091" r:id="rId3"/>
    <p:sldLayoutId id="2147485092" r:id="rId4"/>
    <p:sldLayoutId id="2147485093" r:id="rId5"/>
    <p:sldLayoutId id="2147485094" r:id="rId6"/>
    <p:sldLayoutId id="2147485095" r:id="rId7"/>
    <p:sldLayoutId id="2147485096" r:id="rId8"/>
    <p:sldLayoutId id="2147485097" r:id="rId9"/>
    <p:sldLayoutId id="2147485098" r:id="rId10"/>
    <p:sldLayoutId id="2147485099" r:id="rId11"/>
    <p:sldLayoutId id="2147485100" r:id="rId12"/>
    <p:sldLayoutId id="2147485101" r:id="rId13"/>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00"/>
            </a:gs>
            <a:gs pos="50000">
              <a:srgbClr val="000000"/>
            </a:gs>
            <a:gs pos="100000">
              <a:srgbClr val="336600"/>
            </a:gs>
          </a:gsLst>
          <a:lin ang="27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457200" y="992188"/>
            <a:ext cx="8153400" cy="1600200"/>
            <a:chOff x="288" y="625"/>
            <a:chExt cx="5136" cy="1008"/>
          </a:xfrm>
        </p:grpSpPr>
        <p:sp>
          <p:nvSpPr>
            <p:cNvPr id="6152" name="Arc 3"/>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6153" name="Arc 4"/>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6154" name="Arc 5"/>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6155"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6147"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6148"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5" name="Rectangle 9"/>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FFFCC"/>
                </a:solidFill>
                <a:latin typeface="Arial" charset="0"/>
                <a:cs typeface="+mn-cs"/>
              </a:defRPr>
            </a:lvl1pPr>
          </a:lstStyle>
          <a:p>
            <a:pPr>
              <a:defRPr/>
            </a:pPr>
            <a:r>
              <a:rPr lang="en-US"/>
              <a:t>18/05/200106/08/2001</a:t>
            </a:r>
          </a:p>
        </p:txBody>
      </p:sp>
      <p:sp>
        <p:nvSpPr>
          <p:cNvPr id="45066"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FFFCC"/>
                </a:solidFill>
                <a:latin typeface="Arial" charset="0"/>
                <a:cs typeface="+mn-cs"/>
              </a:defRPr>
            </a:lvl1pPr>
          </a:lstStyle>
          <a:p>
            <a:pPr>
              <a:defRPr/>
            </a:pPr>
            <a:endParaRPr lang="en-US"/>
          </a:p>
        </p:txBody>
      </p:sp>
      <p:sp>
        <p:nvSpPr>
          <p:cNvPr id="45067"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FFCC"/>
                </a:solidFill>
              </a:defRPr>
            </a:lvl1pPr>
          </a:lstStyle>
          <a:p>
            <a:fld id="{3EAB4188-391B-42E1-BA41-C43B6C775C2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102" r:id="rId1"/>
    <p:sldLayoutId id="2147485103" r:id="rId2"/>
    <p:sldLayoutId id="2147485104" r:id="rId3"/>
    <p:sldLayoutId id="2147485105" r:id="rId4"/>
    <p:sldLayoutId id="2147485106" r:id="rId5"/>
    <p:sldLayoutId id="2147485107" r:id="rId6"/>
    <p:sldLayoutId id="2147485108" r:id="rId7"/>
    <p:sldLayoutId id="2147485109" r:id="rId8"/>
    <p:sldLayoutId id="2147485110" r:id="rId9"/>
    <p:sldLayoutId id="2147485111" r:id="rId10"/>
    <p:sldLayoutId id="2147485112" r:id="rId11"/>
    <p:sldLayoutId id="2147485113" r:id="rId12"/>
    <p:sldLayoutId id="2147485114" r:id="rId13"/>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00"/>
            </a:gs>
            <a:gs pos="50000">
              <a:srgbClr val="000000"/>
            </a:gs>
            <a:gs pos="100000">
              <a:srgbClr val="336600"/>
            </a:gs>
          </a:gsLst>
          <a:lin ang="2700000" scaled="1"/>
        </a:gra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457200" y="992188"/>
            <a:ext cx="8153400" cy="1600200"/>
            <a:chOff x="288" y="625"/>
            <a:chExt cx="5136" cy="1008"/>
          </a:xfrm>
        </p:grpSpPr>
        <p:sp>
          <p:nvSpPr>
            <p:cNvPr id="7176" name="Arc 3"/>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7177" name="Arc 4"/>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7178" name="Arc 5"/>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7179"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7171"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7172"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5" name="Rectangle 9"/>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FFFCC"/>
                </a:solidFill>
                <a:latin typeface="Arial" charset="0"/>
                <a:cs typeface="+mn-cs"/>
              </a:defRPr>
            </a:lvl1pPr>
          </a:lstStyle>
          <a:p>
            <a:pPr>
              <a:defRPr/>
            </a:pPr>
            <a:r>
              <a:rPr lang="en-US"/>
              <a:t>18/05/200106/08/2001</a:t>
            </a:r>
          </a:p>
        </p:txBody>
      </p:sp>
      <p:sp>
        <p:nvSpPr>
          <p:cNvPr id="45066"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FFFCC"/>
                </a:solidFill>
                <a:latin typeface="Arial" charset="0"/>
                <a:cs typeface="+mn-cs"/>
              </a:defRPr>
            </a:lvl1pPr>
          </a:lstStyle>
          <a:p>
            <a:pPr>
              <a:defRPr/>
            </a:pPr>
            <a:endParaRPr lang="en-US"/>
          </a:p>
        </p:txBody>
      </p:sp>
      <p:sp>
        <p:nvSpPr>
          <p:cNvPr id="45067"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FFCC"/>
                </a:solidFill>
              </a:defRPr>
            </a:lvl1pPr>
          </a:lstStyle>
          <a:p>
            <a:fld id="{36EA7F5A-380C-4E52-93BF-34449B488CF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115" r:id="rId1"/>
    <p:sldLayoutId id="2147485116" r:id="rId2"/>
    <p:sldLayoutId id="2147485117" r:id="rId3"/>
    <p:sldLayoutId id="2147485118" r:id="rId4"/>
    <p:sldLayoutId id="2147485119" r:id="rId5"/>
    <p:sldLayoutId id="2147485120" r:id="rId6"/>
    <p:sldLayoutId id="2147485121" r:id="rId7"/>
    <p:sldLayoutId id="2147485122" r:id="rId8"/>
    <p:sldLayoutId id="2147485123" r:id="rId9"/>
    <p:sldLayoutId id="2147485124" r:id="rId10"/>
    <p:sldLayoutId id="2147485125" r:id="rId11"/>
    <p:sldLayoutId id="2147485126" r:id="rId12"/>
    <p:sldLayoutId id="2147485127" r:id="rId13"/>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00"/>
            </a:gs>
            <a:gs pos="50000">
              <a:srgbClr val="000000"/>
            </a:gs>
            <a:gs pos="100000">
              <a:srgbClr val="336600"/>
            </a:gs>
          </a:gsLst>
          <a:lin ang="27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457200" y="992188"/>
            <a:ext cx="8153400" cy="1600200"/>
            <a:chOff x="288" y="625"/>
            <a:chExt cx="5136" cy="1008"/>
          </a:xfrm>
        </p:grpSpPr>
        <p:sp>
          <p:nvSpPr>
            <p:cNvPr id="8200" name="Arc 3"/>
            <p:cNvSpPr>
              <a:spLocks/>
            </p:cNvSpPr>
            <p:nvPr/>
          </p:nvSpPr>
          <p:spPr bwMode="invGray">
            <a:xfrm>
              <a:off x="3595" y="625"/>
              <a:ext cx="1829" cy="1008"/>
            </a:xfrm>
            <a:custGeom>
              <a:avLst/>
              <a:gdLst>
                <a:gd name="T0" fmla="*/ 0 w 21912"/>
                <a:gd name="T1" fmla="*/ 0 h 43200"/>
                <a:gd name="T2" fmla="*/ 0 w 21912"/>
                <a:gd name="T3" fmla="*/ 0 h 43200"/>
                <a:gd name="T4" fmla="*/ 0 w 21912"/>
                <a:gd name="T5" fmla="*/ 0 h 43200"/>
                <a:gd name="T6" fmla="*/ 0 60000 65536"/>
                <a:gd name="T7" fmla="*/ 0 60000 65536"/>
                <a:gd name="T8" fmla="*/ 0 60000 65536"/>
              </a:gdLst>
              <a:ahLst/>
              <a:cxnLst>
                <a:cxn ang="T6">
                  <a:pos x="T0" y="T1"/>
                </a:cxn>
                <a:cxn ang="T7">
                  <a:pos x="T2" y="T3"/>
                </a:cxn>
                <a:cxn ang="T8">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lnTo>
                    <a:pt x="300" y="0"/>
                  </a:lnTo>
                  <a:close/>
                </a:path>
              </a:pathLst>
            </a:custGeom>
            <a:gradFill rotWithShape="0">
              <a:gsLst>
                <a:gs pos="0">
                  <a:schemeClr val="bg1"/>
                </a:gs>
                <a:gs pos="100000">
                  <a:srgbClr val="663300"/>
                </a:gs>
              </a:gsLst>
              <a:lin ang="0" scaled="1"/>
            </a:gradFill>
            <a:ln w="9525" cap="rnd">
              <a:noFill/>
              <a:round/>
              <a:headEnd/>
              <a:tailEnd/>
            </a:ln>
          </p:spPr>
          <p:txBody>
            <a:bodyPr wrap="none" anchor="ctr"/>
            <a:lstStyle/>
            <a:p>
              <a:endParaRPr lang="en-US"/>
            </a:p>
          </p:txBody>
        </p:sp>
        <p:sp>
          <p:nvSpPr>
            <p:cNvPr id="8201" name="Arc 4"/>
            <p:cNvSpPr>
              <a:spLocks/>
            </p:cNvSpPr>
            <p:nvPr/>
          </p:nvSpPr>
          <p:spPr bwMode="invGray">
            <a:xfrm>
              <a:off x="3548" y="729"/>
              <a:ext cx="1831" cy="800"/>
            </a:xfrm>
            <a:custGeom>
              <a:avLst/>
              <a:gdLst>
                <a:gd name="T0" fmla="*/ 0 w 21924"/>
                <a:gd name="T1" fmla="*/ 0 h 43200"/>
                <a:gd name="T2" fmla="*/ 0 w 21924"/>
                <a:gd name="T3" fmla="*/ 0 h 43200"/>
                <a:gd name="T4" fmla="*/ 0 w 21924"/>
                <a:gd name="T5" fmla="*/ 0 h 43200"/>
                <a:gd name="T6" fmla="*/ 0 60000 65536"/>
                <a:gd name="T7" fmla="*/ 0 60000 65536"/>
                <a:gd name="T8" fmla="*/ 0 60000 65536"/>
              </a:gdLst>
              <a:ahLst/>
              <a:cxnLst>
                <a:cxn ang="T6">
                  <a:pos x="T0" y="T1"/>
                </a:cxn>
                <a:cxn ang="T7">
                  <a:pos x="T2" y="T3"/>
                </a:cxn>
                <a:cxn ang="T8">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lnTo>
                    <a:pt x="312" y="0"/>
                  </a:lnTo>
                  <a:close/>
                </a:path>
              </a:pathLst>
            </a:custGeom>
            <a:gradFill rotWithShape="0">
              <a:gsLst>
                <a:gs pos="0">
                  <a:schemeClr val="bg1"/>
                </a:gs>
                <a:gs pos="100000">
                  <a:srgbClr val="894400"/>
                </a:gs>
              </a:gsLst>
              <a:lin ang="0" scaled="1"/>
            </a:gradFill>
            <a:ln w="9525" cap="rnd">
              <a:noFill/>
              <a:round/>
              <a:headEnd/>
              <a:tailEnd/>
            </a:ln>
          </p:spPr>
          <p:txBody>
            <a:bodyPr wrap="none" anchor="ctr"/>
            <a:lstStyle/>
            <a:p>
              <a:endParaRPr lang="en-US"/>
            </a:p>
          </p:txBody>
        </p:sp>
        <p:sp>
          <p:nvSpPr>
            <p:cNvPr id="8202" name="Arc 5"/>
            <p:cNvSpPr>
              <a:spLocks/>
            </p:cNvSpPr>
            <p:nvPr/>
          </p:nvSpPr>
          <p:spPr bwMode="invGray">
            <a:xfrm>
              <a:off x="3521" y="868"/>
              <a:ext cx="1830" cy="522"/>
            </a:xfrm>
            <a:custGeom>
              <a:avLst/>
              <a:gdLst>
                <a:gd name="T0" fmla="*/ 0 w 21925"/>
                <a:gd name="T1" fmla="*/ 0 h 43200"/>
                <a:gd name="T2" fmla="*/ 0 w 21925"/>
                <a:gd name="T3" fmla="*/ 0 h 43200"/>
                <a:gd name="T4" fmla="*/ 0 w 21925"/>
                <a:gd name="T5" fmla="*/ 0 h 43200"/>
                <a:gd name="T6" fmla="*/ 0 60000 65536"/>
                <a:gd name="T7" fmla="*/ 0 60000 65536"/>
                <a:gd name="T8" fmla="*/ 0 60000 65536"/>
              </a:gdLst>
              <a:ahLst/>
              <a:cxnLst>
                <a:cxn ang="T6">
                  <a:pos x="T0" y="T1"/>
                </a:cxn>
                <a:cxn ang="T7">
                  <a:pos x="T2" y="T3"/>
                </a:cxn>
                <a:cxn ang="T8">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lnTo>
                    <a:pt x="313" y="0"/>
                  </a:lnTo>
                  <a:close/>
                </a:path>
              </a:pathLst>
            </a:custGeom>
            <a:gradFill rotWithShape="0">
              <a:gsLst>
                <a:gs pos="0">
                  <a:schemeClr val="bg1"/>
                </a:gs>
                <a:gs pos="100000">
                  <a:srgbClr val="B75B00"/>
                </a:gs>
              </a:gsLst>
              <a:lin ang="0" scaled="1"/>
            </a:gradFill>
            <a:ln w="9525" cap="rnd">
              <a:noFill/>
              <a:round/>
              <a:headEnd/>
              <a:tailEnd/>
            </a:ln>
          </p:spPr>
          <p:txBody>
            <a:bodyPr wrap="none" anchor="ctr"/>
            <a:lstStyle/>
            <a:p>
              <a:endParaRPr lang="en-US"/>
            </a:p>
          </p:txBody>
        </p:sp>
        <p:sp>
          <p:nvSpPr>
            <p:cNvPr id="8203"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z="2400" smtClean="0">
                <a:solidFill>
                  <a:srgbClr val="FFFFCC"/>
                </a:solidFill>
                <a:latin typeface="Times New Roman" pitchFamily="18" charset="0"/>
              </a:endParaRPr>
            </a:p>
          </p:txBody>
        </p:sp>
      </p:grpSp>
      <p:sp>
        <p:nvSpPr>
          <p:cNvPr id="8195"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8196"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065" name="Rectangle 9"/>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FFFCC"/>
                </a:solidFill>
                <a:latin typeface="Arial" charset="0"/>
                <a:cs typeface="+mn-cs"/>
              </a:defRPr>
            </a:lvl1pPr>
          </a:lstStyle>
          <a:p>
            <a:pPr>
              <a:defRPr/>
            </a:pPr>
            <a:r>
              <a:rPr lang="en-US"/>
              <a:t>18/05/200106/08/2001</a:t>
            </a:r>
          </a:p>
        </p:txBody>
      </p:sp>
      <p:sp>
        <p:nvSpPr>
          <p:cNvPr id="45066"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FFFCC"/>
                </a:solidFill>
                <a:latin typeface="Arial" charset="0"/>
                <a:cs typeface="+mn-cs"/>
              </a:defRPr>
            </a:lvl1pPr>
          </a:lstStyle>
          <a:p>
            <a:pPr>
              <a:defRPr/>
            </a:pPr>
            <a:endParaRPr lang="en-US"/>
          </a:p>
        </p:txBody>
      </p:sp>
      <p:sp>
        <p:nvSpPr>
          <p:cNvPr id="45067"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FFFFCC"/>
                </a:solidFill>
              </a:defRPr>
            </a:lvl1pPr>
          </a:lstStyle>
          <a:p>
            <a:fld id="{BF93A4F4-3ECA-41A3-9182-C23F00A5C68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5128" r:id="rId1"/>
    <p:sldLayoutId id="2147485129" r:id="rId2"/>
    <p:sldLayoutId id="2147485130" r:id="rId3"/>
    <p:sldLayoutId id="2147485131" r:id="rId4"/>
    <p:sldLayoutId id="2147485132" r:id="rId5"/>
    <p:sldLayoutId id="2147485133" r:id="rId6"/>
    <p:sldLayoutId id="2147485134" r:id="rId7"/>
    <p:sldLayoutId id="2147485135" r:id="rId8"/>
    <p:sldLayoutId id="2147485136" r:id="rId9"/>
    <p:sldLayoutId id="2147485137" r:id="rId10"/>
    <p:sldLayoutId id="2147485138" r:id="rId11"/>
    <p:sldLayoutId id="2147485139" r:id="rId12"/>
    <p:sldLayoutId id="2147485140" r:id="rId13"/>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51.xml"/><Relationship Id="rId1" Type="http://schemas.openxmlformats.org/officeDocument/2006/relationships/vmlDrawing" Target="../drawings/vmlDrawing3.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51.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51.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51.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5.xml"/><Relationship Id="rId1" Type="http://schemas.openxmlformats.org/officeDocument/2006/relationships/slideLayout" Target="../slideLayouts/slideLayout7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4.xml"/><Relationship Id="rId1" Type="http://schemas.openxmlformats.org/officeDocument/2006/relationships/vmlDrawing" Target="../drawings/vmlDrawing7.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69.xml"/></Relationships>
</file>

<file path=ppt/slides/_rels/slide3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slideLayout" Target="../slideLayouts/slideLayout31.xml"/><Relationship Id="rId7" Type="http://schemas.openxmlformats.org/officeDocument/2006/relationships/oleObject" Target="../embeddings/oleObject4.bin"/><Relationship Id="rId2" Type="http://schemas.openxmlformats.org/officeDocument/2006/relationships/vmlDrawing" Target="../drawings/vmlDrawing1.vml"/><Relationship Id="rId1" Type="http://schemas.openxmlformats.org/officeDocument/2006/relationships/themeOverride" Target="../theme/themeOverride2.x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ctrTitle"/>
          </p:nvPr>
        </p:nvSpPr>
        <p:spPr>
          <a:xfrm>
            <a:off x="990600" y="1295400"/>
            <a:ext cx="7772400" cy="1447800"/>
          </a:xfrm>
        </p:spPr>
        <p:txBody>
          <a:bodyPr/>
          <a:lstStyle/>
          <a:p>
            <a:pPr algn="ctr"/>
            <a:r>
              <a:rPr lang="en-US" altLang="en-US" smtClean="0"/>
              <a:t>Statistical significance using Confidence Intervals</a:t>
            </a:r>
          </a:p>
        </p:txBody>
      </p:sp>
      <p:sp>
        <p:nvSpPr>
          <p:cNvPr id="103427" name="Subtitle 2"/>
          <p:cNvSpPr>
            <a:spLocks noGrp="1"/>
          </p:cNvSpPr>
          <p:nvPr>
            <p:ph type="subTitle" idx="1"/>
          </p:nvPr>
        </p:nvSpPr>
        <p:spPr>
          <a:xfrm>
            <a:off x="685800" y="3886200"/>
            <a:ext cx="7772400" cy="1752600"/>
          </a:xfrm>
        </p:spPr>
        <p:txBody>
          <a:bodyPr/>
          <a:lstStyle/>
          <a:p>
            <a:pPr>
              <a:buFont typeface="Wingdings" pitchFamily="2" charset="2"/>
              <a:buNone/>
            </a:pPr>
            <a:r>
              <a:rPr lang="en-US" altLang="en-US" smtClean="0"/>
              <a:t>Dr.Shaik Shaffi Ahamed Ph.d.,</a:t>
            </a:r>
          </a:p>
          <a:p>
            <a:pPr>
              <a:buFont typeface="Wingdings" pitchFamily="2" charset="2"/>
              <a:buNone/>
            </a:pPr>
            <a:r>
              <a:rPr lang="en-US" altLang="en-US" smtClean="0"/>
              <a:t>Associate Professor</a:t>
            </a:r>
          </a:p>
          <a:p>
            <a:pPr>
              <a:buFont typeface="Wingdings" pitchFamily="2" charset="2"/>
              <a:buNone/>
            </a:pPr>
            <a:r>
              <a:rPr lang="en-US" altLang="en-US" smtClean="0"/>
              <a:t>Dept. of Family &amp; Community Medicine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2"/>
          <p:cNvPicPr>
            <a:picLocks noChangeAspect="1" noChangeArrowheads="1"/>
          </p:cNvPicPr>
          <p:nvPr/>
        </p:nvPicPr>
        <p:blipFill>
          <a:blip r:embed="rId3"/>
          <a:srcRect/>
          <a:stretch>
            <a:fillRect/>
          </a:stretch>
        </p:blipFill>
        <p:spPr bwMode="auto">
          <a:xfrm>
            <a:off x="304800" y="836613"/>
            <a:ext cx="8535988" cy="4608512"/>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152400"/>
            <a:ext cx="7772400" cy="762000"/>
          </a:xfrm>
        </p:spPr>
        <p:txBody>
          <a:bodyPr/>
          <a:lstStyle/>
          <a:p>
            <a:pPr eaLnBrk="1" fontAlgn="auto" hangingPunct="1">
              <a:spcAft>
                <a:spcPts val="0"/>
              </a:spcAft>
              <a:defRPr/>
            </a:pPr>
            <a:r>
              <a:rPr lang="en-US" dirty="0" smtClean="0">
                <a:solidFill>
                  <a:srgbClr val="002060"/>
                </a:solidFill>
              </a:rPr>
              <a:t>Standard error of the mean</a:t>
            </a:r>
          </a:p>
        </p:txBody>
      </p:sp>
      <p:sp>
        <p:nvSpPr>
          <p:cNvPr id="117763" name="Rectangle 3"/>
          <p:cNvSpPr>
            <a:spLocks noGrp="1" noChangeArrowheads="1"/>
          </p:cNvSpPr>
          <p:nvPr>
            <p:ph type="body" idx="1"/>
          </p:nvPr>
        </p:nvSpPr>
        <p:spPr>
          <a:xfrm>
            <a:off x="685800" y="1143000"/>
            <a:ext cx="7772400" cy="4953000"/>
          </a:xfrm>
        </p:spPr>
        <p:txBody>
          <a:bodyPr/>
          <a:lstStyle/>
          <a:p>
            <a:pPr eaLnBrk="1" hangingPunct="1"/>
            <a:r>
              <a:rPr lang="en-US" altLang="en-US" smtClean="0"/>
              <a:t>Standard error of the mean (sem):</a:t>
            </a:r>
          </a:p>
          <a:p>
            <a:pPr eaLnBrk="1" hangingPunct="1"/>
            <a:endParaRPr lang="en-US" altLang="en-US" smtClean="0"/>
          </a:p>
          <a:p>
            <a:pPr eaLnBrk="1" hangingPunct="1"/>
            <a:endParaRPr lang="en-US" altLang="en-US" smtClean="0"/>
          </a:p>
          <a:p>
            <a:pPr eaLnBrk="1" hangingPunct="1"/>
            <a:r>
              <a:rPr lang="en-US" altLang="en-US" smtClean="0"/>
              <a:t>Comments:</a:t>
            </a:r>
          </a:p>
          <a:p>
            <a:pPr lvl="1" eaLnBrk="1" hangingPunct="1"/>
            <a:r>
              <a:rPr lang="en-US" altLang="en-US" smtClean="0"/>
              <a:t>n = sample size</a:t>
            </a:r>
          </a:p>
          <a:p>
            <a:pPr lvl="1" eaLnBrk="1" hangingPunct="1"/>
            <a:r>
              <a:rPr lang="en-US" altLang="en-US" smtClean="0"/>
              <a:t>even for large s, if n is large, we can get good precision for sem</a:t>
            </a:r>
          </a:p>
          <a:p>
            <a:pPr lvl="1" eaLnBrk="1" hangingPunct="1"/>
            <a:r>
              <a:rPr lang="en-US" altLang="en-US" smtClean="0"/>
              <a:t>always smaller than standard deviation (s)</a:t>
            </a:r>
          </a:p>
          <a:p>
            <a:pPr lvl="1" eaLnBrk="1" hangingPunct="1"/>
            <a:endParaRPr lang="en-US" altLang="en-US" smtClean="0"/>
          </a:p>
          <a:p>
            <a:pPr lvl="1" eaLnBrk="1" hangingPunct="1"/>
            <a:endParaRPr lang="en-US" altLang="en-US" smtClean="0"/>
          </a:p>
        </p:txBody>
      </p:sp>
      <p:graphicFrame>
        <p:nvGraphicFramePr>
          <p:cNvPr id="117764" name="Object 2"/>
          <p:cNvGraphicFramePr>
            <a:graphicFrameLocks noChangeAspect="1"/>
          </p:cNvGraphicFramePr>
          <p:nvPr/>
        </p:nvGraphicFramePr>
        <p:xfrm>
          <a:off x="3033713" y="1905000"/>
          <a:ext cx="2603500" cy="1130300"/>
        </p:xfrm>
        <a:graphic>
          <a:graphicData uri="http://schemas.openxmlformats.org/presentationml/2006/ole">
            <p:oleObj spid="_x0000_s117764" name="Equation" r:id="rId4" imgW="965200" imgH="419100" progId="Equation.COEE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4294967295"/>
          </p:nvPr>
        </p:nvSpPr>
        <p:spPr>
          <a:xfrm>
            <a:off x="381000" y="381000"/>
            <a:ext cx="8464550" cy="6216650"/>
          </a:xfrm>
        </p:spPr>
        <p:txBody>
          <a:bodyPr>
            <a:normAutofit fontScale="92500" lnSpcReduction="10000"/>
          </a:bodyPr>
          <a:lstStyle/>
          <a:p>
            <a:pPr marL="411480" eaLnBrk="1" fontAlgn="auto" hangingPunct="1">
              <a:spcAft>
                <a:spcPts val="0"/>
              </a:spcAft>
              <a:buFontTx/>
              <a:buNone/>
              <a:defRPr/>
            </a:pPr>
            <a:r>
              <a:rPr lang="en-US" sz="2800" dirty="0" smtClean="0"/>
              <a:t>-- </a:t>
            </a:r>
            <a:r>
              <a:rPr lang="en-US" sz="2800" b="1" dirty="0" smtClean="0">
                <a:solidFill>
                  <a:schemeClr val="tx2"/>
                </a:solidFill>
              </a:rPr>
              <a:t>In a representative sample of 100 observations of heights of men, drawn at random from a large population, suppose the sample mean is found to be  175 cm (</a:t>
            </a:r>
            <a:r>
              <a:rPr lang="en-US" sz="2800" b="1" dirty="0" err="1" smtClean="0">
                <a:solidFill>
                  <a:schemeClr val="tx2"/>
                </a:solidFill>
              </a:rPr>
              <a:t>sd</a:t>
            </a:r>
            <a:r>
              <a:rPr lang="en-US" sz="2800" b="1" dirty="0" smtClean="0">
                <a:solidFill>
                  <a:schemeClr val="tx2"/>
                </a:solidFill>
              </a:rPr>
              <a:t>=10cm) .</a:t>
            </a:r>
          </a:p>
          <a:p>
            <a:pPr marL="411480" eaLnBrk="1" fontAlgn="auto" hangingPunct="1">
              <a:spcAft>
                <a:spcPts val="0"/>
              </a:spcAft>
              <a:buFontTx/>
              <a:buNone/>
              <a:defRPr/>
            </a:pPr>
            <a:r>
              <a:rPr lang="en-US" sz="2800" b="1" dirty="0" smtClean="0"/>
              <a:t>-- Can we make any statements about the population mean ?</a:t>
            </a:r>
          </a:p>
          <a:p>
            <a:pPr marL="411480" eaLnBrk="1" fontAlgn="auto" hangingPunct="1">
              <a:spcAft>
                <a:spcPts val="0"/>
              </a:spcAft>
              <a:buFontTx/>
              <a:buNone/>
              <a:defRPr/>
            </a:pPr>
            <a:r>
              <a:rPr lang="en-US" sz="2800" b="1" dirty="0" smtClean="0"/>
              <a:t>-- We cannot say that population mean is 175 cm because we are uncertain as to how much sampling fluctuation has occurred.</a:t>
            </a:r>
          </a:p>
          <a:p>
            <a:pPr marL="411480" eaLnBrk="1" fontAlgn="auto" hangingPunct="1">
              <a:spcAft>
                <a:spcPts val="0"/>
              </a:spcAft>
              <a:buFontTx/>
              <a:buNone/>
              <a:defRPr/>
            </a:pPr>
            <a:r>
              <a:rPr lang="en-US" sz="2800" b="1" dirty="0" smtClean="0"/>
              <a:t>-- What we do instead is to determine a range of possible values for the population mean, with 95% degree of confidence.</a:t>
            </a:r>
          </a:p>
          <a:p>
            <a:pPr marL="411480" eaLnBrk="1" fontAlgn="auto" hangingPunct="1">
              <a:spcAft>
                <a:spcPts val="0"/>
              </a:spcAft>
              <a:buFontTx/>
              <a:buNone/>
              <a:defRPr/>
            </a:pPr>
            <a:r>
              <a:rPr lang="en-US" sz="2800" b="1" dirty="0" smtClean="0"/>
              <a:t>-- </a:t>
            </a:r>
            <a:r>
              <a:rPr lang="en-US" sz="2800" b="1" dirty="0" smtClean="0">
                <a:solidFill>
                  <a:srgbClr val="FF0000"/>
                </a:solidFill>
              </a:rPr>
              <a:t>This range is called the 95% confidence interval and can be an important adjuvant to a significance test</a:t>
            </a:r>
            <a:r>
              <a:rPr lang="en-US" sz="2800" dirty="0" smtClean="0">
                <a:solidFill>
                  <a:srgbClr val="FF00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idx="4294967295"/>
          </p:nvPr>
        </p:nvSpPr>
        <p:spPr>
          <a:xfrm>
            <a:off x="603250" y="228600"/>
            <a:ext cx="8312150" cy="6629400"/>
          </a:xfrm>
        </p:spPr>
        <p:txBody>
          <a:bodyPr/>
          <a:lstStyle/>
          <a:p>
            <a:pPr eaLnBrk="1" hangingPunct="1">
              <a:buFontTx/>
              <a:buNone/>
            </a:pPr>
            <a:r>
              <a:rPr lang="en-US" altLang="en-US" sz="2000" smtClean="0"/>
              <a:t>    </a:t>
            </a:r>
            <a:r>
              <a:rPr lang="en-US" altLang="en-US" sz="2800" smtClean="0"/>
              <a:t> In the  example, n =100 ,sample mean = 175, S.D., =10, and the S. Error =10/√100  = 1.</a:t>
            </a:r>
            <a:endParaRPr lang="en-US" altLang="en-US" sz="2800" smtClean="0">
              <a:solidFill>
                <a:schemeClr val="tx2"/>
              </a:solidFill>
              <a:latin typeface="Arial Narrow" pitchFamily="34" charset="0"/>
            </a:endParaRPr>
          </a:p>
          <a:p>
            <a:pPr eaLnBrk="1" hangingPunct="1"/>
            <a:endParaRPr lang="en-US" altLang="en-US" sz="2800" smtClean="0"/>
          </a:p>
          <a:p>
            <a:pPr eaLnBrk="1" hangingPunct="1"/>
            <a:endParaRPr lang="en-US" altLang="en-US" sz="2800" smtClean="0"/>
          </a:p>
          <a:p>
            <a:pPr eaLnBrk="1" hangingPunct="1"/>
            <a:r>
              <a:rPr lang="en-US" altLang="en-US" sz="2800" smtClean="0"/>
              <a:t>Using  the  general format of confidence interval :</a:t>
            </a:r>
          </a:p>
          <a:p>
            <a:pPr eaLnBrk="1" hangingPunct="1">
              <a:buFontTx/>
              <a:buNone/>
            </a:pPr>
            <a:r>
              <a:rPr lang="en-US" altLang="en-US" sz="2800" smtClean="0"/>
              <a:t>   </a:t>
            </a:r>
            <a:r>
              <a:rPr lang="en-US" altLang="en-US" sz="2800" smtClean="0">
                <a:solidFill>
                  <a:srgbClr val="FF0000"/>
                </a:solidFill>
              </a:rPr>
              <a:t>Statistic ± confidence factor x Standard Error of statistic</a:t>
            </a:r>
          </a:p>
          <a:p>
            <a:pPr eaLnBrk="1" hangingPunct="1">
              <a:buFontTx/>
              <a:buNone/>
            </a:pPr>
            <a:r>
              <a:rPr lang="en-US" altLang="en-US" sz="2800" smtClean="0"/>
              <a:t> Therefore, the 95% confidence interval is,</a:t>
            </a:r>
          </a:p>
          <a:p>
            <a:pPr eaLnBrk="1" hangingPunct="1">
              <a:buFontTx/>
              <a:buNone/>
            </a:pPr>
            <a:r>
              <a:rPr lang="en-US" altLang="en-US" sz="2800" smtClean="0"/>
              <a:t>                     </a:t>
            </a:r>
            <a:r>
              <a:rPr lang="en-US" altLang="en-US" sz="2800" smtClean="0">
                <a:solidFill>
                  <a:schemeClr val="tx2"/>
                </a:solidFill>
              </a:rPr>
              <a:t>175</a:t>
            </a:r>
            <a:r>
              <a:rPr lang="en-US" altLang="en-US" sz="2800" smtClean="0"/>
              <a:t> </a:t>
            </a:r>
            <a:r>
              <a:rPr lang="en-US" altLang="en-US" sz="2800" smtClean="0">
                <a:solidFill>
                  <a:schemeClr val="tx2"/>
                </a:solidFill>
              </a:rPr>
              <a:t>±  1.96 *  1  =   173   to   177”</a:t>
            </a:r>
          </a:p>
          <a:p>
            <a:pPr eaLnBrk="1" hangingPunct="1">
              <a:buFontTx/>
              <a:buNone/>
            </a:pPr>
            <a:r>
              <a:rPr lang="en-US" altLang="en-US" sz="2800" smtClean="0">
                <a:solidFill>
                  <a:schemeClr val="folHlink"/>
                </a:solidFill>
              </a:rPr>
              <a:t>   </a:t>
            </a:r>
            <a:r>
              <a:rPr lang="en-US" altLang="en-US" sz="2400" b="1" smtClean="0">
                <a:solidFill>
                  <a:schemeClr val="tx2"/>
                </a:solidFill>
              </a:rPr>
              <a:t>That is, if numerous random sample of size 100 are drawn and the 95% confidence interval is computed for each sample, the population mean will be within the computed intervals in 95% of the instances.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06" name="Picture 2" descr="scan0001"/>
          <p:cNvPicPr>
            <a:picLocks noGrp="1" noChangeAspect="1" noChangeArrowheads="1"/>
          </p:cNvPicPr>
          <p:nvPr>
            <p:ph idx="4294967295"/>
          </p:nvPr>
        </p:nvPicPr>
        <p:blipFill>
          <a:blip r:embed="rId3"/>
          <a:srcRect/>
          <a:stretch>
            <a:fillRect/>
          </a:stretch>
        </p:blipFill>
        <p:spPr>
          <a:xfrm>
            <a:off x="0" y="404813"/>
            <a:ext cx="9144000" cy="5691187"/>
          </a:xfr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762000"/>
            <a:ext cx="6908800" cy="1143000"/>
          </a:xfrm>
        </p:spPr>
        <p:txBody>
          <a:bodyPr/>
          <a:lstStyle/>
          <a:p>
            <a:r>
              <a:rPr lang="en-US" altLang="en-US" smtClean="0"/>
              <a:t>Confidence </a:t>
            </a:r>
            <a:br>
              <a:rPr lang="en-US" altLang="en-US" smtClean="0"/>
            </a:br>
            <a:r>
              <a:rPr lang="en-US" altLang="en-US" smtClean="0"/>
              <a:t>intervals</a:t>
            </a:r>
          </a:p>
        </p:txBody>
      </p:sp>
      <p:sp>
        <p:nvSpPr>
          <p:cNvPr id="125955" name="Rectangle 3"/>
          <p:cNvSpPr>
            <a:spLocks noGrp="1" noChangeArrowheads="1"/>
          </p:cNvSpPr>
          <p:nvPr>
            <p:ph type="body" sz="half" idx="1"/>
          </p:nvPr>
        </p:nvSpPr>
        <p:spPr>
          <a:xfrm>
            <a:off x="914400" y="2438400"/>
            <a:ext cx="7620000" cy="3886200"/>
          </a:xfrm>
        </p:spPr>
        <p:txBody>
          <a:bodyPr/>
          <a:lstStyle/>
          <a:p>
            <a:pPr>
              <a:lnSpc>
                <a:spcPct val="120000"/>
              </a:lnSpc>
            </a:pPr>
            <a:r>
              <a:rPr lang="en-US" altLang="en-US" sz="2800" smtClean="0"/>
              <a:t>The  previous  picture shows 20 confidence intervals for μ. </a:t>
            </a:r>
          </a:p>
          <a:p>
            <a:pPr>
              <a:lnSpc>
                <a:spcPct val="120000"/>
              </a:lnSpc>
            </a:pPr>
            <a:r>
              <a:rPr lang="en-US" altLang="en-US" sz="2800" smtClean="0"/>
              <a:t>Each 95% confidence interval has fixed endpoints, where μ might be in between (or not). </a:t>
            </a:r>
          </a:p>
          <a:p>
            <a:pPr>
              <a:lnSpc>
                <a:spcPct val="120000"/>
              </a:lnSpc>
            </a:pPr>
            <a:r>
              <a:rPr lang="en-US" altLang="en-US" sz="2800" smtClean="0"/>
              <a:t>There is no probability of such an event!</a:t>
            </a:r>
          </a:p>
        </p:txBody>
      </p:sp>
      <p:sp>
        <p:nvSpPr>
          <p:cNvPr id="125956" name="Rectangle 4"/>
          <p:cNvSpPr>
            <a:spLocks noChangeArrowheads="1"/>
          </p:cNvSpPr>
          <p:nvPr/>
        </p:nvSpPr>
        <p:spPr bwMode="auto">
          <a:xfrm>
            <a:off x="8731250" y="6450013"/>
            <a:ext cx="412750" cy="366712"/>
          </a:xfrm>
          <a:prstGeom prst="rect">
            <a:avLst/>
          </a:prstGeom>
          <a:noFill/>
          <a:ln w="12700">
            <a:noFill/>
            <a:miter lim="800000"/>
            <a:headEnd/>
            <a:tailEnd/>
          </a:ln>
        </p:spPr>
        <p:txBody>
          <a:bodyPr wrap="none">
            <a:spAutoFit/>
          </a:bodyPr>
          <a:lstStyle/>
          <a:p>
            <a:pPr defTabSz="762000" eaLnBrk="1" hangingPunct="1"/>
            <a:fld id="{19365FEF-CCC2-4D81-9E8C-638A42E395BE}" type="slidenum">
              <a:rPr lang="en-US" altLang="en-US" b="1">
                <a:latin typeface="Times New Roman" pitchFamily="18" charset="0"/>
              </a:rPr>
              <a:pPr defTabSz="762000" eaLnBrk="1" hangingPunct="1"/>
              <a:t>15</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0" y="533400"/>
            <a:ext cx="3810000" cy="1143000"/>
          </a:xfrm>
        </p:spPr>
        <p:txBody>
          <a:bodyPr/>
          <a:lstStyle/>
          <a:p>
            <a:r>
              <a:rPr lang="en-US" altLang="en-US" smtClean="0"/>
              <a:t>Confidence </a:t>
            </a:r>
            <a:br>
              <a:rPr lang="en-US" altLang="en-US" smtClean="0"/>
            </a:br>
            <a:r>
              <a:rPr lang="en-US" altLang="en-US" smtClean="0"/>
              <a:t>intervals</a:t>
            </a:r>
          </a:p>
        </p:txBody>
      </p:sp>
      <p:sp>
        <p:nvSpPr>
          <p:cNvPr id="128003" name="Rectangle 3"/>
          <p:cNvSpPr>
            <a:spLocks noGrp="1" noChangeArrowheads="1"/>
          </p:cNvSpPr>
          <p:nvPr>
            <p:ph type="body" sz="half" idx="1"/>
          </p:nvPr>
        </p:nvSpPr>
        <p:spPr>
          <a:xfrm>
            <a:off x="533400" y="1600200"/>
            <a:ext cx="8305800" cy="5029200"/>
          </a:xfrm>
        </p:spPr>
        <p:txBody>
          <a:bodyPr/>
          <a:lstStyle/>
          <a:p>
            <a:pPr>
              <a:lnSpc>
                <a:spcPct val="120000"/>
              </a:lnSpc>
            </a:pPr>
            <a:r>
              <a:rPr lang="en-US" altLang="en-US" sz="2400" smtClean="0"/>
              <a:t>Suppose α =0.05, we cannot say: "with probability 0.95 the parameter μ lies in the confidence interval." </a:t>
            </a:r>
          </a:p>
          <a:p>
            <a:pPr>
              <a:lnSpc>
                <a:spcPct val="120000"/>
              </a:lnSpc>
            </a:pPr>
            <a:r>
              <a:rPr lang="en-US" altLang="en-US" sz="2400" smtClean="0"/>
              <a:t>We only know that by repetition,  95% of the intervals will contain the true population parameter (μ) </a:t>
            </a:r>
          </a:p>
          <a:p>
            <a:pPr>
              <a:lnSpc>
                <a:spcPct val="120000"/>
              </a:lnSpc>
            </a:pPr>
            <a:r>
              <a:rPr lang="en-US" altLang="en-US" sz="2400" smtClean="0"/>
              <a:t>In 5 % of the cases however it doesn't. And unfortunately we don't know in which of the cases this happens. </a:t>
            </a:r>
          </a:p>
          <a:p>
            <a:pPr>
              <a:lnSpc>
                <a:spcPct val="120000"/>
              </a:lnSpc>
            </a:pPr>
            <a:r>
              <a:rPr lang="en-US" altLang="en-US" sz="2400" smtClean="0"/>
              <a:t>That's why we say: with confidence level 100(1 − α) % μ lies in the confidence interval."</a:t>
            </a:r>
            <a:endParaRPr lang="en-US" altLang="en-US" sz="2000" smtClean="0"/>
          </a:p>
        </p:txBody>
      </p:sp>
      <p:sp>
        <p:nvSpPr>
          <p:cNvPr id="128004"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474D74DE-2DE1-48D6-877C-5583414EB81C}" type="slidenum">
              <a:rPr lang="en-US" altLang="en-US" b="1">
                <a:latin typeface="Times New Roman" pitchFamily="18" charset="0"/>
              </a:rPr>
              <a:pPr defTabSz="762000" eaLnBrk="1" hangingPunct="1"/>
              <a:t>16</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09600" y="0"/>
            <a:ext cx="7772400" cy="1143000"/>
          </a:xfrm>
        </p:spPr>
        <p:txBody>
          <a:bodyPr/>
          <a:lstStyle/>
          <a:p>
            <a:r>
              <a:rPr lang="en-US" altLang="en-US" sz="3100" smtClean="0"/>
              <a:t>Different Interpretations of the 95% confidence interval</a:t>
            </a:r>
            <a:endParaRPr lang="en-US" altLang="en-US" smtClean="0"/>
          </a:p>
        </p:txBody>
      </p:sp>
      <p:sp>
        <p:nvSpPr>
          <p:cNvPr id="82947" name="Rectangle 3"/>
          <p:cNvSpPr>
            <a:spLocks noGrp="1" noChangeArrowheads="1"/>
          </p:cNvSpPr>
          <p:nvPr>
            <p:ph type="body" idx="1"/>
          </p:nvPr>
        </p:nvSpPr>
        <p:spPr>
          <a:xfrm>
            <a:off x="609600" y="2057400"/>
            <a:ext cx="8001000" cy="4343400"/>
          </a:xfrm>
        </p:spPr>
        <p:txBody>
          <a:bodyPr/>
          <a:lstStyle/>
          <a:p>
            <a:pPr>
              <a:defRPr/>
            </a:pPr>
            <a:r>
              <a:rPr lang="en-US" b="1" dirty="0" smtClean="0"/>
              <a:t>“</a:t>
            </a:r>
            <a:r>
              <a:rPr lang="en-US" sz="2800" b="1" dirty="0" smtClean="0"/>
              <a:t>We are 95% sure that the TRUE parameter value is in the 95% confidence interval”</a:t>
            </a:r>
          </a:p>
          <a:p>
            <a:pPr>
              <a:defRPr/>
            </a:pPr>
            <a:endParaRPr lang="en-US" sz="2800" b="1" dirty="0" smtClean="0"/>
          </a:p>
          <a:p>
            <a:pPr>
              <a:defRPr/>
            </a:pPr>
            <a:r>
              <a:rPr lang="en-US" sz="2800" b="1" dirty="0" smtClean="0"/>
              <a:t>“If we repeated the experiment many </a:t>
            </a:r>
            <a:r>
              <a:rPr lang="en-US" sz="2800" b="1" dirty="0" err="1" smtClean="0"/>
              <a:t>many</a:t>
            </a:r>
            <a:r>
              <a:rPr lang="en-US" sz="2800" b="1" dirty="0" smtClean="0"/>
              <a:t> times, 95% of the time the TRUE parameter value would be in the interval”</a:t>
            </a:r>
          </a:p>
          <a:p>
            <a:pPr marL="0" indent="0">
              <a:buFont typeface="Wingdings" pitchFamily="2" charset="2"/>
              <a:buNone/>
              <a:defRPr/>
            </a:pP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anim calcmode="lin" valueType="num">
                                      <p:cBhvr additive="base">
                                        <p:cTn id="13"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85800" y="457200"/>
            <a:ext cx="7772400" cy="1143000"/>
          </a:xfrm>
        </p:spPr>
        <p:txBody>
          <a:bodyPr/>
          <a:lstStyle/>
          <a:p>
            <a:pPr algn="l"/>
            <a:r>
              <a:rPr lang="en-US" altLang="en-US" sz="3600" b="1" smtClean="0">
                <a:solidFill>
                  <a:srgbClr val="00FFFF"/>
                </a:solidFill>
                <a:latin typeface="Helvetica" pitchFamily="34" charset="0"/>
              </a:rPr>
              <a:t>Most commonly used CI:</a:t>
            </a:r>
          </a:p>
        </p:txBody>
      </p:sp>
      <p:sp>
        <p:nvSpPr>
          <p:cNvPr id="132099" name="Rectangle 3"/>
          <p:cNvSpPr>
            <a:spLocks noGrp="1" noChangeArrowheads="1"/>
          </p:cNvSpPr>
          <p:nvPr>
            <p:ph type="body" idx="1"/>
          </p:nvPr>
        </p:nvSpPr>
        <p:spPr>
          <a:xfrm>
            <a:off x="914400" y="2133600"/>
            <a:ext cx="7772400" cy="4114800"/>
          </a:xfrm>
        </p:spPr>
        <p:txBody>
          <a:bodyPr/>
          <a:lstStyle/>
          <a:p>
            <a:pPr>
              <a:buClr>
                <a:srgbClr val="FF7C80"/>
              </a:buClr>
              <a:buSzPct val="70000"/>
              <a:buFontTx/>
              <a:buBlip>
                <a:blip r:embed="rId2"/>
              </a:buBlip>
            </a:pPr>
            <a:r>
              <a:rPr lang="en-US" altLang="en-US" sz="3000" smtClean="0">
                <a:latin typeface="Arial" charset="0"/>
              </a:rPr>
              <a:t>CI 90% corresponds to p 0.10</a:t>
            </a:r>
          </a:p>
          <a:p>
            <a:pPr>
              <a:buClr>
                <a:srgbClr val="FF7C80"/>
              </a:buClr>
              <a:buSzPct val="70000"/>
              <a:buFontTx/>
              <a:buBlip>
                <a:blip r:embed="rId2"/>
              </a:buBlip>
            </a:pPr>
            <a:r>
              <a:rPr lang="en-US" altLang="en-US" sz="3000" smtClean="0">
                <a:latin typeface="Arial" charset="0"/>
              </a:rPr>
              <a:t>CI 95% corresponds to p 0.05</a:t>
            </a:r>
          </a:p>
          <a:p>
            <a:pPr>
              <a:buClr>
                <a:srgbClr val="FF7C80"/>
              </a:buClr>
              <a:buSzPct val="70000"/>
              <a:buFontTx/>
              <a:buBlip>
                <a:blip r:embed="rId2"/>
              </a:buBlip>
            </a:pPr>
            <a:r>
              <a:rPr lang="en-US" altLang="en-US" sz="3000" smtClean="0">
                <a:latin typeface="Arial" charset="0"/>
              </a:rPr>
              <a:t>CI 99% corresponds to p 0.01</a:t>
            </a:r>
          </a:p>
          <a:p>
            <a:pPr>
              <a:buClr>
                <a:srgbClr val="FF7C80"/>
              </a:buClr>
              <a:buSzPct val="130000"/>
              <a:buFontTx/>
              <a:buNone/>
            </a:pPr>
            <a:endParaRPr lang="en-US" altLang="en-US" sz="3000" smtClean="0">
              <a:latin typeface="Arial" charset="0"/>
            </a:endParaRPr>
          </a:p>
          <a:p>
            <a:pPr>
              <a:buClr>
                <a:srgbClr val="FF7C80"/>
              </a:buClr>
              <a:buSzPct val="130000"/>
              <a:buFontTx/>
              <a:buNone/>
            </a:pPr>
            <a:r>
              <a:rPr lang="en-US" altLang="en-US" sz="3000" smtClean="0">
                <a:solidFill>
                  <a:schemeClr val="tx2"/>
                </a:solidFill>
                <a:latin typeface="Arial" charset="0"/>
              </a:rPr>
              <a:t>Note:</a:t>
            </a:r>
          </a:p>
          <a:p>
            <a:pPr>
              <a:buClr>
                <a:srgbClr val="FF7C80"/>
              </a:buClr>
              <a:buSzPct val="70000"/>
              <a:buFontTx/>
              <a:buBlip>
                <a:blip r:embed="rId2"/>
              </a:buBlip>
            </a:pPr>
            <a:r>
              <a:rPr lang="en-US" altLang="en-US" sz="3000" smtClean="0">
                <a:latin typeface="Arial" charset="0"/>
              </a:rPr>
              <a:t>p value </a:t>
            </a:r>
            <a:r>
              <a:rPr lang="en-US" altLang="en-US" sz="3000" smtClean="0">
                <a:latin typeface="Arial" charset="0"/>
                <a:sym typeface="Wingdings" pitchFamily="2" charset="2"/>
              </a:rPr>
              <a:t> only for analytical studies</a:t>
            </a:r>
          </a:p>
          <a:p>
            <a:pPr>
              <a:buClr>
                <a:srgbClr val="FF7C80"/>
              </a:buClr>
              <a:buSzPct val="70000"/>
              <a:buFontTx/>
              <a:buBlip>
                <a:blip r:embed="rId2"/>
              </a:buBlip>
            </a:pPr>
            <a:r>
              <a:rPr lang="en-US" altLang="en-US" sz="3000" smtClean="0">
                <a:latin typeface="Arial" charset="0"/>
                <a:sym typeface="Wingdings" pitchFamily="2" charset="2"/>
              </a:rPr>
              <a:t>CI  for descriptive and analytical studies</a:t>
            </a:r>
            <a:endParaRPr lang="en-US" altLang="en-US" sz="30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gn="l"/>
            <a:r>
              <a:rPr lang="en-US" altLang="en-US" sz="3600" b="1" smtClean="0">
                <a:solidFill>
                  <a:srgbClr val="00FFFF"/>
                </a:solidFill>
                <a:latin typeface="Arial Narrow" pitchFamily="34" charset="0"/>
              </a:rPr>
              <a:t>How to calculate CI</a:t>
            </a:r>
          </a:p>
        </p:txBody>
      </p:sp>
      <p:sp>
        <p:nvSpPr>
          <p:cNvPr id="133123" name="Rectangle 3"/>
          <p:cNvSpPr>
            <a:spLocks noGrp="1" noChangeArrowheads="1"/>
          </p:cNvSpPr>
          <p:nvPr>
            <p:ph type="body" idx="1"/>
          </p:nvPr>
        </p:nvSpPr>
        <p:spPr/>
        <p:txBody>
          <a:bodyPr/>
          <a:lstStyle/>
          <a:p>
            <a:pPr>
              <a:lnSpc>
                <a:spcPct val="90000"/>
              </a:lnSpc>
              <a:buFontTx/>
              <a:buNone/>
            </a:pPr>
            <a:r>
              <a:rPr lang="en-US" altLang="en-US" smtClean="0">
                <a:solidFill>
                  <a:schemeClr val="tx2"/>
                </a:solidFill>
                <a:latin typeface="Arial Narrow" pitchFamily="34" charset="0"/>
              </a:rPr>
              <a:t>General Formula:</a:t>
            </a:r>
          </a:p>
          <a:p>
            <a:pPr algn="ctr">
              <a:lnSpc>
                <a:spcPct val="90000"/>
              </a:lnSpc>
              <a:buFontTx/>
              <a:buNone/>
            </a:pPr>
            <a:endParaRPr lang="en-US" altLang="en-US" smtClean="0">
              <a:latin typeface="Arial Narrow" pitchFamily="34" charset="0"/>
            </a:endParaRPr>
          </a:p>
          <a:p>
            <a:pPr algn="ctr">
              <a:lnSpc>
                <a:spcPct val="90000"/>
              </a:lnSpc>
              <a:buFontTx/>
              <a:buNone/>
            </a:pPr>
            <a:r>
              <a:rPr lang="en-US" altLang="en-US" smtClean="0">
                <a:solidFill>
                  <a:srgbClr val="FF99FF"/>
                </a:solidFill>
                <a:latin typeface="Arial Narrow" pitchFamily="34" charset="0"/>
              </a:rPr>
              <a:t>CI = p </a:t>
            </a:r>
            <a:r>
              <a:rPr lang="en-US" altLang="en-US" smtClean="0">
                <a:solidFill>
                  <a:srgbClr val="FF99FF"/>
                </a:solidFill>
                <a:latin typeface="Arial Narrow" pitchFamily="34" charset="0"/>
                <a:sym typeface="Symbol" pitchFamily="18" charset="2"/>
              </a:rPr>
              <a:t></a:t>
            </a:r>
            <a:r>
              <a:rPr lang="en-US" altLang="en-US" smtClean="0">
                <a:solidFill>
                  <a:srgbClr val="FF99FF"/>
                </a:solidFill>
                <a:latin typeface="Arial Narrow" pitchFamily="34" charset="0"/>
              </a:rPr>
              <a:t> Z</a:t>
            </a:r>
            <a:r>
              <a:rPr lang="en-US" altLang="en-US" smtClean="0">
                <a:solidFill>
                  <a:srgbClr val="FF99FF"/>
                </a:solidFill>
                <a:latin typeface="Arial Narrow" pitchFamily="34" charset="0"/>
                <a:sym typeface="Symbol" pitchFamily="18" charset="2"/>
              </a:rPr>
              <a:t> x SE</a:t>
            </a:r>
          </a:p>
          <a:p>
            <a:pPr algn="ctr">
              <a:lnSpc>
                <a:spcPct val="90000"/>
              </a:lnSpc>
              <a:buFontTx/>
              <a:buNone/>
            </a:pPr>
            <a:endParaRPr lang="en-US" altLang="en-US" smtClean="0">
              <a:solidFill>
                <a:srgbClr val="FF99FF"/>
              </a:solidFill>
              <a:latin typeface="Arial Narrow" pitchFamily="34" charset="0"/>
              <a:sym typeface="Symbol" pitchFamily="18" charset="2"/>
            </a:endParaRPr>
          </a:p>
          <a:p>
            <a:pPr>
              <a:lnSpc>
                <a:spcPct val="90000"/>
              </a:lnSpc>
              <a:buClr>
                <a:srgbClr val="FF7C80"/>
              </a:buClr>
              <a:buSzPct val="130000"/>
            </a:pPr>
            <a:r>
              <a:rPr lang="en-US" altLang="en-US" smtClean="0">
                <a:solidFill>
                  <a:schemeClr val="tx2"/>
                </a:solidFill>
                <a:latin typeface="Arial Narrow" pitchFamily="34" charset="0"/>
                <a:sym typeface="Symbol" pitchFamily="18" charset="2"/>
              </a:rPr>
              <a:t>p = point of estimate, a value drawn from sample (a statistic)</a:t>
            </a:r>
          </a:p>
          <a:p>
            <a:pPr>
              <a:lnSpc>
                <a:spcPct val="90000"/>
              </a:lnSpc>
              <a:buClr>
                <a:srgbClr val="FF7C80"/>
              </a:buClr>
              <a:buSzPct val="130000"/>
            </a:pPr>
            <a:r>
              <a:rPr lang="en-US" altLang="en-US" smtClean="0">
                <a:solidFill>
                  <a:schemeClr val="tx2"/>
                </a:solidFill>
                <a:latin typeface="Arial Narrow" pitchFamily="34" charset="0"/>
                <a:sym typeface="Symbol" pitchFamily="18" charset="2"/>
              </a:rPr>
              <a:t>Z = standard normal deviate for , if  = 0.05 </a:t>
            </a:r>
            <a:r>
              <a:rPr lang="en-US" altLang="en-US" smtClean="0">
                <a:solidFill>
                  <a:schemeClr val="tx2"/>
                </a:solidFill>
                <a:latin typeface="Arial Narrow" pitchFamily="34" charset="0"/>
                <a:sym typeface="Wingdings" pitchFamily="2" charset="2"/>
              </a:rPr>
              <a:t> Z</a:t>
            </a:r>
            <a:r>
              <a:rPr lang="en-US" altLang="en-US" smtClean="0">
                <a:solidFill>
                  <a:schemeClr val="tx2"/>
                </a:solidFill>
                <a:latin typeface="Arial Narrow" pitchFamily="34" charset="0"/>
                <a:sym typeface="Symbol" pitchFamily="18" charset="2"/>
              </a:rPr>
              <a:t> = 1.96 (</a:t>
            </a:r>
            <a:r>
              <a:rPr lang="en-US" altLang="en-US" smtClean="0">
                <a:solidFill>
                  <a:schemeClr val="tx2"/>
                </a:solidFill>
                <a:latin typeface="Arial Narrow" pitchFamily="34" charset="0"/>
                <a:cs typeface="Arial" charset="0"/>
                <a:sym typeface="Symbol" pitchFamily="18" charset="2"/>
              </a:rPr>
              <a:t>~ 95% CI)</a:t>
            </a:r>
            <a:endParaRPr lang="en-US" altLang="en-US" smtClean="0">
              <a:solidFill>
                <a:schemeClr val="tx2"/>
              </a:solidFill>
              <a:latin typeface="Arial Narrow" pitchFamily="34" charset="0"/>
            </a:endParaRPr>
          </a:p>
        </p:txBody>
      </p:sp>
      <p:sp>
        <p:nvSpPr>
          <p:cNvPr id="55300" name="Rectangle 4"/>
          <p:cNvSpPr>
            <a:spLocks noChangeArrowheads="1"/>
          </p:cNvSpPr>
          <p:nvPr/>
        </p:nvSpPr>
        <p:spPr bwMode="auto">
          <a:xfrm>
            <a:off x="2628900" y="2895600"/>
            <a:ext cx="3886200" cy="1066800"/>
          </a:xfrm>
          <a:prstGeom prst="rect">
            <a:avLst/>
          </a:prstGeom>
          <a:noFill/>
          <a:ln w="9525">
            <a:solidFill>
              <a:schemeClr val="tx1"/>
            </a:solidFill>
            <a:miter lim="800000"/>
            <a:headEnd/>
            <a:tailEnd/>
          </a:ln>
          <a:extLst/>
        </p:spPr>
        <p:txBody>
          <a:bodyPr wrap="none" anchor="ctr"/>
          <a:lstStyle/>
          <a:p>
            <a:pPr algn="ctr">
              <a:defRPr/>
            </a:pPr>
            <a:endParaRPr lang="en-US" sz="2400">
              <a:solidFill>
                <a:srgbClr val="00FFFF"/>
              </a:solidFill>
              <a:latin typeface="Times New Roman" pitchFamily="18" charset="0"/>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Content Placeholder 2"/>
          <p:cNvSpPr>
            <a:spLocks noGrp="1"/>
          </p:cNvSpPr>
          <p:nvPr>
            <p:ph idx="1"/>
          </p:nvPr>
        </p:nvSpPr>
        <p:spPr>
          <a:xfrm>
            <a:off x="1182688" y="228600"/>
            <a:ext cx="7772400" cy="5903913"/>
          </a:xfrm>
        </p:spPr>
        <p:txBody>
          <a:bodyPr/>
          <a:lstStyle/>
          <a:p>
            <a:r>
              <a:rPr lang="en-US" smtClean="0"/>
              <a:t>(1) What is the value of level of significance ?</a:t>
            </a:r>
          </a:p>
          <a:p>
            <a:r>
              <a:rPr lang="en-US" smtClean="0"/>
              <a:t>(2) What  is the inference for a (i) p-value &lt;= 0.05 and (ii) p-value &gt;0.05</a:t>
            </a:r>
          </a:p>
          <a:p>
            <a:r>
              <a:rPr lang="en-US" smtClean="0"/>
              <a:t>(3) What concepts will be used for hypothesis testing and estimation ?</a:t>
            </a:r>
          </a:p>
          <a:p>
            <a:r>
              <a:rPr lang="en-US" smtClean="0"/>
              <a:t>(4) What are the factors which affects the width of confidence interval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85800" y="533400"/>
            <a:ext cx="7772400" cy="1143000"/>
          </a:xfrm>
        </p:spPr>
        <p:txBody>
          <a:bodyPr/>
          <a:lstStyle/>
          <a:p>
            <a:pPr algn="l"/>
            <a:r>
              <a:rPr lang="en-US" altLang="en-US" sz="3600" b="1" smtClean="0">
                <a:solidFill>
                  <a:srgbClr val="00FFFF"/>
                </a:solidFill>
                <a:latin typeface="Helvetica" pitchFamily="34" charset="0"/>
              </a:rPr>
              <a:t>Example 1</a:t>
            </a:r>
          </a:p>
        </p:txBody>
      </p:sp>
      <p:sp>
        <p:nvSpPr>
          <p:cNvPr id="134147" name="Rectangle 3"/>
          <p:cNvSpPr>
            <a:spLocks noGrp="1" noChangeArrowheads="1"/>
          </p:cNvSpPr>
          <p:nvPr>
            <p:ph type="body" idx="1"/>
          </p:nvPr>
        </p:nvSpPr>
        <p:spPr>
          <a:xfrm>
            <a:off x="342900" y="2667000"/>
            <a:ext cx="8458200" cy="2514600"/>
          </a:xfrm>
        </p:spPr>
        <p:txBody>
          <a:bodyPr/>
          <a:lstStyle/>
          <a:p>
            <a:pPr>
              <a:buClr>
                <a:srgbClr val="FF7C80"/>
              </a:buClr>
              <a:buSzPct val="120000"/>
            </a:pPr>
            <a:r>
              <a:rPr lang="en-US" altLang="en-US" smtClean="0">
                <a:solidFill>
                  <a:srgbClr val="FFCC66"/>
                </a:solidFill>
                <a:latin typeface="Arial Narrow" pitchFamily="34" charset="0"/>
              </a:rPr>
              <a:t>100 KKUH students </a:t>
            </a:r>
            <a:r>
              <a:rPr lang="en-US" altLang="en-US" smtClean="0">
                <a:solidFill>
                  <a:srgbClr val="FFCC66"/>
                </a:solidFill>
                <a:latin typeface="Arial Narrow" pitchFamily="34" charset="0"/>
                <a:sym typeface="Wingdings" pitchFamily="2" charset="2"/>
              </a:rPr>
              <a:t> 60 do daily exercise (p=0.6)</a:t>
            </a:r>
          </a:p>
          <a:p>
            <a:pPr>
              <a:buClr>
                <a:srgbClr val="FF7C80"/>
              </a:buClr>
              <a:buSzPct val="120000"/>
            </a:pPr>
            <a:r>
              <a:rPr lang="en-US" altLang="en-US" smtClean="0">
                <a:solidFill>
                  <a:srgbClr val="FFCC66"/>
                </a:solidFill>
                <a:latin typeface="Arial Narrow" pitchFamily="34" charset="0"/>
                <a:sym typeface="Wingdings" pitchFamily="2" charset="2"/>
              </a:rPr>
              <a:t>What is the proportion of students do daily exercise in the KSU ? </a:t>
            </a:r>
            <a:endParaRPr lang="en-US" altLang="en-US" smtClean="0">
              <a:solidFill>
                <a:srgbClr val="FFCC66"/>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076" name="Rectangle 7"/>
          <p:cNvSpPr>
            <a:spLocks noChangeArrowheads="1"/>
          </p:cNvSpPr>
          <p:nvPr/>
        </p:nvSpPr>
        <p:spPr bwMode="auto">
          <a:xfrm>
            <a:off x="304800" y="762000"/>
            <a:ext cx="8534400" cy="2209800"/>
          </a:xfrm>
          <a:prstGeom prst="rect">
            <a:avLst/>
          </a:prstGeom>
          <a:solidFill>
            <a:srgbClr val="000066"/>
          </a:solidFill>
          <a:ln>
            <a:noFill/>
          </a:ln>
          <a:extLst/>
        </p:spPr>
        <p:txBody>
          <a:bodyPr wrap="none" anchor="ctr"/>
          <a:lstStyle/>
          <a:p>
            <a:pPr eaLnBrk="1" hangingPunct="1">
              <a:defRPr/>
            </a:pPr>
            <a:endParaRPr lang="en-US" sz="2400">
              <a:solidFill>
                <a:srgbClr val="FFFFCC"/>
              </a:solidFill>
              <a:latin typeface="Times New Roman" pitchFamily="18" charset="0"/>
              <a:cs typeface="+mn-cs"/>
            </a:endParaRPr>
          </a:p>
        </p:txBody>
      </p:sp>
      <p:sp>
        <p:nvSpPr>
          <p:cNvPr id="135171" name="Rectangle 2"/>
          <p:cNvSpPr>
            <a:spLocks noGrp="1" noChangeArrowheads="1"/>
          </p:cNvSpPr>
          <p:nvPr>
            <p:ph type="title"/>
          </p:nvPr>
        </p:nvSpPr>
        <p:spPr>
          <a:xfrm>
            <a:off x="914400" y="838200"/>
            <a:ext cx="7772400" cy="1143000"/>
          </a:xfrm>
        </p:spPr>
        <p:txBody>
          <a:bodyPr/>
          <a:lstStyle/>
          <a:p>
            <a:pPr algn="l"/>
            <a:r>
              <a:rPr lang="en-US" altLang="en-US" sz="3600" b="1" smtClean="0">
                <a:solidFill>
                  <a:schemeClr val="tx1"/>
                </a:solidFill>
                <a:latin typeface="Helvetica" pitchFamily="34" charset="0"/>
              </a:rPr>
              <a:t>Example 1</a:t>
            </a:r>
          </a:p>
        </p:txBody>
      </p:sp>
      <p:sp>
        <p:nvSpPr>
          <p:cNvPr id="3078" name="Rectangle 4"/>
          <p:cNvSpPr>
            <a:spLocks noChangeArrowheads="1"/>
          </p:cNvSpPr>
          <p:nvPr/>
        </p:nvSpPr>
        <p:spPr bwMode="auto">
          <a:xfrm>
            <a:off x="4057650" y="3252788"/>
            <a:ext cx="9144000" cy="0"/>
          </a:xfrm>
          <a:prstGeom prst="rect">
            <a:avLst/>
          </a:prstGeom>
          <a:noFill/>
          <a:ln>
            <a:noFill/>
          </a:ln>
          <a:extLst/>
        </p:spPr>
        <p:txBody>
          <a:bodyPr>
            <a:spAutoFit/>
          </a:bodyPr>
          <a:lstStyle/>
          <a:p>
            <a:pPr eaLnBrk="1" hangingPunct="1">
              <a:defRPr/>
            </a:pPr>
            <a:endParaRPr lang="en-US" sz="2400">
              <a:solidFill>
                <a:srgbClr val="FFFFCC"/>
              </a:solidFill>
              <a:latin typeface="Times New Roman" pitchFamily="18" charset="0"/>
              <a:cs typeface="+mn-cs"/>
            </a:endParaRPr>
          </a:p>
        </p:txBody>
      </p:sp>
      <p:graphicFrame>
        <p:nvGraphicFramePr>
          <p:cNvPr id="135173" name="Object 0"/>
          <p:cNvGraphicFramePr>
            <a:graphicFrameLocks noChangeAspect="1"/>
          </p:cNvGraphicFramePr>
          <p:nvPr/>
        </p:nvGraphicFramePr>
        <p:xfrm>
          <a:off x="1905000" y="3081338"/>
          <a:ext cx="4799013" cy="2732087"/>
        </p:xfrm>
        <a:graphic>
          <a:graphicData uri="http://schemas.openxmlformats.org/presentationml/2006/ole">
            <p:oleObj spid="_x0000_s135173" name="Equation" r:id="rId3" imgW="4848161" imgH="2743065" progId="Equation.3">
              <p:embed/>
            </p:oleObj>
          </a:graphicData>
        </a:graphic>
      </p:graphicFrame>
      <p:sp>
        <p:nvSpPr>
          <p:cNvPr id="3079" name="Line 8"/>
          <p:cNvSpPr>
            <a:spLocks noChangeShapeType="1"/>
          </p:cNvSpPr>
          <p:nvPr/>
        </p:nvSpPr>
        <p:spPr bwMode="auto">
          <a:xfrm>
            <a:off x="1143000" y="2209800"/>
            <a:ext cx="7467600" cy="0"/>
          </a:xfrm>
          <a:prstGeom prst="line">
            <a:avLst/>
          </a:prstGeom>
          <a:noFill/>
          <a:ln w="76200">
            <a:solidFill>
              <a:schemeClr val="accent2"/>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3080" name="Line 9"/>
          <p:cNvSpPr>
            <a:spLocks noChangeShapeType="1"/>
          </p:cNvSpPr>
          <p:nvPr/>
        </p:nvSpPr>
        <p:spPr bwMode="auto">
          <a:xfrm>
            <a:off x="1143000" y="2286000"/>
            <a:ext cx="7543800" cy="0"/>
          </a:xfrm>
          <a:prstGeom prst="line">
            <a:avLst/>
          </a:prstGeom>
          <a:noFill/>
          <a:ln w="12700">
            <a:solidFill>
              <a:schemeClr val="tx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100" name="Rectangle 7"/>
          <p:cNvSpPr>
            <a:spLocks noChangeArrowheads="1"/>
          </p:cNvSpPr>
          <p:nvPr/>
        </p:nvSpPr>
        <p:spPr bwMode="auto">
          <a:xfrm>
            <a:off x="0" y="609600"/>
            <a:ext cx="9144000" cy="2133600"/>
          </a:xfrm>
          <a:prstGeom prst="rect">
            <a:avLst/>
          </a:prstGeom>
          <a:solidFill>
            <a:srgbClr val="000066"/>
          </a:solidFill>
          <a:ln>
            <a:noFill/>
          </a:ln>
          <a:extLst/>
        </p:spPr>
        <p:txBody>
          <a:bodyPr wrap="none" anchor="ctr"/>
          <a:lstStyle/>
          <a:p>
            <a:pPr eaLnBrk="1" hangingPunct="1">
              <a:defRPr/>
            </a:pPr>
            <a:endParaRPr lang="en-US" sz="2400">
              <a:solidFill>
                <a:srgbClr val="FFFFCC"/>
              </a:solidFill>
              <a:latin typeface="Times New Roman" pitchFamily="18" charset="0"/>
              <a:cs typeface="+mn-cs"/>
            </a:endParaRPr>
          </a:p>
        </p:txBody>
      </p:sp>
      <p:sp>
        <p:nvSpPr>
          <p:cNvPr id="136195" name="Rectangle 2"/>
          <p:cNvSpPr>
            <a:spLocks noGrp="1" noChangeArrowheads="1"/>
          </p:cNvSpPr>
          <p:nvPr>
            <p:ph type="title"/>
          </p:nvPr>
        </p:nvSpPr>
        <p:spPr>
          <a:xfrm>
            <a:off x="685800" y="533400"/>
            <a:ext cx="7772400" cy="1143000"/>
          </a:xfrm>
          <a:solidFill>
            <a:srgbClr val="000066"/>
          </a:solidFill>
        </p:spPr>
        <p:txBody>
          <a:bodyPr/>
          <a:lstStyle/>
          <a:p>
            <a:pPr algn="l"/>
            <a:r>
              <a:rPr lang="en-US" altLang="en-US" sz="3600" b="1" smtClean="0">
                <a:solidFill>
                  <a:schemeClr val="tx1"/>
                </a:solidFill>
                <a:latin typeface="Helvetica" pitchFamily="34" charset="0"/>
              </a:rPr>
              <a:t>Example 2: CI of the mean</a:t>
            </a:r>
          </a:p>
        </p:txBody>
      </p:sp>
      <p:sp>
        <p:nvSpPr>
          <p:cNvPr id="136196" name="Rectangle 3"/>
          <p:cNvSpPr>
            <a:spLocks noGrp="1" noChangeArrowheads="1"/>
          </p:cNvSpPr>
          <p:nvPr>
            <p:ph type="body" idx="1"/>
          </p:nvPr>
        </p:nvSpPr>
        <p:spPr>
          <a:xfrm>
            <a:off x="685800" y="2209800"/>
            <a:ext cx="8153400" cy="3962400"/>
          </a:xfrm>
          <a:solidFill>
            <a:srgbClr val="000066"/>
          </a:solidFill>
        </p:spPr>
        <p:txBody>
          <a:bodyPr/>
          <a:lstStyle/>
          <a:p>
            <a:pPr>
              <a:buClr>
                <a:schemeClr val="accent2"/>
              </a:buClr>
              <a:buSzPct val="130000"/>
            </a:pPr>
            <a:r>
              <a:rPr lang="en-US" altLang="en-US" sz="2800" b="1" smtClean="0">
                <a:latin typeface="Arial" charset="0"/>
              </a:rPr>
              <a:t>100 newborn babies, mean BW = 3000 (SD = 400) grams, what is 95% CI?</a:t>
            </a:r>
          </a:p>
          <a:p>
            <a:pPr lvl="1">
              <a:buSzPct val="130000"/>
              <a:buFontTx/>
              <a:buNone/>
            </a:pPr>
            <a:r>
              <a:rPr lang="en-US" altLang="en-US" b="1" smtClean="0">
                <a:latin typeface="Arial" charset="0"/>
              </a:rPr>
              <a:t>	95% CI = x </a:t>
            </a:r>
            <a:r>
              <a:rPr lang="en-US" altLang="en-US" b="1" smtClean="0">
                <a:latin typeface="Arial" charset="0"/>
                <a:sym typeface="Symbol" pitchFamily="18" charset="2"/>
              </a:rPr>
              <a:t> 1.96 ( SEM)</a:t>
            </a:r>
          </a:p>
        </p:txBody>
      </p:sp>
      <p:graphicFrame>
        <p:nvGraphicFramePr>
          <p:cNvPr id="136197" name="Object 0"/>
          <p:cNvGraphicFramePr>
            <a:graphicFrameLocks noChangeAspect="1"/>
          </p:cNvGraphicFramePr>
          <p:nvPr/>
        </p:nvGraphicFramePr>
        <p:xfrm>
          <a:off x="1600200" y="3810000"/>
          <a:ext cx="5334000" cy="2133600"/>
        </p:xfrm>
        <a:graphic>
          <a:graphicData uri="http://schemas.openxmlformats.org/presentationml/2006/ole">
            <p:oleObj spid="_x0000_s136197" name="Equation" r:id="rId3" imgW="2314656" imgH="1162064" progId="Equation.3">
              <p:embed/>
            </p:oleObj>
          </a:graphicData>
        </a:graphic>
      </p:graphicFrame>
      <p:sp>
        <p:nvSpPr>
          <p:cNvPr id="20488" name="Line 8"/>
          <p:cNvSpPr>
            <a:spLocks noChangeShapeType="1"/>
          </p:cNvSpPr>
          <p:nvPr/>
        </p:nvSpPr>
        <p:spPr bwMode="auto">
          <a:xfrm>
            <a:off x="685800" y="1752600"/>
            <a:ext cx="8001000" cy="0"/>
          </a:xfrm>
          <a:prstGeom prst="line">
            <a:avLst/>
          </a:prstGeom>
          <a:noFill/>
          <a:ln w="76200">
            <a:solidFill>
              <a:schemeClr val="accent2"/>
            </a:solidFill>
            <a:miter lim="800000"/>
            <a:headEnd type="none" w="sm" len="sm"/>
            <a:tailEnd type="none" w="sm" len="sm"/>
          </a:ln>
          <a:effectLst>
            <a:outerShdw dist="107763" dir="2700000" algn="ctr" rotWithShape="0">
              <a:schemeClr val="bg2"/>
            </a:outerShdw>
          </a:effectLst>
        </p:spPr>
        <p:txBody>
          <a:bodyPr wrap="none"/>
          <a:lstStyle/>
          <a:p>
            <a:pPr eaLnBrk="1" hangingPunct="1">
              <a:defRPr/>
            </a:pPr>
            <a:endParaRPr lang="en-US" sz="2400">
              <a:solidFill>
                <a:srgbClr val="FFFFCC"/>
              </a:solidFill>
              <a:latin typeface="Times New Roman" pitchFamily="18" charset="0"/>
              <a:cs typeface="+mn-cs"/>
            </a:endParaRPr>
          </a:p>
        </p:txBody>
      </p:sp>
      <p:sp>
        <p:nvSpPr>
          <p:cNvPr id="4104" name="Line 9"/>
          <p:cNvSpPr>
            <a:spLocks noChangeShapeType="1"/>
          </p:cNvSpPr>
          <p:nvPr/>
        </p:nvSpPr>
        <p:spPr bwMode="auto">
          <a:xfrm>
            <a:off x="685800" y="1828800"/>
            <a:ext cx="8001000" cy="0"/>
          </a:xfrm>
          <a:prstGeom prst="line">
            <a:avLst/>
          </a:prstGeom>
          <a:noFill/>
          <a:ln w="12700">
            <a:solidFill>
              <a:schemeClr val="tx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cxnSp>
        <p:nvCxnSpPr>
          <p:cNvPr id="136200" name="Straight Connector 2"/>
          <p:cNvCxnSpPr>
            <a:cxnSpLocks noChangeShapeType="1"/>
          </p:cNvCxnSpPr>
          <p:nvPr/>
        </p:nvCxnSpPr>
        <p:spPr bwMode="auto">
          <a:xfrm>
            <a:off x="3124200" y="3276600"/>
            <a:ext cx="152400" cy="0"/>
          </a:xfrm>
          <a:prstGeom prst="line">
            <a:avLst/>
          </a:prstGeom>
          <a:noFill/>
          <a:ln w="12700" algn="ctr">
            <a:solidFill>
              <a:schemeClr val="tx1"/>
            </a:solidFill>
            <a:miter lim="800000"/>
            <a:headEnd type="none" w="sm" len="sm"/>
            <a:tailEnd type="none" w="sm" len="sm"/>
          </a:ln>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endParaRPr lang="en-US" smtClean="0"/>
          </a:p>
        </p:txBody>
      </p:sp>
      <p:sp>
        <p:nvSpPr>
          <p:cNvPr id="137219" name="Content Placeholder 2"/>
          <p:cNvSpPr>
            <a:spLocks noGrp="1"/>
          </p:cNvSpPr>
          <p:nvPr>
            <p:ph idx="1"/>
          </p:nvPr>
        </p:nvSpPr>
        <p:spPr/>
        <p:txBody>
          <a:bodyPr/>
          <a:lstStyle/>
          <a:p>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5124" name="Rectangle 5"/>
          <p:cNvSpPr>
            <a:spLocks noChangeArrowheads="1"/>
          </p:cNvSpPr>
          <p:nvPr/>
        </p:nvSpPr>
        <p:spPr bwMode="auto">
          <a:xfrm>
            <a:off x="0" y="381000"/>
            <a:ext cx="9144000" cy="2590800"/>
          </a:xfrm>
          <a:prstGeom prst="rect">
            <a:avLst/>
          </a:prstGeom>
          <a:solidFill>
            <a:srgbClr val="000066"/>
          </a:solidFill>
          <a:ln>
            <a:noFill/>
          </a:ln>
          <a:extLst/>
        </p:spPr>
        <p:txBody>
          <a:bodyPr wrap="none" anchor="ctr"/>
          <a:lstStyle/>
          <a:p>
            <a:pPr algn="ctr" eaLnBrk="1" hangingPunct="1">
              <a:defRPr/>
            </a:pPr>
            <a:endParaRPr lang="en-US" sz="2400">
              <a:solidFill>
                <a:srgbClr val="FFFFCC"/>
              </a:solidFill>
              <a:latin typeface="Times New Roman" pitchFamily="18" charset="0"/>
              <a:cs typeface="+mn-cs"/>
            </a:endParaRPr>
          </a:p>
        </p:txBody>
      </p:sp>
      <p:sp>
        <p:nvSpPr>
          <p:cNvPr id="138243" name="Rectangle 2"/>
          <p:cNvSpPr>
            <a:spLocks noGrp="1" noChangeArrowheads="1"/>
          </p:cNvSpPr>
          <p:nvPr>
            <p:ph type="title"/>
          </p:nvPr>
        </p:nvSpPr>
        <p:spPr>
          <a:xfrm>
            <a:off x="685800" y="228600"/>
            <a:ext cx="7772400" cy="1066800"/>
          </a:xfrm>
        </p:spPr>
        <p:txBody>
          <a:bodyPr/>
          <a:lstStyle/>
          <a:p>
            <a:pPr algn="l"/>
            <a:r>
              <a:rPr lang="en-US" altLang="en-US" sz="3400" b="1" smtClean="0">
                <a:solidFill>
                  <a:schemeClr val="tx1"/>
                </a:solidFill>
                <a:latin typeface="Helvetica" pitchFamily="34" charset="0"/>
              </a:rPr>
              <a:t>Examples 3: CI of difference between proportions (p1-p2)</a:t>
            </a:r>
          </a:p>
        </p:txBody>
      </p:sp>
      <p:sp>
        <p:nvSpPr>
          <p:cNvPr id="138244" name="Rectangle 3"/>
          <p:cNvSpPr>
            <a:spLocks noGrp="1" noChangeArrowheads="1"/>
          </p:cNvSpPr>
          <p:nvPr>
            <p:ph type="body" idx="1"/>
          </p:nvPr>
        </p:nvSpPr>
        <p:spPr>
          <a:xfrm>
            <a:off x="266700" y="1676400"/>
            <a:ext cx="8610600" cy="1066800"/>
          </a:xfrm>
        </p:spPr>
        <p:txBody>
          <a:bodyPr/>
          <a:lstStyle/>
          <a:p>
            <a:pPr>
              <a:buClr>
                <a:schemeClr val="accent2"/>
              </a:buClr>
            </a:pPr>
            <a:r>
              <a:rPr lang="en-US" altLang="en-US" sz="2800" smtClean="0">
                <a:latin typeface="Arial" charset="0"/>
              </a:rPr>
              <a:t>50 patients with drug A, 30 cured (p1=0.6)</a:t>
            </a:r>
          </a:p>
          <a:p>
            <a:pPr>
              <a:buClr>
                <a:schemeClr val="accent2"/>
              </a:buClr>
            </a:pPr>
            <a:r>
              <a:rPr lang="en-US" altLang="en-US" sz="2800" smtClean="0">
                <a:latin typeface="Arial" charset="0"/>
              </a:rPr>
              <a:t>50 patients with drug B, 40 cured (p2=0.8)</a:t>
            </a:r>
          </a:p>
          <a:p>
            <a:pPr>
              <a:buClr>
                <a:srgbClr val="FF7C80"/>
              </a:buClr>
            </a:pPr>
            <a:r>
              <a:rPr lang="en-US" altLang="en-US" sz="2800" smtClean="0">
                <a:latin typeface="Arial" charset="0"/>
                <a:sym typeface="Wingdings" pitchFamily="2" charset="2"/>
              </a:rPr>
              <a:t>		         </a:t>
            </a:r>
            <a:r>
              <a:rPr lang="en-US" altLang="en-US" smtClean="0">
                <a:latin typeface="Arial" charset="0"/>
                <a:sym typeface="Wingdings" pitchFamily="2" charset="2"/>
              </a:rPr>
              <a:t>	</a:t>
            </a:r>
            <a:endParaRPr lang="en-US" altLang="en-US" smtClean="0">
              <a:latin typeface="Arial" charset="0"/>
              <a:sym typeface="Symbol" pitchFamily="18" charset="2"/>
            </a:endParaRPr>
          </a:p>
          <a:p>
            <a:pPr>
              <a:buClr>
                <a:srgbClr val="FF7C80"/>
              </a:buClr>
            </a:pPr>
            <a:endParaRPr lang="en-US" altLang="en-US" smtClean="0">
              <a:latin typeface="Arial" charset="0"/>
              <a:sym typeface="Symbol" pitchFamily="18" charset="2"/>
            </a:endParaRPr>
          </a:p>
        </p:txBody>
      </p:sp>
      <p:graphicFrame>
        <p:nvGraphicFramePr>
          <p:cNvPr id="138245" name="Object 4"/>
          <p:cNvGraphicFramePr>
            <a:graphicFrameLocks noChangeAspect="1"/>
          </p:cNvGraphicFramePr>
          <p:nvPr/>
        </p:nvGraphicFramePr>
        <p:xfrm>
          <a:off x="76200" y="2819400"/>
          <a:ext cx="9067800" cy="3833813"/>
        </p:xfrm>
        <a:graphic>
          <a:graphicData uri="http://schemas.openxmlformats.org/presentationml/2006/ole">
            <p:oleObj spid="_x0000_s138245" name="Equation" r:id="rId3" imgW="3448073" imgH="1371533" progId="Equation.3">
              <p:embed/>
            </p:oleObj>
          </a:graphicData>
        </a:graphic>
      </p:graphicFrame>
      <p:sp>
        <p:nvSpPr>
          <p:cNvPr id="5127" name="Line 6"/>
          <p:cNvSpPr>
            <a:spLocks noChangeShapeType="1"/>
          </p:cNvSpPr>
          <p:nvPr/>
        </p:nvSpPr>
        <p:spPr bwMode="auto">
          <a:xfrm>
            <a:off x="381000" y="1752600"/>
            <a:ext cx="8229600" cy="0"/>
          </a:xfrm>
          <a:prstGeom prst="line">
            <a:avLst/>
          </a:prstGeom>
          <a:noFill/>
          <a:ln w="76200">
            <a:solidFill>
              <a:schemeClr val="accent2"/>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5128" name="Line 7"/>
          <p:cNvSpPr>
            <a:spLocks noChangeShapeType="1"/>
          </p:cNvSpPr>
          <p:nvPr/>
        </p:nvSpPr>
        <p:spPr bwMode="auto">
          <a:xfrm>
            <a:off x="381000" y="1828800"/>
            <a:ext cx="8229600" cy="0"/>
          </a:xfrm>
          <a:prstGeom prst="line">
            <a:avLst/>
          </a:prstGeom>
          <a:noFill/>
          <a:ln w="12700">
            <a:solidFill>
              <a:schemeClr val="tx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85800" y="533400"/>
            <a:ext cx="7772400" cy="1143000"/>
          </a:xfrm>
        </p:spPr>
        <p:txBody>
          <a:bodyPr/>
          <a:lstStyle/>
          <a:p>
            <a:pPr algn="l"/>
            <a:r>
              <a:rPr lang="en-US" altLang="en-US" sz="3600" b="1" smtClean="0">
                <a:solidFill>
                  <a:srgbClr val="00CCFF"/>
                </a:solidFill>
                <a:latin typeface="Helvetica" pitchFamily="34" charset="0"/>
              </a:rPr>
              <a:t>Example 4: CI for difference between 2 means</a:t>
            </a:r>
          </a:p>
        </p:txBody>
      </p:sp>
      <p:sp>
        <p:nvSpPr>
          <p:cNvPr id="139267" name="Rectangle 3"/>
          <p:cNvSpPr>
            <a:spLocks noGrp="1" noChangeArrowheads="1"/>
          </p:cNvSpPr>
          <p:nvPr>
            <p:ph type="body" idx="1"/>
          </p:nvPr>
        </p:nvSpPr>
        <p:spPr>
          <a:xfrm>
            <a:off x="304800" y="2209800"/>
            <a:ext cx="9144000" cy="3962400"/>
          </a:xfrm>
        </p:spPr>
        <p:txBody>
          <a:bodyPr/>
          <a:lstStyle/>
          <a:p>
            <a:pPr>
              <a:buFontTx/>
              <a:buNone/>
            </a:pPr>
            <a:r>
              <a:rPr lang="en-US" altLang="en-US" sz="2800" smtClean="0">
                <a:latin typeface="Arial" charset="0"/>
              </a:rPr>
              <a:t>Mean systolic BP:</a:t>
            </a:r>
          </a:p>
          <a:p>
            <a:pPr>
              <a:buFontTx/>
              <a:buNone/>
            </a:pPr>
            <a:r>
              <a:rPr lang="en-US" altLang="en-US" sz="2800" smtClean="0">
                <a:solidFill>
                  <a:schemeClr val="tx2"/>
                </a:solidFill>
                <a:latin typeface="Arial" charset="0"/>
              </a:rPr>
              <a:t>	50 smokers		= 146.4 (SD 18.5) mmHg</a:t>
            </a:r>
          </a:p>
          <a:p>
            <a:pPr>
              <a:buFontTx/>
              <a:buNone/>
            </a:pPr>
            <a:r>
              <a:rPr lang="en-US" altLang="en-US" sz="2800" smtClean="0">
                <a:solidFill>
                  <a:schemeClr val="tx2"/>
                </a:solidFill>
                <a:latin typeface="Arial" charset="0"/>
              </a:rPr>
              <a:t>	50 non-smokers	= 140.4 (SD 16.8) mmHg</a:t>
            </a:r>
          </a:p>
          <a:p>
            <a:pPr>
              <a:buFontTx/>
              <a:buNone/>
            </a:pPr>
            <a:r>
              <a:rPr lang="en-US" altLang="en-US" sz="2800" smtClean="0">
                <a:solidFill>
                  <a:schemeClr val="tx2"/>
                </a:solidFill>
                <a:latin typeface="Arial" charset="0"/>
              </a:rPr>
              <a:t>			x</a:t>
            </a:r>
            <a:r>
              <a:rPr lang="en-US" altLang="en-US" sz="2800" baseline="-25000" smtClean="0">
                <a:solidFill>
                  <a:schemeClr val="tx2"/>
                </a:solidFill>
                <a:latin typeface="Arial" charset="0"/>
              </a:rPr>
              <a:t>1</a:t>
            </a:r>
            <a:r>
              <a:rPr lang="en-US" altLang="en-US" sz="2800" smtClean="0">
                <a:solidFill>
                  <a:schemeClr val="tx2"/>
                </a:solidFill>
                <a:latin typeface="Arial" charset="0"/>
              </a:rPr>
              <a:t>-x</a:t>
            </a:r>
            <a:r>
              <a:rPr lang="en-US" altLang="en-US" sz="2800" baseline="-25000" smtClean="0">
                <a:solidFill>
                  <a:schemeClr val="tx2"/>
                </a:solidFill>
                <a:latin typeface="Arial" charset="0"/>
              </a:rPr>
              <a:t>2</a:t>
            </a:r>
            <a:r>
              <a:rPr lang="en-US" altLang="en-US" sz="2800" smtClean="0">
                <a:solidFill>
                  <a:schemeClr val="tx2"/>
                </a:solidFill>
                <a:latin typeface="Arial" charset="0"/>
              </a:rPr>
              <a:t> 		= 6.0 mmHg </a:t>
            </a:r>
          </a:p>
          <a:p>
            <a:pPr>
              <a:buFontTx/>
              <a:buNone/>
            </a:pPr>
            <a:r>
              <a:rPr lang="en-US" altLang="en-US" sz="2800" smtClean="0">
                <a:solidFill>
                  <a:schemeClr val="tx2"/>
                </a:solidFill>
                <a:latin typeface="Arial" charset="0"/>
              </a:rPr>
              <a:t>	95% CI(x</a:t>
            </a:r>
            <a:r>
              <a:rPr lang="en-US" altLang="en-US" sz="2800" baseline="-25000" smtClean="0">
                <a:solidFill>
                  <a:schemeClr val="tx2"/>
                </a:solidFill>
                <a:latin typeface="Arial" charset="0"/>
              </a:rPr>
              <a:t>1</a:t>
            </a:r>
            <a:r>
              <a:rPr lang="en-US" altLang="en-US" sz="2800" smtClean="0">
                <a:solidFill>
                  <a:schemeClr val="tx2"/>
                </a:solidFill>
                <a:latin typeface="Arial" charset="0"/>
              </a:rPr>
              <a:t>-x</a:t>
            </a:r>
            <a:r>
              <a:rPr lang="en-US" altLang="en-US" sz="2800" baseline="-25000" smtClean="0">
                <a:solidFill>
                  <a:schemeClr val="tx2"/>
                </a:solidFill>
                <a:latin typeface="Arial" charset="0"/>
              </a:rPr>
              <a:t>2</a:t>
            </a:r>
            <a:r>
              <a:rPr lang="en-US" altLang="en-US" sz="2800" smtClean="0">
                <a:solidFill>
                  <a:schemeClr val="tx2"/>
                </a:solidFill>
                <a:latin typeface="Arial" charset="0"/>
              </a:rPr>
              <a:t>) 		= (x</a:t>
            </a:r>
            <a:r>
              <a:rPr lang="en-US" altLang="en-US" sz="2800" baseline="-25000" smtClean="0">
                <a:solidFill>
                  <a:schemeClr val="tx2"/>
                </a:solidFill>
                <a:latin typeface="Arial" charset="0"/>
              </a:rPr>
              <a:t>1</a:t>
            </a:r>
            <a:r>
              <a:rPr lang="en-US" altLang="en-US" sz="2800" smtClean="0">
                <a:solidFill>
                  <a:schemeClr val="tx2"/>
                </a:solidFill>
                <a:latin typeface="Arial" charset="0"/>
              </a:rPr>
              <a:t>-x</a:t>
            </a:r>
            <a:r>
              <a:rPr lang="en-US" altLang="en-US" sz="2800" baseline="-25000" smtClean="0">
                <a:solidFill>
                  <a:schemeClr val="tx2"/>
                </a:solidFill>
                <a:latin typeface="Arial" charset="0"/>
              </a:rPr>
              <a:t>2</a:t>
            </a:r>
            <a:r>
              <a:rPr lang="en-US" altLang="en-US" sz="2800" smtClean="0">
                <a:solidFill>
                  <a:schemeClr val="tx2"/>
                </a:solidFill>
                <a:latin typeface="Arial" charset="0"/>
              </a:rPr>
              <a:t>) </a:t>
            </a:r>
            <a:r>
              <a:rPr lang="en-US" altLang="en-US" sz="2800" smtClean="0">
                <a:solidFill>
                  <a:schemeClr val="tx2"/>
                </a:solidFill>
                <a:latin typeface="Arial" charset="0"/>
                <a:sym typeface="Symbol" pitchFamily="18" charset="2"/>
              </a:rPr>
              <a:t> 1.96 x SE (x</a:t>
            </a:r>
            <a:r>
              <a:rPr lang="en-US" altLang="en-US" sz="2800" baseline="-25000" smtClean="0">
                <a:solidFill>
                  <a:schemeClr val="tx2"/>
                </a:solidFill>
                <a:latin typeface="Arial" charset="0"/>
                <a:sym typeface="Symbol" pitchFamily="18" charset="2"/>
              </a:rPr>
              <a:t>1</a:t>
            </a:r>
            <a:r>
              <a:rPr lang="en-US" altLang="en-US" sz="2800" smtClean="0">
                <a:solidFill>
                  <a:schemeClr val="tx2"/>
                </a:solidFill>
                <a:latin typeface="Arial" charset="0"/>
                <a:sym typeface="Symbol" pitchFamily="18" charset="2"/>
              </a:rPr>
              <a:t>-x</a:t>
            </a:r>
            <a:r>
              <a:rPr lang="en-US" altLang="en-US" sz="2800" baseline="-25000" smtClean="0">
                <a:solidFill>
                  <a:schemeClr val="tx2"/>
                </a:solidFill>
                <a:latin typeface="Arial" charset="0"/>
                <a:sym typeface="Symbol" pitchFamily="18" charset="2"/>
              </a:rPr>
              <a:t>2</a:t>
            </a:r>
            <a:r>
              <a:rPr lang="en-US" altLang="en-US" sz="2800" smtClean="0">
                <a:solidFill>
                  <a:schemeClr val="tx2"/>
                </a:solidFill>
                <a:latin typeface="Arial" charset="0"/>
                <a:sym typeface="Symbol" pitchFamily="18" charset="2"/>
              </a:rPr>
              <a:t>)</a:t>
            </a:r>
          </a:p>
          <a:p>
            <a:pPr>
              <a:buFontTx/>
              <a:buNone/>
            </a:pPr>
            <a:r>
              <a:rPr lang="en-US" altLang="en-US" sz="2800" smtClean="0">
                <a:solidFill>
                  <a:schemeClr val="tx2"/>
                </a:solidFill>
                <a:latin typeface="Arial" charset="0"/>
                <a:sym typeface="Symbol" pitchFamily="18" charset="2"/>
              </a:rPr>
              <a:t>	SE(x</a:t>
            </a:r>
            <a:r>
              <a:rPr lang="en-US" altLang="en-US" sz="2800" baseline="-25000" smtClean="0">
                <a:solidFill>
                  <a:schemeClr val="tx2"/>
                </a:solidFill>
                <a:latin typeface="Arial" charset="0"/>
                <a:sym typeface="Symbol" pitchFamily="18" charset="2"/>
              </a:rPr>
              <a:t>1</a:t>
            </a:r>
            <a:r>
              <a:rPr lang="en-US" altLang="en-US" sz="2800" smtClean="0">
                <a:solidFill>
                  <a:schemeClr val="tx2"/>
                </a:solidFill>
                <a:latin typeface="Arial" charset="0"/>
                <a:sym typeface="Symbol" pitchFamily="18" charset="2"/>
              </a:rPr>
              <a:t>-x</a:t>
            </a:r>
            <a:r>
              <a:rPr lang="en-US" altLang="en-US" sz="2800" baseline="-25000" smtClean="0">
                <a:solidFill>
                  <a:schemeClr val="tx2"/>
                </a:solidFill>
                <a:latin typeface="Arial" charset="0"/>
                <a:sym typeface="Symbol" pitchFamily="18" charset="2"/>
              </a:rPr>
              <a:t>2</a:t>
            </a:r>
            <a:r>
              <a:rPr lang="en-US" altLang="en-US" sz="2800" smtClean="0">
                <a:solidFill>
                  <a:schemeClr val="tx2"/>
                </a:solidFill>
                <a:latin typeface="Arial" charset="0"/>
                <a:sym typeface="Symbol" pitchFamily="18" charset="2"/>
              </a:rPr>
              <a:t>) 		= S x  (1/n</a:t>
            </a:r>
            <a:r>
              <a:rPr lang="en-US" altLang="en-US" sz="2800" baseline="-25000" smtClean="0">
                <a:solidFill>
                  <a:schemeClr val="tx2"/>
                </a:solidFill>
                <a:latin typeface="Arial" charset="0"/>
                <a:sym typeface="Symbol" pitchFamily="18" charset="2"/>
              </a:rPr>
              <a:t>1</a:t>
            </a:r>
            <a:r>
              <a:rPr lang="en-US" altLang="en-US" sz="2800" smtClean="0">
                <a:solidFill>
                  <a:schemeClr val="tx2"/>
                </a:solidFill>
                <a:latin typeface="Arial" charset="0"/>
                <a:sym typeface="Symbol" pitchFamily="18" charset="2"/>
              </a:rPr>
              <a:t> + 1/n</a:t>
            </a:r>
            <a:r>
              <a:rPr lang="en-US" altLang="en-US" sz="2800" baseline="-25000" smtClean="0">
                <a:solidFill>
                  <a:schemeClr val="tx2"/>
                </a:solidFill>
                <a:latin typeface="Arial" charset="0"/>
                <a:sym typeface="Symbol" pitchFamily="18" charset="2"/>
              </a:rPr>
              <a:t>2</a:t>
            </a:r>
            <a:r>
              <a:rPr lang="en-US" altLang="en-US" sz="2800" smtClean="0">
                <a:solidFill>
                  <a:schemeClr val="tx2"/>
                </a:solidFill>
                <a:latin typeface="Arial" charset="0"/>
                <a:sym typeface="Symbol" pitchFamily="18" charset="2"/>
              </a:rPr>
              <a:t>)</a:t>
            </a:r>
          </a:p>
        </p:txBody>
      </p:sp>
      <p:sp>
        <p:nvSpPr>
          <p:cNvPr id="57348" name="Line 5"/>
          <p:cNvSpPr>
            <a:spLocks noChangeShapeType="1"/>
          </p:cNvSpPr>
          <p:nvPr/>
        </p:nvSpPr>
        <p:spPr bwMode="auto">
          <a:xfrm>
            <a:off x="1600200" y="4038600"/>
            <a:ext cx="457200" cy="0"/>
          </a:xfrm>
          <a:prstGeom prst="line">
            <a:avLst/>
          </a:prstGeom>
          <a:noFill/>
          <a:ln w="38100">
            <a:solidFill>
              <a:schemeClr val="tx2"/>
            </a:solidFill>
            <a:miter lim="800000"/>
            <a:headEnd type="none" w="sm" len="sm"/>
            <a:tailEnd type="triangl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57349" name="Line 11"/>
          <p:cNvSpPr>
            <a:spLocks noChangeShapeType="1"/>
          </p:cNvSpPr>
          <p:nvPr/>
        </p:nvSpPr>
        <p:spPr bwMode="auto">
          <a:xfrm>
            <a:off x="5029200" y="5181600"/>
            <a:ext cx="76200" cy="152400"/>
          </a:xfrm>
          <a:prstGeom prst="line">
            <a:avLst/>
          </a:prstGeom>
          <a:noFill/>
          <a:ln w="12700">
            <a:solidFill>
              <a:schemeClr val="accent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57350" name="Line 12"/>
          <p:cNvSpPr>
            <a:spLocks noChangeShapeType="1"/>
          </p:cNvSpPr>
          <p:nvPr/>
        </p:nvSpPr>
        <p:spPr bwMode="auto">
          <a:xfrm flipV="1">
            <a:off x="5105400" y="4800600"/>
            <a:ext cx="0" cy="533400"/>
          </a:xfrm>
          <a:prstGeom prst="line">
            <a:avLst/>
          </a:prstGeom>
          <a:noFill/>
          <a:ln w="12700">
            <a:solidFill>
              <a:schemeClr val="accent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57351" name="Line 13"/>
          <p:cNvSpPr>
            <a:spLocks noChangeShapeType="1"/>
          </p:cNvSpPr>
          <p:nvPr/>
        </p:nvSpPr>
        <p:spPr bwMode="auto">
          <a:xfrm>
            <a:off x="5181600" y="4800600"/>
            <a:ext cx="1905000" cy="0"/>
          </a:xfrm>
          <a:prstGeom prst="line">
            <a:avLst/>
          </a:prstGeom>
          <a:noFill/>
          <a:ln w="12700">
            <a:solidFill>
              <a:schemeClr val="accent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cxnSp>
        <p:nvCxnSpPr>
          <p:cNvPr id="139272" name="Straight Connector 4"/>
          <p:cNvCxnSpPr>
            <a:cxnSpLocks noChangeShapeType="1"/>
          </p:cNvCxnSpPr>
          <p:nvPr/>
        </p:nvCxnSpPr>
        <p:spPr bwMode="auto">
          <a:xfrm>
            <a:off x="2286000" y="3886200"/>
            <a:ext cx="228600" cy="0"/>
          </a:xfrm>
          <a:prstGeom prst="line">
            <a:avLst/>
          </a:prstGeom>
          <a:noFill/>
          <a:ln w="12700" algn="ctr">
            <a:solidFill>
              <a:schemeClr val="tx2"/>
            </a:solidFill>
            <a:miter lim="800000"/>
            <a:headEnd type="none" w="sm" len="sm"/>
            <a:tailEnd type="none" w="sm" len="sm"/>
          </a:ln>
        </p:spPr>
      </p:cxnSp>
      <p:cxnSp>
        <p:nvCxnSpPr>
          <p:cNvPr id="139273" name="Straight Connector 9"/>
          <p:cNvCxnSpPr>
            <a:cxnSpLocks noChangeShapeType="1"/>
          </p:cNvCxnSpPr>
          <p:nvPr/>
        </p:nvCxnSpPr>
        <p:spPr bwMode="auto">
          <a:xfrm>
            <a:off x="2743200" y="3886200"/>
            <a:ext cx="228600" cy="0"/>
          </a:xfrm>
          <a:prstGeom prst="line">
            <a:avLst/>
          </a:prstGeom>
          <a:noFill/>
          <a:ln w="12700" algn="ctr">
            <a:solidFill>
              <a:schemeClr val="tx2"/>
            </a:solidFill>
            <a:miter lim="800000"/>
            <a:headEnd type="none" w="sm" len="sm"/>
            <a:tailEnd type="none" w="sm" len="sm"/>
          </a:ln>
        </p:spPr>
      </p:cxnSp>
      <p:cxnSp>
        <p:nvCxnSpPr>
          <p:cNvPr id="139274" name="Straight Connector 13"/>
          <p:cNvCxnSpPr>
            <a:cxnSpLocks noChangeShapeType="1"/>
          </p:cNvCxnSpPr>
          <p:nvPr/>
        </p:nvCxnSpPr>
        <p:spPr bwMode="auto">
          <a:xfrm>
            <a:off x="2057400" y="4419600"/>
            <a:ext cx="228600" cy="0"/>
          </a:xfrm>
          <a:prstGeom prst="line">
            <a:avLst/>
          </a:prstGeom>
          <a:noFill/>
          <a:ln w="12700" algn="ctr">
            <a:solidFill>
              <a:schemeClr val="tx2"/>
            </a:solidFill>
            <a:miter lim="800000"/>
            <a:headEnd type="none" w="sm" len="sm"/>
            <a:tailEnd type="none" w="sm" len="sm"/>
          </a:ln>
        </p:spPr>
      </p:cxnSp>
      <p:cxnSp>
        <p:nvCxnSpPr>
          <p:cNvPr id="139275" name="Straight Connector 15"/>
          <p:cNvCxnSpPr>
            <a:cxnSpLocks noChangeShapeType="1"/>
          </p:cNvCxnSpPr>
          <p:nvPr/>
        </p:nvCxnSpPr>
        <p:spPr bwMode="auto">
          <a:xfrm>
            <a:off x="2514600" y="4419600"/>
            <a:ext cx="228600" cy="0"/>
          </a:xfrm>
          <a:prstGeom prst="line">
            <a:avLst/>
          </a:prstGeom>
          <a:noFill/>
          <a:ln w="12700" algn="ctr">
            <a:solidFill>
              <a:schemeClr val="tx2"/>
            </a:solidFill>
            <a:miter lim="800000"/>
            <a:headEnd type="none" w="sm" len="sm"/>
            <a:tailEnd type="none" w="sm" len="sm"/>
          </a:ln>
        </p:spPr>
      </p:cxnSp>
      <p:cxnSp>
        <p:nvCxnSpPr>
          <p:cNvPr id="139276" name="Straight Connector 17"/>
          <p:cNvCxnSpPr>
            <a:cxnSpLocks noChangeShapeType="1"/>
          </p:cNvCxnSpPr>
          <p:nvPr/>
        </p:nvCxnSpPr>
        <p:spPr bwMode="auto">
          <a:xfrm>
            <a:off x="4572000" y="4419600"/>
            <a:ext cx="152400" cy="0"/>
          </a:xfrm>
          <a:prstGeom prst="line">
            <a:avLst/>
          </a:prstGeom>
          <a:noFill/>
          <a:ln w="12700" algn="ctr">
            <a:solidFill>
              <a:schemeClr val="tx2"/>
            </a:solidFill>
            <a:miter lim="800000"/>
            <a:headEnd type="none" w="sm" len="sm"/>
            <a:tailEnd type="none" w="sm" len="sm"/>
          </a:ln>
        </p:spPr>
      </p:cxnSp>
      <p:cxnSp>
        <p:nvCxnSpPr>
          <p:cNvPr id="139277" name="Straight Connector 19"/>
          <p:cNvCxnSpPr>
            <a:cxnSpLocks noChangeShapeType="1"/>
          </p:cNvCxnSpPr>
          <p:nvPr/>
        </p:nvCxnSpPr>
        <p:spPr bwMode="auto">
          <a:xfrm>
            <a:off x="5029200" y="4419600"/>
            <a:ext cx="152400" cy="0"/>
          </a:xfrm>
          <a:prstGeom prst="line">
            <a:avLst/>
          </a:prstGeom>
          <a:noFill/>
          <a:ln w="12700" algn="ctr">
            <a:solidFill>
              <a:schemeClr val="tx2"/>
            </a:solidFill>
            <a:miter lim="800000"/>
            <a:headEnd type="none" w="sm" len="sm"/>
            <a:tailEnd type="none" w="sm" len="sm"/>
          </a:ln>
        </p:spPr>
      </p:cxnSp>
      <p:cxnSp>
        <p:nvCxnSpPr>
          <p:cNvPr id="139278" name="Straight Connector 21"/>
          <p:cNvCxnSpPr>
            <a:cxnSpLocks noChangeShapeType="1"/>
          </p:cNvCxnSpPr>
          <p:nvPr/>
        </p:nvCxnSpPr>
        <p:spPr bwMode="auto">
          <a:xfrm>
            <a:off x="7543800" y="4419600"/>
            <a:ext cx="152400" cy="0"/>
          </a:xfrm>
          <a:prstGeom prst="line">
            <a:avLst/>
          </a:prstGeom>
          <a:noFill/>
          <a:ln w="12700" algn="ctr">
            <a:solidFill>
              <a:schemeClr val="tx2"/>
            </a:solidFill>
            <a:miter lim="800000"/>
            <a:headEnd type="none" w="sm" len="sm"/>
            <a:tailEnd type="none" w="sm" len="sm"/>
          </a:ln>
        </p:spPr>
      </p:cxnSp>
      <p:cxnSp>
        <p:nvCxnSpPr>
          <p:cNvPr id="139279" name="Straight Connector 23"/>
          <p:cNvCxnSpPr>
            <a:cxnSpLocks noChangeShapeType="1"/>
          </p:cNvCxnSpPr>
          <p:nvPr/>
        </p:nvCxnSpPr>
        <p:spPr bwMode="auto">
          <a:xfrm>
            <a:off x="8001000" y="4419600"/>
            <a:ext cx="152400" cy="0"/>
          </a:xfrm>
          <a:prstGeom prst="line">
            <a:avLst/>
          </a:prstGeom>
          <a:noFill/>
          <a:ln w="12700" algn="ctr">
            <a:solidFill>
              <a:schemeClr val="tx2"/>
            </a:solidFill>
            <a:miter lim="800000"/>
            <a:headEnd type="none" w="sm" len="sm"/>
            <a:tailEnd type="none" w="sm" len="sm"/>
          </a:ln>
        </p:spPr>
      </p:cxnSp>
      <p:cxnSp>
        <p:nvCxnSpPr>
          <p:cNvPr id="139280" name="Straight Connector 27"/>
          <p:cNvCxnSpPr>
            <a:cxnSpLocks noChangeShapeType="1"/>
          </p:cNvCxnSpPr>
          <p:nvPr/>
        </p:nvCxnSpPr>
        <p:spPr bwMode="auto">
          <a:xfrm>
            <a:off x="1447800" y="4876800"/>
            <a:ext cx="152400" cy="0"/>
          </a:xfrm>
          <a:prstGeom prst="line">
            <a:avLst/>
          </a:prstGeom>
          <a:noFill/>
          <a:ln w="12700" algn="ctr">
            <a:solidFill>
              <a:schemeClr val="tx2"/>
            </a:solidFill>
            <a:miter lim="800000"/>
            <a:headEnd type="none" w="sm" len="sm"/>
            <a:tailEnd type="none" w="sm" len="sm"/>
          </a:ln>
        </p:spPr>
      </p:cxnSp>
      <p:cxnSp>
        <p:nvCxnSpPr>
          <p:cNvPr id="139281" name="Straight Connector 29"/>
          <p:cNvCxnSpPr>
            <a:cxnSpLocks noChangeShapeType="1"/>
          </p:cNvCxnSpPr>
          <p:nvPr/>
        </p:nvCxnSpPr>
        <p:spPr bwMode="auto">
          <a:xfrm>
            <a:off x="1828800" y="4876800"/>
            <a:ext cx="228600" cy="0"/>
          </a:xfrm>
          <a:prstGeom prst="line">
            <a:avLst/>
          </a:prstGeom>
          <a:noFill/>
          <a:ln w="12700" algn="ctr">
            <a:solidFill>
              <a:schemeClr val="tx2"/>
            </a:solidFill>
            <a:miter lim="800000"/>
            <a:headEnd type="none" w="sm" len="sm"/>
            <a:tailEnd type="none" w="sm" len="sm"/>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6151" name="Rectangle 12"/>
          <p:cNvSpPr>
            <a:spLocks noChangeArrowheads="1"/>
          </p:cNvSpPr>
          <p:nvPr/>
        </p:nvSpPr>
        <p:spPr bwMode="auto">
          <a:xfrm>
            <a:off x="381000" y="609600"/>
            <a:ext cx="8305800" cy="1981200"/>
          </a:xfrm>
          <a:prstGeom prst="rect">
            <a:avLst/>
          </a:prstGeom>
          <a:solidFill>
            <a:srgbClr val="000066"/>
          </a:solidFill>
          <a:ln>
            <a:noFill/>
          </a:ln>
          <a:extLst/>
        </p:spPr>
        <p:txBody>
          <a:bodyPr wrap="none" anchor="ctr"/>
          <a:lstStyle/>
          <a:p>
            <a:pPr algn="ctr" eaLnBrk="1" hangingPunct="1">
              <a:defRPr/>
            </a:pPr>
            <a:endParaRPr lang="en-US" sz="2400">
              <a:solidFill>
                <a:srgbClr val="FFFFCC"/>
              </a:solidFill>
              <a:latin typeface="Times New Roman" pitchFamily="18" charset="0"/>
              <a:cs typeface="+mn-cs"/>
            </a:endParaRPr>
          </a:p>
        </p:txBody>
      </p:sp>
      <p:sp>
        <p:nvSpPr>
          <p:cNvPr id="140291" name="Rectangle 2"/>
          <p:cNvSpPr>
            <a:spLocks noGrp="1" noChangeArrowheads="1"/>
          </p:cNvSpPr>
          <p:nvPr>
            <p:ph type="title"/>
          </p:nvPr>
        </p:nvSpPr>
        <p:spPr>
          <a:xfrm>
            <a:off x="685800" y="533400"/>
            <a:ext cx="7772400" cy="1143000"/>
          </a:xfrm>
        </p:spPr>
        <p:txBody>
          <a:bodyPr/>
          <a:lstStyle/>
          <a:p>
            <a:pPr algn="l"/>
            <a:r>
              <a:rPr lang="en-US" altLang="en-US" sz="3600" b="1" smtClean="0">
                <a:solidFill>
                  <a:schemeClr val="tx1"/>
                </a:solidFill>
                <a:latin typeface="Helvetica" pitchFamily="34" charset="0"/>
              </a:rPr>
              <a:t>Example 4: CI for difference between 2 means</a:t>
            </a:r>
          </a:p>
        </p:txBody>
      </p:sp>
      <p:sp>
        <p:nvSpPr>
          <p:cNvPr id="6153" name="Text Box 4"/>
          <p:cNvSpPr txBox="1">
            <a:spLocks noChangeArrowheads="1"/>
          </p:cNvSpPr>
          <p:nvPr/>
        </p:nvSpPr>
        <p:spPr bwMode="auto">
          <a:xfrm>
            <a:off x="2879725" y="5908675"/>
            <a:ext cx="184150" cy="4572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smtClean="0">
              <a:solidFill>
                <a:srgbClr val="FFFFCC"/>
              </a:solidFill>
              <a:cs typeface="+mn-cs"/>
            </a:endParaRPr>
          </a:p>
        </p:txBody>
      </p:sp>
      <p:graphicFrame>
        <p:nvGraphicFramePr>
          <p:cNvPr id="140293" name="Object 5"/>
          <p:cNvGraphicFramePr>
            <a:graphicFrameLocks noChangeAspect="1"/>
          </p:cNvGraphicFramePr>
          <p:nvPr/>
        </p:nvGraphicFramePr>
        <p:xfrm>
          <a:off x="4502150" y="3352800"/>
          <a:ext cx="139700" cy="152400"/>
        </p:xfrm>
        <a:graphic>
          <a:graphicData uri="http://schemas.openxmlformats.org/presentationml/2006/ole">
            <p:oleObj spid="_x0000_s140293" name="Equation" r:id="rId3" imgW="139639" imgH="152334" progId="Equation.3">
              <p:embed/>
            </p:oleObj>
          </a:graphicData>
        </a:graphic>
      </p:graphicFrame>
      <p:graphicFrame>
        <p:nvGraphicFramePr>
          <p:cNvPr id="140294" name="Object 6"/>
          <p:cNvGraphicFramePr>
            <a:graphicFrameLocks noChangeAspect="1"/>
          </p:cNvGraphicFramePr>
          <p:nvPr/>
        </p:nvGraphicFramePr>
        <p:xfrm>
          <a:off x="4521200" y="3333750"/>
          <a:ext cx="101600" cy="190500"/>
        </p:xfrm>
        <a:graphic>
          <a:graphicData uri="http://schemas.openxmlformats.org/presentationml/2006/ole">
            <p:oleObj spid="_x0000_s140294" name="Equation" r:id="rId4" imgW="101556" imgH="190417" progId="Equation.3">
              <p:embed/>
            </p:oleObj>
          </a:graphicData>
        </a:graphic>
      </p:graphicFrame>
      <p:graphicFrame>
        <p:nvGraphicFramePr>
          <p:cNvPr id="140295" name="Object 9"/>
          <p:cNvGraphicFramePr>
            <a:graphicFrameLocks noChangeAspect="1"/>
          </p:cNvGraphicFramePr>
          <p:nvPr/>
        </p:nvGraphicFramePr>
        <p:xfrm>
          <a:off x="4476750" y="3219450"/>
          <a:ext cx="190500" cy="419100"/>
        </p:xfrm>
        <a:graphic>
          <a:graphicData uri="http://schemas.openxmlformats.org/presentationml/2006/ole">
            <p:oleObj spid="_x0000_s140295" name="Equation" r:id="rId5" imgW="190500" imgH="419100" progId="Equation.3">
              <p:embed/>
            </p:oleObj>
          </a:graphicData>
        </a:graphic>
      </p:graphicFrame>
      <p:graphicFrame>
        <p:nvGraphicFramePr>
          <p:cNvPr id="140296" name="Object 10"/>
          <p:cNvGraphicFramePr>
            <a:graphicFrameLocks noChangeAspect="1"/>
          </p:cNvGraphicFramePr>
          <p:nvPr/>
        </p:nvGraphicFramePr>
        <p:xfrm>
          <a:off x="1600200" y="2667000"/>
          <a:ext cx="6019800" cy="3825875"/>
        </p:xfrm>
        <a:graphic>
          <a:graphicData uri="http://schemas.openxmlformats.org/presentationml/2006/ole">
            <p:oleObj spid="_x0000_s140296" name="Equation" r:id="rId6" imgW="2638335" imgH="1666840" progId="Equation.3">
              <p:embed/>
            </p:oleObj>
          </a:graphicData>
        </a:graphic>
      </p:graphicFrame>
      <p:sp>
        <p:nvSpPr>
          <p:cNvPr id="6154" name="Line 13"/>
          <p:cNvSpPr>
            <a:spLocks noChangeShapeType="1"/>
          </p:cNvSpPr>
          <p:nvPr/>
        </p:nvSpPr>
        <p:spPr bwMode="auto">
          <a:xfrm>
            <a:off x="609600" y="1828800"/>
            <a:ext cx="7848600" cy="0"/>
          </a:xfrm>
          <a:prstGeom prst="line">
            <a:avLst/>
          </a:prstGeom>
          <a:noFill/>
          <a:ln w="76200">
            <a:solidFill>
              <a:schemeClr val="accent2"/>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sp>
        <p:nvSpPr>
          <p:cNvPr id="6155" name="Line 14"/>
          <p:cNvSpPr>
            <a:spLocks noChangeShapeType="1"/>
          </p:cNvSpPr>
          <p:nvPr/>
        </p:nvSpPr>
        <p:spPr bwMode="auto">
          <a:xfrm>
            <a:off x="609600" y="1905000"/>
            <a:ext cx="7848600" cy="0"/>
          </a:xfrm>
          <a:prstGeom prst="line">
            <a:avLst/>
          </a:prstGeom>
          <a:noFill/>
          <a:ln w="38100">
            <a:solidFill>
              <a:schemeClr val="tx1"/>
            </a:solidFill>
            <a:miter lim="800000"/>
            <a:headEnd type="none" w="sm" len="sm"/>
            <a:tailEnd type="none" w="sm" len="sm"/>
          </a:ln>
          <a:extLst/>
        </p:spPr>
        <p:txBody>
          <a:bodyPr wrap="none"/>
          <a:lstStyle/>
          <a:p>
            <a:pPr eaLnBrk="1" hangingPunct="1">
              <a:defRPr/>
            </a:pPr>
            <a:endParaRPr lang="en-US" sz="2400">
              <a:solidFill>
                <a:srgbClr val="FFFFCC"/>
              </a:solidFill>
              <a:latin typeface="Times New Roman" pitchFamily="18" charset="0"/>
              <a:cs typeface="+mn-cs"/>
            </a:endParaRPr>
          </a:p>
        </p:txBody>
      </p:sp>
      <p:cxnSp>
        <p:nvCxnSpPr>
          <p:cNvPr id="140299" name="Straight Connector 4"/>
          <p:cNvCxnSpPr>
            <a:cxnSpLocks noChangeShapeType="1"/>
          </p:cNvCxnSpPr>
          <p:nvPr/>
        </p:nvCxnSpPr>
        <p:spPr bwMode="auto">
          <a:xfrm>
            <a:off x="2209800" y="5334000"/>
            <a:ext cx="228600" cy="0"/>
          </a:xfrm>
          <a:prstGeom prst="line">
            <a:avLst/>
          </a:prstGeom>
          <a:noFill/>
          <a:ln w="12700" algn="ctr">
            <a:solidFill>
              <a:schemeClr val="tx2"/>
            </a:solidFill>
            <a:miter lim="800000"/>
            <a:headEnd type="none" w="sm" len="sm"/>
            <a:tailEnd type="none" w="sm" len="sm"/>
          </a:ln>
        </p:spPr>
      </p:cxnSp>
      <p:cxnSp>
        <p:nvCxnSpPr>
          <p:cNvPr id="140300" name="Straight Connector 6"/>
          <p:cNvCxnSpPr>
            <a:cxnSpLocks noChangeShapeType="1"/>
          </p:cNvCxnSpPr>
          <p:nvPr/>
        </p:nvCxnSpPr>
        <p:spPr bwMode="auto">
          <a:xfrm>
            <a:off x="2971800" y="5334000"/>
            <a:ext cx="228600" cy="0"/>
          </a:xfrm>
          <a:prstGeom prst="line">
            <a:avLst/>
          </a:prstGeom>
          <a:noFill/>
          <a:ln w="12700" algn="ctr">
            <a:solidFill>
              <a:schemeClr val="tx2"/>
            </a:solidFill>
            <a:miter lim="800000"/>
            <a:headEnd type="none" w="sm" len="sm"/>
            <a:tailEnd type="none" w="sm" len="sm"/>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lgn="l"/>
            <a:r>
              <a:rPr lang="en-US" altLang="en-US" sz="3600" b="1" smtClean="0">
                <a:solidFill>
                  <a:srgbClr val="00CCFF"/>
                </a:solidFill>
                <a:latin typeface="Helvetica" pitchFamily="34" charset="0"/>
              </a:rPr>
              <a:t>Other commonly supplied CI</a:t>
            </a:r>
          </a:p>
        </p:txBody>
      </p:sp>
      <p:sp>
        <p:nvSpPr>
          <p:cNvPr id="141315" name="Rectangle 3"/>
          <p:cNvSpPr>
            <a:spLocks noGrp="1" noChangeArrowheads="1"/>
          </p:cNvSpPr>
          <p:nvPr>
            <p:ph type="body" idx="1"/>
          </p:nvPr>
        </p:nvSpPr>
        <p:spPr>
          <a:xfrm>
            <a:off x="685800" y="2209800"/>
            <a:ext cx="7772400" cy="4114800"/>
          </a:xfrm>
        </p:spPr>
        <p:txBody>
          <a:bodyPr/>
          <a:lstStyle/>
          <a:p>
            <a:pPr>
              <a:buClr>
                <a:srgbClr val="FF99FF"/>
              </a:buClr>
              <a:buSzPct val="130000"/>
            </a:pPr>
            <a:r>
              <a:rPr lang="en-US" altLang="en-US" smtClean="0">
                <a:solidFill>
                  <a:schemeClr val="tx2"/>
                </a:solidFill>
                <a:latin typeface="Arial Narrow" pitchFamily="34" charset="0"/>
              </a:rPr>
              <a:t>Relative risk 				(RR)</a:t>
            </a:r>
          </a:p>
          <a:p>
            <a:pPr>
              <a:buClr>
                <a:srgbClr val="FF99FF"/>
              </a:buClr>
              <a:buSzPct val="130000"/>
            </a:pPr>
            <a:r>
              <a:rPr lang="en-US" altLang="en-US" smtClean="0">
                <a:solidFill>
                  <a:schemeClr val="tx2"/>
                </a:solidFill>
                <a:latin typeface="Arial Narrow" pitchFamily="34" charset="0"/>
              </a:rPr>
              <a:t>Odds ratio				(OR)</a:t>
            </a:r>
          </a:p>
          <a:p>
            <a:pPr>
              <a:buClr>
                <a:srgbClr val="FF99FF"/>
              </a:buClr>
              <a:buSzPct val="130000"/>
            </a:pPr>
            <a:r>
              <a:rPr lang="en-US" altLang="en-US" smtClean="0">
                <a:solidFill>
                  <a:schemeClr val="tx2"/>
                </a:solidFill>
                <a:latin typeface="Arial Narrow" pitchFamily="34" charset="0"/>
              </a:rPr>
              <a:t>Sensitivity, specificity			(Se, Sp)</a:t>
            </a:r>
          </a:p>
          <a:p>
            <a:pPr>
              <a:buClr>
                <a:srgbClr val="FF99FF"/>
              </a:buClr>
              <a:buSzPct val="130000"/>
            </a:pPr>
            <a:r>
              <a:rPr lang="en-US" altLang="en-US" smtClean="0">
                <a:solidFill>
                  <a:schemeClr val="tx2"/>
                </a:solidFill>
                <a:latin typeface="Arial Narrow" pitchFamily="34" charset="0"/>
              </a:rPr>
              <a:t>Likelihood ratio 				(LR)</a:t>
            </a:r>
          </a:p>
          <a:p>
            <a:pPr>
              <a:buClr>
                <a:srgbClr val="FF99FF"/>
              </a:buClr>
              <a:buSzPct val="130000"/>
            </a:pPr>
            <a:r>
              <a:rPr lang="en-US" altLang="en-US" smtClean="0">
                <a:solidFill>
                  <a:schemeClr val="tx2"/>
                </a:solidFill>
                <a:latin typeface="Arial Narrow" pitchFamily="34" charset="0"/>
              </a:rPr>
              <a:t>Relative risk reduction 		(RRR)</a:t>
            </a:r>
          </a:p>
          <a:p>
            <a:pPr>
              <a:buClr>
                <a:srgbClr val="FF99FF"/>
              </a:buClr>
              <a:buSzPct val="130000"/>
            </a:pPr>
            <a:r>
              <a:rPr lang="en-US" altLang="en-US" smtClean="0">
                <a:solidFill>
                  <a:schemeClr val="tx2"/>
                </a:solidFill>
                <a:latin typeface="Arial Narrow" pitchFamily="34" charset="0"/>
              </a:rPr>
              <a:t>Number needed to treat 		(NNT)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xfrm>
            <a:off x="1447800" y="228600"/>
            <a:ext cx="6858000" cy="838200"/>
          </a:xfrm>
        </p:spPr>
        <p:txBody>
          <a:bodyPr/>
          <a:lstStyle/>
          <a:p>
            <a:pPr eaLnBrk="1" hangingPunct="1"/>
            <a:r>
              <a:rPr lang="en-US" altLang="en-US" sz="3600" b="1" smtClean="0"/>
              <a:t>CHARACTERISTICS OF CI’S</a:t>
            </a:r>
          </a:p>
        </p:txBody>
      </p:sp>
      <p:sp>
        <p:nvSpPr>
          <p:cNvPr id="142339" name="Rectangle 3"/>
          <p:cNvSpPr>
            <a:spLocks noGrp="1" noChangeArrowheads="1"/>
          </p:cNvSpPr>
          <p:nvPr>
            <p:ph idx="4294967295"/>
          </p:nvPr>
        </p:nvSpPr>
        <p:spPr>
          <a:xfrm>
            <a:off x="838200" y="1196975"/>
            <a:ext cx="8077200" cy="5661025"/>
          </a:xfrm>
        </p:spPr>
        <p:txBody>
          <a:bodyPr/>
          <a:lstStyle/>
          <a:p>
            <a:pPr eaLnBrk="1" hangingPunct="1">
              <a:buFontTx/>
              <a:buNone/>
            </a:pPr>
            <a:r>
              <a:rPr lang="en-US" altLang="en-US" smtClean="0"/>
              <a:t>--The </a:t>
            </a:r>
            <a:r>
              <a:rPr lang="en-US" altLang="en-US" smtClean="0">
                <a:solidFill>
                  <a:srgbClr val="FF0000"/>
                </a:solidFill>
              </a:rPr>
              <a:t>(im) precision</a:t>
            </a:r>
            <a:r>
              <a:rPr lang="en-US" altLang="en-US" smtClean="0"/>
              <a:t> of the estimate is  indicated by the width of the confidence interval.</a:t>
            </a:r>
          </a:p>
          <a:p>
            <a:pPr eaLnBrk="1" hangingPunct="1">
              <a:buFontTx/>
              <a:buNone/>
            </a:pPr>
            <a:r>
              <a:rPr lang="en-US" altLang="en-US" smtClean="0"/>
              <a:t>--The </a:t>
            </a:r>
            <a:r>
              <a:rPr lang="en-US" altLang="en-US" smtClean="0">
                <a:solidFill>
                  <a:srgbClr val="FF0000"/>
                </a:solidFill>
              </a:rPr>
              <a:t>wider</a:t>
            </a:r>
            <a:r>
              <a:rPr lang="en-US" altLang="en-US" smtClean="0"/>
              <a:t> the interval the </a:t>
            </a:r>
            <a:r>
              <a:rPr lang="en-US" altLang="en-US" smtClean="0">
                <a:solidFill>
                  <a:srgbClr val="FF0000"/>
                </a:solidFill>
              </a:rPr>
              <a:t>less</a:t>
            </a:r>
            <a:r>
              <a:rPr lang="en-US" altLang="en-US" smtClean="0"/>
              <a:t> precision</a:t>
            </a:r>
          </a:p>
          <a:p>
            <a:pPr eaLnBrk="1" hangingPunct="1">
              <a:buFontTx/>
              <a:buNone/>
            </a:pPr>
            <a:r>
              <a:rPr lang="en-US" altLang="en-US" smtClean="0"/>
              <a:t>    </a:t>
            </a:r>
          </a:p>
          <a:p>
            <a:pPr eaLnBrk="1" hangingPunct="1">
              <a:buFontTx/>
              <a:buNone/>
            </a:pPr>
            <a:r>
              <a:rPr lang="en-US" altLang="en-US" smtClean="0">
                <a:solidFill>
                  <a:schemeClr val="tx2"/>
                </a:solidFill>
              </a:rPr>
              <a:t>THE WIDTH OF C.I. DEPENDS ON:</a:t>
            </a:r>
          </a:p>
          <a:p>
            <a:pPr eaLnBrk="1" hangingPunct="1">
              <a:buFontTx/>
              <a:buNone/>
            </a:pPr>
            <a:r>
              <a:rPr lang="en-US" altLang="en-US" smtClean="0">
                <a:solidFill>
                  <a:schemeClr val="tx2"/>
                </a:solidFill>
              </a:rPr>
              <a:t>           ---- </a:t>
            </a:r>
            <a:r>
              <a:rPr lang="en-US" altLang="en-US" smtClean="0">
                <a:solidFill>
                  <a:srgbClr val="C00000"/>
                </a:solidFill>
              </a:rPr>
              <a:t>SAMPLE SIZE</a:t>
            </a:r>
          </a:p>
          <a:p>
            <a:pPr eaLnBrk="1" hangingPunct="1">
              <a:buFontTx/>
              <a:buNone/>
            </a:pPr>
            <a:r>
              <a:rPr lang="en-US" altLang="en-US" smtClean="0">
                <a:solidFill>
                  <a:srgbClr val="C00000"/>
                </a:solidFill>
              </a:rPr>
              <a:t>           ---- VAIRABILITY</a:t>
            </a:r>
          </a:p>
          <a:p>
            <a:pPr eaLnBrk="1" hangingPunct="1">
              <a:buFontTx/>
              <a:buNone/>
            </a:pPr>
            <a:r>
              <a:rPr lang="en-US" altLang="en-US" smtClean="0">
                <a:solidFill>
                  <a:srgbClr val="C00000"/>
                </a:solidFill>
              </a:rPr>
              <a:t>           ---- DEGREE OF CONFIDENCE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86" name="Picture 2" descr="scan0002"/>
          <p:cNvPicPr>
            <a:picLocks noGrp="1" noChangeAspect="1" noChangeArrowheads="1"/>
          </p:cNvPicPr>
          <p:nvPr>
            <p:ph idx="4294967295"/>
          </p:nvPr>
        </p:nvPicPr>
        <p:blipFill>
          <a:blip r:embed="rId3"/>
          <a:srcRect/>
          <a:stretch>
            <a:fillRect/>
          </a:stretch>
        </p:blipFill>
        <p:spPr>
          <a:xfrm>
            <a:off x="323850" y="0"/>
            <a:ext cx="8820150" cy="6858000"/>
          </a:xfr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1150938" y="617538"/>
            <a:ext cx="7793037" cy="677862"/>
          </a:xfrm>
        </p:spPr>
        <p:txBody>
          <a:bodyPr anchor="ctr"/>
          <a:lstStyle/>
          <a:p>
            <a:pPr eaLnBrk="1" hangingPunct="1"/>
            <a:r>
              <a:rPr lang="en-US" altLang="en-US" b="1" smtClean="0"/>
              <a:t>Estimation</a:t>
            </a:r>
          </a:p>
        </p:txBody>
      </p:sp>
      <p:sp>
        <p:nvSpPr>
          <p:cNvPr id="138243" name="Rectangle 3"/>
          <p:cNvSpPr>
            <a:spLocks noGrp="1" noChangeArrowheads="1"/>
          </p:cNvSpPr>
          <p:nvPr>
            <p:ph type="body" sz="half" idx="4294967295"/>
          </p:nvPr>
        </p:nvSpPr>
        <p:spPr>
          <a:xfrm>
            <a:off x="457200" y="1368425"/>
            <a:ext cx="8229600" cy="3659188"/>
          </a:xfrm>
        </p:spPr>
        <p:txBody>
          <a:bodyPr/>
          <a:lstStyle/>
          <a:p>
            <a:pPr eaLnBrk="1" hangingPunct="1">
              <a:buFont typeface="Wingdings" pitchFamily="2" charset="2"/>
              <a:buNone/>
            </a:pPr>
            <a:r>
              <a:rPr lang="en-US" altLang="en-US" b="1" smtClean="0"/>
              <a:t>Two forms</a:t>
            </a:r>
            <a:r>
              <a:rPr lang="en-US" altLang="en-US" smtClean="0"/>
              <a:t> of estimation</a:t>
            </a:r>
          </a:p>
          <a:p>
            <a:pPr eaLnBrk="1" hangingPunct="1"/>
            <a:r>
              <a:rPr lang="en-US" altLang="en-US" b="1" smtClean="0"/>
              <a:t>Point estimation </a:t>
            </a:r>
            <a:r>
              <a:rPr lang="en-US" altLang="en-US" smtClean="0"/>
              <a:t>=  single value, e.g., (mean, proportion, difference of two means, difference of two proportions, OR, RR etc.,)</a:t>
            </a:r>
          </a:p>
          <a:p>
            <a:pPr eaLnBrk="1" hangingPunct="1"/>
            <a:r>
              <a:rPr lang="en-US" altLang="en-US" b="1" smtClean="0"/>
              <a:t>Interval estimation </a:t>
            </a:r>
            <a:r>
              <a:rPr lang="en-US" altLang="en-US" smtClean="0"/>
              <a:t>=  range of values </a:t>
            </a:r>
            <a:r>
              <a:rPr lang="en-US" altLang="en-US" smtClean="0">
                <a:sym typeface="Symbol" pitchFamily="18" charset="2"/>
              </a:rPr>
              <a:t> </a:t>
            </a:r>
            <a:r>
              <a:rPr lang="en-US" altLang="en-US" b="1" smtClean="0"/>
              <a:t>confidence interval (CI). </a:t>
            </a:r>
            <a:r>
              <a:rPr lang="en-US" altLang="en-US" smtClean="0"/>
              <a:t>A confidence interval consists of:</a:t>
            </a:r>
          </a:p>
        </p:txBody>
      </p:sp>
      <p:pic>
        <p:nvPicPr>
          <p:cNvPr id="138245" name="Picture 5"/>
          <p:cNvPicPr>
            <a:picLocks noChangeAspect="1" noChangeArrowheads="1"/>
          </p:cNvPicPr>
          <p:nvPr>
            <p:ph sz="half" idx="4294967295"/>
          </p:nvPr>
        </p:nvPicPr>
        <p:blipFill>
          <a:blip r:embed="rId2"/>
          <a:srcRect t="22495"/>
          <a:stretch>
            <a:fillRect/>
          </a:stretch>
        </p:blipFill>
        <p:spPr>
          <a:xfrm>
            <a:off x="368300" y="4981575"/>
            <a:ext cx="8597900" cy="131286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fade">
                                      <p:cBhvr>
                                        <p:cTn id="7" dur="1000"/>
                                        <p:tgtEl>
                                          <p:spTgt spid="138243">
                                            <p:txEl>
                                              <p:pRg st="0" end="0"/>
                                            </p:txEl>
                                          </p:spTgt>
                                        </p:tgtEl>
                                      </p:cBhvr>
                                    </p:animEffect>
                                    <p:anim calcmode="lin" valueType="num">
                                      <p:cBhvr>
                                        <p:cTn id="8" dur="1000" fill="hold"/>
                                        <p:tgtEl>
                                          <p:spTgt spid="138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8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8243">
                                            <p:txEl>
                                              <p:pRg st="1" end="1"/>
                                            </p:txEl>
                                          </p:spTgt>
                                        </p:tgtEl>
                                        <p:attrNameLst>
                                          <p:attrName>style.visibility</p:attrName>
                                        </p:attrNameLst>
                                      </p:cBhvr>
                                      <p:to>
                                        <p:strVal val="visible"/>
                                      </p:to>
                                    </p:set>
                                    <p:animEffect transition="in" filter="fade">
                                      <p:cBhvr>
                                        <p:cTn id="14" dur="1000"/>
                                        <p:tgtEl>
                                          <p:spTgt spid="138243">
                                            <p:txEl>
                                              <p:pRg st="1" end="1"/>
                                            </p:txEl>
                                          </p:spTgt>
                                        </p:tgtEl>
                                      </p:cBhvr>
                                    </p:animEffect>
                                    <p:anim calcmode="lin" valueType="num">
                                      <p:cBhvr>
                                        <p:cTn id="15" dur="1000" fill="hold"/>
                                        <p:tgtEl>
                                          <p:spTgt spid="138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8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8243">
                                            <p:txEl>
                                              <p:pRg st="2" end="2"/>
                                            </p:txEl>
                                          </p:spTgt>
                                        </p:tgtEl>
                                        <p:attrNameLst>
                                          <p:attrName>style.visibility</p:attrName>
                                        </p:attrNameLst>
                                      </p:cBhvr>
                                      <p:to>
                                        <p:strVal val="visible"/>
                                      </p:to>
                                    </p:set>
                                    <p:animEffect transition="in" filter="fade">
                                      <p:cBhvr>
                                        <p:cTn id="21" dur="1000"/>
                                        <p:tgtEl>
                                          <p:spTgt spid="138243">
                                            <p:txEl>
                                              <p:pRg st="2" end="2"/>
                                            </p:txEl>
                                          </p:spTgt>
                                        </p:tgtEl>
                                      </p:cBhvr>
                                    </p:animEffect>
                                    <p:anim calcmode="lin" valueType="num">
                                      <p:cBhvr>
                                        <p:cTn id="22" dur="1000" fill="hold"/>
                                        <p:tgtEl>
                                          <p:spTgt spid="138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8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nodeType="clickEffect">
                                  <p:stCondLst>
                                    <p:cond delay="0"/>
                                  </p:stCondLst>
                                  <p:childTnLst>
                                    <p:set>
                                      <p:cBhvr>
                                        <p:cTn id="27" dur="1" fill="hold">
                                          <p:stCondLst>
                                            <p:cond delay="0"/>
                                          </p:stCondLst>
                                        </p:cTn>
                                        <p:tgtEl>
                                          <p:spTgt spid="138245"/>
                                        </p:tgtEl>
                                        <p:attrNameLst>
                                          <p:attrName>style.visibility</p:attrName>
                                        </p:attrNameLst>
                                      </p:cBhvr>
                                      <p:to>
                                        <p:strVal val="visible"/>
                                      </p:to>
                                    </p:set>
                                    <p:anim calcmode="lin" valueType="num">
                                      <p:cBhvr additive="base">
                                        <p:cTn id="28" dur="500" fill="hold"/>
                                        <p:tgtEl>
                                          <p:spTgt spid="138245"/>
                                        </p:tgtEl>
                                        <p:attrNameLst>
                                          <p:attrName>ppt_x</p:attrName>
                                        </p:attrNameLst>
                                      </p:cBhvr>
                                      <p:tavLst>
                                        <p:tav tm="0">
                                          <p:val>
                                            <p:strVal val="#ppt_x"/>
                                          </p:val>
                                        </p:tav>
                                        <p:tav tm="100000">
                                          <p:val>
                                            <p:strVal val="#ppt_x"/>
                                          </p:val>
                                        </p:tav>
                                      </p:tavLst>
                                    </p:anim>
                                    <p:anim calcmode="lin" valueType="num">
                                      <p:cBhvr additive="base">
                                        <p:cTn id="29" dur="500" fill="hold"/>
                                        <p:tgtEl>
                                          <p:spTgt spid="138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scan0003"/>
          <p:cNvPicPr>
            <a:picLocks noGrp="1" noChangeAspect="1" noChangeArrowheads="1"/>
          </p:cNvPicPr>
          <p:nvPr>
            <p:ph idx="4294967295"/>
          </p:nvPr>
        </p:nvPicPr>
        <p:blipFill>
          <a:blip r:embed="rId3"/>
          <a:srcRect/>
          <a:stretch>
            <a:fillRect/>
          </a:stretch>
        </p:blipFill>
        <p:spPr>
          <a:xfrm>
            <a:off x="0" y="-1489075"/>
            <a:ext cx="9144000" cy="7942263"/>
          </a:xfr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0" y="285750"/>
            <a:ext cx="9144000" cy="685800"/>
          </a:xfrm>
        </p:spPr>
        <p:txBody>
          <a:bodyPr/>
          <a:lstStyle/>
          <a:p>
            <a:pPr algn="l"/>
            <a:r>
              <a:rPr lang="en-US" altLang="en-US" sz="3600" b="1" u="sng" smtClean="0">
                <a:latin typeface="Arial" charset="0"/>
              </a:rPr>
              <a:t>EFFECT OF VARIABILITY</a:t>
            </a:r>
          </a:p>
        </p:txBody>
      </p:sp>
      <p:pic>
        <p:nvPicPr>
          <p:cNvPr id="148483" name="Picture 3"/>
          <p:cNvPicPr>
            <a:picLocks noChangeAspect="1" noChangeArrowheads="1"/>
          </p:cNvPicPr>
          <p:nvPr/>
        </p:nvPicPr>
        <p:blipFill>
          <a:blip r:embed="rId3"/>
          <a:srcRect/>
          <a:stretch>
            <a:fillRect/>
          </a:stretch>
        </p:blipFill>
        <p:spPr bwMode="auto">
          <a:xfrm>
            <a:off x="4572000" y="3429000"/>
            <a:ext cx="0" cy="0"/>
          </a:xfrm>
          <a:prstGeom prst="rect">
            <a:avLst/>
          </a:prstGeom>
          <a:noFill/>
          <a:ln w="9525">
            <a:noFill/>
            <a:miter lim="800000"/>
            <a:headEnd/>
            <a:tailEnd/>
          </a:ln>
        </p:spPr>
      </p:pic>
      <p:sp>
        <p:nvSpPr>
          <p:cNvPr id="148484" name="Rectangle 4"/>
          <p:cNvSpPr>
            <a:spLocks noGrp="1" noChangeArrowheads="1"/>
          </p:cNvSpPr>
          <p:nvPr>
            <p:ph type="body" idx="1"/>
          </p:nvPr>
        </p:nvSpPr>
        <p:spPr>
          <a:xfrm>
            <a:off x="609600" y="1085850"/>
            <a:ext cx="8128000" cy="5257800"/>
          </a:xfrm>
        </p:spPr>
        <p:txBody>
          <a:bodyPr/>
          <a:lstStyle/>
          <a:p>
            <a:pPr>
              <a:buFontTx/>
              <a:buNone/>
            </a:pPr>
            <a:r>
              <a:rPr lang="en-US" altLang="en-US" sz="2400" smtClean="0">
                <a:solidFill>
                  <a:srgbClr val="000000"/>
                </a:solidFill>
                <a:latin typeface="Symbol" pitchFamily="18" charset="2"/>
                <a:cs typeface="Times New Roman" pitchFamily="18" charset="0"/>
              </a:rPr>
              <a:t>·</a:t>
            </a:r>
            <a:r>
              <a:rPr lang="en-US" altLang="en-US" sz="2800" b="1" smtClean="0">
                <a:solidFill>
                  <a:srgbClr val="000000"/>
                </a:solidFill>
                <a:cs typeface="Times New Roman" pitchFamily="18" charset="0"/>
              </a:rPr>
              <a:t>  </a:t>
            </a:r>
            <a:r>
              <a:rPr lang="en-US" altLang="en-US" sz="2800" b="1" smtClean="0">
                <a:solidFill>
                  <a:schemeClr val="tx2"/>
                </a:solidFill>
                <a:cs typeface="Times New Roman" pitchFamily="18" charset="0"/>
              </a:rPr>
              <a:t> </a:t>
            </a:r>
            <a:r>
              <a:rPr lang="en-US" altLang="en-US" sz="2000" b="1" smtClean="0">
                <a:solidFill>
                  <a:schemeClr val="tx2"/>
                </a:solidFill>
                <a:latin typeface="Tahoma" pitchFamily="34" charset="0"/>
              </a:rPr>
              <a:t>Properties of error</a:t>
            </a:r>
            <a:endParaRPr lang="en-US" altLang="en-US" sz="2000" b="1" smtClean="0">
              <a:solidFill>
                <a:schemeClr val="tx2"/>
              </a:solidFill>
              <a:cs typeface="Times New Roman" pitchFamily="18" charset="0"/>
            </a:endParaRPr>
          </a:p>
          <a:p>
            <a:pPr>
              <a:buFontTx/>
              <a:buNone/>
            </a:pPr>
            <a:r>
              <a:rPr lang="en-US" altLang="en-US" sz="2800" b="1" smtClean="0">
                <a:solidFill>
                  <a:schemeClr val="tx2"/>
                </a:solidFill>
                <a:latin typeface="Tahoma" pitchFamily="34" charset="0"/>
              </a:rPr>
              <a:t> </a:t>
            </a:r>
            <a:endParaRPr lang="en-US" altLang="en-US" sz="28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1.</a:t>
            </a:r>
            <a:r>
              <a:rPr lang="en-US" altLang="en-US" sz="2000" b="1" smtClean="0">
                <a:solidFill>
                  <a:schemeClr val="tx2"/>
                </a:solidFill>
                <a:cs typeface="Times New Roman" pitchFamily="18" charset="0"/>
              </a:rPr>
              <a:t> </a:t>
            </a:r>
            <a:r>
              <a:rPr lang="en-US" altLang="en-US" sz="2800" b="1" smtClean="0">
                <a:solidFill>
                  <a:schemeClr val="tx2"/>
                </a:solidFill>
                <a:cs typeface="Times New Roman" pitchFamily="18" charset="0"/>
              </a:rPr>
              <a:t> </a:t>
            </a:r>
            <a:r>
              <a:rPr lang="en-US" altLang="en-US" sz="2000" b="1" smtClean="0">
                <a:solidFill>
                  <a:schemeClr val="tx2"/>
                </a:solidFill>
                <a:latin typeface="Tahoma" pitchFamily="34" charset="0"/>
              </a:rPr>
              <a:t>Error increases with smaller sample size</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     For any confidence level, large samples reduce the margin of error </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 </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2.</a:t>
            </a:r>
            <a:r>
              <a:rPr lang="en-US" altLang="en-US" sz="2000" b="1" smtClean="0">
                <a:solidFill>
                  <a:schemeClr val="tx2"/>
                </a:solidFill>
                <a:cs typeface="Times New Roman" pitchFamily="18" charset="0"/>
              </a:rPr>
              <a:t>  </a:t>
            </a:r>
            <a:r>
              <a:rPr lang="en-US" altLang="en-US" sz="2000" b="1" smtClean="0">
                <a:solidFill>
                  <a:schemeClr val="tx2"/>
                </a:solidFill>
                <a:latin typeface="Tahoma" pitchFamily="34" charset="0"/>
              </a:rPr>
              <a:t>Error increases with larger standard Deviation</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cs typeface="Times New Roman" pitchFamily="18" charset="0"/>
              </a:rPr>
              <a:t>     </a:t>
            </a:r>
            <a:r>
              <a:rPr lang="en-US" altLang="en-US" sz="2000" b="1" smtClean="0">
                <a:solidFill>
                  <a:schemeClr val="tx2"/>
                </a:solidFill>
                <a:latin typeface="Tahoma" pitchFamily="34" charset="0"/>
              </a:rPr>
              <a:t>As variation among the individuals in the population increases, so does the error of our estimate</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 </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3.</a:t>
            </a:r>
            <a:r>
              <a:rPr lang="en-US" altLang="en-US" sz="2000" b="1" smtClean="0">
                <a:solidFill>
                  <a:schemeClr val="tx2"/>
                </a:solidFill>
                <a:cs typeface="Times New Roman" pitchFamily="18" charset="0"/>
              </a:rPr>
              <a:t>   </a:t>
            </a:r>
            <a:r>
              <a:rPr lang="en-US" altLang="en-US" sz="2000" b="1" smtClean="0">
                <a:solidFill>
                  <a:schemeClr val="tx2"/>
                </a:solidFill>
                <a:latin typeface="Tahoma" pitchFamily="34" charset="0"/>
              </a:rPr>
              <a:t>Error increases with larger z values</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latin typeface="Tahoma" pitchFamily="34" charset="0"/>
              </a:rPr>
              <a:t>     Tradeoff between confidence level and margin of error</a:t>
            </a:r>
            <a:endParaRPr lang="en-US" altLang="en-US" sz="2000" b="1" smtClean="0">
              <a:solidFill>
                <a:schemeClr val="tx2"/>
              </a:solidFill>
              <a:cs typeface="Times New Roman" pitchFamily="18" charset="0"/>
            </a:endParaRPr>
          </a:p>
          <a:p>
            <a:pPr>
              <a:buFontTx/>
              <a:buNone/>
            </a:pPr>
            <a:r>
              <a:rPr lang="en-US" altLang="en-US" sz="2000" b="1" smtClean="0">
                <a:solidFill>
                  <a:schemeClr val="tx2"/>
                </a:solidFill>
                <a:cs typeface="Times New Roman" pitchFamily="18"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901700" y="407988"/>
            <a:ext cx="7340600" cy="917575"/>
          </a:xfrm>
        </p:spPr>
        <p:txBody>
          <a:bodyPr/>
          <a:lstStyle/>
          <a:p>
            <a:pPr algn="l"/>
            <a:r>
              <a:rPr lang="en-US" altLang="en-US" b="1" smtClean="0"/>
              <a:t>Not only 95%….</a:t>
            </a:r>
          </a:p>
        </p:txBody>
      </p:sp>
      <p:sp>
        <p:nvSpPr>
          <p:cNvPr id="150531" name="Rectangle 3"/>
          <p:cNvSpPr>
            <a:spLocks noGrp="1" noChangeArrowheads="1"/>
          </p:cNvSpPr>
          <p:nvPr>
            <p:ph type="body" idx="1"/>
          </p:nvPr>
        </p:nvSpPr>
        <p:spPr>
          <a:xfrm>
            <a:off x="685800" y="1752600"/>
            <a:ext cx="7772400" cy="4343400"/>
          </a:xfrm>
        </p:spPr>
        <p:txBody>
          <a:bodyPr/>
          <a:lstStyle/>
          <a:p>
            <a:r>
              <a:rPr lang="en-US" altLang="en-US" smtClean="0"/>
              <a:t>90% confidence interval:  </a:t>
            </a:r>
          </a:p>
          <a:p>
            <a:pPr lvl="1">
              <a:buClr>
                <a:schemeClr val="tx1"/>
              </a:buClr>
              <a:buFontTx/>
              <a:buNone/>
            </a:pPr>
            <a:r>
              <a:rPr lang="en-US" altLang="en-US" smtClean="0"/>
              <a:t>	</a:t>
            </a:r>
            <a:r>
              <a:rPr lang="en-US" altLang="en-US" b="1" smtClean="0"/>
              <a:t>NARROWER than 95%</a:t>
            </a:r>
            <a:r>
              <a:rPr lang="en-US" altLang="en-US" smtClean="0"/>
              <a:t> </a:t>
            </a:r>
          </a:p>
          <a:p>
            <a:pPr lvl="1"/>
            <a:endParaRPr lang="en-US" altLang="en-US" smtClean="0"/>
          </a:p>
          <a:p>
            <a:pPr lvl="1"/>
            <a:endParaRPr lang="en-US" altLang="en-US" smtClean="0"/>
          </a:p>
          <a:p>
            <a:r>
              <a:rPr lang="en-US" altLang="en-US" smtClean="0"/>
              <a:t>99% confidence interval:  </a:t>
            </a:r>
          </a:p>
          <a:p>
            <a:pPr lvl="1">
              <a:buClr>
                <a:schemeClr val="tx1"/>
              </a:buClr>
              <a:buFontTx/>
              <a:buNone/>
            </a:pPr>
            <a:r>
              <a:rPr lang="en-US" altLang="en-US" smtClean="0"/>
              <a:t>	</a:t>
            </a:r>
            <a:r>
              <a:rPr lang="en-US" altLang="en-US" b="1" smtClean="0"/>
              <a:t>WIDER than 95% </a:t>
            </a:r>
          </a:p>
          <a:p>
            <a:pPr lvl="1"/>
            <a:endParaRPr lang="en-US" altLang="en-US" b="1" smtClean="0"/>
          </a:p>
          <a:p>
            <a:endParaRPr lang="en-US" altLang="en-US" smtClean="0"/>
          </a:p>
          <a:p>
            <a:pPr lvl="1"/>
            <a:endParaRPr lang="en-US" altLang="en-US" smtClean="0"/>
          </a:p>
        </p:txBody>
      </p:sp>
      <p:graphicFrame>
        <p:nvGraphicFramePr>
          <p:cNvPr id="150532" name="Object 4"/>
          <p:cNvGraphicFramePr>
            <a:graphicFrameLocks noChangeAspect="1"/>
          </p:cNvGraphicFramePr>
          <p:nvPr/>
        </p:nvGraphicFramePr>
        <p:xfrm>
          <a:off x="3570288" y="2819400"/>
          <a:ext cx="2232025" cy="685800"/>
        </p:xfrm>
        <a:graphic>
          <a:graphicData uri="http://schemas.openxmlformats.org/presentationml/2006/ole">
            <p:oleObj spid="_x0000_s150532" name="Equation" r:id="rId4" imgW="748975" imgH="165028" progId="Equation.COEE2">
              <p:embed/>
            </p:oleObj>
          </a:graphicData>
        </a:graphic>
      </p:graphicFrame>
      <p:graphicFrame>
        <p:nvGraphicFramePr>
          <p:cNvPr id="150533" name="Object 5"/>
          <p:cNvGraphicFramePr>
            <a:graphicFrameLocks noChangeAspect="1"/>
          </p:cNvGraphicFramePr>
          <p:nvPr/>
        </p:nvGraphicFramePr>
        <p:xfrm>
          <a:off x="3629025" y="5105400"/>
          <a:ext cx="2303463" cy="609600"/>
        </p:xfrm>
        <a:graphic>
          <a:graphicData uri="http://schemas.openxmlformats.org/presentationml/2006/ole">
            <p:oleObj spid="_x0000_s150533" name="Equation" r:id="rId5" imgW="774364" imgH="165028" progId="Equation.COEE2">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20" name="Group 40"/>
          <p:cNvGraphicFramePr>
            <a:graphicFrameLocks noGrp="1"/>
          </p:cNvGraphicFramePr>
          <p:nvPr/>
        </p:nvGraphicFramePr>
        <p:xfrm>
          <a:off x="627063" y="1511300"/>
          <a:ext cx="8162925" cy="2773363"/>
        </p:xfrm>
        <a:graphic>
          <a:graphicData uri="http://schemas.openxmlformats.org/drawingml/2006/table">
            <a:tbl>
              <a:tblPr/>
              <a:tblGrid>
                <a:gridCol w="3044825"/>
                <a:gridCol w="2397125"/>
                <a:gridCol w="2720975"/>
              </a:tblGrid>
              <a:tr h="1030247">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Confidence level</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1 – </a:t>
                      </a:r>
                      <a:r>
                        <a:rPr kumimoji="0" lang="el-GR" sz="2800" b="0" i="0" u="none" strike="noStrike" cap="none" normalizeH="0" baseline="0" smtClean="0">
                          <a:ln>
                            <a:noFill/>
                          </a:ln>
                          <a:solidFill>
                            <a:schemeClr val="tx1"/>
                          </a:solidFill>
                          <a:effectLst/>
                          <a:latin typeface="Times New Roman" pitchFamily="18" charset="0"/>
                          <a:cs typeface="Times New Roman" pitchFamily="18" charset="0"/>
                        </a:rPr>
                        <a:t>α</a:t>
                      </a:r>
                    </a:p>
                  </a:txBody>
                  <a:tcPr marT="45721" marB="4572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Alpha level</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2800" b="0" i="0" u="none" strike="noStrike" cap="none" normalizeH="0" baseline="0" smtClean="0">
                          <a:ln>
                            <a:noFill/>
                          </a:ln>
                          <a:solidFill>
                            <a:schemeClr val="tx1"/>
                          </a:solidFill>
                          <a:effectLst/>
                          <a:latin typeface="Times New Roman" pitchFamily="18" charset="0"/>
                          <a:cs typeface="Times New Roman" pitchFamily="18" charset="0"/>
                        </a:rPr>
                        <a:t>α</a:t>
                      </a:r>
                      <a:endParaRPr kumimoji="0" lang="en-US" sz="2800" b="0" i="0" u="none" strike="noStrike" cap="none" normalizeH="0" baseline="0" smtClean="0">
                        <a:ln>
                          <a:noFill/>
                        </a:ln>
                        <a:solidFill>
                          <a:schemeClr val="tx1"/>
                        </a:solidFill>
                        <a:effectLst/>
                        <a:latin typeface="Times New Roman" pitchFamily="18" charset="0"/>
                      </a:endParaRPr>
                    </a:p>
                  </a:txBody>
                  <a:tcPr marT="45721" marB="4572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1" u="none" strike="noStrike" cap="none" normalizeH="0" baseline="0" smtClean="0">
                          <a:ln>
                            <a:noFill/>
                          </a:ln>
                          <a:solidFill>
                            <a:schemeClr val="tx1"/>
                          </a:solidFill>
                          <a:effectLst/>
                          <a:latin typeface="Times New Roman" pitchFamily="18" charset="0"/>
                        </a:rPr>
                        <a:t>Z </a:t>
                      </a:r>
                      <a:r>
                        <a:rPr kumimoji="0" lang="en-US" sz="2800" b="0" i="0" u="none" strike="noStrike" cap="none" normalizeH="0" baseline="0" smtClean="0">
                          <a:ln>
                            <a:noFill/>
                          </a:ln>
                          <a:solidFill>
                            <a:schemeClr val="tx1"/>
                          </a:solidFill>
                          <a:effectLst/>
                          <a:latin typeface="Times New Roman" pitchFamily="18" charset="0"/>
                        </a:rPr>
                        <a:t>value</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1" u="none" strike="noStrike" cap="none" normalizeH="0" baseline="0" smtClean="0">
                          <a:ln>
                            <a:noFill/>
                          </a:ln>
                          <a:solidFill>
                            <a:schemeClr val="tx1"/>
                          </a:solidFill>
                          <a:effectLst/>
                          <a:latin typeface="Times New Roman" pitchFamily="18" charset="0"/>
                        </a:rPr>
                        <a:t>z</a:t>
                      </a:r>
                      <a:r>
                        <a:rPr kumimoji="0" lang="en-US" sz="2800" b="0" i="0" u="none" strike="noStrike" cap="none" normalizeH="0" baseline="-25000" smtClean="0">
                          <a:ln>
                            <a:noFill/>
                          </a:ln>
                          <a:solidFill>
                            <a:schemeClr val="tx1"/>
                          </a:solidFill>
                          <a:effectLst/>
                          <a:latin typeface="Times New Roman" pitchFamily="18" charset="0"/>
                        </a:rPr>
                        <a:t>1–(</a:t>
                      </a:r>
                      <a:r>
                        <a:rPr kumimoji="0" lang="el-GR" sz="2800" b="0" i="0" u="none" strike="noStrike" cap="none" normalizeH="0" baseline="-25000" smtClean="0">
                          <a:ln>
                            <a:noFill/>
                          </a:ln>
                          <a:solidFill>
                            <a:schemeClr val="tx1"/>
                          </a:solidFill>
                          <a:effectLst/>
                          <a:latin typeface="Times New Roman" pitchFamily="18" charset="0"/>
                          <a:cs typeface="Times New Roman" pitchFamily="18" charset="0"/>
                        </a:rPr>
                        <a:t>α</a:t>
                      </a:r>
                      <a:r>
                        <a:rPr kumimoji="0" lang="en-US" sz="2800" b="0" i="0" u="none" strike="noStrike" cap="none" normalizeH="0" baseline="-25000" smtClean="0">
                          <a:ln>
                            <a:noFill/>
                          </a:ln>
                          <a:solidFill>
                            <a:schemeClr val="tx1"/>
                          </a:solidFill>
                          <a:effectLst/>
                          <a:latin typeface="Times New Roman" pitchFamily="18" charset="0"/>
                        </a:rPr>
                        <a:t>/2)</a:t>
                      </a:r>
                    </a:p>
                  </a:txBody>
                  <a:tcPr marT="45721" marB="45721"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801">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.90</a:t>
                      </a:r>
                    </a:p>
                  </a:txBody>
                  <a:tcPr marT="45721" marB="4572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.10</a:t>
                      </a:r>
                    </a:p>
                  </a:txBody>
                  <a:tcPr marT="45721" marB="4572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1.645</a:t>
                      </a:r>
                    </a:p>
                  </a:txBody>
                  <a:tcPr marT="45721" marB="4572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88976">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.95</a:t>
                      </a:r>
                    </a:p>
                  </a:txBody>
                  <a:tcPr marT="45721" marB="4572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.05</a:t>
                      </a:r>
                    </a:p>
                  </a:txBody>
                  <a:tcPr marT="45721" marB="4572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1.960</a:t>
                      </a:r>
                    </a:p>
                  </a:txBody>
                  <a:tcPr marT="45721" marB="45721" horzOverflow="overflow">
                    <a:lnL>
                      <a:noFill/>
                    </a:lnL>
                    <a:lnR>
                      <a:noFill/>
                    </a:lnR>
                    <a:lnT>
                      <a:noFill/>
                    </a:lnT>
                    <a:lnB>
                      <a:noFill/>
                    </a:lnB>
                    <a:lnTlToBr>
                      <a:noFill/>
                    </a:lnTlToBr>
                    <a:lnBlToTr>
                      <a:noFill/>
                    </a:lnBlToTr>
                    <a:noFill/>
                  </a:tcPr>
                </a:tc>
              </a:tr>
              <a:tr h="568338">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.99</a:t>
                      </a:r>
                    </a:p>
                  </a:txBody>
                  <a:tcPr marT="45721" marB="4572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.01</a:t>
                      </a:r>
                    </a:p>
                  </a:txBody>
                  <a:tcPr marT="45721" marB="4572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tx1"/>
                          </a:solidFill>
                          <a:effectLst/>
                          <a:latin typeface="Times New Roman" pitchFamily="18" charset="0"/>
                        </a:rPr>
                        <a:t>2.576</a:t>
                      </a:r>
                    </a:p>
                  </a:txBody>
                  <a:tcPr marT="45721" marB="4572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2594" name="Picture 30"/>
          <p:cNvPicPr>
            <a:picLocks noChangeAspect="1" noChangeArrowheads="1"/>
          </p:cNvPicPr>
          <p:nvPr/>
        </p:nvPicPr>
        <p:blipFill>
          <a:blip r:embed="rId2"/>
          <a:srcRect/>
          <a:stretch>
            <a:fillRect/>
          </a:stretch>
        </p:blipFill>
        <p:spPr bwMode="auto">
          <a:xfrm>
            <a:off x="631825" y="4413250"/>
            <a:ext cx="8220075" cy="1825625"/>
          </a:xfrm>
          <a:prstGeom prst="rect">
            <a:avLst/>
          </a:prstGeom>
          <a:noFill/>
          <a:ln w="3175">
            <a:noFill/>
            <a:miter lim="800000"/>
            <a:headEnd/>
            <a:tailEnd/>
          </a:ln>
        </p:spPr>
      </p:pic>
      <p:sp>
        <p:nvSpPr>
          <p:cNvPr id="152595" name="Rectangle 36"/>
          <p:cNvSpPr>
            <a:spLocks noGrp="1" noChangeArrowheads="1"/>
          </p:cNvSpPr>
          <p:nvPr>
            <p:ph type="title" idx="4294967295"/>
          </p:nvPr>
        </p:nvSpPr>
        <p:spPr/>
        <p:txBody>
          <a:bodyPr lIns="91440" tIns="45720" rIns="91440" bIns="45720" anchor="ctr"/>
          <a:lstStyle/>
          <a:p>
            <a:pPr eaLnBrk="1" hangingPunct="1"/>
            <a:r>
              <a:rPr lang="en-US" altLang="en-US" smtClean="0"/>
              <a:t>Common Levels of Confidence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2" descr="Scan0005"/>
          <p:cNvPicPr>
            <a:picLocks noChangeAspect="1" noChangeArrowheads="1"/>
          </p:cNvPicPr>
          <p:nvPr>
            <p:ph idx="4294967295"/>
          </p:nvPr>
        </p:nvPicPr>
        <p:blipFill>
          <a:blip r:embed="rId3"/>
          <a:srcRect/>
          <a:stretch>
            <a:fillRect/>
          </a:stretch>
        </p:blipFill>
        <p:spPr>
          <a:xfrm>
            <a:off x="0" y="260350"/>
            <a:ext cx="9144000" cy="6597650"/>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body" idx="1"/>
          </p:nvPr>
        </p:nvSpPr>
        <p:spPr>
          <a:xfrm>
            <a:off x="838200" y="836613"/>
            <a:ext cx="8007350" cy="5259387"/>
          </a:xfrm>
        </p:spPr>
        <p:txBody>
          <a:bodyPr/>
          <a:lstStyle/>
          <a:p>
            <a:pPr>
              <a:buFontTx/>
              <a:buNone/>
            </a:pPr>
            <a:r>
              <a:rPr lang="en-US" altLang="en-US" sz="6600" b="1" smtClean="0">
                <a:solidFill>
                  <a:schemeClr val="tx2"/>
                </a:solidFill>
              </a:rPr>
              <a:t>  </a:t>
            </a:r>
            <a:r>
              <a:rPr lang="en-US" altLang="en-US" sz="7200" b="1" smtClean="0">
                <a:solidFill>
                  <a:schemeClr val="tx2"/>
                </a:solidFill>
              </a:rPr>
              <a:t>APPLICATION </a:t>
            </a:r>
          </a:p>
          <a:p>
            <a:pPr>
              <a:buFontTx/>
              <a:buNone/>
            </a:pPr>
            <a:r>
              <a:rPr lang="en-US" altLang="en-US" sz="7200" b="1" smtClean="0">
                <a:solidFill>
                  <a:schemeClr val="tx2"/>
                </a:solidFill>
              </a:rPr>
              <a:t>            OF </a:t>
            </a:r>
            <a:br>
              <a:rPr lang="en-US" altLang="en-US" sz="7200" b="1" smtClean="0">
                <a:solidFill>
                  <a:schemeClr val="tx2"/>
                </a:solidFill>
              </a:rPr>
            </a:br>
            <a:r>
              <a:rPr lang="en-US" altLang="en-US" sz="7200" b="1" smtClean="0">
                <a:solidFill>
                  <a:schemeClr val="tx2"/>
                </a:solidFill>
              </a:rPr>
              <a:t>  CONFIDENCE </a:t>
            </a:r>
            <a:br>
              <a:rPr lang="en-US" altLang="en-US" sz="7200" b="1" smtClean="0">
                <a:solidFill>
                  <a:schemeClr val="tx2"/>
                </a:solidFill>
              </a:rPr>
            </a:br>
            <a:r>
              <a:rPr lang="en-US" altLang="en-US" sz="7200" b="1" smtClean="0">
                <a:solidFill>
                  <a:schemeClr val="tx2"/>
                </a:solidFill>
              </a:rPr>
              <a:t>    INTERVALS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lgn="l"/>
            <a:r>
              <a:rPr lang="en-US" altLang="en-US" sz="3600" u="sng" smtClean="0"/>
              <a:t>E</a:t>
            </a:r>
            <a:r>
              <a:rPr lang="en-US" altLang="en-US" sz="3200" u="sng" smtClean="0"/>
              <a:t>xample:</a:t>
            </a:r>
            <a:r>
              <a:rPr lang="en-US" altLang="en-US" sz="3200" smtClean="0"/>
              <a:t> </a:t>
            </a:r>
            <a:r>
              <a:rPr lang="en-US" altLang="en-US" sz="2800" smtClean="0"/>
              <a:t>The following finding of non-significance in a clinical trial on 178 patients.</a:t>
            </a:r>
            <a:endParaRPr lang="en-US" altLang="en-US" sz="3200" smtClean="0"/>
          </a:p>
        </p:txBody>
      </p:sp>
      <p:graphicFrame>
        <p:nvGraphicFramePr>
          <p:cNvPr id="93187" name="Group 3"/>
          <p:cNvGraphicFramePr>
            <a:graphicFrameLocks noGrp="1"/>
          </p:cNvGraphicFramePr>
          <p:nvPr>
            <p:ph type="tbl" idx="1"/>
          </p:nvPr>
        </p:nvGraphicFramePr>
        <p:xfrm>
          <a:off x="685800" y="2057400"/>
          <a:ext cx="7772400" cy="4191000"/>
        </p:xfrm>
        <a:graphic>
          <a:graphicData uri="http://schemas.openxmlformats.org/drawingml/2006/table">
            <a:tbl>
              <a:tblPr/>
              <a:tblGrid>
                <a:gridCol w="1943100"/>
                <a:gridCol w="1943100"/>
                <a:gridCol w="1943100"/>
                <a:gridCol w="1943100"/>
              </a:tblGrid>
              <a:tr h="10477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Treatment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Success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Failure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77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76 (75%)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77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51(66%)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77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1" i="0" u="none" strike="noStrike" cap="none" normalizeH="0" baseline="0" smtClean="0">
                          <a:ln>
                            <a:noFill/>
                          </a:ln>
                          <a:solidFill>
                            <a:schemeClr val="tx1"/>
                          </a:solidFill>
                          <a:effectLst/>
                          <a:latin typeface="Times New Roman" pitchFamily="18" charset="0"/>
                        </a:rPr>
                        <a:t>178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body" idx="1"/>
          </p:nvPr>
        </p:nvSpPr>
        <p:spPr>
          <a:xfrm>
            <a:off x="0" y="0"/>
            <a:ext cx="8845550" cy="6858000"/>
          </a:xfrm>
        </p:spPr>
        <p:txBody>
          <a:bodyPr/>
          <a:lstStyle/>
          <a:p>
            <a:pPr>
              <a:lnSpc>
                <a:spcPct val="80000"/>
              </a:lnSpc>
              <a:buFontTx/>
              <a:buNone/>
            </a:pPr>
            <a:r>
              <a:rPr lang="en-US" altLang="en-US" sz="1800" smtClean="0"/>
              <a:t>  </a:t>
            </a:r>
            <a:r>
              <a:rPr lang="en-US" altLang="en-US" sz="2800" b="1" smtClean="0"/>
              <a:t>Chi-square value = 1.74 ( p &gt; 0.1)</a:t>
            </a:r>
          </a:p>
          <a:p>
            <a:pPr>
              <a:lnSpc>
                <a:spcPct val="80000"/>
              </a:lnSpc>
              <a:buFontTx/>
              <a:buNone/>
            </a:pPr>
            <a:r>
              <a:rPr lang="en-US" altLang="en-US" sz="2800" b="1" smtClean="0"/>
              <a:t>     (</a:t>
            </a:r>
            <a:r>
              <a:rPr lang="en-US" altLang="en-US" sz="2800" b="1" smtClean="0">
                <a:solidFill>
                  <a:schemeClr val="tx2"/>
                </a:solidFill>
              </a:rPr>
              <a:t>non –significant</a:t>
            </a:r>
            <a:r>
              <a:rPr lang="en-US" altLang="en-US" sz="2800" b="1" smtClean="0"/>
              <a:t>)</a:t>
            </a:r>
          </a:p>
          <a:p>
            <a:pPr>
              <a:lnSpc>
                <a:spcPct val="80000"/>
              </a:lnSpc>
              <a:buFontTx/>
              <a:buNone/>
            </a:pPr>
            <a:r>
              <a:rPr lang="en-US" altLang="en-US" sz="2800" b="1" smtClean="0"/>
              <a:t> i.e. there is no difference in efficacy between the two treatments.</a:t>
            </a:r>
          </a:p>
          <a:p>
            <a:pPr>
              <a:lnSpc>
                <a:spcPct val="80000"/>
              </a:lnSpc>
              <a:buFontTx/>
              <a:buNone/>
            </a:pPr>
            <a:endParaRPr lang="en-US" altLang="en-US" sz="2800" b="1" smtClean="0"/>
          </a:p>
          <a:p>
            <a:pPr>
              <a:lnSpc>
                <a:spcPct val="80000"/>
              </a:lnSpc>
              <a:buFontTx/>
              <a:buNone/>
            </a:pPr>
            <a:r>
              <a:rPr lang="en-US" altLang="en-US" sz="2800" b="1" smtClean="0"/>
              <a:t>--- The observed difference is: </a:t>
            </a:r>
          </a:p>
          <a:p>
            <a:pPr>
              <a:lnSpc>
                <a:spcPct val="80000"/>
              </a:lnSpc>
              <a:buFontTx/>
              <a:buNone/>
            </a:pPr>
            <a:r>
              <a:rPr lang="en-US" altLang="en-US" sz="2800" b="1" smtClean="0"/>
              <a:t>                     </a:t>
            </a:r>
            <a:r>
              <a:rPr lang="en-US" altLang="en-US" sz="2800" b="1" smtClean="0">
                <a:solidFill>
                  <a:schemeClr val="tx2"/>
                </a:solidFill>
              </a:rPr>
              <a:t>75% - 66% = 9%</a:t>
            </a:r>
            <a:r>
              <a:rPr lang="en-US" altLang="en-US" sz="2800" b="1" smtClean="0"/>
              <a:t> </a:t>
            </a:r>
          </a:p>
          <a:p>
            <a:pPr>
              <a:lnSpc>
                <a:spcPct val="80000"/>
              </a:lnSpc>
              <a:buFontTx/>
              <a:buNone/>
            </a:pPr>
            <a:r>
              <a:rPr lang="en-US" altLang="en-US" sz="2800" b="1" smtClean="0"/>
              <a:t>   and the 95% confidence interval for the           difference is:</a:t>
            </a:r>
          </a:p>
          <a:p>
            <a:pPr>
              <a:lnSpc>
                <a:spcPct val="80000"/>
              </a:lnSpc>
              <a:buFontTx/>
              <a:buNone/>
            </a:pPr>
            <a:r>
              <a:rPr lang="en-US" altLang="en-US" sz="2800" b="1" smtClean="0"/>
              <a:t>                   </a:t>
            </a:r>
            <a:r>
              <a:rPr lang="en-US" altLang="en-US" sz="2800" b="1" smtClean="0">
                <a:solidFill>
                  <a:schemeClr val="tx2"/>
                </a:solidFill>
              </a:rPr>
              <a:t>- 4%   to  22%</a:t>
            </a:r>
          </a:p>
          <a:p>
            <a:pPr>
              <a:lnSpc>
                <a:spcPct val="80000"/>
              </a:lnSpc>
              <a:buFontTx/>
              <a:buNone/>
            </a:pPr>
            <a:r>
              <a:rPr lang="en-US" altLang="en-US" sz="2800" b="1" smtClean="0"/>
              <a:t>-</a:t>
            </a:r>
          </a:p>
          <a:p>
            <a:pPr>
              <a:lnSpc>
                <a:spcPct val="80000"/>
              </a:lnSpc>
              <a:buFontTx/>
              <a:buNone/>
            </a:pPr>
            <a:r>
              <a:rPr lang="en-US" altLang="en-US" sz="2800" b="1" smtClean="0"/>
              <a:t>-- This indicates that compared to treatment B, treatment A has, at  best an appreciable advantage (22%) and  at worst , a slight disadvantage (- 4%).</a:t>
            </a:r>
          </a:p>
          <a:p>
            <a:pPr>
              <a:lnSpc>
                <a:spcPct val="80000"/>
              </a:lnSpc>
              <a:buFontTx/>
              <a:buNone/>
            </a:pPr>
            <a:r>
              <a:rPr lang="en-US" altLang="en-US" sz="2800" b="1" smtClean="0"/>
              <a:t>--- </a:t>
            </a:r>
            <a:r>
              <a:rPr lang="en-US" altLang="en-US" sz="2800" b="1" smtClean="0">
                <a:solidFill>
                  <a:schemeClr val="tx2"/>
                </a:solidFill>
              </a:rPr>
              <a:t>This inference is more informative than just saying that the difference is non significant</a:t>
            </a:r>
            <a:r>
              <a:rPr lang="en-US" altLang="en-US" sz="2800" b="1"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57200" y="381000"/>
            <a:ext cx="8458200" cy="1219200"/>
          </a:xfrm>
        </p:spPr>
        <p:txBody>
          <a:bodyPr/>
          <a:lstStyle/>
          <a:p>
            <a:r>
              <a:rPr lang="en-US" altLang="en-US" sz="3600" smtClean="0"/>
              <a:t>Interpretation of Confidence intervals</a:t>
            </a:r>
          </a:p>
        </p:txBody>
      </p:sp>
      <p:sp>
        <p:nvSpPr>
          <p:cNvPr id="1113091" name="Rectangle 3"/>
          <p:cNvSpPr>
            <a:spLocks noGrp="1" noChangeArrowheads="1"/>
          </p:cNvSpPr>
          <p:nvPr>
            <p:ph idx="1"/>
          </p:nvPr>
        </p:nvSpPr>
        <p:spPr>
          <a:xfrm>
            <a:off x="1143000" y="1752600"/>
            <a:ext cx="7696200" cy="4495800"/>
          </a:xfrm>
        </p:spPr>
        <p:txBody>
          <a:bodyPr/>
          <a:lstStyle/>
          <a:p>
            <a:pPr>
              <a:lnSpc>
                <a:spcPct val="90000"/>
              </a:lnSpc>
            </a:pPr>
            <a:r>
              <a:rPr lang="en-US" altLang="en-US" sz="2500" smtClean="0"/>
              <a:t>Width of the confidence interval (CI)</a:t>
            </a:r>
          </a:p>
          <a:p>
            <a:pPr lvl="1">
              <a:lnSpc>
                <a:spcPct val="90000"/>
              </a:lnSpc>
            </a:pPr>
            <a:r>
              <a:rPr lang="en-US" altLang="en-US" sz="2500" smtClean="0"/>
              <a:t>A narrow CI implies high precision</a:t>
            </a:r>
          </a:p>
          <a:p>
            <a:pPr lvl="1">
              <a:lnSpc>
                <a:spcPct val="90000"/>
              </a:lnSpc>
            </a:pPr>
            <a:r>
              <a:rPr lang="en-US" altLang="en-US" sz="2500" smtClean="0"/>
              <a:t>A wide CI implies poor precision (usually due to inadequate sample size)</a:t>
            </a:r>
          </a:p>
          <a:p>
            <a:pPr lvl="1">
              <a:lnSpc>
                <a:spcPct val="90000"/>
              </a:lnSpc>
            </a:pPr>
            <a:endParaRPr lang="en-US" altLang="en-US" sz="2500" smtClean="0"/>
          </a:p>
          <a:p>
            <a:pPr>
              <a:lnSpc>
                <a:spcPct val="90000"/>
              </a:lnSpc>
            </a:pPr>
            <a:r>
              <a:rPr lang="en-US" altLang="en-US" sz="2500" smtClean="0"/>
              <a:t>Does the interval contain a value that implies no change or no effect or no association?</a:t>
            </a:r>
          </a:p>
          <a:p>
            <a:pPr lvl="1">
              <a:lnSpc>
                <a:spcPct val="90000"/>
              </a:lnSpc>
            </a:pPr>
            <a:r>
              <a:rPr lang="en-US" altLang="en-US" sz="2500" smtClean="0"/>
              <a:t>CI for a difference between two means: Does the interval include 0 (zero)?</a:t>
            </a:r>
          </a:p>
          <a:p>
            <a:pPr lvl="1">
              <a:lnSpc>
                <a:spcPct val="90000"/>
              </a:lnSpc>
            </a:pPr>
            <a:r>
              <a:rPr lang="en-US" altLang="en-US" sz="2500" smtClean="0"/>
              <a:t>CI for a ratio (e.g, OR, RR): Does the interval include 1?</a:t>
            </a:r>
          </a:p>
          <a:p>
            <a:pPr>
              <a:lnSpc>
                <a:spcPct val="90000"/>
              </a:lnSpc>
            </a:pPr>
            <a:endParaRPr lang="en-US" altLang="en-US" sz="2500" smtClean="0"/>
          </a:p>
          <a:p>
            <a:pPr lvl="1">
              <a:lnSpc>
                <a:spcPct val="90000"/>
              </a:lnSpc>
              <a:buFont typeface="Wingdings" pitchFamily="2" charset="2"/>
              <a:buNone/>
            </a:pPr>
            <a:endParaRPr lang="en-US" altLang="en-US" sz="2500" smtClean="0"/>
          </a:p>
          <a:p>
            <a:pPr>
              <a:lnSpc>
                <a:spcPct val="90000"/>
              </a:lnSpc>
              <a:buFont typeface="Wingdings" pitchFamily="2" charset="2"/>
              <a:buNone/>
            </a:pPr>
            <a:endParaRPr lang="en-US" altLang="en-US" sz="2500" smtClean="0"/>
          </a:p>
          <a:p>
            <a:pPr>
              <a:lnSpc>
                <a:spcPct val="90000"/>
              </a:lnSpc>
              <a:buFont typeface="Wingdings" pitchFamily="2" charset="2"/>
              <a:buNone/>
            </a:pPr>
            <a:endParaRPr lang="en-US" altLang="en-US" smtClean="0"/>
          </a:p>
        </p:txBody>
      </p:sp>
      <p:sp>
        <p:nvSpPr>
          <p:cNvPr id="161796"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980F0C4E-124C-4DA9-A467-8FE71B4A1CBB}" type="slidenum">
              <a:rPr lang="en-US" altLang="en-US" b="1">
                <a:latin typeface="Times New Roman" pitchFamily="18" charset="0"/>
              </a:rPr>
              <a:pPr defTabSz="762000" eaLnBrk="1" hangingPunct="1"/>
              <a:t>38</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3091">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13091">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30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228600"/>
            <a:ext cx="8458200" cy="1219200"/>
          </a:xfrm>
        </p:spPr>
        <p:txBody>
          <a:bodyPr/>
          <a:lstStyle/>
          <a:p>
            <a:r>
              <a:rPr lang="en-US" altLang="en-US" sz="3600" smtClean="0"/>
              <a:t>Interpretation of Confidence intervals</a:t>
            </a:r>
            <a:br>
              <a:rPr lang="en-US" altLang="en-US" sz="3600" smtClean="0"/>
            </a:br>
            <a:endParaRPr lang="en-US" altLang="en-US" sz="2400" smtClean="0"/>
          </a:p>
        </p:txBody>
      </p:sp>
      <p:sp>
        <p:nvSpPr>
          <p:cNvPr id="163843" name="Rectangle 5"/>
          <p:cNvSpPr>
            <a:spLocks noChangeArrowheads="1"/>
          </p:cNvSpPr>
          <p:nvPr/>
        </p:nvSpPr>
        <p:spPr bwMode="auto">
          <a:xfrm>
            <a:off x="3810000" y="2057400"/>
            <a:ext cx="4838700" cy="473075"/>
          </a:xfrm>
          <a:prstGeom prst="rect">
            <a:avLst/>
          </a:prstGeom>
          <a:noFill/>
          <a:ln w="9525">
            <a:noFill/>
            <a:miter lim="800000"/>
            <a:headEnd/>
            <a:tailEnd/>
          </a:ln>
        </p:spPr>
        <p:txBody>
          <a:bodyPr wrap="none">
            <a:spAutoFit/>
          </a:bodyPr>
          <a:lstStyle/>
          <a:p>
            <a:pPr defTabSz="762000" eaLnBrk="1" hangingPunct="1"/>
            <a:r>
              <a:rPr lang="en-US" altLang="en-US" sz="2500"/>
              <a:t>No statistically significant change</a:t>
            </a:r>
          </a:p>
        </p:txBody>
      </p:sp>
      <p:sp>
        <p:nvSpPr>
          <p:cNvPr id="163844" name="Line 7"/>
          <p:cNvSpPr>
            <a:spLocks noChangeShapeType="1"/>
          </p:cNvSpPr>
          <p:nvPr/>
        </p:nvSpPr>
        <p:spPr bwMode="auto">
          <a:xfrm>
            <a:off x="1447800" y="2057400"/>
            <a:ext cx="0" cy="381000"/>
          </a:xfrm>
          <a:prstGeom prst="line">
            <a:avLst/>
          </a:prstGeom>
          <a:noFill/>
          <a:ln w="38100">
            <a:solidFill>
              <a:srgbClr val="FF3300"/>
            </a:solidFill>
            <a:miter lim="800000"/>
            <a:headEnd/>
            <a:tailEnd/>
          </a:ln>
        </p:spPr>
        <p:txBody>
          <a:bodyPr wrap="none"/>
          <a:lstStyle/>
          <a:p>
            <a:endParaRPr lang="en-US"/>
          </a:p>
        </p:txBody>
      </p:sp>
      <p:sp>
        <p:nvSpPr>
          <p:cNvPr id="163845" name="Line 9"/>
          <p:cNvSpPr>
            <a:spLocks noChangeShapeType="1"/>
          </p:cNvSpPr>
          <p:nvPr/>
        </p:nvSpPr>
        <p:spPr bwMode="auto">
          <a:xfrm>
            <a:off x="1447800" y="3657600"/>
            <a:ext cx="0" cy="381000"/>
          </a:xfrm>
          <a:prstGeom prst="line">
            <a:avLst/>
          </a:prstGeom>
          <a:noFill/>
          <a:ln w="38100">
            <a:solidFill>
              <a:srgbClr val="FF3300"/>
            </a:solidFill>
            <a:miter lim="800000"/>
            <a:headEnd/>
            <a:tailEnd/>
          </a:ln>
        </p:spPr>
        <p:txBody>
          <a:bodyPr wrap="none"/>
          <a:lstStyle/>
          <a:p>
            <a:endParaRPr lang="en-US"/>
          </a:p>
        </p:txBody>
      </p:sp>
      <p:sp>
        <p:nvSpPr>
          <p:cNvPr id="163846" name="Line 10"/>
          <p:cNvSpPr>
            <a:spLocks noChangeShapeType="1"/>
          </p:cNvSpPr>
          <p:nvPr/>
        </p:nvSpPr>
        <p:spPr bwMode="auto">
          <a:xfrm>
            <a:off x="1447800" y="5257800"/>
            <a:ext cx="0" cy="381000"/>
          </a:xfrm>
          <a:prstGeom prst="line">
            <a:avLst/>
          </a:prstGeom>
          <a:noFill/>
          <a:ln w="38100">
            <a:solidFill>
              <a:srgbClr val="FF3300"/>
            </a:solidFill>
            <a:miter lim="800000"/>
            <a:headEnd/>
            <a:tailEnd/>
          </a:ln>
        </p:spPr>
        <p:txBody>
          <a:bodyPr wrap="none"/>
          <a:lstStyle/>
          <a:p>
            <a:endParaRPr lang="en-US"/>
          </a:p>
        </p:txBody>
      </p:sp>
      <p:sp>
        <p:nvSpPr>
          <p:cNvPr id="163847" name="Line 13"/>
          <p:cNvSpPr>
            <a:spLocks noChangeShapeType="1"/>
          </p:cNvSpPr>
          <p:nvPr/>
        </p:nvSpPr>
        <p:spPr bwMode="auto">
          <a:xfrm>
            <a:off x="1905000" y="3810000"/>
            <a:ext cx="1143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63848" name="Line 14"/>
          <p:cNvSpPr>
            <a:spLocks noChangeShapeType="1"/>
          </p:cNvSpPr>
          <p:nvPr/>
        </p:nvSpPr>
        <p:spPr bwMode="auto">
          <a:xfrm>
            <a:off x="152400" y="5410200"/>
            <a:ext cx="1143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63849" name="Line 15"/>
          <p:cNvSpPr>
            <a:spLocks noChangeShapeType="1"/>
          </p:cNvSpPr>
          <p:nvPr/>
        </p:nvSpPr>
        <p:spPr bwMode="auto">
          <a:xfrm>
            <a:off x="838200" y="2209800"/>
            <a:ext cx="1143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63850" name="Line 16"/>
          <p:cNvSpPr>
            <a:spLocks noChangeShapeType="1"/>
          </p:cNvSpPr>
          <p:nvPr/>
        </p:nvSpPr>
        <p:spPr bwMode="auto">
          <a:xfrm>
            <a:off x="2971800" y="1447800"/>
            <a:ext cx="5334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63851" name="Line 17"/>
          <p:cNvSpPr>
            <a:spLocks noChangeShapeType="1"/>
          </p:cNvSpPr>
          <p:nvPr/>
        </p:nvSpPr>
        <p:spPr bwMode="auto">
          <a:xfrm>
            <a:off x="1447800" y="1295400"/>
            <a:ext cx="0" cy="304800"/>
          </a:xfrm>
          <a:prstGeom prst="line">
            <a:avLst/>
          </a:prstGeom>
          <a:noFill/>
          <a:ln w="38100">
            <a:solidFill>
              <a:srgbClr val="FF0000"/>
            </a:solidFill>
            <a:miter lim="800000"/>
            <a:headEnd/>
            <a:tailEnd/>
          </a:ln>
        </p:spPr>
        <p:txBody>
          <a:bodyPr wrap="none"/>
          <a:lstStyle/>
          <a:p>
            <a:endParaRPr lang="en-US"/>
          </a:p>
        </p:txBody>
      </p:sp>
      <p:sp>
        <p:nvSpPr>
          <p:cNvPr id="163852" name="Rectangle 18"/>
          <p:cNvSpPr>
            <a:spLocks noChangeArrowheads="1"/>
          </p:cNvSpPr>
          <p:nvPr/>
        </p:nvSpPr>
        <p:spPr bwMode="auto">
          <a:xfrm>
            <a:off x="3551238" y="5181600"/>
            <a:ext cx="4921250" cy="477838"/>
          </a:xfrm>
          <a:prstGeom prst="rect">
            <a:avLst/>
          </a:prstGeom>
          <a:noFill/>
          <a:ln w="9525">
            <a:noFill/>
            <a:miter lim="800000"/>
            <a:headEnd/>
            <a:tailEnd/>
          </a:ln>
        </p:spPr>
        <p:txBody>
          <a:bodyPr wrap="none">
            <a:spAutoFit/>
          </a:bodyPr>
          <a:lstStyle/>
          <a:p>
            <a:pPr defTabSz="762000" eaLnBrk="1" hangingPunct="1"/>
            <a:r>
              <a:rPr lang="en-US" altLang="en-US" sz="2500"/>
              <a:t>Statistically significant (decrease)</a:t>
            </a:r>
          </a:p>
        </p:txBody>
      </p:sp>
      <p:sp>
        <p:nvSpPr>
          <p:cNvPr id="163853" name="Rectangle 19"/>
          <p:cNvSpPr>
            <a:spLocks noChangeArrowheads="1"/>
          </p:cNvSpPr>
          <p:nvPr/>
        </p:nvSpPr>
        <p:spPr bwMode="auto">
          <a:xfrm>
            <a:off x="3627438" y="3581400"/>
            <a:ext cx="4814887" cy="477838"/>
          </a:xfrm>
          <a:prstGeom prst="rect">
            <a:avLst/>
          </a:prstGeom>
          <a:noFill/>
          <a:ln w="9525">
            <a:noFill/>
            <a:miter lim="800000"/>
            <a:headEnd/>
            <a:tailEnd/>
          </a:ln>
        </p:spPr>
        <p:txBody>
          <a:bodyPr wrap="none">
            <a:spAutoFit/>
          </a:bodyPr>
          <a:lstStyle/>
          <a:p>
            <a:pPr defTabSz="762000" eaLnBrk="1" hangingPunct="1"/>
            <a:r>
              <a:rPr lang="en-US" altLang="en-US" sz="2500"/>
              <a:t>Statistically significant (increase)</a:t>
            </a:r>
          </a:p>
        </p:txBody>
      </p:sp>
      <p:sp>
        <p:nvSpPr>
          <p:cNvPr id="163854" name="Rectangle 20"/>
          <p:cNvSpPr>
            <a:spLocks noChangeArrowheads="1"/>
          </p:cNvSpPr>
          <p:nvPr/>
        </p:nvSpPr>
        <p:spPr bwMode="auto">
          <a:xfrm>
            <a:off x="152400" y="1143000"/>
            <a:ext cx="2743200" cy="519113"/>
          </a:xfrm>
          <a:prstGeom prst="rect">
            <a:avLst/>
          </a:prstGeom>
          <a:noFill/>
          <a:ln w="9525">
            <a:noFill/>
            <a:miter lim="800000"/>
            <a:headEnd/>
            <a:tailEnd/>
          </a:ln>
        </p:spPr>
        <p:txBody>
          <a:bodyPr>
            <a:spAutoFit/>
          </a:bodyPr>
          <a:lstStyle/>
          <a:p>
            <a:pPr defTabSz="762000" eaLnBrk="1" hangingPunct="1"/>
            <a:r>
              <a:rPr lang="en-US" altLang="en-US">
                <a:solidFill>
                  <a:srgbClr val="FF3300"/>
                </a:solidFill>
              </a:rPr>
              <a:t>Null value</a:t>
            </a:r>
            <a:r>
              <a:rPr lang="en-US" altLang="en-US" sz="2800">
                <a:solidFill>
                  <a:srgbClr val="FF3300"/>
                </a:solidFill>
              </a:rPr>
              <a:t>	</a:t>
            </a:r>
            <a:r>
              <a:rPr lang="en-US" altLang="en-US" sz="2800"/>
              <a:t>	</a:t>
            </a:r>
            <a:r>
              <a:rPr lang="en-US" altLang="en-US"/>
              <a:t>CI</a:t>
            </a:r>
            <a:endParaRPr lang="en-US" altLang="en-US">
              <a:latin typeface="Times New Roman" pitchFamily="18" charset="0"/>
            </a:endParaRPr>
          </a:p>
        </p:txBody>
      </p:sp>
      <p:sp>
        <p:nvSpPr>
          <p:cNvPr id="163855" name="Rectangle 21"/>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6E86EEE8-096C-401D-8700-943D860BAFEB}" type="slidenum">
              <a:rPr lang="en-US" altLang="en-US" b="1">
                <a:latin typeface="Times New Roman" pitchFamily="18" charset="0"/>
              </a:rPr>
              <a:pPr defTabSz="762000" eaLnBrk="1" hangingPunct="1"/>
              <a:t>39</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81000"/>
            <a:ext cx="8458200" cy="1219200"/>
          </a:xfrm>
        </p:spPr>
        <p:txBody>
          <a:bodyPr/>
          <a:lstStyle/>
          <a:p>
            <a:r>
              <a:rPr lang="en-US" altLang="en-US" sz="3600" smtClean="0"/>
              <a:t>Confidence intervals</a:t>
            </a:r>
          </a:p>
        </p:txBody>
      </p:sp>
      <p:sp>
        <p:nvSpPr>
          <p:cNvPr id="106499" name="Rectangle 3"/>
          <p:cNvSpPr>
            <a:spLocks noGrp="1" noChangeArrowheads="1"/>
          </p:cNvSpPr>
          <p:nvPr>
            <p:ph idx="1"/>
          </p:nvPr>
        </p:nvSpPr>
        <p:spPr>
          <a:xfrm>
            <a:off x="1295400" y="2362200"/>
            <a:ext cx="7696200" cy="4495800"/>
          </a:xfrm>
        </p:spPr>
        <p:txBody>
          <a:bodyPr/>
          <a:lstStyle/>
          <a:p>
            <a:pPr>
              <a:lnSpc>
                <a:spcPct val="90000"/>
              </a:lnSpc>
            </a:pPr>
            <a:r>
              <a:rPr lang="en-US" altLang="en-US" sz="2500" smtClean="0"/>
              <a:t>P values give no indication about the clinical importance of the observed association</a:t>
            </a:r>
          </a:p>
          <a:p>
            <a:pPr lvl="1">
              <a:lnSpc>
                <a:spcPct val="90000"/>
              </a:lnSpc>
            </a:pPr>
            <a:endParaRPr lang="en-US" altLang="en-US" sz="2500" smtClean="0"/>
          </a:p>
          <a:p>
            <a:pPr>
              <a:lnSpc>
                <a:spcPct val="90000"/>
              </a:lnSpc>
            </a:pPr>
            <a:r>
              <a:rPr lang="en-US" altLang="en-US" sz="2500" smtClean="0"/>
              <a:t>Relying on information from a sample will always lead to some level of uncertainty.</a:t>
            </a:r>
          </a:p>
          <a:p>
            <a:pPr>
              <a:lnSpc>
                <a:spcPct val="90000"/>
              </a:lnSpc>
            </a:pPr>
            <a:endParaRPr lang="en-US" altLang="en-US" sz="2500" smtClean="0"/>
          </a:p>
          <a:p>
            <a:pPr>
              <a:lnSpc>
                <a:spcPct val="90000"/>
              </a:lnSpc>
            </a:pPr>
            <a:r>
              <a:rPr lang="en-US" altLang="en-US" sz="2500" smtClean="0"/>
              <a:t>Confidence interval is a range of values that tries to quantify this uncertainty:</a:t>
            </a:r>
          </a:p>
          <a:p>
            <a:pPr lvl="1">
              <a:lnSpc>
                <a:spcPct val="90000"/>
              </a:lnSpc>
            </a:pPr>
            <a:r>
              <a:rPr lang="en-US" altLang="en-US" sz="2500" smtClean="0"/>
              <a:t>For example , 95% CI means that under repeated sampling 95% of CIs would contain the true population parameter</a:t>
            </a:r>
            <a:endParaRPr lang="en-US" altLang="en-US" sz="2500" smtClean="0">
              <a:sym typeface="Symbol" pitchFamily="18" charset="2"/>
            </a:endParaRPr>
          </a:p>
          <a:p>
            <a:pPr lvl="1">
              <a:lnSpc>
                <a:spcPct val="90000"/>
              </a:lnSpc>
              <a:buFont typeface="Wingdings" pitchFamily="2" charset="2"/>
              <a:buNone/>
            </a:pPr>
            <a:endParaRPr lang="en-US" altLang="en-US" sz="2500" smtClean="0"/>
          </a:p>
          <a:p>
            <a:pPr>
              <a:lnSpc>
                <a:spcPct val="90000"/>
              </a:lnSpc>
              <a:buFont typeface="Wingdings" pitchFamily="2" charset="2"/>
              <a:buNone/>
            </a:pPr>
            <a:endParaRPr lang="en-US" altLang="en-US" sz="2500" smtClean="0"/>
          </a:p>
          <a:p>
            <a:pPr>
              <a:lnSpc>
                <a:spcPct val="90000"/>
              </a:lnSpc>
              <a:buFont typeface="Wingdings" pitchFamily="2" charset="2"/>
              <a:buNone/>
            </a:pPr>
            <a:endParaRPr lang="en-US" altLang="en-US" smtClean="0"/>
          </a:p>
        </p:txBody>
      </p:sp>
      <p:sp>
        <p:nvSpPr>
          <p:cNvPr id="106500" name="Rectangle 5"/>
          <p:cNvSpPr>
            <a:spLocks noChangeArrowheads="1"/>
          </p:cNvSpPr>
          <p:nvPr/>
        </p:nvSpPr>
        <p:spPr bwMode="auto">
          <a:xfrm>
            <a:off x="228600" y="1447800"/>
            <a:ext cx="8763000" cy="528638"/>
          </a:xfrm>
          <a:prstGeom prst="rect">
            <a:avLst/>
          </a:prstGeom>
          <a:solidFill>
            <a:srgbClr val="FFFF99"/>
          </a:solidFill>
          <a:ln w="9525">
            <a:solidFill>
              <a:srgbClr val="FFFF99"/>
            </a:solidFill>
            <a:miter lim="800000"/>
            <a:headEnd/>
            <a:tailEnd/>
          </a:ln>
        </p:spPr>
        <p:txBody>
          <a:bodyPr>
            <a:spAutoFit/>
          </a:bodyPr>
          <a:lstStyle/>
          <a:p>
            <a:pPr defTabSz="762000" eaLnBrk="1" hangingPunct="1"/>
            <a:r>
              <a:rPr lang="en-US" altLang="en-US" sz="2800">
                <a:solidFill>
                  <a:srgbClr val="040400"/>
                </a:solidFill>
              </a:rPr>
              <a:t>“Statistics means never having to say you’re certain!”</a:t>
            </a:r>
          </a:p>
        </p:txBody>
      </p:sp>
      <p:sp>
        <p:nvSpPr>
          <p:cNvPr id="106501" name="Rectangle 6"/>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1EA1BF46-7427-4188-9E31-5544C0A8421D}" type="slidenum">
              <a:rPr lang="en-US" altLang="en-US" b="1">
                <a:latin typeface="Times New Roman" pitchFamily="18" charset="0"/>
              </a:rPr>
              <a:pPr defTabSz="762000" eaLnBrk="1" hangingPunct="1"/>
              <a:t>4</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381000"/>
            <a:ext cx="8458200" cy="1219200"/>
          </a:xfrm>
        </p:spPr>
        <p:txBody>
          <a:bodyPr/>
          <a:lstStyle/>
          <a:p>
            <a:r>
              <a:rPr lang="en-US" altLang="en-US" sz="3600" smtClean="0"/>
              <a:t>Duality between P-values and CIs</a:t>
            </a:r>
          </a:p>
        </p:txBody>
      </p:sp>
      <p:sp>
        <p:nvSpPr>
          <p:cNvPr id="165891" name="Rectangle 3"/>
          <p:cNvSpPr>
            <a:spLocks noGrp="1" noChangeArrowheads="1"/>
          </p:cNvSpPr>
          <p:nvPr>
            <p:ph idx="1"/>
          </p:nvPr>
        </p:nvSpPr>
        <p:spPr>
          <a:xfrm>
            <a:off x="1143000" y="1524000"/>
            <a:ext cx="7696200" cy="4495800"/>
          </a:xfrm>
        </p:spPr>
        <p:txBody>
          <a:bodyPr/>
          <a:lstStyle/>
          <a:p>
            <a:r>
              <a:rPr lang="en-US" altLang="en-US" sz="3100" smtClean="0"/>
              <a:t>If a 95% CI includes the null effect, the P-value is &gt;0.05 (and we would fail to reject the null hypothesis)</a:t>
            </a:r>
          </a:p>
          <a:p>
            <a:endParaRPr lang="en-US" altLang="en-US" sz="3100" smtClean="0"/>
          </a:p>
          <a:p>
            <a:endParaRPr lang="en-US" altLang="en-US" sz="3100" smtClean="0"/>
          </a:p>
          <a:p>
            <a:r>
              <a:rPr lang="en-US" altLang="en-US" sz="3100" smtClean="0"/>
              <a:t>If the 95% CI excludes the null effect, the P-value is &lt;0.05 (and we would reject the null hypothesis)</a:t>
            </a:r>
          </a:p>
          <a:p>
            <a:endParaRPr lang="en-US" altLang="en-US" sz="3100" smtClean="0"/>
          </a:p>
          <a:p>
            <a:pPr lvl="1">
              <a:buFont typeface="Wingdings" pitchFamily="2" charset="2"/>
              <a:buNone/>
            </a:pPr>
            <a:endParaRPr lang="en-US" altLang="en-US" smtClean="0"/>
          </a:p>
          <a:p>
            <a:pPr>
              <a:buFont typeface="Wingdings" pitchFamily="2" charset="2"/>
              <a:buNone/>
            </a:pPr>
            <a:endParaRPr lang="en-US" altLang="en-US" sz="2800" smtClean="0"/>
          </a:p>
          <a:p>
            <a:pPr>
              <a:buFont typeface="Wingdings" pitchFamily="2" charset="2"/>
              <a:buNone/>
            </a:pPr>
            <a:endParaRPr lang="en-US" altLang="en-US" sz="2400" smtClean="0"/>
          </a:p>
        </p:txBody>
      </p:sp>
      <p:sp>
        <p:nvSpPr>
          <p:cNvPr id="165892"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33BDC4B3-1022-4725-8492-A2D2542D81A0}" type="slidenum">
              <a:rPr lang="en-US" altLang="en-US" b="1">
                <a:latin typeface="Times New Roman" pitchFamily="18" charset="0"/>
              </a:rPr>
              <a:pPr defTabSz="762000" eaLnBrk="1" hangingPunct="1"/>
              <a:t>40</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457200" y="228600"/>
            <a:ext cx="8458200" cy="1066800"/>
          </a:xfrm>
          <a:noFill/>
        </p:spPr>
        <p:txBody>
          <a:bodyPr/>
          <a:lstStyle/>
          <a:p>
            <a:r>
              <a:rPr lang="en-US" altLang="en-US" sz="3600" smtClean="0"/>
              <a:t>Interpreting confidence intervals</a:t>
            </a:r>
          </a:p>
        </p:txBody>
      </p:sp>
      <p:sp>
        <p:nvSpPr>
          <p:cNvPr id="167939" name="Rectangle 3"/>
          <p:cNvSpPr>
            <a:spLocks noGrp="1" noChangeArrowheads="1"/>
          </p:cNvSpPr>
          <p:nvPr>
            <p:ph idx="1"/>
          </p:nvPr>
        </p:nvSpPr>
        <p:spPr>
          <a:xfrm>
            <a:off x="381000" y="1447800"/>
            <a:ext cx="8534400" cy="4800600"/>
          </a:xfrm>
          <a:solidFill>
            <a:srgbClr val="FFFFFF"/>
          </a:solidFill>
        </p:spPr>
        <p:txBody>
          <a:bodyPr/>
          <a:lstStyle/>
          <a:p>
            <a:pPr>
              <a:lnSpc>
                <a:spcPct val="90000"/>
              </a:lnSpc>
              <a:buFont typeface="Wingdings" pitchFamily="2" charset="2"/>
              <a:buNone/>
            </a:pPr>
            <a:r>
              <a:rPr lang="en-US" altLang="en-US" sz="2000" smtClean="0">
                <a:solidFill>
                  <a:srgbClr val="040400"/>
                </a:solidFill>
                <a:latin typeface="Arial Narrow" pitchFamily="34" charset="0"/>
              </a:rPr>
              <a:t>			Number dead / randomized</a:t>
            </a:r>
          </a:p>
          <a:p>
            <a:pPr>
              <a:lnSpc>
                <a:spcPct val="90000"/>
              </a:lnSpc>
              <a:buFont typeface="Wingdings" pitchFamily="2" charset="2"/>
              <a:buNone/>
            </a:pPr>
            <a:r>
              <a:rPr lang="en-US" altLang="en-US" sz="2000" smtClean="0">
                <a:solidFill>
                  <a:srgbClr val="040400"/>
                </a:solidFill>
                <a:latin typeface="Arial Narrow" pitchFamily="34" charset="0"/>
              </a:rPr>
              <a:t>Trial		Intravenous	Control	     Risk Ratio	   95% C.I.    P value</a:t>
            </a:r>
          </a:p>
          <a:p>
            <a:pPr>
              <a:lnSpc>
                <a:spcPct val="50000"/>
              </a:lnSpc>
              <a:buFont typeface="Wingdings" pitchFamily="2" charset="2"/>
              <a:buNone/>
            </a:pPr>
            <a:r>
              <a:rPr lang="en-US" altLang="en-US" sz="2000" smtClean="0">
                <a:solidFill>
                  <a:srgbClr val="040400"/>
                </a:solidFill>
                <a:latin typeface="Arial Narrow" pitchFamily="34" charset="0"/>
              </a:rPr>
              <a:t>			nitrate</a:t>
            </a:r>
          </a:p>
          <a:p>
            <a:pPr>
              <a:lnSpc>
                <a:spcPct val="50000"/>
              </a:lnSpc>
              <a:buFont typeface="Wingdings" pitchFamily="2" charset="2"/>
              <a:buNone/>
            </a:pPr>
            <a:r>
              <a:rPr lang="en-US" altLang="en-US" sz="2000" smtClean="0">
                <a:solidFill>
                  <a:srgbClr val="040400"/>
                </a:solidFill>
                <a:latin typeface="Arial Narrow" pitchFamily="34" charset="0"/>
              </a:rPr>
              <a:t>			</a:t>
            </a:r>
          </a:p>
          <a:p>
            <a:pPr>
              <a:lnSpc>
                <a:spcPct val="50000"/>
              </a:lnSpc>
              <a:buFont typeface="Wingdings" pitchFamily="2" charset="2"/>
              <a:buNone/>
            </a:pPr>
            <a:endParaRPr lang="en-US" altLang="en-US" sz="2000" smtClean="0">
              <a:solidFill>
                <a:srgbClr val="040400"/>
              </a:solidFill>
              <a:latin typeface="Arial Narrow" pitchFamily="34" charset="0"/>
            </a:endParaRPr>
          </a:p>
          <a:p>
            <a:pPr>
              <a:lnSpc>
                <a:spcPct val="80000"/>
              </a:lnSpc>
              <a:buFont typeface="Wingdings" pitchFamily="2" charset="2"/>
              <a:buNone/>
            </a:pPr>
            <a:r>
              <a:rPr lang="en-US" altLang="en-US" sz="2000" smtClean="0">
                <a:solidFill>
                  <a:srgbClr val="040400"/>
                </a:solidFill>
              </a:rPr>
              <a:t>Chiche		3/50		8/45	      0.33	          (0.09,1.13)     0.08</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Flaherty	11/56		11/48	      0.83          (0.33,2.12)     0.70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Jaffe		4/57		2/57	      2.04          (0.39,10.71)   0.40 </a:t>
            </a: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endParaRPr lang="en-US" altLang="en-US" sz="2000" smtClean="0">
              <a:solidFill>
                <a:srgbClr val="040400"/>
              </a:solidFill>
            </a:endParaRPr>
          </a:p>
          <a:p>
            <a:pPr>
              <a:lnSpc>
                <a:spcPct val="80000"/>
              </a:lnSpc>
              <a:buFont typeface="Wingdings" pitchFamily="2" charset="2"/>
              <a:buNone/>
            </a:pPr>
            <a:r>
              <a:rPr lang="en-US" altLang="en-US" sz="2000" smtClean="0">
                <a:solidFill>
                  <a:srgbClr val="040400"/>
                </a:solidFill>
              </a:rPr>
              <a:t>Jugdutt	           24/154		44/156        0.48          (0.28, 0.82)   0.007	  			</a:t>
            </a:r>
            <a:r>
              <a:rPr lang="en-US" altLang="en-US" sz="2000" smtClean="0">
                <a:solidFill>
                  <a:srgbClr val="040400"/>
                </a:solidFill>
                <a:latin typeface="Arial Narrow" pitchFamily="34" charset="0"/>
              </a:rPr>
              <a:t>						</a:t>
            </a:r>
            <a:endParaRPr lang="en-US" altLang="en-US" sz="2000" smtClean="0">
              <a:solidFill>
                <a:srgbClr val="040400"/>
              </a:solidFill>
            </a:endParaRPr>
          </a:p>
          <a:p>
            <a:pPr>
              <a:lnSpc>
                <a:spcPct val="90000"/>
              </a:lnSpc>
              <a:buFont typeface="Wingdings" pitchFamily="2" charset="2"/>
              <a:buNone/>
            </a:pPr>
            <a:endParaRPr lang="en-US" altLang="en-US" sz="2400" i="1" smtClean="0">
              <a:solidFill>
                <a:srgbClr val="040400"/>
              </a:solidFill>
            </a:endParaRPr>
          </a:p>
        </p:txBody>
      </p:sp>
      <p:sp>
        <p:nvSpPr>
          <p:cNvPr id="167940" name="Line 4"/>
          <p:cNvSpPr>
            <a:spLocks noChangeShapeType="1"/>
          </p:cNvSpPr>
          <p:nvPr/>
        </p:nvSpPr>
        <p:spPr bwMode="auto">
          <a:xfrm>
            <a:off x="2209800" y="1828800"/>
            <a:ext cx="2819400" cy="0"/>
          </a:xfrm>
          <a:prstGeom prst="line">
            <a:avLst/>
          </a:prstGeom>
          <a:noFill/>
          <a:ln w="25400">
            <a:solidFill>
              <a:srgbClr val="000000"/>
            </a:solidFill>
            <a:miter lim="800000"/>
            <a:headEnd/>
            <a:tailEnd/>
          </a:ln>
        </p:spPr>
        <p:txBody>
          <a:bodyPr wrap="none" anchor="ctr"/>
          <a:lstStyle/>
          <a:p>
            <a:endParaRPr lang="en-US"/>
          </a:p>
        </p:txBody>
      </p:sp>
      <p:sp>
        <p:nvSpPr>
          <p:cNvPr id="167941" name="Line 5"/>
          <p:cNvSpPr>
            <a:spLocks noChangeShapeType="1"/>
          </p:cNvSpPr>
          <p:nvPr/>
        </p:nvSpPr>
        <p:spPr bwMode="auto">
          <a:xfrm>
            <a:off x="381000" y="2667000"/>
            <a:ext cx="8534400" cy="0"/>
          </a:xfrm>
          <a:prstGeom prst="line">
            <a:avLst/>
          </a:prstGeom>
          <a:noFill/>
          <a:ln w="25400">
            <a:solidFill>
              <a:srgbClr val="000000"/>
            </a:solidFill>
            <a:miter lim="800000"/>
            <a:headEnd/>
            <a:tailEnd/>
          </a:ln>
        </p:spPr>
        <p:txBody>
          <a:bodyPr wrap="none" anchor="ctr"/>
          <a:lstStyle/>
          <a:p>
            <a:endParaRPr lang="en-US"/>
          </a:p>
        </p:txBody>
      </p:sp>
      <p:sp>
        <p:nvSpPr>
          <p:cNvPr id="167942" name="Rectangle 6"/>
          <p:cNvSpPr>
            <a:spLocks noChangeArrowheads="1"/>
          </p:cNvSpPr>
          <p:nvPr/>
        </p:nvSpPr>
        <p:spPr bwMode="auto">
          <a:xfrm>
            <a:off x="0" y="6491288"/>
            <a:ext cx="8753475" cy="366712"/>
          </a:xfrm>
          <a:prstGeom prst="rect">
            <a:avLst/>
          </a:prstGeom>
          <a:noFill/>
          <a:ln w="9525">
            <a:noFill/>
            <a:miter lim="800000"/>
            <a:headEnd/>
            <a:tailEnd/>
          </a:ln>
        </p:spPr>
        <p:txBody>
          <a:bodyPr wrap="none">
            <a:spAutoFit/>
          </a:bodyPr>
          <a:lstStyle/>
          <a:p>
            <a:pPr marL="571500" lvl="1" defTabSz="762000" eaLnBrk="1" hangingPunct="1">
              <a:lnSpc>
                <a:spcPct val="90000"/>
              </a:lnSpc>
              <a:spcBef>
                <a:spcPct val="20000"/>
              </a:spcBef>
              <a:buFont typeface="Wingdings" pitchFamily="2" charset="2"/>
              <a:buNone/>
            </a:pPr>
            <a:r>
              <a:rPr lang="en-US" altLang="en-US" sz="2000" i="1"/>
              <a:t>Table adapted from Whitley and Ball.  Critical Care; 6(3):222-225, 2002</a:t>
            </a:r>
          </a:p>
        </p:txBody>
      </p:sp>
      <p:sp>
        <p:nvSpPr>
          <p:cNvPr id="1135623" name="Text Box 7"/>
          <p:cNvSpPr txBox="1">
            <a:spLocks noChangeArrowheads="1"/>
          </p:cNvSpPr>
          <p:nvPr/>
        </p:nvSpPr>
        <p:spPr bwMode="auto">
          <a:xfrm>
            <a:off x="381000" y="3276600"/>
            <a:ext cx="8458200" cy="701675"/>
          </a:xfrm>
          <a:prstGeom prst="rect">
            <a:avLst/>
          </a:prstGeom>
          <a:solidFill>
            <a:srgbClr val="C0C0C0"/>
          </a:solidFill>
          <a:ln w="9525">
            <a:noFill/>
            <a:miter lim="800000"/>
            <a:headEnd/>
            <a:tailEnd/>
          </a:ln>
        </p:spPr>
        <p:txBody>
          <a:bodyPr>
            <a:spAutoFit/>
          </a:bodyPr>
          <a:lstStyle/>
          <a:p>
            <a:pPr defTabSz="762000" eaLnBrk="1" hangingPunct="1">
              <a:spcBef>
                <a:spcPct val="50000"/>
              </a:spcBef>
            </a:pPr>
            <a:r>
              <a:rPr lang="en-US" altLang="en-US" sz="2000">
                <a:solidFill>
                  <a:srgbClr val="040400"/>
                </a:solidFill>
              </a:rPr>
              <a:t>Wide interval: suggests reduction in mortality of 91% and an increase of 13%</a:t>
            </a:r>
          </a:p>
        </p:txBody>
      </p:sp>
      <p:sp>
        <p:nvSpPr>
          <p:cNvPr id="1135624" name="Oval 8"/>
          <p:cNvSpPr>
            <a:spLocks noChangeArrowheads="1"/>
          </p:cNvSpPr>
          <p:nvPr/>
        </p:nvSpPr>
        <p:spPr bwMode="auto">
          <a:xfrm>
            <a:off x="6553200" y="2667000"/>
            <a:ext cx="1371600" cy="609600"/>
          </a:xfrm>
          <a:prstGeom prst="ellipse">
            <a:avLst/>
          </a:prstGeom>
          <a:noFill/>
          <a:ln w="25400">
            <a:solidFill>
              <a:srgbClr val="333333"/>
            </a:solidFill>
            <a:miter lim="800000"/>
            <a:headEnd/>
            <a:tailEnd/>
          </a:ln>
        </p:spPr>
        <p:txBody>
          <a:bodyPr wrap="none" anchor="ctr"/>
          <a:lstStyle/>
          <a:p>
            <a:pPr eaLnBrk="1" hangingPunct="1"/>
            <a:endParaRPr lang="en-US" altLang="en-US"/>
          </a:p>
        </p:txBody>
      </p:sp>
      <p:sp>
        <p:nvSpPr>
          <p:cNvPr id="1135625" name="Line 9"/>
          <p:cNvSpPr>
            <a:spLocks noChangeShapeType="1"/>
          </p:cNvSpPr>
          <p:nvPr/>
        </p:nvSpPr>
        <p:spPr bwMode="auto">
          <a:xfrm flipH="1">
            <a:off x="6172200" y="2971800"/>
            <a:ext cx="381000" cy="228600"/>
          </a:xfrm>
          <a:prstGeom prst="line">
            <a:avLst/>
          </a:prstGeom>
          <a:noFill/>
          <a:ln w="25400">
            <a:solidFill>
              <a:srgbClr val="333333"/>
            </a:solidFill>
            <a:miter lim="800000"/>
            <a:headEnd/>
            <a:tailEnd type="triangle" w="med" len="med"/>
          </a:ln>
        </p:spPr>
        <p:txBody>
          <a:bodyPr wrap="none"/>
          <a:lstStyle/>
          <a:p>
            <a:endParaRPr lang="en-US"/>
          </a:p>
        </p:txBody>
      </p:sp>
      <p:sp>
        <p:nvSpPr>
          <p:cNvPr id="1135626" name="Text Box 10"/>
          <p:cNvSpPr txBox="1">
            <a:spLocks noChangeArrowheads="1"/>
          </p:cNvSpPr>
          <p:nvPr/>
        </p:nvSpPr>
        <p:spPr bwMode="auto">
          <a:xfrm>
            <a:off x="381000" y="5029200"/>
            <a:ext cx="8458200" cy="701675"/>
          </a:xfrm>
          <a:prstGeom prst="rect">
            <a:avLst/>
          </a:prstGeom>
          <a:solidFill>
            <a:srgbClr val="99CCFF"/>
          </a:solidFill>
          <a:ln w="9525">
            <a:noFill/>
            <a:miter lim="800000"/>
            <a:headEnd/>
            <a:tailEnd/>
          </a:ln>
        </p:spPr>
        <p:txBody>
          <a:bodyPr>
            <a:spAutoFit/>
          </a:bodyPr>
          <a:lstStyle/>
          <a:p>
            <a:pPr defTabSz="762000" eaLnBrk="1" hangingPunct="1">
              <a:spcBef>
                <a:spcPct val="50000"/>
              </a:spcBef>
            </a:pPr>
            <a:r>
              <a:rPr lang="en-US" altLang="en-US" sz="2000">
                <a:solidFill>
                  <a:srgbClr val="040400"/>
                </a:solidFill>
              </a:rPr>
              <a:t>Reduction in mortality as little as 18%, but little evidence to suggest that IV nitrate is harmful </a:t>
            </a:r>
          </a:p>
        </p:txBody>
      </p:sp>
      <p:sp>
        <p:nvSpPr>
          <p:cNvPr id="1135627" name="Oval 11"/>
          <p:cNvSpPr>
            <a:spLocks noChangeArrowheads="1"/>
          </p:cNvSpPr>
          <p:nvPr/>
        </p:nvSpPr>
        <p:spPr bwMode="auto">
          <a:xfrm>
            <a:off x="6629400" y="5715000"/>
            <a:ext cx="1371600" cy="609600"/>
          </a:xfrm>
          <a:prstGeom prst="ellipse">
            <a:avLst/>
          </a:prstGeom>
          <a:noFill/>
          <a:ln w="25400">
            <a:solidFill>
              <a:srgbClr val="00CCFF"/>
            </a:solidFill>
            <a:miter lim="800000"/>
            <a:headEnd/>
            <a:tailEnd/>
          </a:ln>
        </p:spPr>
        <p:txBody>
          <a:bodyPr wrap="none" anchor="ctr"/>
          <a:lstStyle/>
          <a:p>
            <a:pPr eaLnBrk="1" hangingPunct="1"/>
            <a:endParaRPr lang="en-US" altLang="en-US"/>
          </a:p>
        </p:txBody>
      </p:sp>
      <p:sp>
        <p:nvSpPr>
          <p:cNvPr id="1135628" name="Line 12"/>
          <p:cNvSpPr>
            <a:spLocks noChangeShapeType="1"/>
          </p:cNvSpPr>
          <p:nvPr/>
        </p:nvSpPr>
        <p:spPr bwMode="auto">
          <a:xfrm flipH="1" flipV="1">
            <a:off x="6172200" y="5715000"/>
            <a:ext cx="457200" cy="304800"/>
          </a:xfrm>
          <a:prstGeom prst="line">
            <a:avLst/>
          </a:prstGeom>
          <a:noFill/>
          <a:ln w="25400">
            <a:solidFill>
              <a:srgbClr val="99CCFF"/>
            </a:solidFill>
            <a:miter lim="800000"/>
            <a:headEnd/>
            <a:tailEnd type="triangle" w="med" len="med"/>
          </a:ln>
        </p:spPr>
        <p:txBody>
          <a:bodyPr wrap="none"/>
          <a:lstStyle/>
          <a:p>
            <a:endParaRPr lang="en-US"/>
          </a:p>
        </p:txBody>
      </p:sp>
      <p:sp>
        <p:nvSpPr>
          <p:cNvPr id="167949" name="Rectangle 13"/>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0B68B02D-EA8E-4B40-B463-6D485CBA65F4}" type="slidenum">
              <a:rPr lang="en-US" altLang="en-US" b="1">
                <a:latin typeface="Times New Roman" pitchFamily="18" charset="0"/>
              </a:rPr>
              <a:pPr defTabSz="762000" eaLnBrk="1" hangingPunct="1"/>
              <a:t>41</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56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56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56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56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56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5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5623" grpId="0" animBg="1"/>
      <p:bldP spid="1135624" grpId="0" animBg="1"/>
      <p:bldP spid="1135625" grpId="0" animBg="1"/>
      <p:bldP spid="1135626" grpId="0" animBg="1"/>
      <p:bldP spid="1135627" grpId="0" animBg="1"/>
      <p:bldP spid="113562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4"/>
          <p:cNvPicPr>
            <a:picLocks noChangeAspect="1" noChangeArrowheads="1"/>
          </p:cNvPicPr>
          <p:nvPr>
            <p:ph type="body" idx="1"/>
          </p:nvPr>
        </p:nvPicPr>
        <p:blipFill>
          <a:blip r:embed="rId2"/>
          <a:srcRect/>
          <a:stretch>
            <a:fillRect/>
          </a:stretch>
        </p:blipFill>
        <p:spPr>
          <a:xfrm>
            <a:off x="1447800" y="1295400"/>
            <a:ext cx="6477000" cy="5105400"/>
          </a:xfr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381000"/>
            <a:ext cx="8458200" cy="1219200"/>
          </a:xfrm>
        </p:spPr>
        <p:txBody>
          <a:bodyPr/>
          <a:lstStyle/>
          <a:p>
            <a:r>
              <a:rPr lang="en-US" altLang="en-US" sz="3600" smtClean="0"/>
              <a:t>What about clinical importance?</a:t>
            </a:r>
          </a:p>
        </p:txBody>
      </p:sp>
      <p:sp>
        <p:nvSpPr>
          <p:cNvPr id="171011" name="Rectangle 3"/>
          <p:cNvSpPr>
            <a:spLocks noGrp="1" noChangeArrowheads="1"/>
          </p:cNvSpPr>
          <p:nvPr>
            <p:ph idx="1"/>
          </p:nvPr>
        </p:nvSpPr>
        <p:spPr>
          <a:xfrm>
            <a:off x="838200" y="2819400"/>
            <a:ext cx="7696200" cy="3733800"/>
          </a:xfrm>
        </p:spPr>
        <p:txBody>
          <a:bodyPr/>
          <a:lstStyle/>
          <a:p>
            <a:pPr>
              <a:lnSpc>
                <a:spcPct val="90000"/>
              </a:lnSpc>
            </a:pPr>
            <a:r>
              <a:rPr lang="en-US" altLang="en-US" sz="2800" smtClean="0"/>
              <a:t>Does the confidence interval lie partly or entirely within a range of clinical indifference?</a:t>
            </a:r>
          </a:p>
          <a:p>
            <a:pPr>
              <a:lnSpc>
                <a:spcPct val="90000"/>
              </a:lnSpc>
            </a:pPr>
            <a:endParaRPr lang="en-US" altLang="en-US" sz="2800" smtClean="0"/>
          </a:p>
          <a:p>
            <a:pPr>
              <a:lnSpc>
                <a:spcPct val="90000"/>
              </a:lnSpc>
            </a:pPr>
            <a:r>
              <a:rPr lang="en-US" altLang="en-US" sz="2800" smtClean="0"/>
              <a:t>Clinical indifference represents values of such a trivial size that you do not want to change your current practice</a:t>
            </a:r>
          </a:p>
          <a:p>
            <a:pPr lvl="1">
              <a:lnSpc>
                <a:spcPct val="90000"/>
              </a:lnSpc>
            </a:pPr>
            <a:r>
              <a:rPr lang="en-US" altLang="en-US" sz="2400" smtClean="0">
                <a:sym typeface="Symbol" pitchFamily="18" charset="2"/>
              </a:rPr>
              <a:t>E.g., would you recommend a cholesterol-lowering drug that reduced LDL levels by 2 units in one year?</a:t>
            </a:r>
            <a:endParaRPr lang="en-US" altLang="en-US" smtClean="0"/>
          </a:p>
        </p:txBody>
      </p:sp>
      <p:sp>
        <p:nvSpPr>
          <p:cNvPr id="171012"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D314E7D0-EB1E-44D7-9AA8-D42F8D13BA11}" type="slidenum">
              <a:rPr lang="en-US" altLang="en-US" b="1">
                <a:latin typeface="Times New Roman" pitchFamily="18" charset="0"/>
              </a:rPr>
              <a:pPr defTabSz="762000" eaLnBrk="1" hangingPunct="1"/>
              <a:t>43</a:t>
            </a:fld>
            <a:endParaRPr lang="en-US" altLang="en-US" b="1">
              <a:latin typeface="Times New Roman" pitchFamily="18" charset="0"/>
            </a:endParaRPr>
          </a:p>
        </p:txBody>
      </p:sp>
      <p:sp>
        <p:nvSpPr>
          <p:cNvPr id="171013" name="Text Box 5"/>
          <p:cNvSpPr txBox="1">
            <a:spLocks noChangeArrowheads="1"/>
          </p:cNvSpPr>
          <p:nvPr/>
        </p:nvSpPr>
        <p:spPr bwMode="auto">
          <a:xfrm>
            <a:off x="1600200" y="5410200"/>
            <a:ext cx="7086600" cy="457200"/>
          </a:xfrm>
          <a:prstGeom prst="rect">
            <a:avLst/>
          </a:prstGeom>
          <a:noFill/>
          <a:ln w="9525">
            <a:noFill/>
            <a:miter lim="800000"/>
            <a:headEnd/>
            <a:tailEnd/>
          </a:ln>
        </p:spPr>
        <p:txBody>
          <a:bodyPr>
            <a:spAutoFit/>
          </a:bodyPr>
          <a:lstStyle/>
          <a:p>
            <a:pPr eaLnBrk="1" hangingPunct="1"/>
            <a:endParaRPr lang="en-US" altLang="en-US"/>
          </a:p>
        </p:txBody>
      </p:sp>
      <p:sp>
        <p:nvSpPr>
          <p:cNvPr id="171014" name="Text Box 6"/>
          <p:cNvSpPr txBox="1">
            <a:spLocks noChangeArrowheads="1"/>
          </p:cNvSpPr>
          <p:nvPr/>
        </p:nvSpPr>
        <p:spPr bwMode="auto">
          <a:xfrm>
            <a:off x="1600200" y="1447800"/>
            <a:ext cx="6858000" cy="822325"/>
          </a:xfrm>
          <a:prstGeom prst="rect">
            <a:avLst/>
          </a:prstGeom>
          <a:noFill/>
          <a:ln w="9525">
            <a:noFill/>
            <a:miter lim="800000"/>
            <a:headEnd/>
            <a:tailEnd/>
          </a:ln>
        </p:spPr>
        <p:txBody>
          <a:bodyPr>
            <a:spAutoFit/>
          </a:bodyPr>
          <a:lstStyle/>
          <a:p>
            <a:pPr eaLnBrk="1" hangingPunct="1">
              <a:spcBef>
                <a:spcPct val="50000"/>
              </a:spcBef>
            </a:pPr>
            <a:r>
              <a:rPr lang="en-US" altLang="en-US"/>
              <a:t>“A difference, to be a difference, must make a difference.”  			-- Gertrude Stein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228600"/>
            <a:ext cx="8458200" cy="1219200"/>
          </a:xfrm>
        </p:spPr>
        <p:txBody>
          <a:bodyPr/>
          <a:lstStyle/>
          <a:p>
            <a:r>
              <a:rPr lang="en-US" altLang="en-US" sz="3600" smtClean="0"/>
              <a:t>Interpretation of Confidence intervals</a:t>
            </a:r>
            <a:br>
              <a:rPr lang="en-US" altLang="en-US" sz="3600" smtClean="0"/>
            </a:br>
            <a:endParaRPr lang="en-US" altLang="en-US" sz="2400" smtClean="0"/>
          </a:p>
        </p:txBody>
      </p:sp>
      <p:sp>
        <p:nvSpPr>
          <p:cNvPr id="173059" name="Rectangle 3"/>
          <p:cNvSpPr>
            <a:spLocks noChangeArrowheads="1"/>
          </p:cNvSpPr>
          <p:nvPr/>
        </p:nvSpPr>
        <p:spPr bwMode="auto">
          <a:xfrm>
            <a:off x="4195763" y="2057400"/>
            <a:ext cx="4948237" cy="473075"/>
          </a:xfrm>
          <a:prstGeom prst="rect">
            <a:avLst/>
          </a:prstGeom>
          <a:noFill/>
          <a:ln w="9525">
            <a:noFill/>
            <a:miter lim="800000"/>
            <a:headEnd/>
            <a:tailEnd/>
          </a:ln>
        </p:spPr>
        <p:txBody>
          <a:bodyPr wrap="none">
            <a:spAutoFit/>
          </a:bodyPr>
          <a:lstStyle/>
          <a:p>
            <a:pPr defTabSz="762000" eaLnBrk="1" hangingPunct="1"/>
            <a:r>
              <a:rPr lang="en-US" altLang="en-US" sz="2500"/>
              <a:t> Keep doing things the same way!</a:t>
            </a:r>
          </a:p>
        </p:txBody>
      </p:sp>
      <p:sp>
        <p:nvSpPr>
          <p:cNvPr id="173060" name="Line 10"/>
          <p:cNvSpPr>
            <a:spLocks noChangeShapeType="1"/>
          </p:cNvSpPr>
          <p:nvPr/>
        </p:nvSpPr>
        <p:spPr bwMode="auto">
          <a:xfrm>
            <a:off x="3048000" y="1371600"/>
            <a:ext cx="762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73061" name="Line 11"/>
          <p:cNvSpPr>
            <a:spLocks noChangeShapeType="1"/>
          </p:cNvSpPr>
          <p:nvPr/>
        </p:nvSpPr>
        <p:spPr bwMode="auto">
          <a:xfrm>
            <a:off x="1524000" y="1295400"/>
            <a:ext cx="0" cy="228600"/>
          </a:xfrm>
          <a:prstGeom prst="line">
            <a:avLst/>
          </a:prstGeom>
          <a:noFill/>
          <a:ln w="38100">
            <a:solidFill>
              <a:srgbClr val="FF0000"/>
            </a:solidFill>
            <a:miter lim="800000"/>
            <a:headEnd/>
            <a:tailEnd/>
          </a:ln>
        </p:spPr>
        <p:txBody>
          <a:bodyPr wrap="none"/>
          <a:lstStyle/>
          <a:p>
            <a:endParaRPr lang="en-US"/>
          </a:p>
        </p:txBody>
      </p:sp>
      <p:sp>
        <p:nvSpPr>
          <p:cNvPr id="173062" name="Rectangle 12"/>
          <p:cNvSpPr>
            <a:spLocks noChangeArrowheads="1"/>
          </p:cNvSpPr>
          <p:nvPr/>
        </p:nvSpPr>
        <p:spPr bwMode="auto">
          <a:xfrm>
            <a:off x="4267200" y="4267200"/>
            <a:ext cx="4876800" cy="854075"/>
          </a:xfrm>
          <a:prstGeom prst="rect">
            <a:avLst/>
          </a:prstGeom>
          <a:noFill/>
          <a:ln w="9525">
            <a:noFill/>
            <a:miter lim="800000"/>
            <a:headEnd/>
            <a:tailEnd/>
          </a:ln>
        </p:spPr>
        <p:txBody>
          <a:bodyPr>
            <a:spAutoFit/>
          </a:bodyPr>
          <a:lstStyle/>
          <a:p>
            <a:pPr defTabSz="762000" eaLnBrk="1" hangingPunct="1"/>
            <a:r>
              <a:rPr lang="en-US" altLang="en-US" sz="2500"/>
              <a:t>Statistically significant but no practical significance</a:t>
            </a:r>
          </a:p>
        </p:txBody>
      </p:sp>
      <p:sp>
        <p:nvSpPr>
          <p:cNvPr id="173063" name="Rectangle 13"/>
          <p:cNvSpPr>
            <a:spLocks noChangeArrowheads="1"/>
          </p:cNvSpPr>
          <p:nvPr/>
        </p:nvSpPr>
        <p:spPr bwMode="auto">
          <a:xfrm>
            <a:off x="4267200" y="2971800"/>
            <a:ext cx="3446463" cy="473075"/>
          </a:xfrm>
          <a:prstGeom prst="rect">
            <a:avLst/>
          </a:prstGeom>
          <a:noFill/>
          <a:ln w="9525">
            <a:noFill/>
            <a:miter lim="800000"/>
            <a:headEnd/>
            <a:tailEnd/>
          </a:ln>
        </p:spPr>
        <p:txBody>
          <a:bodyPr wrap="none">
            <a:spAutoFit/>
          </a:bodyPr>
          <a:lstStyle/>
          <a:p>
            <a:pPr defTabSz="762000" eaLnBrk="1" hangingPunct="1"/>
            <a:r>
              <a:rPr lang="en-US" altLang="en-US" sz="2500"/>
              <a:t>Sample size too small?</a:t>
            </a:r>
          </a:p>
        </p:txBody>
      </p:sp>
      <p:sp>
        <p:nvSpPr>
          <p:cNvPr id="173064" name="Rectangle 14"/>
          <p:cNvSpPr>
            <a:spLocks noChangeArrowheads="1"/>
          </p:cNvSpPr>
          <p:nvPr/>
        </p:nvSpPr>
        <p:spPr bwMode="auto">
          <a:xfrm>
            <a:off x="457200" y="2057400"/>
            <a:ext cx="2438400" cy="304800"/>
          </a:xfrm>
          <a:prstGeom prst="rect">
            <a:avLst/>
          </a:prstGeom>
          <a:solidFill>
            <a:srgbClr val="339966"/>
          </a:solidFill>
          <a:ln w="9525">
            <a:solidFill>
              <a:srgbClr val="00CC00"/>
            </a:solidFill>
            <a:miter lim="800000"/>
            <a:headEnd/>
            <a:tailEnd/>
          </a:ln>
        </p:spPr>
        <p:txBody>
          <a:bodyPr wrap="none" anchor="ctr"/>
          <a:lstStyle/>
          <a:p>
            <a:pPr eaLnBrk="1" hangingPunct="1"/>
            <a:endParaRPr lang="en-US" altLang="en-US"/>
          </a:p>
        </p:txBody>
      </p:sp>
      <p:sp>
        <p:nvSpPr>
          <p:cNvPr id="173065" name="Line 16"/>
          <p:cNvSpPr>
            <a:spLocks noChangeShapeType="1"/>
          </p:cNvSpPr>
          <p:nvPr/>
        </p:nvSpPr>
        <p:spPr bwMode="auto">
          <a:xfrm>
            <a:off x="838200" y="2209800"/>
            <a:ext cx="1143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73066" name="Line 17"/>
          <p:cNvSpPr>
            <a:spLocks noChangeShapeType="1"/>
          </p:cNvSpPr>
          <p:nvPr/>
        </p:nvSpPr>
        <p:spPr bwMode="auto">
          <a:xfrm>
            <a:off x="1524000" y="2057400"/>
            <a:ext cx="0" cy="304800"/>
          </a:xfrm>
          <a:prstGeom prst="line">
            <a:avLst/>
          </a:prstGeom>
          <a:noFill/>
          <a:ln w="38100">
            <a:solidFill>
              <a:srgbClr val="FF3300"/>
            </a:solidFill>
            <a:miter lim="800000"/>
            <a:headEnd/>
            <a:tailEnd/>
          </a:ln>
        </p:spPr>
        <p:txBody>
          <a:bodyPr wrap="none"/>
          <a:lstStyle/>
          <a:p>
            <a:endParaRPr lang="en-US"/>
          </a:p>
        </p:txBody>
      </p:sp>
      <p:sp>
        <p:nvSpPr>
          <p:cNvPr id="173067" name="Rectangle 18"/>
          <p:cNvSpPr>
            <a:spLocks noChangeArrowheads="1"/>
          </p:cNvSpPr>
          <p:nvPr/>
        </p:nvSpPr>
        <p:spPr bwMode="auto">
          <a:xfrm>
            <a:off x="457200" y="3124200"/>
            <a:ext cx="2438400" cy="304800"/>
          </a:xfrm>
          <a:prstGeom prst="rect">
            <a:avLst/>
          </a:prstGeom>
          <a:solidFill>
            <a:srgbClr val="339966"/>
          </a:solidFill>
          <a:ln w="9525">
            <a:solidFill>
              <a:srgbClr val="00CC00"/>
            </a:solidFill>
            <a:miter lim="800000"/>
            <a:headEnd/>
            <a:tailEnd/>
          </a:ln>
        </p:spPr>
        <p:txBody>
          <a:bodyPr wrap="none" anchor="ctr"/>
          <a:lstStyle/>
          <a:p>
            <a:pPr eaLnBrk="1" hangingPunct="1"/>
            <a:endParaRPr lang="en-US" altLang="en-US"/>
          </a:p>
        </p:txBody>
      </p:sp>
      <p:sp>
        <p:nvSpPr>
          <p:cNvPr id="173068" name="Rectangle 19"/>
          <p:cNvSpPr>
            <a:spLocks noChangeArrowheads="1"/>
          </p:cNvSpPr>
          <p:nvPr/>
        </p:nvSpPr>
        <p:spPr bwMode="auto">
          <a:xfrm>
            <a:off x="457200" y="4419600"/>
            <a:ext cx="2438400" cy="304800"/>
          </a:xfrm>
          <a:prstGeom prst="rect">
            <a:avLst/>
          </a:prstGeom>
          <a:solidFill>
            <a:srgbClr val="339966"/>
          </a:solidFill>
          <a:ln w="9525">
            <a:solidFill>
              <a:srgbClr val="00CC00"/>
            </a:solidFill>
            <a:miter lim="800000"/>
            <a:headEnd/>
            <a:tailEnd/>
          </a:ln>
        </p:spPr>
        <p:txBody>
          <a:bodyPr wrap="none" anchor="ctr"/>
          <a:lstStyle/>
          <a:p>
            <a:pPr eaLnBrk="1" hangingPunct="1"/>
            <a:endParaRPr lang="en-US" altLang="en-US"/>
          </a:p>
        </p:txBody>
      </p:sp>
      <p:sp>
        <p:nvSpPr>
          <p:cNvPr id="173069" name="Rectangle 20"/>
          <p:cNvSpPr>
            <a:spLocks noChangeArrowheads="1"/>
          </p:cNvSpPr>
          <p:nvPr/>
        </p:nvSpPr>
        <p:spPr bwMode="auto">
          <a:xfrm>
            <a:off x="533400" y="5791200"/>
            <a:ext cx="2438400" cy="304800"/>
          </a:xfrm>
          <a:prstGeom prst="rect">
            <a:avLst/>
          </a:prstGeom>
          <a:solidFill>
            <a:srgbClr val="339966"/>
          </a:solidFill>
          <a:ln w="9525">
            <a:solidFill>
              <a:srgbClr val="00CC00"/>
            </a:solidFill>
            <a:miter lim="800000"/>
            <a:headEnd/>
            <a:tailEnd/>
          </a:ln>
        </p:spPr>
        <p:txBody>
          <a:bodyPr wrap="none" anchor="ctr"/>
          <a:lstStyle/>
          <a:p>
            <a:pPr eaLnBrk="1" hangingPunct="1"/>
            <a:endParaRPr lang="en-US" altLang="en-US"/>
          </a:p>
        </p:txBody>
      </p:sp>
      <p:sp>
        <p:nvSpPr>
          <p:cNvPr id="173070" name="Line 22"/>
          <p:cNvSpPr>
            <a:spLocks noChangeShapeType="1"/>
          </p:cNvSpPr>
          <p:nvPr/>
        </p:nvSpPr>
        <p:spPr bwMode="auto">
          <a:xfrm>
            <a:off x="1524000" y="3124200"/>
            <a:ext cx="0" cy="304800"/>
          </a:xfrm>
          <a:prstGeom prst="line">
            <a:avLst/>
          </a:prstGeom>
          <a:noFill/>
          <a:ln w="38100">
            <a:solidFill>
              <a:srgbClr val="FF3300"/>
            </a:solidFill>
            <a:miter lim="800000"/>
            <a:headEnd/>
            <a:tailEnd/>
          </a:ln>
        </p:spPr>
        <p:txBody>
          <a:bodyPr wrap="none"/>
          <a:lstStyle/>
          <a:p>
            <a:endParaRPr lang="en-US"/>
          </a:p>
        </p:txBody>
      </p:sp>
      <p:sp>
        <p:nvSpPr>
          <p:cNvPr id="173071" name="Line 23"/>
          <p:cNvSpPr>
            <a:spLocks noChangeShapeType="1"/>
          </p:cNvSpPr>
          <p:nvPr/>
        </p:nvSpPr>
        <p:spPr bwMode="auto">
          <a:xfrm>
            <a:off x="1524000" y="4419600"/>
            <a:ext cx="0" cy="304800"/>
          </a:xfrm>
          <a:prstGeom prst="line">
            <a:avLst/>
          </a:prstGeom>
          <a:noFill/>
          <a:ln w="38100">
            <a:solidFill>
              <a:srgbClr val="FF3300"/>
            </a:solidFill>
            <a:miter lim="800000"/>
            <a:headEnd/>
            <a:tailEnd/>
          </a:ln>
        </p:spPr>
        <p:txBody>
          <a:bodyPr wrap="none"/>
          <a:lstStyle/>
          <a:p>
            <a:endParaRPr lang="en-US"/>
          </a:p>
        </p:txBody>
      </p:sp>
      <p:sp>
        <p:nvSpPr>
          <p:cNvPr id="173072" name="Line 24"/>
          <p:cNvSpPr>
            <a:spLocks noChangeShapeType="1"/>
          </p:cNvSpPr>
          <p:nvPr/>
        </p:nvSpPr>
        <p:spPr bwMode="auto">
          <a:xfrm>
            <a:off x="1524000" y="5791200"/>
            <a:ext cx="0" cy="304800"/>
          </a:xfrm>
          <a:prstGeom prst="line">
            <a:avLst/>
          </a:prstGeom>
          <a:noFill/>
          <a:ln w="38100">
            <a:solidFill>
              <a:srgbClr val="FF3300"/>
            </a:solidFill>
            <a:miter lim="800000"/>
            <a:headEnd/>
            <a:tailEnd/>
          </a:ln>
        </p:spPr>
        <p:txBody>
          <a:bodyPr wrap="none"/>
          <a:lstStyle/>
          <a:p>
            <a:endParaRPr lang="en-US"/>
          </a:p>
        </p:txBody>
      </p:sp>
      <p:sp>
        <p:nvSpPr>
          <p:cNvPr id="173073" name="Line 25"/>
          <p:cNvSpPr>
            <a:spLocks noChangeShapeType="1"/>
          </p:cNvSpPr>
          <p:nvPr/>
        </p:nvSpPr>
        <p:spPr bwMode="auto">
          <a:xfrm>
            <a:off x="1143000" y="3276600"/>
            <a:ext cx="23622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73074" name="Line 26"/>
          <p:cNvSpPr>
            <a:spLocks noChangeShapeType="1"/>
          </p:cNvSpPr>
          <p:nvPr/>
        </p:nvSpPr>
        <p:spPr bwMode="auto">
          <a:xfrm>
            <a:off x="1752600" y="4572000"/>
            <a:ext cx="762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73075" name="Line 27"/>
          <p:cNvSpPr>
            <a:spLocks noChangeShapeType="1"/>
          </p:cNvSpPr>
          <p:nvPr/>
        </p:nvSpPr>
        <p:spPr bwMode="auto">
          <a:xfrm>
            <a:off x="3124200" y="5943600"/>
            <a:ext cx="762000" cy="0"/>
          </a:xfrm>
          <a:prstGeom prst="line">
            <a:avLst/>
          </a:prstGeom>
          <a:noFill/>
          <a:ln w="38100">
            <a:solidFill>
              <a:schemeClr val="tx1"/>
            </a:solidFill>
            <a:miter lim="800000"/>
            <a:headEnd type="triangle" w="med" len="med"/>
            <a:tailEnd type="triangle" w="med" len="med"/>
          </a:ln>
        </p:spPr>
        <p:txBody>
          <a:bodyPr wrap="none"/>
          <a:lstStyle/>
          <a:p>
            <a:endParaRPr lang="en-US"/>
          </a:p>
        </p:txBody>
      </p:sp>
      <p:sp>
        <p:nvSpPr>
          <p:cNvPr id="173076" name="Rectangle 28"/>
          <p:cNvSpPr>
            <a:spLocks noChangeArrowheads="1"/>
          </p:cNvSpPr>
          <p:nvPr/>
        </p:nvSpPr>
        <p:spPr bwMode="auto">
          <a:xfrm>
            <a:off x="4267200" y="5486400"/>
            <a:ext cx="4876800" cy="854075"/>
          </a:xfrm>
          <a:prstGeom prst="rect">
            <a:avLst/>
          </a:prstGeom>
          <a:noFill/>
          <a:ln w="9525">
            <a:noFill/>
            <a:miter lim="800000"/>
            <a:headEnd/>
            <a:tailEnd/>
          </a:ln>
        </p:spPr>
        <p:txBody>
          <a:bodyPr>
            <a:spAutoFit/>
          </a:bodyPr>
          <a:lstStyle/>
          <a:p>
            <a:pPr defTabSz="762000" eaLnBrk="1" hangingPunct="1"/>
            <a:r>
              <a:rPr lang="en-US" altLang="en-US" sz="2500"/>
              <a:t>Statistically significant and practical significance</a:t>
            </a:r>
          </a:p>
        </p:txBody>
      </p:sp>
      <p:sp>
        <p:nvSpPr>
          <p:cNvPr id="173077" name="Rectangle 30"/>
          <p:cNvSpPr>
            <a:spLocks noChangeArrowheads="1"/>
          </p:cNvSpPr>
          <p:nvPr/>
        </p:nvSpPr>
        <p:spPr bwMode="auto">
          <a:xfrm>
            <a:off x="457200" y="2362200"/>
            <a:ext cx="2643188" cy="304800"/>
          </a:xfrm>
          <a:prstGeom prst="rect">
            <a:avLst/>
          </a:prstGeom>
          <a:noFill/>
          <a:ln w="9525">
            <a:noFill/>
            <a:miter lim="800000"/>
            <a:headEnd/>
            <a:tailEnd/>
          </a:ln>
        </p:spPr>
        <p:txBody>
          <a:bodyPr wrap="none">
            <a:spAutoFit/>
          </a:bodyPr>
          <a:lstStyle/>
          <a:p>
            <a:pPr defTabSz="762000" eaLnBrk="1" hangingPunct="1"/>
            <a:r>
              <a:rPr lang="en-US" altLang="en-US" sz="1400" b="1"/>
              <a:t>Range of clinical indifference</a:t>
            </a:r>
          </a:p>
        </p:txBody>
      </p:sp>
      <p:sp>
        <p:nvSpPr>
          <p:cNvPr id="173078" name="Rectangle 31"/>
          <p:cNvSpPr>
            <a:spLocks noChangeArrowheads="1"/>
          </p:cNvSpPr>
          <p:nvPr/>
        </p:nvSpPr>
        <p:spPr bwMode="auto">
          <a:xfrm>
            <a:off x="381000" y="3505200"/>
            <a:ext cx="2643188" cy="304800"/>
          </a:xfrm>
          <a:prstGeom prst="rect">
            <a:avLst/>
          </a:prstGeom>
          <a:noFill/>
          <a:ln w="9525">
            <a:noFill/>
            <a:miter lim="800000"/>
            <a:headEnd/>
            <a:tailEnd/>
          </a:ln>
        </p:spPr>
        <p:txBody>
          <a:bodyPr wrap="none">
            <a:spAutoFit/>
          </a:bodyPr>
          <a:lstStyle/>
          <a:p>
            <a:pPr defTabSz="762000" eaLnBrk="1" hangingPunct="1"/>
            <a:r>
              <a:rPr lang="en-US" altLang="en-US" sz="1400" b="1"/>
              <a:t>Range of clinical indifference</a:t>
            </a:r>
          </a:p>
        </p:txBody>
      </p:sp>
      <p:sp>
        <p:nvSpPr>
          <p:cNvPr id="173079" name="Rectangle 32"/>
          <p:cNvSpPr>
            <a:spLocks noChangeArrowheads="1"/>
          </p:cNvSpPr>
          <p:nvPr/>
        </p:nvSpPr>
        <p:spPr bwMode="auto">
          <a:xfrm>
            <a:off x="381000" y="4800600"/>
            <a:ext cx="2643188" cy="304800"/>
          </a:xfrm>
          <a:prstGeom prst="rect">
            <a:avLst/>
          </a:prstGeom>
          <a:noFill/>
          <a:ln w="9525">
            <a:noFill/>
            <a:miter lim="800000"/>
            <a:headEnd/>
            <a:tailEnd/>
          </a:ln>
        </p:spPr>
        <p:txBody>
          <a:bodyPr wrap="none">
            <a:spAutoFit/>
          </a:bodyPr>
          <a:lstStyle/>
          <a:p>
            <a:pPr defTabSz="762000" eaLnBrk="1" hangingPunct="1"/>
            <a:r>
              <a:rPr lang="en-US" altLang="en-US" sz="1400" b="1"/>
              <a:t>Range of clinical indifference</a:t>
            </a:r>
          </a:p>
        </p:txBody>
      </p:sp>
      <p:sp>
        <p:nvSpPr>
          <p:cNvPr id="173080" name="Rectangle 33"/>
          <p:cNvSpPr>
            <a:spLocks noChangeArrowheads="1"/>
          </p:cNvSpPr>
          <p:nvPr/>
        </p:nvSpPr>
        <p:spPr bwMode="auto">
          <a:xfrm>
            <a:off x="381000" y="6096000"/>
            <a:ext cx="2643188" cy="304800"/>
          </a:xfrm>
          <a:prstGeom prst="rect">
            <a:avLst/>
          </a:prstGeom>
          <a:noFill/>
          <a:ln w="9525">
            <a:noFill/>
            <a:miter lim="800000"/>
            <a:headEnd/>
            <a:tailEnd/>
          </a:ln>
        </p:spPr>
        <p:txBody>
          <a:bodyPr wrap="none">
            <a:spAutoFit/>
          </a:bodyPr>
          <a:lstStyle/>
          <a:p>
            <a:pPr defTabSz="762000" eaLnBrk="1" hangingPunct="1"/>
            <a:r>
              <a:rPr lang="en-US" altLang="en-US" sz="1400" b="1"/>
              <a:t>Range of clinical indifference</a:t>
            </a:r>
          </a:p>
        </p:txBody>
      </p:sp>
      <p:sp>
        <p:nvSpPr>
          <p:cNvPr id="173081" name="Rectangle 34"/>
          <p:cNvSpPr>
            <a:spLocks noChangeArrowheads="1"/>
          </p:cNvSpPr>
          <p:nvPr/>
        </p:nvSpPr>
        <p:spPr bwMode="auto">
          <a:xfrm>
            <a:off x="152400" y="1219200"/>
            <a:ext cx="2698750" cy="366713"/>
          </a:xfrm>
          <a:prstGeom prst="rect">
            <a:avLst/>
          </a:prstGeom>
          <a:noFill/>
          <a:ln w="9525">
            <a:noFill/>
            <a:miter lim="800000"/>
            <a:headEnd/>
            <a:tailEnd/>
          </a:ln>
        </p:spPr>
        <p:txBody>
          <a:bodyPr wrap="none">
            <a:spAutoFit/>
          </a:bodyPr>
          <a:lstStyle/>
          <a:p>
            <a:pPr defTabSz="762000" eaLnBrk="1" hangingPunct="1"/>
            <a:r>
              <a:rPr lang="en-US" altLang="en-US">
                <a:solidFill>
                  <a:srgbClr val="FF3300"/>
                </a:solidFill>
              </a:rPr>
              <a:t>Null value	</a:t>
            </a:r>
            <a:r>
              <a:rPr lang="en-US" altLang="en-US"/>
              <a:t>	CI</a:t>
            </a:r>
          </a:p>
        </p:txBody>
      </p:sp>
      <p:sp>
        <p:nvSpPr>
          <p:cNvPr id="173082" name="Rectangle 35"/>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68A0AD6F-441D-4821-882B-EE334DC707BB}" type="slidenum">
              <a:rPr lang="en-US" altLang="en-US" b="1">
                <a:latin typeface="Times New Roman" pitchFamily="18" charset="0"/>
              </a:rPr>
              <a:pPr defTabSz="762000" eaLnBrk="1" hangingPunct="1"/>
              <a:t>44</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3"/>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2863DF0F-6C03-4C02-AAE9-D6941FF85681}" type="slidenum">
              <a:rPr lang="en-US" altLang="en-US" b="1">
                <a:latin typeface="Times New Roman" pitchFamily="18" charset="0"/>
              </a:rPr>
              <a:pPr defTabSz="762000" eaLnBrk="1" hangingPunct="1"/>
              <a:t>45</a:t>
            </a:fld>
            <a:endParaRPr lang="en-US" altLang="en-US" b="1">
              <a:latin typeface="Times New Roman" pitchFamily="18" charset="0"/>
            </a:endParaRPr>
          </a:p>
        </p:txBody>
      </p:sp>
      <p:sp>
        <p:nvSpPr>
          <p:cNvPr id="175107" name="Rectangle 5"/>
          <p:cNvSpPr>
            <a:spLocks noGrp="1" noChangeArrowheads="1"/>
          </p:cNvSpPr>
          <p:nvPr>
            <p:ph type="body" sz="half" idx="1"/>
          </p:nvPr>
        </p:nvSpPr>
        <p:spPr>
          <a:xfrm>
            <a:off x="228600" y="228600"/>
            <a:ext cx="7848600" cy="1676400"/>
          </a:xfrm>
        </p:spPr>
        <p:txBody>
          <a:bodyPr/>
          <a:lstStyle/>
          <a:p>
            <a:pPr>
              <a:buFont typeface="Wingdings" pitchFamily="2" charset="2"/>
              <a:buNone/>
            </a:pPr>
            <a:r>
              <a:rPr lang="en-US" altLang="en-US" sz="2000" smtClean="0"/>
              <a:t>    </a:t>
            </a:r>
            <a:r>
              <a:rPr lang="en-US" altLang="en-US" sz="2400" smtClean="0">
                <a:solidFill>
                  <a:schemeClr val="tx2"/>
                </a:solidFill>
              </a:rPr>
              <a:t>Which of the following odds ratios for the relationship between various risk factors and heart disease are statistically significant at the .05-significance level?  Which are likely to be clinically significant?</a:t>
            </a:r>
            <a:r>
              <a:rPr lang="en-US" altLang="en-US" smtClean="0"/>
              <a:t>  </a:t>
            </a:r>
          </a:p>
        </p:txBody>
      </p:sp>
      <p:graphicFrame>
        <p:nvGraphicFramePr>
          <p:cNvPr id="1236280" name="Group 312"/>
          <p:cNvGraphicFramePr>
            <a:graphicFrameLocks noGrp="1"/>
          </p:cNvGraphicFramePr>
          <p:nvPr>
            <p:ph sz="half" idx="2"/>
          </p:nvPr>
        </p:nvGraphicFramePr>
        <p:xfrm>
          <a:off x="457200" y="1897063"/>
          <a:ext cx="8382000" cy="4960937"/>
        </p:xfrm>
        <a:graphic>
          <a:graphicData uri="http://schemas.openxmlformats.org/drawingml/2006/table">
            <a:tbl>
              <a:tblPr/>
              <a:tblGrid>
                <a:gridCol w="4510088"/>
                <a:gridCol w="1895475"/>
                <a:gridCol w="1976437"/>
              </a:tblGrid>
              <a:tr h="640172">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27" marB="45727" horzOverflow="overflow">
                    <a:lnL cap="flat">
                      <a:noFill/>
                    </a:lnL>
                    <a:lnR>
                      <a:noFill/>
                    </a:lnR>
                    <a:lnT cap="flat">
                      <a:noFill/>
                    </a:lnT>
                    <a:lnB>
                      <a:noFill/>
                    </a:lnB>
                    <a:lnTlToBr>
                      <a:noFill/>
                    </a:lnTlToBr>
                    <a:lnBlToTr>
                      <a:noFill/>
                    </a:lnBlToTr>
                    <a:noFill/>
                  </a:tcPr>
                </a:tc>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Statistically significant?</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7" marB="45727" horzOverflow="overflow">
                    <a:lnL>
                      <a:noFill/>
                    </a:lnL>
                    <a:lnR>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Clinically significant?</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7" marB="45727" horzOverflow="overflow">
                    <a:lnL>
                      <a:noFill/>
                    </a:lnL>
                    <a:lnR cap="flat">
                      <a:noFill/>
                    </a:lnR>
                    <a:lnT cap="flat">
                      <a:noFill/>
                    </a:lnT>
                    <a:lnB w="12700" cap="flat" cmpd="sng" algn="ctr">
                      <a:solidFill>
                        <a:srgbClr val="000000"/>
                      </a:solidFill>
                      <a:prstDash val="solid"/>
                      <a:miter lim="800000"/>
                      <a:headEnd type="none" w="med" len="med"/>
                      <a:tailEnd type="none" w="med" len="med"/>
                    </a:lnB>
                    <a:lnTlToBr>
                      <a:noFill/>
                    </a:lnTlToBr>
                    <a:lnBlToTr>
                      <a:noFill/>
                    </a:lnBlToTr>
                    <a:noFill/>
                  </a:tcPr>
                </a:tc>
              </a:tr>
              <a:tr h="914531">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A.</a:t>
                      </a:r>
                      <a:r>
                        <a:rPr kumimoji="0" lang="en-US" sz="1800" b="1" i="0" u="none" strike="noStrike" cap="none" normalizeH="0" baseline="0" smtClean="0">
                          <a:ln>
                            <a:noFill/>
                          </a:ln>
                          <a:solidFill>
                            <a:schemeClr val="tx1"/>
                          </a:solidFill>
                          <a:effectLst/>
                          <a:latin typeface="Arial" charset="0"/>
                          <a:ea typeface="Arial Unicode MS" pitchFamily="34" charset="-128"/>
                          <a:cs typeface="Arial" charset="0"/>
                        </a:rPr>
                        <a:t> </a:t>
                      </a: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Odds ratio for every 1-year increase in age: 1.10 (95% CI: 1.01—1.19)</a:t>
                      </a:r>
                    </a:p>
                    <a:p>
                      <a:pPr marL="0" marR="0" lvl="0" indent="0" algn="l" defTabSz="7620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27" marB="45727" horzOverflow="overflow">
                    <a:lnL cap="flat">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52048">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B. Odds ratio for regular exercise </a:t>
                      </a:r>
                    </a:p>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(yes vs. no): 0.50 (95% CI: 0.30—0.82)</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7" marB="45727" horzOverflow="overflow">
                    <a:lnL cap="flat">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1188891">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C. Odds ratio for high blood pressure (high vs. normal): 3.0 (95% CI: 0.90—5.30)</a:t>
                      </a:r>
                    </a:p>
                    <a:p>
                      <a:pPr marL="0" marR="0" lvl="0" indent="0" algn="l" defTabSz="7620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7" marB="45727" horzOverflow="overflow">
                    <a:lnL cap="flat">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914531">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D. Odds ratio for every 50-pound increase in weight: 1.05 (95% CI: 1.01—1.20)</a:t>
                      </a: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27" marB="45727" horzOverflow="overflow">
                    <a:lnL cap="flat">
                      <a:noFill/>
                    </a:lnL>
                    <a:lnR w="12700" cap="flat" cmpd="sng" algn="ctr">
                      <a:solidFill>
                        <a:srgbClr val="000000"/>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50764">
                <a:tc>
                  <a:txBody>
                    <a:bodyPr/>
                    <a:lstStyle/>
                    <a:p>
                      <a:pPr marL="0" marR="0" lvl="0" indent="0" algn="l" defTabSz="7620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marT="45727" marB="45727" horzOverflow="overflow">
                    <a:lnL cap="flat">
                      <a:noFill/>
                    </a:lnL>
                    <a:lnR w="12700" cap="flat" cmpd="sng" algn="ctr">
                      <a:solidFill>
                        <a:srgbClr val="000000"/>
                      </a:solidFill>
                      <a:prstDash val="solid"/>
                      <a:miter lim="800000"/>
                      <a:headEnd type="none" w="med" len="med"/>
                      <a:tailEnd type="none" w="med" len="med"/>
                    </a:lnR>
                    <a:lnT>
                      <a:noFill/>
                    </a:lnT>
                    <a:lnB cap="flat">
                      <a:noFill/>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762000" rtl="0" eaLnBrk="0" fontAlgn="base" latinLnBrk="0" hangingPunct="0">
                        <a:lnSpc>
                          <a:spcPct val="100000"/>
                        </a:lnSpc>
                        <a:spcBef>
                          <a:spcPct val="20000"/>
                        </a:spcBef>
                        <a:spcAft>
                          <a:spcPct val="0"/>
                        </a:spcAft>
                        <a:buClrTx/>
                        <a:buSzPct val="10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1236281" name="Rectangle 313"/>
          <p:cNvSpPr>
            <a:spLocks noChangeArrowheads="1"/>
          </p:cNvSpPr>
          <p:nvPr/>
        </p:nvSpPr>
        <p:spPr bwMode="auto">
          <a:xfrm>
            <a:off x="5486400" y="26670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
        <p:nvSpPr>
          <p:cNvPr id="1236282" name="Rectangle 314"/>
          <p:cNvSpPr>
            <a:spLocks noChangeArrowheads="1"/>
          </p:cNvSpPr>
          <p:nvPr/>
        </p:nvSpPr>
        <p:spPr bwMode="auto">
          <a:xfrm>
            <a:off x="7239000" y="26670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
        <p:nvSpPr>
          <p:cNvPr id="1236283" name="Rectangle 315"/>
          <p:cNvSpPr>
            <a:spLocks noChangeArrowheads="1"/>
          </p:cNvSpPr>
          <p:nvPr/>
        </p:nvSpPr>
        <p:spPr bwMode="auto">
          <a:xfrm>
            <a:off x="5486400" y="35814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
        <p:nvSpPr>
          <p:cNvPr id="1236284" name="Rectangle 316"/>
          <p:cNvSpPr>
            <a:spLocks noChangeArrowheads="1"/>
          </p:cNvSpPr>
          <p:nvPr/>
        </p:nvSpPr>
        <p:spPr bwMode="auto">
          <a:xfrm>
            <a:off x="7162800" y="35052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
        <p:nvSpPr>
          <p:cNvPr id="1236285" name="Rectangle 317"/>
          <p:cNvSpPr>
            <a:spLocks noChangeArrowheads="1"/>
          </p:cNvSpPr>
          <p:nvPr/>
        </p:nvSpPr>
        <p:spPr bwMode="auto">
          <a:xfrm>
            <a:off x="7162800" y="44196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
        <p:nvSpPr>
          <p:cNvPr id="1236286" name="Rectangle 318"/>
          <p:cNvSpPr>
            <a:spLocks noChangeArrowheads="1"/>
          </p:cNvSpPr>
          <p:nvPr/>
        </p:nvSpPr>
        <p:spPr bwMode="auto">
          <a:xfrm>
            <a:off x="5410200" y="5562600"/>
            <a:ext cx="500063" cy="457200"/>
          </a:xfrm>
          <a:prstGeom prst="rect">
            <a:avLst/>
          </a:prstGeom>
          <a:noFill/>
          <a:ln w="9525">
            <a:noFill/>
            <a:miter lim="800000"/>
            <a:headEnd/>
            <a:tailEnd/>
          </a:ln>
        </p:spPr>
        <p:txBody>
          <a:bodyPr wrap="none" anchor="ctr">
            <a:spAutoFit/>
          </a:bodyPr>
          <a:lstStyle/>
          <a:p>
            <a:pPr defTabSz="762000" eaLnBrk="1" hangingPunct="1"/>
            <a:r>
              <a:rPr lang="en-US" altLang="en-US">
                <a:sym typeface="Wingdings" pitchFamily="2" charset="2"/>
              </a:rPr>
              <a:t></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62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62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62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628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628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6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281" grpId="0"/>
      <p:bldP spid="1236282" grpId="0"/>
      <p:bldP spid="1236283" grpId="0"/>
      <p:bldP spid="1236284" grpId="0"/>
      <p:bldP spid="1236285" grpId="0"/>
      <p:bldP spid="123628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219200" y="609600"/>
            <a:ext cx="6172200" cy="1143000"/>
          </a:xfrm>
        </p:spPr>
        <p:txBody>
          <a:bodyPr/>
          <a:lstStyle/>
          <a:p>
            <a:pPr eaLnBrk="1" hangingPunct="1"/>
            <a:r>
              <a:rPr lang="en-US" altLang="en-US" sz="3600" b="1" smtClean="0">
                <a:latin typeface="Helvetica" pitchFamily="34" charset="0"/>
              </a:rPr>
              <a:t>Comparison of p values and confidence interval</a:t>
            </a:r>
          </a:p>
        </p:txBody>
      </p:sp>
      <p:sp>
        <p:nvSpPr>
          <p:cNvPr id="79875" name="Rectangle 3"/>
          <p:cNvSpPr>
            <a:spLocks noGrp="1" noChangeArrowheads="1"/>
          </p:cNvSpPr>
          <p:nvPr>
            <p:ph type="body" idx="4294967295"/>
          </p:nvPr>
        </p:nvSpPr>
        <p:spPr>
          <a:xfrm>
            <a:off x="0" y="1905000"/>
            <a:ext cx="7772400" cy="4114800"/>
          </a:xfrm>
        </p:spPr>
        <p:txBody>
          <a:bodyPr/>
          <a:lstStyle/>
          <a:p>
            <a:pPr eaLnBrk="1" hangingPunct="1"/>
            <a:r>
              <a:rPr lang="en-US" altLang="en-US" b="1" smtClean="0">
                <a:solidFill>
                  <a:srgbClr val="FF0000"/>
                </a:solidFill>
                <a:latin typeface="Arial Narrow" pitchFamily="34" charset="0"/>
              </a:rPr>
              <a:t>p values (hypothesis testing) </a:t>
            </a:r>
            <a:r>
              <a:rPr lang="en-US" altLang="en-US" smtClean="0">
                <a:latin typeface="Arial Narrow" pitchFamily="34" charset="0"/>
              </a:rPr>
              <a:t>gives you the probability that the result is merely caused by chance or not by chance, it does not give the magnitude and direction of the difference</a:t>
            </a:r>
          </a:p>
          <a:p>
            <a:pPr eaLnBrk="1" hangingPunct="1"/>
            <a:r>
              <a:rPr lang="en-US" altLang="en-US" b="1" smtClean="0">
                <a:solidFill>
                  <a:srgbClr val="FF0000"/>
                </a:solidFill>
                <a:latin typeface="Arial Narrow" pitchFamily="34" charset="0"/>
              </a:rPr>
              <a:t>Confidence interval (estimation) </a:t>
            </a:r>
            <a:r>
              <a:rPr lang="en-US" altLang="en-US" smtClean="0">
                <a:latin typeface="Arial Narrow" pitchFamily="34" charset="0"/>
              </a:rPr>
              <a:t>indicates estimate of value in the population given one result in the sample, it gives the magnitude and direction of the difference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500" fill="hold"/>
                                        <p:tgtEl>
                                          <p:spTgt spid="79874"/>
                                        </p:tgtEl>
                                        <p:attrNameLst>
                                          <p:attrName>ppt_w</p:attrName>
                                        </p:attrNameLst>
                                      </p:cBhvr>
                                      <p:tavLst>
                                        <p:tav tm="0">
                                          <p:val>
                                            <p:fltVal val="0"/>
                                          </p:val>
                                        </p:tav>
                                        <p:tav tm="100000">
                                          <p:val>
                                            <p:strVal val="#ppt_w"/>
                                          </p:val>
                                        </p:tav>
                                      </p:tavLst>
                                    </p:anim>
                                    <p:anim calcmode="lin" valueType="num">
                                      <p:cBhvr>
                                        <p:cTn id="8" dur="500" fill="hold"/>
                                        <p:tgtEl>
                                          <p:spTgt spid="79874"/>
                                        </p:tgtEl>
                                        <p:attrNameLst>
                                          <p:attrName>ppt_h</p:attrName>
                                        </p:attrNameLst>
                                      </p:cBhvr>
                                      <p:tavLst>
                                        <p:tav tm="0">
                                          <p:val>
                                            <p:fltVal val="0"/>
                                          </p:val>
                                        </p:tav>
                                        <p:tav tm="100000">
                                          <p:val>
                                            <p:strVal val="#ppt_h"/>
                                          </p:val>
                                        </p:tav>
                                      </p:tavLst>
                                    </p:anim>
                                    <p:anim calcmode="lin" valueType="num">
                                      <p:cBhvr>
                                        <p:cTn id="9" dur="500" fill="hold"/>
                                        <p:tgtEl>
                                          <p:spTgt spid="79874"/>
                                        </p:tgtEl>
                                        <p:attrNameLst>
                                          <p:attrName>style.rotation</p:attrName>
                                        </p:attrNameLst>
                                      </p:cBhvr>
                                      <p:tavLst>
                                        <p:tav tm="0">
                                          <p:val>
                                            <p:fltVal val="360"/>
                                          </p:val>
                                        </p:tav>
                                        <p:tav tm="100000">
                                          <p:val>
                                            <p:fltVal val="0"/>
                                          </p:val>
                                        </p:tav>
                                      </p:tavLst>
                                    </p:anim>
                                    <p:animEffect transition="in" filter="fade">
                                      <p:cBhvr>
                                        <p:cTn id="10" dur="500"/>
                                        <p:tgtEl>
                                          <p:spTgt spid="798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9875">
                                            <p:txEl>
                                              <p:pRg st="0" end="0"/>
                                            </p:txEl>
                                          </p:spTgt>
                                        </p:tgtEl>
                                        <p:attrNameLst>
                                          <p:attrName>style.visibility</p:attrName>
                                        </p:attrNameLst>
                                      </p:cBhvr>
                                      <p:to>
                                        <p:strVal val="visible"/>
                                      </p:to>
                                    </p:set>
                                    <p:anim calcmode="lin" valueType="num">
                                      <p:cBhvr>
                                        <p:cTn id="15" dur="500" fill="hold"/>
                                        <p:tgtEl>
                                          <p:spTgt spid="798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98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98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987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9875">
                                            <p:txEl>
                                              <p:pRg st="1" end="1"/>
                                            </p:txEl>
                                          </p:spTgt>
                                        </p:tgtEl>
                                        <p:attrNameLst>
                                          <p:attrName>style.visibility</p:attrName>
                                        </p:attrNameLst>
                                      </p:cBhvr>
                                      <p:to>
                                        <p:strVal val="visible"/>
                                      </p:to>
                                    </p:set>
                                    <p:anim calcmode="lin" valueType="num">
                                      <p:cBhvr>
                                        <p:cTn id="23" dur="500" fill="hold"/>
                                        <p:tgtEl>
                                          <p:spTgt spid="798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798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798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798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381000"/>
            <a:ext cx="8458200" cy="1219200"/>
          </a:xfrm>
        </p:spPr>
        <p:txBody>
          <a:bodyPr/>
          <a:lstStyle/>
          <a:p>
            <a:r>
              <a:rPr lang="en-US" altLang="en-US" sz="3600" smtClean="0"/>
              <a:t>Summary of key points</a:t>
            </a:r>
          </a:p>
        </p:txBody>
      </p:sp>
      <p:sp>
        <p:nvSpPr>
          <p:cNvPr id="178179" name="Rectangle 3"/>
          <p:cNvSpPr>
            <a:spLocks noGrp="1" noChangeArrowheads="1"/>
          </p:cNvSpPr>
          <p:nvPr>
            <p:ph idx="1"/>
          </p:nvPr>
        </p:nvSpPr>
        <p:spPr>
          <a:xfrm>
            <a:off x="1143000" y="1524000"/>
            <a:ext cx="7696200" cy="4495800"/>
          </a:xfrm>
        </p:spPr>
        <p:txBody>
          <a:bodyPr/>
          <a:lstStyle/>
          <a:p>
            <a:r>
              <a:rPr lang="en-US" altLang="en-US" sz="2800" smtClean="0"/>
              <a:t>A P-value is a probability of obtaining an effect as large as or larger than the observed effect, assuming null hypothesis is true</a:t>
            </a:r>
          </a:p>
          <a:p>
            <a:pPr lvl="1"/>
            <a:r>
              <a:rPr lang="en-US" altLang="en-US" smtClean="0"/>
              <a:t>Provides a measure of strength of evidence against the H</a:t>
            </a:r>
            <a:r>
              <a:rPr lang="en-US" altLang="en-US" baseline="-25000" smtClean="0"/>
              <a:t>o</a:t>
            </a:r>
          </a:p>
          <a:p>
            <a:pPr lvl="1"/>
            <a:r>
              <a:rPr lang="en-US" altLang="en-US" smtClean="0"/>
              <a:t>Does not provide information on magnitude of the effect</a:t>
            </a:r>
          </a:p>
          <a:p>
            <a:pPr lvl="1"/>
            <a:r>
              <a:rPr lang="en-US" altLang="en-US" smtClean="0"/>
              <a:t>Affected by sample size and magnitude of effect: interpret with caution!</a:t>
            </a:r>
          </a:p>
          <a:p>
            <a:pPr lvl="1"/>
            <a:r>
              <a:rPr lang="en-US" altLang="en-US" smtClean="0"/>
              <a:t>Cannot be used in isolation to make clinical judgment</a:t>
            </a:r>
            <a:endParaRPr lang="en-US" altLang="en-US" smtClean="0">
              <a:sym typeface="Symbol" pitchFamily="18" charset="2"/>
            </a:endParaRPr>
          </a:p>
          <a:p>
            <a:pPr lvl="1">
              <a:buFont typeface="Wingdings" pitchFamily="2" charset="2"/>
              <a:buNone/>
            </a:pPr>
            <a:endParaRPr lang="en-US" altLang="en-US" smtClean="0"/>
          </a:p>
          <a:p>
            <a:pPr>
              <a:buFont typeface="Wingdings" pitchFamily="2" charset="2"/>
              <a:buNone/>
            </a:pPr>
            <a:endParaRPr lang="en-US" altLang="en-US" sz="2800" smtClean="0"/>
          </a:p>
          <a:p>
            <a:pPr>
              <a:buFont typeface="Wingdings" pitchFamily="2" charset="2"/>
              <a:buNone/>
            </a:pPr>
            <a:endParaRPr lang="en-US" altLang="en-US" sz="2400" smtClean="0"/>
          </a:p>
        </p:txBody>
      </p:sp>
      <p:sp>
        <p:nvSpPr>
          <p:cNvPr id="178180"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1515AB26-C77C-42BB-8CBD-56FF0195BDDB}" type="slidenum">
              <a:rPr lang="en-US" altLang="en-US" b="1">
                <a:latin typeface="Times New Roman" pitchFamily="18" charset="0"/>
              </a:rPr>
              <a:pPr defTabSz="762000" eaLnBrk="1" hangingPunct="1"/>
              <a:t>47</a:t>
            </a:fld>
            <a:endParaRPr lang="en-US" altLang="en-US" b="1">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458200" cy="1219200"/>
          </a:xfrm>
        </p:spPr>
        <p:txBody>
          <a:bodyPr/>
          <a:lstStyle/>
          <a:p>
            <a:r>
              <a:rPr lang="en-US" altLang="en-US" sz="3600" smtClean="0"/>
              <a:t>Summary of key points</a:t>
            </a:r>
          </a:p>
        </p:txBody>
      </p:sp>
      <p:sp>
        <p:nvSpPr>
          <p:cNvPr id="180227" name="Rectangle 3"/>
          <p:cNvSpPr>
            <a:spLocks noGrp="1" noChangeArrowheads="1"/>
          </p:cNvSpPr>
          <p:nvPr>
            <p:ph idx="1"/>
          </p:nvPr>
        </p:nvSpPr>
        <p:spPr>
          <a:xfrm>
            <a:off x="1143000" y="1524000"/>
            <a:ext cx="7696200" cy="4495800"/>
          </a:xfrm>
        </p:spPr>
        <p:txBody>
          <a:bodyPr/>
          <a:lstStyle/>
          <a:p>
            <a:r>
              <a:rPr lang="en-US" altLang="en-US" sz="3000" smtClean="0"/>
              <a:t>Confidence interval quantifies</a:t>
            </a:r>
            <a:endParaRPr lang="en-US" altLang="en-US" sz="2800" smtClean="0"/>
          </a:p>
          <a:p>
            <a:pPr lvl="1"/>
            <a:r>
              <a:rPr lang="en-US" altLang="en-US" smtClean="0"/>
              <a:t>How confident are we about the true value in the source population</a:t>
            </a:r>
          </a:p>
          <a:p>
            <a:pPr lvl="1"/>
            <a:r>
              <a:rPr lang="en-US" altLang="en-US" smtClean="0"/>
              <a:t>Better precision with large sample size</a:t>
            </a:r>
          </a:p>
          <a:p>
            <a:pPr lvl="1"/>
            <a:r>
              <a:rPr lang="en-US" altLang="en-US" smtClean="0"/>
              <a:t>Much more informative than P-value</a:t>
            </a:r>
          </a:p>
          <a:p>
            <a:pPr lvl="1"/>
            <a:endParaRPr lang="en-US" altLang="en-US" sz="3000" smtClean="0"/>
          </a:p>
          <a:p>
            <a:r>
              <a:rPr lang="en-US" altLang="en-US" sz="3000" smtClean="0"/>
              <a:t>Keep in mind clinical importance when interpreting statistical significance!</a:t>
            </a:r>
          </a:p>
          <a:p>
            <a:endParaRPr lang="en-US" altLang="en-US" sz="2800" smtClean="0">
              <a:sym typeface="Symbol" pitchFamily="18" charset="2"/>
            </a:endParaRPr>
          </a:p>
          <a:p>
            <a:pPr lvl="1">
              <a:buFont typeface="Wingdings" pitchFamily="2" charset="2"/>
              <a:buNone/>
            </a:pPr>
            <a:endParaRPr lang="en-US" altLang="en-US" smtClean="0"/>
          </a:p>
          <a:p>
            <a:pPr>
              <a:buFont typeface="Wingdings" pitchFamily="2" charset="2"/>
              <a:buNone/>
            </a:pPr>
            <a:endParaRPr lang="en-US" altLang="en-US" sz="2800" smtClean="0"/>
          </a:p>
          <a:p>
            <a:pPr>
              <a:buFont typeface="Wingdings" pitchFamily="2" charset="2"/>
              <a:buNone/>
            </a:pPr>
            <a:endParaRPr lang="en-US" altLang="en-US" sz="2400" smtClean="0"/>
          </a:p>
        </p:txBody>
      </p:sp>
      <p:sp>
        <p:nvSpPr>
          <p:cNvPr id="180228"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EE7D483D-8035-4B37-A29B-ECC2B7642512}" type="slidenum">
              <a:rPr lang="en-US" altLang="en-US" b="1">
                <a:latin typeface="Times New Roman" pitchFamily="18" charset="0"/>
              </a:rPr>
              <a:pPr defTabSz="762000" eaLnBrk="1" hangingPunct="1"/>
              <a:t>48</a:t>
            </a:fld>
            <a:endParaRPr lang="en-US" altLang="en-US" b="1">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ubtitle 2"/>
          <p:cNvSpPr>
            <a:spLocks noGrp="1"/>
          </p:cNvSpPr>
          <p:nvPr>
            <p:ph type="subTitle" idx="1"/>
          </p:nvPr>
        </p:nvSpPr>
        <p:spPr>
          <a:xfrm>
            <a:off x="1371600" y="1524000"/>
            <a:ext cx="6400800" cy="2590800"/>
          </a:xfrm>
        </p:spPr>
        <p:txBody>
          <a:bodyPr/>
          <a:lstStyle/>
          <a:p>
            <a:pPr>
              <a:buFont typeface="Wingdings" pitchFamily="2" charset="2"/>
              <a:buNone/>
            </a:pPr>
            <a:r>
              <a:rPr lang="en-US" altLang="en-US" sz="8000" b="1" smtClean="0">
                <a:solidFill>
                  <a:schemeClr val="tx2"/>
                </a:solidFill>
              </a:rPr>
              <a:t>Thanks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81000"/>
            <a:ext cx="8458200" cy="1219200"/>
          </a:xfrm>
        </p:spPr>
        <p:txBody>
          <a:bodyPr/>
          <a:lstStyle/>
          <a:p>
            <a:r>
              <a:rPr lang="en-US" altLang="en-US" sz="3600" smtClean="0"/>
              <a:t>P-values versus Confidence intervals</a:t>
            </a:r>
          </a:p>
        </p:txBody>
      </p:sp>
      <p:sp>
        <p:nvSpPr>
          <p:cNvPr id="1197059" name="Rectangle 3"/>
          <p:cNvSpPr>
            <a:spLocks noGrp="1" noChangeArrowheads="1"/>
          </p:cNvSpPr>
          <p:nvPr>
            <p:ph idx="1"/>
          </p:nvPr>
        </p:nvSpPr>
        <p:spPr>
          <a:xfrm>
            <a:off x="990600" y="1905000"/>
            <a:ext cx="7696200" cy="3962400"/>
          </a:xfrm>
        </p:spPr>
        <p:txBody>
          <a:bodyPr/>
          <a:lstStyle/>
          <a:p>
            <a:pPr>
              <a:lnSpc>
                <a:spcPct val="90000"/>
              </a:lnSpc>
            </a:pPr>
            <a:r>
              <a:rPr lang="en-US" altLang="en-US" sz="2800" smtClean="0">
                <a:solidFill>
                  <a:srgbClr val="FF0000"/>
                </a:solidFill>
              </a:rPr>
              <a:t>P-value</a:t>
            </a:r>
            <a:r>
              <a:rPr lang="en-US" altLang="en-US" sz="2800" smtClean="0"/>
              <a:t> answers the question...</a:t>
            </a:r>
          </a:p>
          <a:p>
            <a:pPr lvl="1"/>
            <a:r>
              <a:rPr lang="en-US" altLang="en-US" sz="2400" smtClean="0"/>
              <a:t>"Is there a statistically significant difference between the two treatments?“ (or two groups)</a:t>
            </a:r>
          </a:p>
          <a:p>
            <a:pPr lvl="1"/>
            <a:endParaRPr lang="en-US" altLang="en-US" sz="2400" smtClean="0"/>
          </a:p>
          <a:p>
            <a:pPr>
              <a:lnSpc>
                <a:spcPct val="90000"/>
              </a:lnSpc>
            </a:pPr>
            <a:r>
              <a:rPr lang="en-US" altLang="en-US" sz="2500" smtClean="0"/>
              <a:t>The </a:t>
            </a:r>
            <a:r>
              <a:rPr lang="en-US" altLang="en-US" sz="2500" smtClean="0">
                <a:solidFill>
                  <a:srgbClr val="FF0000"/>
                </a:solidFill>
              </a:rPr>
              <a:t>point estimate and its confidence interval </a:t>
            </a:r>
            <a:r>
              <a:rPr lang="en-US" altLang="en-US" sz="2500" smtClean="0"/>
              <a:t>answers the question...</a:t>
            </a:r>
          </a:p>
          <a:p>
            <a:pPr lvl="1"/>
            <a:r>
              <a:rPr lang="en-US" altLang="en-US" sz="2400" smtClean="0"/>
              <a:t>"What is the size of that treatment difference?", and "How precisely did this trial determine or estimate the treatment difference?"</a:t>
            </a:r>
          </a:p>
          <a:p>
            <a:pPr lvl="1"/>
            <a:endParaRPr lang="en-US" altLang="en-US" sz="2400" smtClean="0"/>
          </a:p>
          <a:p>
            <a:pPr>
              <a:lnSpc>
                <a:spcPct val="90000"/>
              </a:lnSpc>
              <a:buFont typeface="Wingdings" pitchFamily="2" charset="2"/>
              <a:buNone/>
            </a:pPr>
            <a:endParaRPr lang="en-US" altLang="en-US" smtClean="0"/>
          </a:p>
        </p:txBody>
      </p:sp>
      <p:sp>
        <p:nvSpPr>
          <p:cNvPr id="108548" name="Rectangle 4"/>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6B44214B-97E6-4151-AD5F-455340D4D665}" type="slidenum">
              <a:rPr lang="en-US" altLang="en-US" b="1">
                <a:latin typeface="Times New Roman" pitchFamily="18" charset="0"/>
              </a:rPr>
              <a:pPr defTabSz="762000" eaLnBrk="1" hangingPunct="1"/>
              <a:t>5</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970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7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81000"/>
            <a:ext cx="8458200" cy="838200"/>
          </a:xfrm>
        </p:spPr>
        <p:txBody>
          <a:bodyPr/>
          <a:lstStyle/>
          <a:p>
            <a:r>
              <a:rPr lang="en-US" altLang="en-US" sz="3600" smtClean="0"/>
              <a:t>Computing confidence intervals (CI)</a:t>
            </a:r>
          </a:p>
        </p:txBody>
      </p:sp>
      <p:sp>
        <p:nvSpPr>
          <p:cNvPr id="1158147" name="Rectangle 3"/>
          <p:cNvSpPr>
            <a:spLocks noGrp="1" noChangeArrowheads="1"/>
          </p:cNvSpPr>
          <p:nvPr>
            <p:ph idx="1"/>
          </p:nvPr>
        </p:nvSpPr>
        <p:spPr>
          <a:xfrm>
            <a:off x="990600" y="1219200"/>
            <a:ext cx="7696200" cy="5486400"/>
          </a:xfrm>
        </p:spPr>
        <p:txBody>
          <a:bodyPr/>
          <a:lstStyle/>
          <a:p>
            <a:r>
              <a:rPr lang="en-US" altLang="en-US" sz="2000" u="sng" smtClean="0"/>
              <a:t>General formula:</a:t>
            </a:r>
          </a:p>
          <a:p>
            <a:pPr>
              <a:buFont typeface="Wingdings" pitchFamily="2" charset="2"/>
              <a:buNone/>
            </a:pPr>
            <a:r>
              <a:rPr lang="en-US" altLang="en-US" sz="2000" smtClean="0"/>
              <a:t>    (Sample statistic) </a:t>
            </a:r>
            <a:r>
              <a:rPr lang="en-US" altLang="en-US" sz="2000" smtClean="0">
                <a:sym typeface="Symbol" pitchFamily="18" charset="2"/>
              </a:rPr>
              <a:t></a:t>
            </a:r>
            <a:r>
              <a:rPr lang="en-US" altLang="en-US" sz="2000" smtClean="0"/>
              <a:t>  [(confidence level) </a:t>
            </a:r>
            <a:r>
              <a:rPr lang="en-US" altLang="en-US" sz="2000" smtClean="0">
                <a:sym typeface="Symbol" pitchFamily="18" charset="2"/>
              </a:rPr>
              <a:t></a:t>
            </a:r>
            <a:r>
              <a:rPr lang="en-US" altLang="en-US" sz="2000" smtClean="0"/>
              <a:t> (measure of how high the sampling variability is)]</a:t>
            </a:r>
          </a:p>
          <a:p>
            <a:pPr>
              <a:buFont typeface="Wingdings" pitchFamily="2" charset="2"/>
              <a:buNone/>
            </a:pPr>
            <a:endParaRPr lang="en-US" altLang="en-US" sz="2100" smtClean="0"/>
          </a:p>
          <a:p>
            <a:r>
              <a:rPr lang="en-US" altLang="en-US" sz="2100" u="sng" smtClean="0"/>
              <a:t>Sample statistic:</a:t>
            </a:r>
            <a:r>
              <a:rPr lang="en-US" altLang="en-US" sz="2100" smtClean="0"/>
              <a:t> observed magnitude of effect or association (e.g., odds ratio, risk ratio, single mean, single proportion, difference in two means, difference in two proportions, correlation, regression coefficient, etc.,)</a:t>
            </a:r>
          </a:p>
          <a:p>
            <a:endParaRPr lang="en-US" altLang="en-US" sz="2100" smtClean="0"/>
          </a:p>
          <a:p>
            <a:pPr>
              <a:lnSpc>
                <a:spcPct val="110000"/>
              </a:lnSpc>
            </a:pPr>
            <a:r>
              <a:rPr lang="en-US" altLang="en-US" sz="2400" u="sng" smtClean="0"/>
              <a:t>Confidence level:</a:t>
            </a:r>
            <a:r>
              <a:rPr lang="en-US" altLang="en-US" sz="2400" i="1" smtClean="0"/>
              <a:t> </a:t>
            </a:r>
            <a:r>
              <a:rPr lang="en-US" altLang="en-US" sz="2400" smtClean="0"/>
              <a:t>varies – 90%, 95%, 99%.  For example, </a:t>
            </a:r>
            <a:r>
              <a:rPr lang="en-US" altLang="en-US" sz="2400" smtClean="0">
                <a:sym typeface="Symbol" pitchFamily="18" charset="2"/>
              </a:rPr>
              <a:t>to construct a  95% CI, </a:t>
            </a:r>
            <a:r>
              <a:rPr lang="en-US" altLang="en-US" sz="2400" smtClean="0"/>
              <a:t>Z</a:t>
            </a:r>
            <a:r>
              <a:rPr lang="en-US" altLang="en-US" sz="2400" baseline="-25000" smtClean="0">
                <a:sym typeface="Symbol" pitchFamily="18" charset="2"/>
              </a:rPr>
              <a:t>/2</a:t>
            </a:r>
            <a:r>
              <a:rPr lang="en-US" altLang="en-US" sz="2400" smtClean="0">
                <a:sym typeface="Symbol" pitchFamily="18" charset="2"/>
              </a:rPr>
              <a:t> =1.96</a:t>
            </a:r>
            <a:endParaRPr lang="en-US" altLang="en-US" sz="2400" smtClean="0"/>
          </a:p>
          <a:p>
            <a:endParaRPr lang="en-US" altLang="en-US" smtClean="0"/>
          </a:p>
          <a:p>
            <a:r>
              <a:rPr lang="en-US" altLang="en-US" sz="2400" u="sng" smtClean="0"/>
              <a:t>Sampling variability:</a:t>
            </a:r>
            <a:r>
              <a:rPr lang="en-US" altLang="en-US" sz="2400" smtClean="0"/>
              <a:t> Standard error (S.E.) of the estimate is a measure of variability</a:t>
            </a:r>
          </a:p>
          <a:p>
            <a:endParaRPr lang="en-US" altLang="en-US" smtClean="0"/>
          </a:p>
          <a:p>
            <a:endParaRPr lang="en-US" altLang="en-US" smtClean="0">
              <a:sym typeface="Symbol" pitchFamily="18" charset="2"/>
            </a:endParaRPr>
          </a:p>
          <a:p>
            <a:pPr lvl="1">
              <a:buFont typeface="Wingdings" pitchFamily="2" charset="2"/>
              <a:buNone/>
            </a:pPr>
            <a:endParaRPr lang="en-US" altLang="en-US" sz="1900" smtClean="0">
              <a:sym typeface="Symbol" pitchFamily="18" charset="2"/>
            </a:endParaRPr>
          </a:p>
          <a:p>
            <a:pPr lvl="1">
              <a:buFont typeface="Wingdings" pitchFamily="2" charset="2"/>
              <a:buNone/>
            </a:pPr>
            <a:endParaRPr lang="en-US" altLang="en-US" sz="1900" smtClean="0"/>
          </a:p>
          <a:p>
            <a:endParaRPr lang="en-US" altLang="en-US" sz="1900" smtClean="0"/>
          </a:p>
          <a:p>
            <a:pPr lvl="1">
              <a:buFont typeface="Wingdings" pitchFamily="2" charset="2"/>
              <a:buNone/>
            </a:pPr>
            <a:endParaRPr lang="en-US" altLang="en-US" sz="1900" smtClean="0"/>
          </a:p>
          <a:p>
            <a:pPr>
              <a:buFont typeface="Wingdings" pitchFamily="2" charset="2"/>
              <a:buNone/>
            </a:pPr>
            <a:endParaRPr lang="en-US" altLang="en-US" sz="1900" smtClean="0"/>
          </a:p>
          <a:p>
            <a:pPr>
              <a:buFont typeface="Wingdings" pitchFamily="2" charset="2"/>
              <a:buNone/>
            </a:pPr>
            <a:endParaRPr lang="en-US" altLang="en-US" sz="1800" smtClean="0"/>
          </a:p>
        </p:txBody>
      </p:sp>
      <p:sp>
        <p:nvSpPr>
          <p:cNvPr id="110596" name="Rectangle 5"/>
          <p:cNvSpPr>
            <a:spLocks noChangeArrowheads="1"/>
          </p:cNvSpPr>
          <p:nvPr/>
        </p:nvSpPr>
        <p:spPr bwMode="auto">
          <a:xfrm>
            <a:off x="8756650" y="6450013"/>
            <a:ext cx="412750" cy="366712"/>
          </a:xfrm>
          <a:prstGeom prst="rect">
            <a:avLst/>
          </a:prstGeom>
          <a:noFill/>
          <a:ln w="12700">
            <a:noFill/>
            <a:miter lim="800000"/>
            <a:headEnd/>
            <a:tailEnd/>
          </a:ln>
        </p:spPr>
        <p:txBody>
          <a:bodyPr wrap="none">
            <a:spAutoFit/>
          </a:bodyPr>
          <a:lstStyle/>
          <a:p>
            <a:pPr defTabSz="762000" eaLnBrk="1" hangingPunct="1"/>
            <a:fld id="{9EDFE173-AA41-4067-ACED-4EF23327DFF6}" type="slidenum">
              <a:rPr lang="en-US" altLang="en-US" b="1">
                <a:latin typeface="Times New Roman" pitchFamily="18" charset="0"/>
              </a:rPr>
              <a:pPr defTabSz="762000" eaLnBrk="1" hangingPunct="1"/>
              <a:t>6</a:t>
            </a:fld>
            <a:endParaRPr lang="en-US" alt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814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814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8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1"/>
          </p:nvPr>
        </p:nvSpPr>
        <p:spPr>
          <a:xfrm>
            <a:off x="838200" y="620713"/>
            <a:ext cx="8007350" cy="5475287"/>
          </a:xfrm>
        </p:spPr>
        <p:txBody>
          <a:bodyPr/>
          <a:lstStyle/>
          <a:p>
            <a:pPr eaLnBrk="1" hangingPunct="1"/>
            <a:r>
              <a:rPr lang="en-US" altLang="en-US" smtClean="0"/>
              <a:t>Don’t  get confuse with the terms of</a:t>
            </a:r>
          </a:p>
          <a:p>
            <a:pPr eaLnBrk="1" hangingPunct="1">
              <a:buFontTx/>
              <a:buNone/>
            </a:pPr>
            <a:endParaRPr lang="en-US" altLang="en-US" smtClean="0"/>
          </a:p>
          <a:p>
            <a:pPr eaLnBrk="1" hangingPunct="1">
              <a:buFontTx/>
              <a:buNone/>
            </a:pPr>
            <a:endParaRPr lang="en-US" altLang="en-US" smtClean="0"/>
          </a:p>
          <a:p>
            <a:pPr eaLnBrk="1" hangingPunct="1">
              <a:buFontTx/>
              <a:buNone/>
            </a:pPr>
            <a:r>
              <a:rPr lang="en-US" altLang="en-US" smtClean="0">
                <a:solidFill>
                  <a:srgbClr val="002060"/>
                </a:solidFill>
              </a:rPr>
              <a:t>STANDARD DEVEIATION</a:t>
            </a:r>
          </a:p>
          <a:p>
            <a:pPr eaLnBrk="1" hangingPunct="1">
              <a:buFontTx/>
              <a:buNone/>
            </a:pPr>
            <a:endParaRPr lang="en-US" altLang="en-US" smtClean="0">
              <a:solidFill>
                <a:srgbClr val="002060"/>
              </a:solidFill>
            </a:endParaRPr>
          </a:p>
          <a:p>
            <a:pPr eaLnBrk="1" hangingPunct="1">
              <a:buFont typeface="Wingdings 2" pitchFamily="18" charset="2"/>
              <a:buNone/>
            </a:pPr>
            <a:r>
              <a:rPr lang="en-US" altLang="en-US" smtClean="0">
                <a:solidFill>
                  <a:srgbClr val="002060"/>
                </a:solidFill>
              </a:rPr>
              <a:t>                    </a:t>
            </a:r>
            <a:r>
              <a:rPr lang="en-US" altLang="en-US" smtClean="0"/>
              <a:t>and</a:t>
            </a:r>
          </a:p>
          <a:p>
            <a:pPr eaLnBrk="1" hangingPunct="1">
              <a:buFontTx/>
              <a:buNone/>
            </a:pPr>
            <a:endParaRPr lang="en-US" altLang="en-US" smtClean="0">
              <a:solidFill>
                <a:srgbClr val="FFFF00"/>
              </a:solidFill>
            </a:endParaRPr>
          </a:p>
          <a:p>
            <a:pPr eaLnBrk="1" hangingPunct="1">
              <a:buFontTx/>
              <a:buNone/>
            </a:pPr>
            <a:r>
              <a:rPr lang="en-US" altLang="en-US" smtClean="0">
                <a:solidFill>
                  <a:srgbClr val="FF0000"/>
                </a:solidFill>
              </a:rPr>
              <a:t>STANDARD ERROR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bg>
      <p:bgPr>
        <a:solidFill>
          <a:schemeClr val="hlink"/>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idx="4294967295"/>
          </p:nvPr>
        </p:nvSpPr>
        <p:spPr/>
        <p:txBody>
          <a:bodyPr/>
          <a:lstStyle/>
          <a:p>
            <a:pPr eaLnBrk="1" hangingPunct="1"/>
            <a:r>
              <a:rPr lang="en-US" altLang="en-US" smtClean="0">
                <a:solidFill>
                  <a:srgbClr val="FF9900"/>
                </a:solidFill>
              </a:rPr>
              <a:t>Example:</a:t>
            </a:r>
          </a:p>
        </p:txBody>
      </p:sp>
      <p:graphicFrame>
        <p:nvGraphicFramePr>
          <p:cNvPr id="162819" name="Group 3"/>
          <p:cNvGraphicFramePr>
            <a:graphicFrameLocks noGrp="1"/>
          </p:cNvGraphicFramePr>
          <p:nvPr>
            <p:ph sz="half" idx="4294967295"/>
          </p:nvPr>
        </p:nvGraphicFramePr>
        <p:xfrm>
          <a:off x="457200" y="2133600"/>
          <a:ext cx="4572000" cy="4702175"/>
        </p:xfrm>
        <a:graphic>
          <a:graphicData uri="http://schemas.openxmlformats.org/drawingml/2006/table">
            <a:tbl>
              <a:tblPr/>
              <a:tblGrid>
                <a:gridCol w="1855788"/>
                <a:gridCol w="1400175"/>
                <a:gridCol w="1316037"/>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1</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 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9</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4</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9</a:t>
                      </a: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4</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1</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13692" name="Text Box 50"/>
          <p:cNvSpPr txBox="1">
            <a:spLocks noChangeArrowheads="1"/>
          </p:cNvSpPr>
          <p:nvPr/>
        </p:nvSpPr>
        <p:spPr bwMode="auto">
          <a:xfrm>
            <a:off x="533400" y="1600200"/>
            <a:ext cx="3835400" cy="366713"/>
          </a:xfrm>
          <a:prstGeom prst="rect">
            <a:avLst/>
          </a:prstGeom>
          <a:noFill/>
          <a:ln w="9525">
            <a:noFill/>
            <a:miter lim="800000"/>
            <a:headEnd/>
            <a:tailEnd/>
          </a:ln>
        </p:spPr>
        <p:txBody>
          <a:bodyPr wrap="none">
            <a:spAutoFit/>
          </a:bodyPr>
          <a:lstStyle/>
          <a:p>
            <a:pPr eaLnBrk="1" hangingPunct="1"/>
            <a:r>
              <a:rPr lang="en-US" altLang="en-US" sz="2400">
                <a:solidFill>
                  <a:srgbClr val="FFFF66"/>
                </a:solidFill>
                <a:latin typeface="Times New Roman" pitchFamily="18" charset="0"/>
              </a:rPr>
              <a:t>Data: X = {6, 10, 5, 4, 9, 8};         N = 6</a:t>
            </a:r>
          </a:p>
        </p:txBody>
      </p:sp>
      <p:sp>
        <p:nvSpPr>
          <p:cNvPr id="162867" name="Text Box 51"/>
          <p:cNvSpPr txBox="1">
            <a:spLocks noChangeArrowheads="1"/>
          </p:cNvSpPr>
          <p:nvPr/>
        </p:nvSpPr>
        <p:spPr bwMode="auto">
          <a:xfrm>
            <a:off x="533400" y="6248400"/>
            <a:ext cx="1290638" cy="457200"/>
          </a:xfrm>
          <a:prstGeom prst="rect">
            <a:avLst/>
          </a:prstGeom>
          <a:noFill/>
          <a:ln w="9525">
            <a:noFill/>
            <a:miter lim="800000"/>
            <a:headEnd/>
            <a:tailEnd/>
          </a:ln>
        </p:spPr>
        <p:txBody>
          <a:bodyPr wrap="none">
            <a:spAutoFit/>
          </a:bodyPr>
          <a:lstStyle/>
          <a:p>
            <a:pPr eaLnBrk="1" hangingPunct="1"/>
            <a:r>
              <a:rPr lang="en-US" altLang="en-US" sz="2400">
                <a:solidFill>
                  <a:srgbClr val="FFFF66"/>
                </a:solidFill>
                <a:latin typeface="Times New Roman" pitchFamily="18" charset="0"/>
              </a:rPr>
              <a:t>Total: 42</a:t>
            </a:r>
          </a:p>
        </p:txBody>
      </p:sp>
      <p:sp>
        <p:nvSpPr>
          <p:cNvPr id="162868" name="Text Box 52"/>
          <p:cNvSpPr txBox="1">
            <a:spLocks noChangeArrowheads="1"/>
          </p:cNvSpPr>
          <p:nvPr/>
        </p:nvSpPr>
        <p:spPr bwMode="auto">
          <a:xfrm>
            <a:off x="3281363" y="6248400"/>
            <a:ext cx="1290637" cy="457200"/>
          </a:xfrm>
          <a:prstGeom prst="rect">
            <a:avLst/>
          </a:prstGeom>
          <a:noFill/>
          <a:ln w="9525">
            <a:noFill/>
            <a:miter lim="800000"/>
            <a:headEnd/>
            <a:tailEnd/>
          </a:ln>
        </p:spPr>
        <p:txBody>
          <a:bodyPr wrap="none">
            <a:spAutoFit/>
          </a:bodyPr>
          <a:lstStyle/>
          <a:p>
            <a:pPr eaLnBrk="1" hangingPunct="1"/>
            <a:r>
              <a:rPr lang="en-US" altLang="en-US" sz="2400">
                <a:solidFill>
                  <a:srgbClr val="FFFF66"/>
                </a:solidFill>
                <a:latin typeface="Times New Roman" pitchFamily="18" charset="0"/>
              </a:rPr>
              <a:t>Total: 28</a:t>
            </a:r>
          </a:p>
        </p:txBody>
      </p:sp>
      <p:sp>
        <p:nvSpPr>
          <p:cNvPr id="162869" name="Text Box 53"/>
          <p:cNvSpPr txBox="1">
            <a:spLocks noChangeArrowheads="1"/>
          </p:cNvSpPr>
          <p:nvPr/>
        </p:nvSpPr>
        <p:spPr bwMode="auto">
          <a:xfrm>
            <a:off x="4876800" y="5195888"/>
            <a:ext cx="3505200" cy="519112"/>
          </a:xfrm>
          <a:prstGeom prst="rect">
            <a:avLst/>
          </a:prstGeom>
          <a:noFill/>
          <a:ln w="9525">
            <a:noFill/>
            <a:miter lim="800000"/>
            <a:headEnd/>
            <a:tailEnd/>
          </a:ln>
        </p:spPr>
        <p:txBody>
          <a:bodyPr>
            <a:spAutoFit/>
          </a:bodyPr>
          <a:lstStyle/>
          <a:p>
            <a:pPr eaLnBrk="1" hangingPunct="1"/>
            <a:r>
              <a:rPr lang="en-US" altLang="en-US" sz="2800">
                <a:solidFill>
                  <a:srgbClr val="FFFF66"/>
                </a:solidFill>
                <a:latin typeface="Times New Roman" pitchFamily="18" charset="0"/>
              </a:rPr>
              <a:t> Standard Deviation:</a:t>
            </a:r>
          </a:p>
        </p:txBody>
      </p:sp>
      <p:graphicFrame>
        <p:nvGraphicFramePr>
          <p:cNvPr id="162870" name="Object 54"/>
          <p:cNvGraphicFramePr>
            <a:graphicFrameLocks noChangeAspect="1"/>
          </p:cNvGraphicFramePr>
          <p:nvPr/>
        </p:nvGraphicFramePr>
        <p:xfrm>
          <a:off x="5018088" y="2341563"/>
          <a:ext cx="2449512" cy="858837"/>
        </p:xfrm>
        <a:graphic>
          <a:graphicData uri="http://schemas.openxmlformats.org/presentationml/2006/ole">
            <p:oleObj spid="_x0000_s113696" name="Equation" r:id="rId4" imgW="1190696" imgH="390594" progId="Equation.3">
              <p:embed/>
            </p:oleObj>
          </a:graphicData>
        </a:graphic>
      </p:graphicFrame>
      <p:sp>
        <p:nvSpPr>
          <p:cNvPr id="162871" name="Text Box 55"/>
          <p:cNvSpPr txBox="1">
            <a:spLocks noChangeArrowheads="1"/>
          </p:cNvSpPr>
          <p:nvPr/>
        </p:nvSpPr>
        <p:spPr bwMode="auto">
          <a:xfrm>
            <a:off x="4876800" y="1752600"/>
            <a:ext cx="3733800" cy="519113"/>
          </a:xfrm>
          <a:prstGeom prst="rect">
            <a:avLst/>
          </a:prstGeom>
          <a:noFill/>
          <a:ln w="9525">
            <a:noFill/>
            <a:miter lim="800000"/>
            <a:headEnd/>
            <a:tailEnd/>
          </a:ln>
        </p:spPr>
        <p:txBody>
          <a:bodyPr>
            <a:spAutoFit/>
          </a:bodyPr>
          <a:lstStyle/>
          <a:p>
            <a:pPr eaLnBrk="1" hangingPunct="1"/>
            <a:r>
              <a:rPr lang="en-US" altLang="en-US" sz="2800">
                <a:solidFill>
                  <a:srgbClr val="FFFF66"/>
                </a:solidFill>
                <a:latin typeface="Times New Roman" pitchFamily="18" charset="0"/>
              </a:rPr>
              <a:t>Mean:</a:t>
            </a:r>
          </a:p>
        </p:txBody>
      </p:sp>
      <p:sp>
        <p:nvSpPr>
          <p:cNvPr id="162872" name="Text Box 56"/>
          <p:cNvSpPr txBox="1">
            <a:spLocks noChangeArrowheads="1"/>
          </p:cNvSpPr>
          <p:nvPr/>
        </p:nvSpPr>
        <p:spPr bwMode="auto">
          <a:xfrm>
            <a:off x="4953000" y="3443288"/>
            <a:ext cx="3733800" cy="519112"/>
          </a:xfrm>
          <a:prstGeom prst="rect">
            <a:avLst/>
          </a:prstGeom>
          <a:noFill/>
          <a:ln w="9525">
            <a:noFill/>
            <a:miter lim="800000"/>
            <a:headEnd/>
            <a:tailEnd/>
          </a:ln>
        </p:spPr>
        <p:txBody>
          <a:bodyPr>
            <a:spAutoFit/>
          </a:bodyPr>
          <a:lstStyle/>
          <a:p>
            <a:pPr eaLnBrk="1" hangingPunct="1"/>
            <a:r>
              <a:rPr lang="en-US" altLang="en-US" sz="2800">
                <a:solidFill>
                  <a:srgbClr val="FFFF66"/>
                </a:solidFill>
                <a:latin typeface="Times New Roman" pitchFamily="18" charset="0"/>
              </a:rPr>
              <a:t>Variance:</a:t>
            </a:r>
          </a:p>
        </p:txBody>
      </p:sp>
      <p:graphicFrame>
        <p:nvGraphicFramePr>
          <p:cNvPr id="162873" name="Object 57"/>
          <p:cNvGraphicFramePr>
            <a:graphicFrameLocks noChangeAspect="1"/>
          </p:cNvGraphicFramePr>
          <p:nvPr/>
        </p:nvGraphicFramePr>
        <p:xfrm>
          <a:off x="5000625" y="4017963"/>
          <a:ext cx="3686175" cy="858837"/>
        </p:xfrm>
        <a:graphic>
          <a:graphicData uri="http://schemas.openxmlformats.org/presentationml/2006/ole">
            <p:oleObj spid="_x0000_s113699" name="Equation" r:id="rId5" imgW="1819141" imgH="390594" progId="Equation.DSMT4">
              <p:embed/>
            </p:oleObj>
          </a:graphicData>
        </a:graphic>
      </p:graphicFrame>
      <p:graphicFrame>
        <p:nvGraphicFramePr>
          <p:cNvPr id="162874" name="Object 58"/>
          <p:cNvGraphicFramePr>
            <a:graphicFrameLocks noChangeAspect="1"/>
          </p:cNvGraphicFramePr>
          <p:nvPr/>
        </p:nvGraphicFramePr>
        <p:xfrm>
          <a:off x="5029200" y="5743575"/>
          <a:ext cx="2928938" cy="504825"/>
        </p:xfrm>
        <a:graphic>
          <a:graphicData uri="http://schemas.openxmlformats.org/presentationml/2006/ole">
            <p:oleObj spid="_x0000_s113700" name="Equation" r:id="rId6" imgW="1438183" imgH="219186" progId="Equation.3">
              <p:embed/>
            </p:oleObj>
          </a:graphicData>
        </a:graphic>
      </p:graphicFrame>
      <p:grpSp>
        <p:nvGrpSpPr>
          <p:cNvPr id="2" name="Group 59"/>
          <p:cNvGrpSpPr>
            <a:grpSpLocks/>
          </p:cNvGrpSpPr>
          <p:nvPr/>
        </p:nvGrpSpPr>
        <p:grpSpPr bwMode="auto">
          <a:xfrm>
            <a:off x="1052513" y="2087563"/>
            <a:ext cx="3595687" cy="503237"/>
            <a:chOff x="663" y="1315"/>
            <a:chExt cx="2265" cy="317"/>
          </a:xfrm>
        </p:grpSpPr>
        <p:graphicFrame>
          <p:nvGraphicFramePr>
            <p:cNvPr id="113765" name="Object 60"/>
            <p:cNvGraphicFramePr>
              <a:graphicFrameLocks noChangeAspect="1"/>
            </p:cNvGraphicFramePr>
            <p:nvPr/>
          </p:nvGraphicFramePr>
          <p:xfrm>
            <a:off x="1310" y="1322"/>
            <a:ext cx="610" cy="262"/>
          </p:xfrm>
          <a:graphic>
            <a:graphicData uri="http://schemas.openxmlformats.org/presentationml/2006/ole">
              <p:oleObj spid="_x0000_s113765" name="Equation" r:id="rId7" imgW="409597" imgH="152512" progId="Equation.DSMT4">
                <p:embed/>
              </p:oleObj>
            </a:graphicData>
          </a:graphic>
        </p:graphicFrame>
        <p:graphicFrame>
          <p:nvGraphicFramePr>
            <p:cNvPr id="113766" name="Object 61"/>
            <p:cNvGraphicFramePr>
              <a:graphicFrameLocks noChangeAspect="1"/>
            </p:cNvGraphicFramePr>
            <p:nvPr/>
          </p:nvGraphicFramePr>
          <p:xfrm>
            <a:off x="2105" y="1315"/>
            <a:ext cx="823" cy="317"/>
          </p:xfrm>
          <a:graphic>
            <a:graphicData uri="http://schemas.openxmlformats.org/presentationml/2006/ole">
              <p:oleObj spid="_x0000_s113766" name="Equation" r:id="rId8" imgW="561980" imgH="190573" progId="Equation.3">
                <p:embed/>
              </p:oleObj>
            </a:graphicData>
          </a:graphic>
        </p:graphicFrame>
        <p:graphicFrame>
          <p:nvGraphicFramePr>
            <p:cNvPr id="113767" name="Object 62"/>
            <p:cNvGraphicFramePr>
              <a:graphicFrameLocks noChangeAspect="1"/>
            </p:cNvGraphicFramePr>
            <p:nvPr/>
          </p:nvGraphicFramePr>
          <p:xfrm>
            <a:off x="663" y="1339"/>
            <a:ext cx="244" cy="227"/>
          </p:xfrm>
          <a:graphic>
            <a:graphicData uri="http://schemas.openxmlformats.org/presentationml/2006/ole">
              <p:oleObj spid="_x0000_s113767" name="Equation" r:id="rId9" imgW="142927" imgH="123900" progId="Equation.3">
                <p:embed/>
              </p:oleObj>
            </a:graphicData>
          </a:graphic>
        </p:graphicFrame>
      </p:grpSp>
      <p:graphicFrame>
        <p:nvGraphicFramePr>
          <p:cNvPr id="162879" name="Group 63"/>
          <p:cNvGraphicFramePr>
            <a:graphicFrameLocks noGrp="1"/>
          </p:cNvGraphicFramePr>
          <p:nvPr/>
        </p:nvGraphicFramePr>
        <p:xfrm>
          <a:off x="457200" y="2057400"/>
          <a:ext cx="4114800" cy="4702175"/>
        </p:xfrm>
        <a:graphic>
          <a:graphicData uri="http://schemas.openxmlformats.org/drawingml/2006/table">
            <a:tbl>
              <a:tblPr/>
              <a:tblGrid>
                <a:gridCol w="1398588"/>
                <a:gridCol w="1400175"/>
                <a:gridCol w="1316037"/>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6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10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4</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9</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pitchFamily="34" charset="0"/>
                          <a:cs typeface="Arial" pitchFamily="34" charset="0"/>
                        </a:rPr>
                        <a:t>8</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162926" name="Group 110"/>
          <p:cNvGraphicFramePr>
            <a:graphicFrameLocks noGrp="1"/>
          </p:cNvGraphicFramePr>
          <p:nvPr>
            <p:ph type="tbl" idx="4294967295"/>
          </p:nvPr>
        </p:nvGraphicFramePr>
        <p:xfrm>
          <a:off x="533400" y="2079625"/>
          <a:ext cx="4114800" cy="4745038"/>
        </p:xfrm>
        <a:graphic>
          <a:graphicData uri="http://schemas.openxmlformats.org/drawingml/2006/table">
            <a:tbl>
              <a:tblPr/>
              <a:tblGrid>
                <a:gridCol w="1398588"/>
                <a:gridCol w="1420812"/>
                <a:gridCol w="1295400"/>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rgbClr val="FFFF66"/>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ar-SA" sz="2800" b="0" i="0" u="none" strike="noStrike" cap="none" normalizeH="0" baseline="0" smtClean="0">
                        <a:ln>
                          <a:noFill/>
                        </a:ln>
                        <a:solidFill>
                          <a:schemeClr val="bg1"/>
                        </a:solidFill>
                        <a:effectLst/>
                        <a:latin typeface="Arial" pitchFamily="34" charset="0"/>
                        <a:cs typeface="Arial"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2926"/>
                                        </p:tgtEl>
                                        <p:attrNameLst>
                                          <p:attrName>style.visibility</p:attrName>
                                        </p:attrNameLst>
                                      </p:cBhvr>
                                      <p:to>
                                        <p:strVal val="visible"/>
                                      </p:to>
                                    </p:set>
                                    <p:anim calcmode="lin" valueType="num">
                                      <p:cBhvr additive="base">
                                        <p:cTn id="7" dur="500" fill="hold"/>
                                        <p:tgtEl>
                                          <p:spTgt spid="162926"/>
                                        </p:tgtEl>
                                        <p:attrNameLst>
                                          <p:attrName>ppt_x</p:attrName>
                                        </p:attrNameLst>
                                      </p:cBhvr>
                                      <p:tavLst>
                                        <p:tav tm="0">
                                          <p:val>
                                            <p:strVal val="0-#ppt_w/2"/>
                                          </p:val>
                                        </p:tav>
                                        <p:tav tm="100000">
                                          <p:val>
                                            <p:strVal val="#ppt_x"/>
                                          </p:val>
                                        </p:tav>
                                      </p:tavLst>
                                    </p:anim>
                                    <p:anim calcmode="lin" valueType="num">
                                      <p:cBhvr additive="base">
                                        <p:cTn id="8" dur="500" fill="hold"/>
                                        <p:tgtEl>
                                          <p:spTgt spid="1629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62879"/>
                                        </p:tgtEl>
                                        <p:attrNameLst>
                                          <p:attrName>style.visibility</p:attrName>
                                        </p:attrNameLst>
                                      </p:cBhvr>
                                      <p:to>
                                        <p:strVal val="visible"/>
                                      </p:to>
                                    </p:set>
                                    <p:anim calcmode="lin" valueType="num">
                                      <p:cBhvr additive="base">
                                        <p:cTn id="18" dur="500" fill="hold"/>
                                        <p:tgtEl>
                                          <p:spTgt spid="162879"/>
                                        </p:tgtEl>
                                        <p:attrNameLst>
                                          <p:attrName>ppt_x</p:attrName>
                                        </p:attrNameLst>
                                      </p:cBhvr>
                                      <p:tavLst>
                                        <p:tav tm="0">
                                          <p:val>
                                            <p:strVal val="0-#ppt_w/2"/>
                                          </p:val>
                                        </p:tav>
                                        <p:tav tm="100000">
                                          <p:val>
                                            <p:strVal val="#ppt_x"/>
                                          </p:val>
                                        </p:tav>
                                      </p:tavLst>
                                    </p:anim>
                                    <p:anim calcmode="lin" valueType="num">
                                      <p:cBhvr additive="base">
                                        <p:cTn id="19" dur="500" fill="hold"/>
                                        <p:tgtEl>
                                          <p:spTgt spid="16287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62867"/>
                                        </p:tgtEl>
                                        <p:attrNameLst>
                                          <p:attrName>style.visibility</p:attrName>
                                        </p:attrNameLst>
                                      </p:cBhvr>
                                      <p:to>
                                        <p:strVal val="visible"/>
                                      </p:to>
                                    </p:set>
                                    <p:anim calcmode="lin" valueType="num">
                                      <p:cBhvr additive="base">
                                        <p:cTn id="24" dur="500" fill="hold"/>
                                        <p:tgtEl>
                                          <p:spTgt spid="162867"/>
                                        </p:tgtEl>
                                        <p:attrNameLst>
                                          <p:attrName>ppt_x</p:attrName>
                                        </p:attrNameLst>
                                      </p:cBhvr>
                                      <p:tavLst>
                                        <p:tav tm="0">
                                          <p:val>
                                            <p:strVal val="0-#ppt_w/2"/>
                                          </p:val>
                                        </p:tav>
                                        <p:tav tm="100000">
                                          <p:val>
                                            <p:strVal val="#ppt_x"/>
                                          </p:val>
                                        </p:tav>
                                      </p:tavLst>
                                    </p:anim>
                                    <p:anim calcmode="lin" valueType="num">
                                      <p:cBhvr additive="base">
                                        <p:cTn id="25" dur="500" fill="hold"/>
                                        <p:tgtEl>
                                          <p:spTgt spid="162867"/>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62871"/>
                                        </p:tgtEl>
                                        <p:attrNameLst>
                                          <p:attrName>style.visibility</p:attrName>
                                        </p:attrNameLst>
                                      </p:cBhvr>
                                      <p:to>
                                        <p:strVal val="visible"/>
                                      </p:to>
                                    </p:set>
                                    <p:anim calcmode="lin" valueType="num">
                                      <p:cBhvr additive="base">
                                        <p:cTn id="30" dur="500" fill="hold"/>
                                        <p:tgtEl>
                                          <p:spTgt spid="162871"/>
                                        </p:tgtEl>
                                        <p:attrNameLst>
                                          <p:attrName>ppt_x</p:attrName>
                                        </p:attrNameLst>
                                      </p:cBhvr>
                                      <p:tavLst>
                                        <p:tav tm="0">
                                          <p:val>
                                            <p:strVal val="0-#ppt_w/2"/>
                                          </p:val>
                                        </p:tav>
                                        <p:tav tm="100000">
                                          <p:val>
                                            <p:strVal val="#ppt_x"/>
                                          </p:val>
                                        </p:tav>
                                      </p:tavLst>
                                    </p:anim>
                                    <p:anim calcmode="lin" valueType="num">
                                      <p:cBhvr additive="base">
                                        <p:cTn id="31" dur="500" fill="hold"/>
                                        <p:tgtEl>
                                          <p:spTgt spid="162871"/>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162870"/>
                                        </p:tgtEl>
                                        <p:attrNameLst>
                                          <p:attrName>style.visibility</p:attrName>
                                        </p:attrNameLst>
                                      </p:cBhvr>
                                      <p:to>
                                        <p:strVal val="visible"/>
                                      </p:to>
                                    </p:set>
                                    <p:anim calcmode="lin" valueType="num">
                                      <p:cBhvr additive="base">
                                        <p:cTn id="36" dur="500" fill="hold"/>
                                        <p:tgtEl>
                                          <p:spTgt spid="162870"/>
                                        </p:tgtEl>
                                        <p:attrNameLst>
                                          <p:attrName>ppt_x</p:attrName>
                                        </p:attrNameLst>
                                      </p:cBhvr>
                                      <p:tavLst>
                                        <p:tav tm="0">
                                          <p:val>
                                            <p:strVal val="0-#ppt_w/2"/>
                                          </p:val>
                                        </p:tav>
                                        <p:tav tm="100000">
                                          <p:val>
                                            <p:strVal val="#ppt_x"/>
                                          </p:val>
                                        </p:tav>
                                      </p:tavLst>
                                    </p:anim>
                                    <p:anim calcmode="lin" valueType="num">
                                      <p:cBhvr additive="base">
                                        <p:cTn id="37" dur="500" fill="hold"/>
                                        <p:tgtEl>
                                          <p:spTgt spid="162870"/>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162819"/>
                                        </p:tgtEl>
                                        <p:attrNameLst>
                                          <p:attrName>style.visibility</p:attrName>
                                        </p:attrNameLst>
                                      </p:cBhvr>
                                      <p:to>
                                        <p:strVal val="visible"/>
                                      </p:to>
                                    </p:set>
                                    <p:anim calcmode="lin" valueType="num">
                                      <p:cBhvr additive="base">
                                        <p:cTn id="42" dur="500" fill="hold"/>
                                        <p:tgtEl>
                                          <p:spTgt spid="162819"/>
                                        </p:tgtEl>
                                        <p:attrNameLst>
                                          <p:attrName>ppt_x</p:attrName>
                                        </p:attrNameLst>
                                      </p:cBhvr>
                                      <p:tavLst>
                                        <p:tav tm="0">
                                          <p:val>
                                            <p:strVal val="0-#ppt_w/2"/>
                                          </p:val>
                                        </p:tav>
                                        <p:tav tm="100000">
                                          <p:val>
                                            <p:strVal val="#ppt_x"/>
                                          </p:val>
                                        </p:tav>
                                      </p:tavLst>
                                    </p:anim>
                                    <p:anim calcmode="lin" valueType="num">
                                      <p:cBhvr additive="base">
                                        <p:cTn id="43" dur="500" fill="hold"/>
                                        <p:tgtEl>
                                          <p:spTgt spid="162819"/>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62868"/>
                                        </p:tgtEl>
                                        <p:attrNameLst>
                                          <p:attrName>style.visibility</p:attrName>
                                        </p:attrNameLst>
                                      </p:cBhvr>
                                      <p:to>
                                        <p:strVal val="visible"/>
                                      </p:to>
                                    </p:set>
                                    <p:anim calcmode="lin" valueType="num">
                                      <p:cBhvr additive="base">
                                        <p:cTn id="48" dur="500" fill="hold"/>
                                        <p:tgtEl>
                                          <p:spTgt spid="162868"/>
                                        </p:tgtEl>
                                        <p:attrNameLst>
                                          <p:attrName>ppt_x</p:attrName>
                                        </p:attrNameLst>
                                      </p:cBhvr>
                                      <p:tavLst>
                                        <p:tav tm="0">
                                          <p:val>
                                            <p:strVal val="0-#ppt_w/2"/>
                                          </p:val>
                                        </p:tav>
                                        <p:tav tm="100000">
                                          <p:val>
                                            <p:strVal val="#ppt_x"/>
                                          </p:val>
                                        </p:tav>
                                      </p:tavLst>
                                    </p:anim>
                                    <p:anim calcmode="lin" valueType="num">
                                      <p:cBhvr additive="base">
                                        <p:cTn id="49" dur="500" fill="hold"/>
                                        <p:tgtEl>
                                          <p:spTgt spid="162868"/>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62872"/>
                                        </p:tgtEl>
                                        <p:attrNameLst>
                                          <p:attrName>style.visibility</p:attrName>
                                        </p:attrNameLst>
                                      </p:cBhvr>
                                      <p:to>
                                        <p:strVal val="visible"/>
                                      </p:to>
                                    </p:set>
                                    <p:anim calcmode="lin" valueType="num">
                                      <p:cBhvr additive="base">
                                        <p:cTn id="54" dur="500" fill="hold"/>
                                        <p:tgtEl>
                                          <p:spTgt spid="162872"/>
                                        </p:tgtEl>
                                        <p:attrNameLst>
                                          <p:attrName>ppt_x</p:attrName>
                                        </p:attrNameLst>
                                      </p:cBhvr>
                                      <p:tavLst>
                                        <p:tav tm="0">
                                          <p:val>
                                            <p:strVal val="0-#ppt_w/2"/>
                                          </p:val>
                                        </p:tav>
                                        <p:tav tm="100000">
                                          <p:val>
                                            <p:strVal val="#ppt_x"/>
                                          </p:val>
                                        </p:tav>
                                      </p:tavLst>
                                    </p:anim>
                                    <p:anim calcmode="lin" valueType="num">
                                      <p:cBhvr additive="base">
                                        <p:cTn id="55" dur="500" fill="hold"/>
                                        <p:tgtEl>
                                          <p:spTgt spid="162872"/>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nodeType="clickEffect">
                                  <p:stCondLst>
                                    <p:cond delay="0"/>
                                  </p:stCondLst>
                                  <p:childTnLst>
                                    <p:set>
                                      <p:cBhvr>
                                        <p:cTn id="59" dur="1" fill="hold">
                                          <p:stCondLst>
                                            <p:cond delay="0"/>
                                          </p:stCondLst>
                                        </p:cTn>
                                        <p:tgtEl>
                                          <p:spTgt spid="162873"/>
                                        </p:tgtEl>
                                        <p:attrNameLst>
                                          <p:attrName>style.visibility</p:attrName>
                                        </p:attrNameLst>
                                      </p:cBhvr>
                                      <p:to>
                                        <p:strVal val="visible"/>
                                      </p:to>
                                    </p:set>
                                    <p:anim calcmode="lin" valueType="num">
                                      <p:cBhvr additive="base">
                                        <p:cTn id="60" dur="500" fill="hold"/>
                                        <p:tgtEl>
                                          <p:spTgt spid="162873"/>
                                        </p:tgtEl>
                                        <p:attrNameLst>
                                          <p:attrName>ppt_x</p:attrName>
                                        </p:attrNameLst>
                                      </p:cBhvr>
                                      <p:tavLst>
                                        <p:tav tm="0">
                                          <p:val>
                                            <p:strVal val="0-#ppt_w/2"/>
                                          </p:val>
                                        </p:tav>
                                        <p:tav tm="100000">
                                          <p:val>
                                            <p:strVal val="#ppt_x"/>
                                          </p:val>
                                        </p:tav>
                                      </p:tavLst>
                                    </p:anim>
                                    <p:anim calcmode="lin" valueType="num">
                                      <p:cBhvr additive="base">
                                        <p:cTn id="61" dur="500" fill="hold"/>
                                        <p:tgtEl>
                                          <p:spTgt spid="162873"/>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62869"/>
                                        </p:tgtEl>
                                        <p:attrNameLst>
                                          <p:attrName>style.visibility</p:attrName>
                                        </p:attrNameLst>
                                      </p:cBhvr>
                                      <p:to>
                                        <p:strVal val="visible"/>
                                      </p:to>
                                    </p:set>
                                    <p:anim calcmode="lin" valueType="num">
                                      <p:cBhvr additive="base">
                                        <p:cTn id="66" dur="500" fill="hold"/>
                                        <p:tgtEl>
                                          <p:spTgt spid="162869"/>
                                        </p:tgtEl>
                                        <p:attrNameLst>
                                          <p:attrName>ppt_x</p:attrName>
                                        </p:attrNameLst>
                                      </p:cBhvr>
                                      <p:tavLst>
                                        <p:tav tm="0">
                                          <p:val>
                                            <p:strVal val="0-#ppt_w/2"/>
                                          </p:val>
                                        </p:tav>
                                        <p:tav tm="100000">
                                          <p:val>
                                            <p:strVal val="#ppt_x"/>
                                          </p:val>
                                        </p:tav>
                                      </p:tavLst>
                                    </p:anim>
                                    <p:anim calcmode="lin" valueType="num">
                                      <p:cBhvr additive="base">
                                        <p:cTn id="67" dur="500" fill="hold"/>
                                        <p:tgtEl>
                                          <p:spTgt spid="162869"/>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nodeType="clickEffect">
                                  <p:stCondLst>
                                    <p:cond delay="0"/>
                                  </p:stCondLst>
                                  <p:childTnLst>
                                    <p:set>
                                      <p:cBhvr>
                                        <p:cTn id="71" dur="1" fill="hold">
                                          <p:stCondLst>
                                            <p:cond delay="0"/>
                                          </p:stCondLst>
                                        </p:cTn>
                                        <p:tgtEl>
                                          <p:spTgt spid="162874"/>
                                        </p:tgtEl>
                                        <p:attrNameLst>
                                          <p:attrName>style.visibility</p:attrName>
                                        </p:attrNameLst>
                                      </p:cBhvr>
                                      <p:to>
                                        <p:strVal val="visible"/>
                                      </p:to>
                                    </p:set>
                                    <p:anim calcmode="lin" valueType="num">
                                      <p:cBhvr additive="base">
                                        <p:cTn id="72" dur="500" fill="hold"/>
                                        <p:tgtEl>
                                          <p:spTgt spid="162874"/>
                                        </p:tgtEl>
                                        <p:attrNameLst>
                                          <p:attrName>ppt_x</p:attrName>
                                        </p:attrNameLst>
                                      </p:cBhvr>
                                      <p:tavLst>
                                        <p:tav tm="0">
                                          <p:val>
                                            <p:strVal val="0-#ppt_w/2"/>
                                          </p:val>
                                        </p:tav>
                                        <p:tav tm="100000">
                                          <p:val>
                                            <p:strVal val="#ppt_x"/>
                                          </p:val>
                                        </p:tav>
                                      </p:tavLst>
                                    </p:anim>
                                    <p:anim calcmode="lin" valueType="num">
                                      <p:cBhvr additive="base">
                                        <p:cTn id="73" dur="500" fill="hold"/>
                                        <p:tgtEl>
                                          <p:spTgt spid="1628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67" grpId="0" autoUpdateAnimBg="0"/>
      <p:bldP spid="162868" grpId="0" autoUpdateAnimBg="0"/>
      <p:bldP spid="162869" grpId="0" autoUpdateAnimBg="0"/>
      <p:bldP spid="162871" grpId="0" autoUpdateAnimBg="0"/>
      <p:bldP spid="16287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7543800" cy="5257799"/>
          </a:xfrm>
        </p:spPr>
        <p:txBody>
          <a:bodyPr/>
          <a:lstStyle/>
          <a:p>
            <a:pPr marL="342900" indent="-342900" algn="l" eaLnBrk="1" hangingPunct="1">
              <a:spcBef>
                <a:spcPct val="20000"/>
              </a:spcBef>
              <a:defRPr/>
            </a:pPr>
            <a:r>
              <a:rPr lang="en-US" sz="2000" u="sng" kern="0" cap="none" dirty="0" smtClean="0">
                <a:ln>
                  <a:noFill/>
                </a:ln>
                <a:solidFill>
                  <a:srgbClr val="000000"/>
                </a:solidFill>
                <a:latin typeface="Tahoma"/>
                <a:ea typeface="+mn-ea"/>
                <a:cs typeface="Times New Roman" pitchFamily="18" charset="0"/>
              </a:rPr>
              <a:t>Sample Statistic</a:t>
            </a:r>
            <a:r>
              <a:rPr lang="en-US" sz="2000" b="0" kern="0" cap="none" dirty="0" smtClean="0">
                <a:ln>
                  <a:noFill/>
                </a:ln>
                <a:solidFill>
                  <a:srgbClr val="000000"/>
                </a:solidFill>
                <a:latin typeface="Tahoma"/>
                <a:ea typeface="+mn-ea"/>
                <a:cs typeface="Times New Roman" pitchFamily="18" charset="0"/>
              </a:rPr>
              <a:t> – we summarize a sample into one number; e.g., could be a mean, a difference in means or proportions, an odds ratio, or a correlation coefficient</a:t>
            </a:r>
            <a:br>
              <a:rPr lang="en-US" sz="2000" b="0" kern="0" cap="none" dirty="0" smtClean="0">
                <a:ln>
                  <a:noFill/>
                </a:ln>
                <a:solidFill>
                  <a:srgbClr val="000000"/>
                </a:solidFill>
                <a:latin typeface="Tahoma"/>
                <a:ea typeface="+mn-ea"/>
                <a:cs typeface="Times New Roman" pitchFamily="18" charset="0"/>
              </a:rPr>
            </a:br>
            <a:r>
              <a:rPr lang="en-US" sz="2000" b="0" kern="0" cap="none" dirty="0" smtClean="0">
                <a:ln>
                  <a:noFill/>
                </a:ln>
                <a:solidFill>
                  <a:srgbClr val="000000"/>
                </a:solidFill>
                <a:latin typeface="Tahoma"/>
                <a:ea typeface="+mn-ea"/>
                <a:cs typeface="Times New Roman" pitchFamily="18" charset="0"/>
              </a:rPr>
              <a:t/>
            </a:r>
            <a:br>
              <a:rPr lang="en-US" sz="2000" b="0" kern="0" cap="none" dirty="0" smtClean="0">
                <a:ln>
                  <a:noFill/>
                </a:ln>
                <a:solidFill>
                  <a:srgbClr val="000000"/>
                </a:solidFill>
                <a:latin typeface="Tahoma"/>
                <a:ea typeface="+mn-ea"/>
                <a:cs typeface="Times New Roman" pitchFamily="18" charset="0"/>
              </a:rPr>
            </a:br>
            <a:r>
              <a:rPr lang="en-US" sz="2000" b="0" kern="0" cap="none" dirty="0" smtClean="0">
                <a:ln>
                  <a:noFill/>
                </a:ln>
                <a:solidFill>
                  <a:srgbClr val="000000"/>
                </a:solidFill>
                <a:latin typeface="Tahoma"/>
                <a:cs typeface="Times New Roman" pitchFamily="18" charset="0"/>
              </a:rPr>
              <a:t>E.g.: average blood pressure of a sample of 50 Saudi men</a:t>
            </a:r>
            <a:br>
              <a:rPr lang="en-US" sz="2000" b="0" kern="0" cap="none" dirty="0" smtClean="0">
                <a:ln>
                  <a:noFill/>
                </a:ln>
                <a:solidFill>
                  <a:srgbClr val="000000"/>
                </a:solidFill>
                <a:latin typeface="Tahoma"/>
                <a:cs typeface="Times New Roman" pitchFamily="18" charset="0"/>
              </a:rPr>
            </a:br>
            <a:r>
              <a:rPr lang="en-US" sz="2000" b="0" kern="0" cap="none" dirty="0" smtClean="0">
                <a:ln>
                  <a:noFill/>
                </a:ln>
                <a:solidFill>
                  <a:srgbClr val="000000"/>
                </a:solidFill>
                <a:latin typeface="Tahoma"/>
                <a:cs typeface="Times New Roman" pitchFamily="18" charset="0"/>
              </a:rPr>
              <a:t/>
            </a:r>
            <a:br>
              <a:rPr lang="en-US" sz="2000" b="0" kern="0" cap="none" dirty="0" smtClean="0">
                <a:ln>
                  <a:noFill/>
                </a:ln>
                <a:solidFill>
                  <a:srgbClr val="000000"/>
                </a:solidFill>
                <a:latin typeface="Tahoma"/>
                <a:cs typeface="Times New Roman" pitchFamily="18" charset="0"/>
              </a:rPr>
            </a:br>
            <a:r>
              <a:rPr lang="en-US" sz="2000" b="0" kern="0" cap="none" dirty="0" smtClean="0">
                <a:ln>
                  <a:noFill/>
                </a:ln>
                <a:solidFill>
                  <a:srgbClr val="000000"/>
                </a:solidFill>
                <a:latin typeface="Tahoma"/>
                <a:cs typeface="Times New Roman" pitchFamily="18" charset="0"/>
              </a:rPr>
              <a:t>E.g.: the difference in average blood pressure between a sample of 50 men and a sample of 50 women</a:t>
            </a:r>
            <a:br>
              <a:rPr lang="en-US" sz="2000" b="0" kern="0" cap="none" dirty="0" smtClean="0">
                <a:ln>
                  <a:noFill/>
                </a:ln>
                <a:solidFill>
                  <a:srgbClr val="000000"/>
                </a:solidFill>
                <a:latin typeface="Tahoma"/>
                <a:cs typeface="Times New Roman" pitchFamily="18" charset="0"/>
              </a:rPr>
            </a:br>
            <a:r>
              <a:rPr lang="en-US" sz="2000" b="0" kern="0" cap="none" dirty="0" smtClean="0">
                <a:ln>
                  <a:noFill/>
                </a:ln>
                <a:solidFill>
                  <a:srgbClr val="000000"/>
                </a:solidFill>
                <a:latin typeface="Tahoma"/>
                <a:cs typeface="Times New Roman" pitchFamily="18" charset="0"/>
              </a:rPr>
              <a:t/>
            </a:r>
            <a:br>
              <a:rPr lang="en-US" sz="2000" b="0" kern="0" cap="none" dirty="0" smtClean="0">
                <a:ln>
                  <a:noFill/>
                </a:ln>
                <a:solidFill>
                  <a:srgbClr val="000000"/>
                </a:solidFill>
                <a:latin typeface="Tahoma"/>
                <a:cs typeface="Times New Roman" pitchFamily="18" charset="0"/>
              </a:rPr>
            </a:br>
            <a:r>
              <a:rPr lang="en-US" sz="2000" u="sng" kern="0" cap="none" dirty="0" smtClean="0">
                <a:ln>
                  <a:noFill/>
                </a:ln>
                <a:solidFill>
                  <a:srgbClr val="000000"/>
                </a:solidFill>
                <a:latin typeface="Tahoma"/>
                <a:cs typeface="Times New Roman" pitchFamily="18" charset="0"/>
              </a:rPr>
              <a:t>Sampling Variability</a:t>
            </a:r>
            <a:r>
              <a:rPr lang="en-US" sz="2000" b="0" kern="0" cap="none" dirty="0" smtClean="0">
                <a:ln>
                  <a:noFill/>
                </a:ln>
                <a:solidFill>
                  <a:srgbClr val="000000"/>
                </a:solidFill>
                <a:latin typeface="Tahoma"/>
                <a:cs typeface="Times New Roman" pitchFamily="18" charset="0"/>
              </a:rPr>
              <a:t> – If we could repeat an experiment many, many times on different samples with the same number of subjects, the resultant sample statistic would not always be the same (because of chance!). </a:t>
            </a:r>
            <a:br>
              <a:rPr lang="en-US" sz="2000" b="0" kern="0" cap="none" dirty="0" smtClean="0">
                <a:ln>
                  <a:noFill/>
                </a:ln>
                <a:solidFill>
                  <a:srgbClr val="000000"/>
                </a:solidFill>
                <a:latin typeface="Tahoma"/>
                <a:cs typeface="Times New Roman" pitchFamily="18" charset="0"/>
              </a:rPr>
            </a:br>
            <a:r>
              <a:rPr lang="en-US" sz="2000" b="0" kern="0" cap="none" dirty="0" smtClean="0">
                <a:ln>
                  <a:noFill/>
                </a:ln>
                <a:solidFill>
                  <a:srgbClr val="000000"/>
                </a:solidFill>
                <a:latin typeface="Tahoma"/>
                <a:cs typeface="Times New Roman" pitchFamily="18" charset="0"/>
              </a:rPr>
              <a:t>	</a:t>
            </a:r>
            <a:br>
              <a:rPr lang="en-US" sz="2000" b="0" kern="0" cap="none" dirty="0" smtClean="0">
                <a:ln>
                  <a:noFill/>
                </a:ln>
                <a:solidFill>
                  <a:srgbClr val="000000"/>
                </a:solidFill>
                <a:latin typeface="Tahoma"/>
                <a:cs typeface="Times New Roman" pitchFamily="18" charset="0"/>
              </a:rPr>
            </a:br>
            <a:r>
              <a:rPr lang="en-US" sz="2000" u="sng" kern="0" cap="none" dirty="0" smtClean="0">
                <a:ln>
                  <a:noFill/>
                </a:ln>
                <a:solidFill>
                  <a:srgbClr val="000000"/>
                </a:solidFill>
                <a:latin typeface="Tahoma"/>
                <a:cs typeface="Times New Roman" pitchFamily="18" charset="0"/>
              </a:rPr>
              <a:t>Standard Error</a:t>
            </a:r>
            <a:r>
              <a:rPr lang="en-US" sz="2000" b="0" kern="0" cap="none" dirty="0" smtClean="0">
                <a:ln>
                  <a:noFill/>
                </a:ln>
                <a:solidFill>
                  <a:srgbClr val="000000"/>
                </a:solidFill>
                <a:latin typeface="Tahoma"/>
                <a:cs typeface="Times New Roman" pitchFamily="18" charset="0"/>
              </a:rPr>
              <a:t> – a measure of the sampling variability</a:t>
            </a:r>
            <a:br>
              <a:rPr lang="en-US" sz="2000" b="0" kern="0" cap="none" dirty="0" smtClean="0">
                <a:ln>
                  <a:noFill/>
                </a:ln>
                <a:solidFill>
                  <a:srgbClr val="000000"/>
                </a:solidFill>
                <a:latin typeface="Tahoma"/>
                <a:cs typeface="Times New Roman" pitchFamily="18" charset="0"/>
              </a:rPr>
            </a:br>
            <a:endParaRPr lang="en-US" dirty="0"/>
          </a:p>
        </p:txBody>
      </p:sp>
      <p:sp>
        <p:nvSpPr>
          <p:cNvPr id="114691" name="Text Placeholder 2"/>
          <p:cNvSpPr>
            <a:spLocks noGrp="1"/>
          </p:cNvSpPr>
          <p:nvPr>
            <p:ph type="body" idx="1"/>
          </p:nvPr>
        </p:nvSpPr>
        <p:spPr>
          <a:xfrm>
            <a:off x="533400" y="228600"/>
            <a:ext cx="7239000" cy="990600"/>
          </a:xfrm>
        </p:spPr>
        <p:txBody>
          <a:bodyPr/>
          <a:lstStyle/>
          <a:p>
            <a:pPr algn="l"/>
            <a:r>
              <a:rPr lang="en-US" altLang="en-US" sz="2800" b="1" smtClean="0">
                <a:solidFill>
                  <a:srgbClr val="FF0000"/>
                </a:solidFill>
                <a:cs typeface="Times New Roman" pitchFamily="18" charset="0"/>
              </a:rPr>
              <a:t>Statistical Inference is based on Sampling Variability</a:t>
            </a:r>
            <a:endParaRPr lang="en-US" altLang="en-US" sz="2800" b="1" smtClean="0">
              <a:solidFill>
                <a:srgbClr val="FF0000"/>
              </a:solidFill>
            </a:endParaRPr>
          </a:p>
        </p:txBody>
      </p:sp>
      <p:sp>
        <p:nvSpPr>
          <p:cNvPr id="114692" name="Slide Number Placeholder 3"/>
          <p:cNvSpPr>
            <a:spLocks noGrp="1"/>
          </p:cNvSpPr>
          <p:nvPr>
            <p:ph type="sldNum" sz="quarter" idx="12"/>
          </p:nvPr>
        </p:nvSpPr>
        <p:spPr bwMode="auto">
          <a:noFill/>
          <a:ln>
            <a:miter lim="800000"/>
            <a:headEnd/>
            <a:tailEnd/>
          </a:ln>
        </p:spPr>
        <p:txBody>
          <a:bodyPr/>
          <a:lstStyle/>
          <a:p>
            <a:fld id="{D1E6B25C-B6FF-4913-BAF2-0C40AB2294E7}" type="slidenum">
              <a:rPr lang="en-US" altLang="zh-TW"/>
              <a:pPr/>
              <a:t>9</a:t>
            </a:fld>
            <a:endParaRPr lang="en-US" altLang="zh-TW"/>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102</TotalTime>
  <Words>2032</Words>
  <Application>Microsoft Office PowerPoint</Application>
  <PresentationFormat>عرض على الشاشة (3:4)‏</PresentationFormat>
  <Paragraphs>352</Paragraphs>
  <Slides>49</Slides>
  <Notes>29</Notes>
  <HiddenSlides>2</HiddenSlides>
  <MMClips>0</MMClips>
  <ScaleCrop>false</ScaleCrop>
  <HeadingPairs>
    <vt:vector size="8" baseType="variant">
      <vt:variant>
        <vt:lpstr>الخطوط المستخدمة</vt:lpstr>
      </vt:variant>
      <vt:variant>
        <vt:i4>14</vt:i4>
      </vt:variant>
      <vt:variant>
        <vt:lpstr>سمة</vt:lpstr>
      </vt:variant>
      <vt:variant>
        <vt:i4>8</vt:i4>
      </vt:variant>
      <vt:variant>
        <vt:lpstr>خوادم OLE مضمنة</vt:lpstr>
      </vt:variant>
      <vt:variant>
        <vt:i4>3</vt:i4>
      </vt:variant>
      <vt:variant>
        <vt:lpstr>عناوين الشرائح</vt:lpstr>
      </vt:variant>
      <vt:variant>
        <vt:i4>49</vt:i4>
      </vt:variant>
    </vt:vector>
  </HeadingPairs>
  <TitlesOfParts>
    <vt:vector size="74" baseType="lpstr">
      <vt:lpstr>Arial</vt:lpstr>
      <vt:lpstr>Wingdings</vt:lpstr>
      <vt:lpstr>Calibri</vt:lpstr>
      <vt:lpstr>Trebuchet MS</vt:lpstr>
      <vt:lpstr>Wingdings 2</vt:lpstr>
      <vt:lpstr>Garamond</vt:lpstr>
      <vt:lpstr>Times New Roman</vt:lpstr>
      <vt:lpstr>ＭＳ Ｐゴシック</vt:lpstr>
      <vt:lpstr>微軟正黑體</vt:lpstr>
      <vt:lpstr>Symbol</vt:lpstr>
      <vt:lpstr>Arial Narrow</vt:lpstr>
      <vt:lpstr>Helvetica</vt:lpstr>
      <vt:lpstr>Tahoma</vt:lpstr>
      <vt:lpstr>Arial Unicode MS</vt:lpstr>
      <vt:lpstr>Blends</vt:lpstr>
      <vt:lpstr>Opulent</vt:lpstr>
      <vt:lpstr>Artsy</vt:lpstr>
      <vt:lpstr>Stream</vt:lpstr>
      <vt:lpstr>FIREBALL</vt:lpstr>
      <vt:lpstr>1_FIREBALL</vt:lpstr>
      <vt:lpstr>2_FIREBALL</vt:lpstr>
      <vt:lpstr>3_FIREBALL</vt:lpstr>
      <vt:lpstr>Microsoft Equation 3.0</vt:lpstr>
      <vt:lpstr>MathType 5.0 Equation</vt:lpstr>
      <vt:lpstr>CorelEquation! 2.0 Equation</vt:lpstr>
      <vt:lpstr>Statistical significance using Confidence Intervals</vt:lpstr>
      <vt:lpstr>الشريحة 2</vt:lpstr>
      <vt:lpstr>Estimation</vt:lpstr>
      <vt:lpstr>Confidence intervals</vt:lpstr>
      <vt:lpstr>P-values versus Confidence intervals</vt:lpstr>
      <vt:lpstr>Computing confidence intervals (CI)</vt:lpstr>
      <vt:lpstr>الشريحة 7</vt:lpstr>
      <vt:lpstr>Example:</vt:lpstr>
      <vt:lpstr>Sample Statistic – we summarize a sample into one number; e.g., could be a mean, a difference in means or proportions, an odds ratio, or a correlation coefficient  E.g.: average blood pressure of a sample of 50 Saudi men  E.g.: the difference in average blood pressure between a sample of 50 men and a sample of 50 women  Sampling Variability – If we could repeat an experiment many, many times on different samples with the same number of subjects, the resultant sample statistic would not always be the same (because of chance!).    Standard Error – a measure of the sampling variability </vt:lpstr>
      <vt:lpstr>الشريحة 10</vt:lpstr>
      <vt:lpstr>Standard error of the mean</vt:lpstr>
      <vt:lpstr>الشريحة 12</vt:lpstr>
      <vt:lpstr>الشريحة 13</vt:lpstr>
      <vt:lpstr>الشريحة 14</vt:lpstr>
      <vt:lpstr>Confidence  intervals</vt:lpstr>
      <vt:lpstr>Confidence  intervals</vt:lpstr>
      <vt:lpstr>Different Interpretations of the 95% confidence interval</vt:lpstr>
      <vt:lpstr>Most commonly used CI:</vt:lpstr>
      <vt:lpstr>How to calculate CI</vt:lpstr>
      <vt:lpstr>Example 1</vt:lpstr>
      <vt:lpstr>Example 1</vt:lpstr>
      <vt:lpstr>Example 2: CI of the mean</vt:lpstr>
      <vt:lpstr>الشريحة 23</vt:lpstr>
      <vt:lpstr>Examples 3: CI of difference between proportions (p1-p2)</vt:lpstr>
      <vt:lpstr>Example 4: CI for difference between 2 means</vt:lpstr>
      <vt:lpstr>Example 4: CI for difference between 2 means</vt:lpstr>
      <vt:lpstr>Other commonly supplied CI</vt:lpstr>
      <vt:lpstr>CHARACTERISTICS OF CI’S</vt:lpstr>
      <vt:lpstr>الشريحة 29</vt:lpstr>
      <vt:lpstr>الشريحة 30</vt:lpstr>
      <vt:lpstr>EFFECT OF VARIABILITY</vt:lpstr>
      <vt:lpstr>Not only 95%….</vt:lpstr>
      <vt:lpstr>Common Levels of Confidence</vt:lpstr>
      <vt:lpstr>الشريحة 34</vt:lpstr>
      <vt:lpstr>الشريحة 35</vt:lpstr>
      <vt:lpstr>Example: The following finding of non-significance in a clinical trial on 178 patients.</vt:lpstr>
      <vt:lpstr>الشريحة 37</vt:lpstr>
      <vt:lpstr>Interpretation of Confidence intervals</vt:lpstr>
      <vt:lpstr>Interpretation of Confidence intervals </vt:lpstr>
      <vt:lpstr>Duality between P-values and CIs</vt:lpstr>
      <vt:lpstr>Interpreting confidence intervals</vt:lpstr>
      <vt:lpstr>الشريحة 42</vt:lpstr>
      <vt:lpstr>What about clinical importance?</vt:lpstr>
      <vt:lpstr>Interpretation of Confidence intervals </vt:lpstr>
      <vt:lpstr>الشريحة 45</vt:lpstr>
      <vt:lpstr>Comparison of p values and confidence interval</vt:lpstr>
      <vt:lpstr>Summary of key points</vt:lpstr>
      <vt:lpstr>Summary of key points</vt:lpstr>
      <vt:lpstr>الشريحة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significance using Confidence Intervals</dc:title>
  <dc:creator>XP</dc:creator>
  <cp:lastModifiedBy>AA</cp:lastModifiedBy>
  <cp:revision>13</cp:revision>
  <dcterms:created xsi:type="dcterms:W3CDTF">2013-01-18T07:23:44Z</dcterms:created>
  <dcterms:modified xsi:type="dcterms:W3CDTF">2013-11-27T16:35:58Z</dcterms:modified>
</cp:coreProperties>
</file>