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9" r:id="rId3"/>
    <p:sldId id="272" r:id="rId4"/>
    <p:sldId id="273" r:id="rId5"/>
    <p:sldId id="274" r:id="rId6"/>
    <p:sldId id="260" r:id="rId7"/>
    <p:sldId id="261" r:id="rId8"/>
    <p:sldId id="262" r:id="rId9"/>
    <p:sldId id="263" r:id="rId10"/>
    <p:sldId id="264" r:id="rId11"/>
    <p:sldId id="265" r:id="rId12"/>
    <p:sldId id="266" r:id="rId13"/>
    <p:sldId id="267" r:id="rId14"/>
    <p:sldId id="268" r:id="rId15"/>
    <p:sldId id="271"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2" d="100"/>
          <a:sy n="102" d="100"/>
        </p:scale>
        <p:origin x="-168" y="-90"/>
      </p:cViewPr>
      <p:guideLst>
        <p:guide orient="horz" pos="2160"/>
        <p:guide pos="2880"/>
      </p:guideLst>
    </p:cSldViewPr>
  </p:slideViewPr>
  <p:notesTextViewPr>
    <p:cViewPr>
      <p:scale>
        <a:sx n="1" d="1"/>
        <a:sy n="1" d="1"/>
      </p:scale>
      <p:origin x="0" y="0"/>
    </p:cViewPr>
  </p:notesTextViewPr>
  <p:sorterViewPr>
    <p:cViewPr>
      <p:scale>
        <a:sx n="100" d="100"/>
        <a:sy n="100" d="100"/>
      </p:scale>
      <p:origin x="0" y="16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624569-5B3C-4815-ACE0-735280897291}" type="datetimeFigureOut">
              <a:rPr lang="en-US" smtClean="0"/>
              <a:t>11/11/2013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E9503E-5390-47A0-AF8C-1D96BCE42154}" type="slidenum">
              <a:rPr lang="en-US" smtClean="0"/>
              <a:t>‹#›</a:t>
            </a:fld>
            <a:endParaRPr lang="en-US"/>
          </a:p>
        </p:txBody>
      </p:sp>
    </p:spTree>
    <p:extLst>
      <p:ext uri="{BB962C8B-B14F-4D97-AF65-F5344CB8AC3E}">
        <p14:creationId xmlns:p14="http://schemas.microsoft.com/office/powerpoint/2010/main" val="3304098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17B085-621D-481E-9678-C3E14C3B2A90}" type="slidenum">
              <a:rPr lang="en-US"/>
              <a:pPr/>
              <a:t>3</a:t>
            </a:fld>
            <a:endParaRPr lang="en-US"/>
          </a:p>
        </p:txBody>
      </p:sp>
      <p:sp>
        <p:nvSpPr>
          <p:cNvPr id="154626" name="Rectangle 1026"/>
          <p:cNvSpPr>
            <a:spLocks noGrp="1" noRot="1" noChangeAspect="1" noChangeArrowheads="1" noTextEdit="1"/>
          </p:cNvSpPr>
          <p:nvPr>
            <p:ph type="sldImg"/>
          </p:nvPr>
        </p:nvSpPr>
        <p:spPr>
          <a:ln/>
        </p:spPr>
      </p:sp>
      <p:sp>
        <p:nvSpPr>
          <p:cNvPr id="15462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A94DB8-9FC0-4680-99B4-4D2164BBBFB8}" type="slidenum">
              <a:rPr lang="en-US"/>
              <a:pPr/>
              <a:t>4</a:t>
            </a:fld>
            <a:endParaRPr 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FD363B-1135-4199-8EFA-03E21EDE59A3}" type="slidenum">
              <a:rPr lang="en-US"/>
              <a:pPr/>
              <a:t>15</a:t>
            </a:fld>
            <a:endParaRPr lang="en-US"/>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42722" name="Group 2"/>
          <p:cNvGrpSpPr>
            <a:grpSpLocks/>
          </p:cNvGrpSpPr>
          <p:nvPr/>
        </p:nvGrpSpPr>
        <p:grpSpPr bwMode="auto">
          <a:xfrm>
            <a:off x="0" y="0"/>
            <a:ext cx="9140825" cy="6850063"/>
            <a:chOff x="0" y="0"/>
            <a:chExt cx="5758" cy="4315"/>
          </a:xfrm>
        </p:grpSpPr>
        <p:grpSp>
          <p:nvGrpSpPr>
            <p:cNvPr id="542723" name="Group 3"/>
            <p:cNvGrpSpPr>
              <a:grpSpLocks/>
            </p:cNvGrpSpPr>
            <p:nvPr userDrawn="1"/>
          </p:nvGrpSpPr>
          <p:grpSpPr bwMode="auto">
            <a:xfrm>
              <a:off x="1728" y="2230"/>
              <a:ext cx="4027" cy="2085"/>
              <a:chOff x="1728" y="2230"/>
              <a:chExt cx="4027" cy="2085"/>
            </a:xfrm>
          </p:grpSpPr>
          <p:sp>
            <p:nvSpPr>
              <p:cNvPr id="542724"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sp>
            <p:nvSpPr>
              <p:cNvPr id="542725"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sp>
            <p:nvSpPr>
              <p:cNvPr id="542726"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sp>
            <p:nvSpPr>
              <p:cNvPr id="542727"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sp>
            <p:nvSpPr>
              <p:cNvPr id="542728"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grpSp>
        <p:sp>
          <p:nvSpPr>
            <p:cNvPr id="542729"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sp>
          <p:nvSpPr>
            <p:cNvPr id="542730"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grpSp>
      <p:sp>
        <p:nvSpPr>
          <p:cNvPr id="542731"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noProof="0" smtClean="0"/>
              <a:t>Click to edit Master title style</a:t>
            </a:r>
          </a:p>
        </p:txBody>
      </p:sp>
      <p:sp>
        <p:nvSpPr>
          <p:cNvPr id="5427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542733" name="Rectangle 13"/>
          <p:cNvSpPr>
            <a:spLocks noGrp="1" noChangeArrowheads="1"/>
          </p:cNvSpPr>
          <p:nvPr>
            <p:ph type="dt" sz="quarter" idx="2"/>
          </p:nvPr>
        </p:nvSpPr>
        <p:spPr>
          <a:xfrm>
            <a:off x="457200" y="6248400"/>
            <a:ext cx="2133600" cy="476250"/>
          </a:xfrm>
        </p:spPr>
        <p:txBody>
          <a:bodyPr/>
          <a:lstStyle>
            <a:lvl1pPr>
              <a:defRPr/>
            </a:lvl1pPr>
          </a:lstStyle>
          <a:p>
            <a:endParaRPr lang="en-US">
              <a:solidFill>
                <a:srgbClr val="FFFFFF"/>
              </a:solidFill>
            </a:endParaRPr>
          </a:p>
        </p:txBody>
      </p:sp>
      <p:sp>
        <p:nvSpPr>
          <p:cNvPr id="542734" name="Rectangle 14"/>
          <p:cNvSpPr>
            <a:spLocks noGrp="1" noChangeArrowheads="1"/>
          </p:cNvSpPr>
          <p:nvPr>
            <p:ph type="ftr" sz="quarter" idx="3"/>
          </p:nvPr>
        </p:nvSpPr>
        <p:spPr>
          <a:xfrm>
            <a:off x="3124200" y="6251575"/>
            <a:ext cx="2895600" cy="476250"/>
          </a:xfrm>
        </p:spPr>
        <p:txBody>
          <a:bodyPr/>
          <a:lstStyle>
            <a:lvl1pPr>
              <a:defRPr/>
            </a:lvl1pPr>
          </a:lstStyle>
          <a:p>
            <a:endParaRPr lang="en-US">
              <a:solidFill>
                <a:srgbClr val="FFFFFF"/>
              </a:solidFill>
            </a:endParaRPr>
          </a:p>
        </p:txBody>
      </p:sp>
      <p:sp>
        <p:nvSpPr>
          <p:cNvPr id="542735" name="Rectangle 15"/>
          <p:cNvSpPr>
            <a:spLocks noGrp="1" noChangeArrowheads="1"/>
          </p:cNvSpPr>
          <p:nvPr>
            <p:ph type="sldNum" sz="quarter" idx="4"/>
          </p:nvPr>
        </p:nvSpPr>
        <p:spPr>
          <a:xfrm>
            <a:off x="6553200" y="6254750"/>
            <a:ext cx="2133600" cy="476250"/>
          </a:xfrm>
        </p:spPr>
        <p:txBody>
          <a:bodyPr/>
          <a:lstStyle>
            <a:lvl1pPr>
              <a:defRPr/>
            </a:lvl1pPr>
          </a:lstStyle>
          <a:p>
            <a:fld id="{7D945C7F-36EE-41FB-8976-A0C65D7FE672}"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375227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0AC33958-4A08-4717-9EC7-E785DB0FCED5}" type="slidenum">
              <a:rPr lang="en-US">
                <a:solidFill>
                  <a:srgbClr val="FFFFFF"/>
                </a:solidFill>
              </a:rPr>
              <a:pPr/>
              <a:t>‹#›</a:t>
            </a:fld>
            <a:endParaRPr lang="en-US">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1733281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4B799D62-A57C-4D2C-BA97-514A47A09043}" type="slidenum">
              <a:rPr lang="en-US">
                <a:solidFill>
                  <a:srgbClr val="FFFFFF"/>
                </a:solidFill>
              </a:rPr>
              <a:pPr/>
              <a:t>‹#›</a:t>
            </a:fld>
            <a:endParaRPr lang="en-US">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1511643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51575"/>
            <a:ext cx="2133600" cy="476250"/>
          </a:xfrm>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fld id="{91EBA606-53AE-486A-AEBB-D3AB2A137A82}" type="slidenum">
              <a:rPr lang="en-US">
                <a:solidFill>
                  <a:srgbClr val="FFFFFF"/>
                </a:solidFill>
              </a:rPr>
              <a:pPr/>
              <a:t>‹#›</a:t>
            </a:fld>
            <a:endParaRPr lang="en-US">
              <a:solidFill>
                <a:srgbClr val="FFFFFF"/>
              </a:solidFill>
            </a:endParaRPr>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2908973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51575"/>
            <a:ext cx="2133600" cy="476250"/>
          </a:xfrm>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1"/>
          </p:nvPr>
        </p:nvSpPr>
        <p:spPr>
          <a:xfrm>
            <a:off x="6553200" y="6248400"/>
            <a:ext cx="2133600" cy="476250"/>
          </a:xfrm>
        </p:spPr>
        <p:txBody>
          <a:bodyPr/>
          <a:lstStyle>
            <a:lvl1pPr>
              <a:defRPr/>
            </a:lvl1pPr>
          </a:lstStyle>
          <a:p>
            <a:fld id="{4D8750C9-898F-4D56-A282-02E3E5A02284}" type="slidenum">
              <a:rPr lang="en-US">
                <a:solidFill>
                  <a:srgbClr val="FFFFFF"/>
                </a:solidFill>
              </a:rPr>
              <a:pPr/>
              <a:t>‹#›</a:t>
            </a:fld>
            <a:endParaRPr lang="en-US">
              <a:solidFill>
                <a:srgbClr val="FFFFFF"/>
              </a:solidFill>
            </a:endParaRPr>
          </a:p>
        </p:txBody>
      </p:sp>
      <p:sp>
        <p:nvSpPr>
          <p:cNvPr id="6" name="Footer Placeholder 5"/>
          <p:cNvSpPr>
            <a:spLocks noGrp="1"/>
          </p:cNvSpPr>
          <p:nvPr>
            <p:ph type="ftr" sz="quarter" idx="12"/>
          </p:nvPr>
        </p:nvSpPr>
        <p:spPr>
          <a:xfrm>
            <a:off x="3124200" y="6248400"/>
            <a:ext cx="2895600" cy="476250"/>
          </a:xfrm>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2046864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14C161F5-FFAD-4F4A-B970-FBC4C1992B23}" type="slidenum">
              <a:rPr lang="en-US">
                <a:solidFill>
                  <a:srgbClr val="FFFFFF"/>
                </a:solidFill>
              </a:rPr>
              <a:pPr/>
              <a:t>‹#›</a:t>
            </a:fld>
            <a:endParaRPr lang="en-US">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1759535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DBD928FD-43AD-46FA-BB8F-31501C5A810F}" type="slidenum">
              <a:rPr lang="en-US">
                <a:solidFill>
                  <a:srgbClr val="FFFFFF"/>
                </a:solidFill>
              </a:rPr>
              <a:pPr/>
              <a:t>‹#›</a:t>
            </a:fld>
            <a:endParaRPr lang="en-US">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4158919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3F45E1C7-9AAB-48F3-A5A7-2DC4D39C5A42}" type="slidenum">
              <a:rPr lang="en-US">
                <a:solidFill>
                  <a:srgbClr val="FFFFFF"/>
                </a:solidFill>
              </a:rPr>
              <a:pPr/>
              <a:t>‹#›</a:t>
            </a:fld>
            <a:endParaRPr lang="en-US">
              <a:solidFill>
                <a:srgbClr val="FFFFFF"/>
              </a:solidFill>
            </a:endParaRPr>
          </a:p>
        </p:txBody>
      </p:sp>
      <p:sp>
        <p:nvSpPr>
          <p:cNvPr id="7" name="Footer Placeholder 6"/>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811336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FFFFFF"/>
              </a:solidFill>
            </a:endParaRPr>
          </a:p>
        </p:txBody>
      </p:sp>
      <p:sp>
        <p:nvSpPr>
          <p:cNvPr id="8" name="Slide Number Placeholder 7"/>
          <p:cNvSpPr>
            <a:spLocks noGrp="1"/>
          </p:cNvSpPr>
          <p:nvPr>
            <p:ph type="sldNum" sz="quarter" idx="11"/>
          </p:nvPr>
        </p:nvSpPr>
        <p:spPr/>
        <p:txBody>
          <a:bodyPr/>
          <a:lstStyle>
            <a:lvl1pPr>
              <a:defRPr/>
            </a:lvl1pPr>
          </a:lstStyle>
          <a:p>
            <a:fld id="{7A8CA15C-04C4-4335-A1B2-28D2A60702CF}" type="slidenum">
              <a:rPr lang="en-US">
                <a:solidFill>
                  <a:srgbClr val="FFFFFF"/>
                </a:solidFill>
              </a:rPr>
              <a:pPr/>
              <a:t>‹#›</a:t>
            </a:fld>
            <a:endParaRPr lang="en-US">
              <a:solidFill>
                <a:srgbClr val="FFFFFF"/>
              </a:solidFill>
            </a:endParaRPr>
          </a:p>
        </p:txBody>
      </p:sp>
      <p:sp>
        <p:nvSpPr>
          <p:cNvPr id="9" name="Footer Placeholder 8"/>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2157883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FFFFFF"/>
              </a:solidFill>
            </a:endParaRPr>
          </a:p>
        </p:txBody>
      </p:sp>
      <p:sp>
        <p:nvSpPr>
          <p:cNvPr id="4" name="Slide Number Placeholder 3"/>
          <p:cNvSpPr>
            <a:spLocks noGrp="1"/>
          </p:cNvSpPr>
          <p:nvPr>
            <p:ph type="sldNum" sz="quarter" idx="11"/>
          </p:nvPr>
        </p:nvSpPr>
        <p:spPr/>
        <p:txBody>
          <a:bodyPr/>
          <a:lstStyle>
            <a:lvl1pPr>
              <a:defRPr/>
            </a:lvl1pPr>
          </a:lstStyle>
          <a:p>
            <a:fld id="{F764ECAB-FC3D-4BFA-BCA8-8E928CD05833}" type="slidenum">
              <a:rPr lang="en-US">
                <a:solidFill>
                  <a:srgbClr val="FFFFFF"/>
                </a:solidFill>
              </a:rPr>
              <a:pPr/>
              <a:t>‹#›</a:t>
            </a:fld>
            <a:endParaRPr lang="en-US">
              <a:solidFill>
                <a:srgbClr val="FFFFFF"/>
              </a:solidFill>
            </a:endParaRPr>
          </a:p>
        </p:txBody>
      </p:sp>
      <p:sp>
        <p:nvSpPr>
          <p:cNvPr id="5" name="Footer Placeholder 4"/>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1368217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solidFill>
            </a:endParaRPr>
          </a:p>
        </p:txBody>
      </p:sp>
      <p:sp>
        <p:nvSpPr>
          <p:cNvPr id="3" name="Slide Number Placeholder 2"/>
          <p:cNvSpPr>
            <a:spLocks noGrp="1"/>
          </p:cNvSpPr>
          <p:nvPr>
            <p:ph type="sldNum" sz="quarter" idx="11"/>
          </p:nvPr>
        </p:nvSpPr>
        <p:spPr/>
        <p:txBody>
          <a:bodyPr/>
          <a:lstStyle>
            <a:lvl1pPr>
              <a:defRPr/>
            </a:lvl1pPr>
          </a:lstStyle>
          <a:p>
            <a:fld id="{4A146ADB-E209-4B8D-89AF-51FC423A52B6}" type="slidenum">
              <a:rPr lang="en-US">
                <a:solidFill>
                  <a:srgbClr val="FFFFFF"/>
                </a:solidFill>
              </a:rPr>
              <a:pPr/>
              <a:t>‹#›</a:t>
            </a:fld>
            <a:endParaRPr lang="en-US">
              <a:solidFill>
                <a:srgbClr val="FFFFFF"/>
              </a:solidFill>
            </a:endParaRPr>
          </a:p>
        </p:txBody>
      </p:sp>
      <p:sp>
        <p:nvSpPr>
          <p:cNvPr id="4" name="Footer Placeholder 3"/>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3471278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831340D1-BD17-4257-85C0-EE4372E7165F}" type="slidenum">
              <a:rPr lang="en-US">
                <a:solidFill>
                  <a:srgbClr val="FFFFFF"/>
                </a:solidFill>
              </a:rPr>
              <a:pPr/>
              <a:t>‹#›</a:t>
            </a:fld>
            <a:endParaRPr lang="en-US">
              <a:solidFill>
                <a:srgbClr val="FFFFFF"/>
              </a:solidFill>
            </a:endParaRPr>
          </a:p>
        </p:txBody>
      </p:sp>
      <p:sp>
        <p:nvSpPr>
          <p:cNvPr id="7" name="Footer Placeholder 6"/>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2357892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CD2C991B-93FB-4E1F-9798-77CA8F19296E}" type="slidenum">
              <a:rPr lang="en-US">
                <a:solidFill>
                  <a:srgbClr val="FFFFFF"/>
                </a:solidFill>
              </a:rPr>
              <a:pPr/>
              <a:t>‹#›</a:t>
            </a:fld>
            <a:endParaRPr lang="en-US">
              <a:solidFill>
                <a:srgbClr val="FFFFFF"/>
              </a:solidFill>
            </a:endParaRPr>
          </a:p>
        </p:txBody>
      </p:sp>
      <p:sp>
        <p:nvSpPr>
          <p:cNvPr id="7" name="Footer Placeholder 6"/>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10807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1698"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defRPr>
            </a:lvl1pPr>
          </a:lstStyle>
          <a:p>
            <a:pPr fontAlgn="base">
              <a:spcBef>
                <a:spcPct val="0"/>
              </a:spcBef>
              <a:spcAft>
                <a:spcPct val="0"/>
              </a:spcAft>
            </a:pPr>
            <a:endParaRPr lang="en-US">
              <a:solidFill>
                <a:srgbClr val="FFFFFF"/>
              </a:solidFill>
            </a:endParaRPr>
          </a:p>
        </p:txBody>
      </p:sp>
      <p:sp>
        <p:nvSpPr>
          <p:cNvPr id="541699"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atin typeface="Arial" charset="0"/>
              </a:defRPr>
            </a:lvl1pPr>
          </a:lstStyle>
          <a:p>
            <a:pPr fontAlgn="base">
              <a:spcBef>
                <a:spcPct val="0"/>
              </a:spcBef>
              <a:spcAft>
                <a:spcPct val="0"/>
              </a:spcAft>
            </a:pPr>
            <a:fld id="{FD09D019-4B91-4915-B529-D6F4811FAD09}" type="slidenum">
              <a:rPr lang="en-US">
                <a:solidFill>
                  <a:srgbClr val="FFFFFF"/>
                </a:solidFill>
              </a:rPr>
              <a:pPr fontAlgn="base">
                <a:spcBef>
                  <a:spcPct val="0"/>
                </a:spcBef>
                <a:spcAft>
                  <a:spcPct val="0"/>
                </a:spcAft>
              </a:pPr>
              <a:t>‹#›</a:t>
            </a:fld>
            <a:endParaRPr lang="en-US">
              <a:solidFill>
                <a:srgbClr val="FFFFFF"/>
              </a:solidFill>
            </a:endParaRPr>
          </a:p>
        </p:txBody>
      </p:sp>
      <p:grpSp>
        <p:nvGrpSpPr>
          <p:cNvPr id="541700" name="Group 4"/>
          <p:cNvGrpSpPr>
            <a:grpSpLocks/>
          </p:cNvGrpSpPr>
          <p:nvPr/>
        </p:nvGrpSpPr>
        <p:grpSpPr bwMode="auto">
          <a:xfrm>
            <a:off x="0" y="0"/>
            <a:ext cx="9140825" cy="6850063"/>
            <a:chOff x="0" y="0"/>
            <a:chExt cx="5758" cy="4315"/>
          </a:xfrm>
        </p:grpSpPr>
        <p:grpSp>
          <p:nvGrpSpPr>
            <p:cNvPr id="541701" name="Group 5"/>
            <p:cNvGrpSpPr>
              <a:grpSpLocks/>
            </p:cNvGrpSpPr>
            <p:nvPr userDrawn="1"/>
          </p:nvGrpSpPr>
          <p:grpSpPr bwMode="auto">
            <a:xfrm>
              <a:off x="1728" y="2230"/>
              <a:ext cx="4027" cy="2085"/>
              <a:chOff x="1728" y="2230"/>
              <a:chExt cx="4027" cy="2085"/>
            </a:xfrm>
          </p:grpSpPr>
          <p:sp>
            <p:nvSpPr>
              <p:cNvPr id="541702"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sp>
            <p:nvSpPr>
              <p:cNvPr id="541703"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sp>
            <p:nvSpPr>
              <p:cNvPr id="541704"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sp>
            <p:nvSpPr>
              <p:cNvPr id="541705"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sp>
            <p:nvSpPr>
              <p:cNvPr id="541706"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grpSp>
        <p:sp>
          <p:nvSpPr>
            <p:cNvPr id="541707"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sp>
          <p:nvSpPr>
            <p:cNvPr id="541708"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b="1">
                <a:solidFill>
                  <a:srgbClr val="FFFFFF"/>
                </a:solidFill>
              </a:endParaRPr>
            </a:p>
          </p:txBody>
        </p:sp>
      </p:grpSp>
      <p:sp>
        <p:nvSpPr>
          <p:cNvPr id="541709"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41710"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b="0">
                <a:latin typeface="Arial" charset="0"/>
              </a:defRPr>
            </a:lvl1pPr>
          </a:lstStyle>
          <a:p>
            <a:pPr fontAlgn="base">
              <a:spcBef>
                <a:spcPct val="0"/>
              </a:spcBef>
              <a:spcAft>
                <a:spcPct val="0"/>
              </a:spcAft>
            </a:pPr>
            <a:endParaRPr lang="en-US">
              <a:solidFill>
                <a:srgbClr val="FFFFFF"/>
              </a:solidFill>
            </a:endParaRPr>
          </a:p>
        </p:txBody>
      </p:sp>
      <p:sp>
        <p:nvSpPr>
          <p:cNvPr id="541711"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090905374"/>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hf hdr="0" ftr="0" dt="0"/>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tags" Target="../tags/tag5.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15"/>
          <p:cNvSpPr>
            <a:spLocks noGrp="1" noChangeArrowheads="1"/>
          </p:cNvSpPr>
          <p:nvPr>
            <p:ph type="sldNum" sz="quarter" idx="4"/>
          </p:nvPr>
        </p:nvSpPr>
        <p:spPr/>
        <p:txBody>
          <a:bodyPr/>
          <a:lstStyle/>
          <a:p>
            <a:fld id="{F0879FEA-1ACD-4C9D-9E9D-4FD86FFDDFE4}" type="slidenum">
              <a:rPr lang="en-US">
                <a:solidFill>
                  <a:srgbClr val="FFFFFF"/>
                </a:solidFill>
              </a:rPr>
              <a:pPr/>
              <a:t>1</a:t>
            </a:fld>
            <a:endParaRPr lang="en-US">
              <a:solidFill>
                <a:srgbClr val="FFFFFF"/>
              </a:solidFill>
            </a:endParaRPr>
          </a:p>
        </p:txBody>
      </p:sp>
      <p:sp>
        <p:nvSpPr>
          <p:cNvPr id="3074" name="Rectangle 2"/>
          <p:cNvSpPr>
            <a:spLocks noGrp="1" noChangeArrowheads="1"/>
          </p:cNvSpPr>
          <p:nvPr>
            <p:ph type="ctrTitle"/>
          </p:nvPr>
        </p:nvSpPr>
        <p:spPr>
          <a:xfrm>
            <a:off x="381000" y="1676400"/>
            <a:ext cx="8229600" cy="3429000"/>
          </a:xfrm>
          <a:noFill/>
          <a:extLst>
            <a:ext uri="{909E8E84-426E-40DD-AFC4-6F175D3DCCD1}">
              <a14:hiddenFill xmlns:a14="http://schemas.microsoft.com/office/drawing/2010/main">
                <a:solidFill>
                  <a:schemeClr val="hlink"/>
                </a:solidFill>
              </a14:hiddenFill>
            </a:ext>
          </a:extLst>
        </p:spPr>
        <p:txBody>
          <a:bodyPr/>
          <a:lstStyle/>
          <a:p>
            <a:r>
              <a:rPr lang="en-US" sz="5400" dirty="0" smtClean="0"/>
              <a:t> </a:t>
            </a:r>
            <a:r>
              <a:rPr lang="en-US" sz="5400" dirty="0"/>
              <a:t>Data </a:t>
            </a:r>
            <a:r>
              <a:rPr lang="en-US" sz="5400" dirty="0" smtClean="0"/>
              <a:t>Analysis using SPSS</a:t>
            </a:r>
            <a:r>
              <a:rPr lang="en-US" sz="5400" dirty="0"/>
              <a:t/>
            </a:r>
            <a:br>
              <a:rPr lang="en-US" sz="5400" dirty="0"/>
            </a:br>
            <a:r>
              <a:rPr lang="en-US" sz="2400" dirty="0" smtClean="0"/>
              <a:t>By</a:t>
            </a:r>
            <a:br>
              <a:rPr lang="en-US" sz="2400" dirty="0" smtClean="0"/>
            </a:br>
            <a:r>
              <a:rPr lang="en-US" sz="2400" dirty="0" err="1" smtClean="0"/>
              <a:t>Dr.Shaik</a:t>
            </a:r>
            <a:r>
              <a:rPr lang="en-US" sz="2400" dirty="0" smtClean="0"/>
              <a:t> </a:t>
            </a:r>
            <a:r>
              <a:rPr lang="en-US" sz="2400" dirty="0" err="1" smtClean="0"/>
              <a:t>Shaffi</a:t>
            </a:r>
            <a:r>
              <a:rPr lang="en-US" sz="2400" dirty="0" smtClean="0"/>
              <a:t> </a:t>
            </a:r>
            <a:r>
              <a:rPr lang="en-US" sz="2400" dirty="0" err="1" smtClean="0"/>
              <a:t>Ahamed</a:t>
            </a:r>
            <a:r>
              <a:rPr lang="en-US" sz="2400" dirty="0" smtClean="0"/>
              <a:t> Ph.D.,</a:t>
            </a:r>
            <a:br>
              <a:rPr lang="en-US" sz="2400" dirty="0" smtClean="0"/>
            </a:br>
            <a:r>
              <a:rPr lang="en-US" sz="2400" dirty="0" smtClean="0"/>
              <a:t>Associate Professor</a:t>
            </a:r>
            <a:br>
              <a:rPr lang="en-US" sz="2400" dirty="0" smtClean="0"/>
            </a:br>
            <a:r>
              <a:rPr lang="en-US" sz="2400" dirty="0" smtClean="0"/>
              <a:t>Dept. of Family &amp; Community Medicine</a:t>
            </a:r>
            <a:br>
              <a:rPr lang="en-US" sz="2400" dirty="0" smtClean="0"/>
            </a:br>
            <a:r>
              <a:rPr lang="en-US" sz="2400" dirty="0" smtClean="0"/>
              <a:t>College of Medicine, KSU</a:t>
            </a:r>
            <a:r>
              <a:rPr lang="en-US" sz="5400" dirty="0"/>
              <a:t/>
            </a:r>
            <a:br>
              <a:rPr lang="en-US" sz="5400" dirty="0"/>
            </a:br>
            <a:endParaRPr lang="en-US" sz="4800" dirty="0"/>
          </a:p>
        </p:txBody>
      </p:sp>
    </p:spTree>
    <p:extLst>
      <p:ext uri="{BB962C8B-B14F-4D97-AF65-F5344CB8AC3E}">
        <p14:creationId xmlns:p14="http://schemas.microsoft.com/office/powerpoint/2010/main" val="3777206417"/>
      </p:ext>
    </p:extLst>
  </p:cSld>
  <p:clrMapOvr>
    <a:masterClrMapping/>
  </p:clrMapOvr>
  <p:transition advTm="1368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3"/>
          <p:cNvSpPr>
            <a:spLocks noGrp="1"/>
          </p:cNvSpPr>
          <p:nvPr>
            <p:ph type="sldNum" sz="quarter" idx="11"/>
          </p:nvPr>
        </p:nvSpPr>
        <p:spPr/>
        <p:txBody>
          <a:bodyPr/>
          <a:lstStyle/>
          <a:p>
            <a:fld id="{08E0690A-33C5-46C3-A7D7-DF79B69896D5}" type="slidenum">
              <a:rPr lang="en-US">
                <a:solidFill>
                  <a:srgbClr val="FFFFFF"/>
                </a:solidFill>
              </a:rPr>
              <a:pPr/>
              <a:t>10</a:t>
            </a:fld>
            <a:endParaRPr lang="en-US">
              <a:solidFill>
                <a:srgbClr val="FFFFFF"/>
              </a:solidFill>
            </a:endParaRPr>
          </a:p>
        </p:txBody>
      </p:sp>
      <p:pic>
        <p:nvPicPr>
          <p:cNvPr id="6154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5029200" cy="2827338"/>
          </a:xfrm>
          <a:prstGeom prst="rect">
            <a:avLst/>
          </a:prstGeom>
          <a:noFill/>
          <a:extLst>
            <a:ext uri="{909E8E84-426E-40DD-AFC4-6F175D3DCCD1}">
              <a14:hiddenFill xmlns:a14="http://schemas.microsoft.com/office/drawing/2010/main">
                <a:solidFill>
                  <a:srgbClr val="FFFFFF"/>
                </a:solidFill>
              </a14:hiddenFill>
            </a:ext>
          </a:extLst>
        </p:spPr>
      </p:pic>
      <p:pic>
        <p:nvPicPr>
          <p:cNvPr id="6154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6150" y="3352800"/>
            <a:ext cx="6927850" cy="2873375"/>
          </a:xfrm>
          <a:prstGeom prst="rect">
            <a:avLst/>
          </a:prstGeom>
          <a:noFill/>
          <a:extLst>
            <a:ext uri="{909E8E84-426E-40DD-AFC4-6F175D3DCCD1}">
              <a14:hiddenFill xmlns:a14="http://schemas.microsoft.com/office/drawing/2010/main">
                <a:solidFill>
                  <a:srgbClr val="FFFFFF"/>
                </a:solidFill>
              </a14:hiddenFill>
            </a:ext>
          </a:extLst>
        </p:spPr>
      </p:pic>
      <p:sp>
        <p:nvSpPr>
          <p:cNvPr id="615428" name="Text Box 4"/>
          <p:cNvSpPr txBox="1">
            <a:spLocks noChangeArrowheads="1"/>
          </p:cNvSpPr>
          <p:nvPr/>
        </p:nvSpPr>
        <p:spPr bwMode="auto">
          <a:xfrm>
            <a:off x="5486400" y="1524000"/>
            <a:ext cx="30511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fontAlgn="base">
              <a:spcBef>
                <a:spcPct val="0"/>
              </a:spcBef>
              <a:spcAft>
                <a:spcPct val="0"/>
              </a:spcAft>
              <a:buFontTx/>
              <a:buAutoNum type="arabicPeriod"/>
            </a:pPr>
            <a:r>
              <a:rPr lang="en-US" sz="2400" b="1">
                <a:solidFill>
                  <a:srgbClr val="FFFFFF"/>
                </a:solidFill>
                <a:latin typeface="Garamond" pitchFamily="18" charset="0"/>
              </a:rPr>
              <a:t>Hit Paste to obtain </a:t>
            </a:r>
          </a:p>
          <a:p>
            <a:pPr fontAlgn="base">
              <a:spcBef>
                <a:spcPct val="0"/>
              </a:spcBef>
              <a:spcAft>
                <a:spcPct val="0"/>
              </a:spcAft>
            </a:pPr>
            <a:r>
              <a:rPr lang="en-US" sz="2400" b="1">
                <a:solidFill>
                  <a:srgbClr val="FFFFFF"/>
                </a:solidFill>
                <a:latin typeface="Garamond" pitchFamily="18" charset="0"/>
              </a:rPr>
              <a:t>     Syntax Window</a:t>
            </a:r>
          </a:p>
        </p:txBody>
      </p:sp>
      <p:cxnSp>
        <p:nvCxnSpPr>
          <p:cNvPr id="615429" name="AutoShape 5"/>
          <p:cNvCxnSpPr>
            <a:cxnSpLocks noChangeShapeType="1"/>
          </p:cNvCxnSpPr>
          <p:nvPr/>
        </p:nvCxnSpPr>
        <p:spPr bwMode="auto">
          <a:xfrm rot="5400000" flipH="1" flipV="1">
            <a:off x="4176712" y="395288"/>
            <a:ext cx="631825" cy="4565650"/>
          </a:xfrm>
          <a:prstGeom prst="bentConnector3">
            <a:avLst>
              <a:gd name="adj1" fmla="val -35931"/>
            </a:avLst>
          </a:prstGeom>
          <a:noFill/>
          <a:ln w="38100">
            <a:solidFill>
              <a:schemeClr val="tx1"/>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5430" name="Oval 6"/>
          <p:cNvSpPr>
            <a:spLocks noChangeArrowheads="1"/>
          </p:cNvSpPr>
          <p:nvPr/>
        </p:nvSpPr>
        <p:spPr bwMode="auto">
          <a:xfrm>
            <a:off x="1676400" y="2514600"/>
            <a:ext cx="838200" cy="533400"/>
          </a:xfrm>
          <a:prstGeom prst="ellipse">
            <a:avLst/>
          </a:prstGeom>
          <a:noFill/>
          <a:ln w="38100">
            <a:solidFill>
              <a:srgbClr val="0033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b="1">
              <a:solidFill>
                <a:srgbClr val="FFFFFF"/>
              </a:solidFill>
            </a:endParaRPr>
          </a:p>
        </p:txBody>
      </p:sp>
      <p:sp>
        <p:nvSpPr>
          <p:cNvPr id="615431" name="Text Box 7"/>
          <p:cNvSpPr txBox="1">
            <a:spLocks noChangeArrowheads="1"/>
          </p:cNvSpPr>
          <p:nvPr/>
        </p:nvSpPr>
        <p:spPr bwMode="auto">
          <a:xfrm>
            <a:off x="212725" y="3481388"/>
            <a:ext cx="19685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FFFF"/>
                </a:solidFill>
              </a:rPr>
              <a:t>2. Run Syntax</a:t>
            </a:r>
          </a:p>
          <a:p>
            <a:pPr fontAlgn="base">
              <a:spcBef>
                <a:spcPct val="0"/>
              </a:spcBef>
              <a:spcAft>
                <a:spcPct val="0"/>
              </a:spcAft>
            </a:pPr>
            <a:r>
              <a:rPr lang="en-US" sz="2400" b="1">
                <a:solidFill>
                  <a:srgbClr val="FFFFFF"/>
                </a:solidFill>
              </a:rPr>
              <a:t>to obtain the </a:t>
            </a:r>
          </a:p>
          <a:p>
            <a:pPr fontAlgn="base">
              <a:spcBef>
                <a:spcPct val="0"/>
              </a:spcBef>
              <a:spcAft>
                <a:spcPct val="0"/>
              </a:spcAft>
            </a:pPr>
            <a:r>
              <a:rPr lang="en-US" sz="2400" b="1">
                <a:solidFill>
                  <a:srgbClr val="FFFFFF"/>
                </a:solidFill>
              </a:rPr>
              <a:t>results in the</a:t>
            </a:r>
          </a:p>
          <a:p>
            <a:pPr fontAlgn="base">
              <a:spcBef>
                <a:spcPct val="0"/>
              </a:spcBef>
              <a:spcAft>
                <a:spcPct val="0"/>
              </a:spcAft>
            </a:pPr>
            <a:r>
              <a:rPr lang="en-US" sz="2400" b="1">
                <a:solidFill>
                  <a:srgbClr val="FFFFFF"/>
                </a:solidFill>
              </a:rPr>
              <a:t>Output </a:t>
            </a:r>
          </a:p>
          <a:p>
            <a:pPr fontAlgn="base">
              <a:spcBef>
                <a:spcPct val="0"/>
              </a:spcBef>
              <a:spcAft>
                <a:spcPct val="0"/>
              </a:spcAft>
            </a:pPr>
            <a:r>
              <a:rPr lang="en-US" sz="2400" b="1">
                <a:solidFill>
                  <a:srgbClr val="FFFFFF"/>
                </a:solidFill>
              </a:rPr>
              <a:t>Window </a:t>
            </a:r>
          </a:p>
        </p:txBody>
      </p:sp>
      <p:sp>
        <p:nvSpPr>
          <p:cNvPr id="615432" name="Oval 8"/>
          <p:cNvSpPr>
            <a:spLocks noChangeArrowheads="1"/>
          </p:cNvSpPr>
          <p:nvPr/>
        </p:nvSpPr>
        <p:spPr bwMode="auto">
          <a:xfrm>
            <a:off x="6248400" y="3657600"/>
            <a:ext cx="381000" cy="228600"/>
          </a:xfrm>
          <a:prstGeom prst="ellipse">
            <a:avLst/>
          </a:prstGeom>
          <a:noFill/>
          <a:ln w="38100">
            <a:solidFill>
              <a:srgbClr val="0033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b="1">
              <a:solidFill>
                <a:srgbClr val="FFFFFF"/>
              </a:solidFill>
            </a:endParaRPr>
          </a:p>
        </p:txBody>
      </p:sp>
      <p:sp>
        <p:nvSpPr>
          <p:cNvPr id="615433" name="Oval 9"/>
          <p:cNvSpPr>
            <a:spLocks noChangeArrowheads="1"/>
          </p:cNvSpPr>
          <p:nvPr/>
        </p:nvSpPr>
        <p:spPr bwMode="auto">
          <a:xfrm>
            <a:off x="5791200" y="3962400"/>
            <a:ext cx="457200" cy="304800"/>
          </a:xfrm>
          <a:prstGeom prst="ellipse">
            <a:avLst/>
          </a:prstGeom>
          <a:noFill/>
          <a:ln w="38100">
            <a:solidFill>
              <a:srgbClr val="0033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b="1">
              <a:solidFill>
                <a:srgbClr val="FFFFFF"/>
              </a:solidFill>
            </a:endParaRPr>
          </a:p>
        </p:txBody>
      </p:sp>
      <p:sp>
        <p:nvSpPr>
          <p:cNvPr id="615434" name="Line 10"/>
          <p:cNvSpPr>
            <a:spLocks noChangeShapeType="1"/>
          </p:cNvSpPr>
          <p:nvPr/>
        </p:nvSpPr>
        <p:spPr bwMode="auto">
          <a:xfrm>
            <a:off x="2209800" y="3810000"/>
            <a:ext cx="4038600" cy="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615435" name="Line 11"/>
          <p:cNvSpPr>
            <a:spLocks noChangeShapeType="1"/>
          </p:cNvSpPr>
          <p:nvPr/>
        </p:nvSpPr>
        <p:spPr bwMode="auto">
          <a:xfrm>
            <a:off x="2209800" y="3886200"/>
            <a:ext cx="3581400" cy="22860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615436" name="Text Box 12"/>
          <p:cNvSpPr txBox="1">
            <a:spLocks noChangeArrowheads="1"/>
          </p:cNvSpPr>
          <p:nvPr/>
        </p:nvSpPr>
        <p:spPr bwMode="auto">
          <a:xfrm>
            <a:off x="4267200" y="6216650"/>
            <a:ext cx="29416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3600" b="1">
                <a:solidFill>
                  <a:srgbClr val="FFCC00"/>
                </a:solidFill>
              </a:rPr>
              <a:t>&lt;Syntax File&gt;</a:t>
            </a:r>
          </a:p>
        </p:txBody>
      </p:sp>
    </p:spTree>
    <p:custDataLst>
      <p:tags r:id="rId1"/>
    </p:custDataLst>
    <p:extLst>
      <p:ext uri="{BB962C8B-B14F-4D97-AF65-F5344CB8AC3E}">
        <p14:creationId xmlns:p14="http://schemas.microsoft.com/office/powerpoint/2010/main" val="4037122490"/>
      </p:ext>
    </p:extLst>
  </p:cSld>
  <p:clrMapOvr>
    <a:masterClrMapping/>
  </p:clrMapOvr>
  <p:transition advTm="4169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5430"/>
                                        </p:tgtEl>
                                        <p:attrNameLst>
                                          <p:attrName>style.visibility</p:attrName>
                                        </p:attrNameLst>
                                      </p:cBhvr>
                                      <p:to>
                                        <p:strVal val="visible"/>
                                      </p:to>
                                    </p:set>
                                    <p:animEffect transition="in" filter="blinds(horizontal)">
                                      <p:cBhvr>
                                        <p:cTn id="7" dur="500"/>
                                        <p:tgtEl>
                                          <p:spTgt spid="615430"/>
                                        </p:tgtEl>
                                      </p:cBhvr>
                                    </p:animEffect>
                                  </p:childTnLst>
                                </p:cTn>
                              </p:par>
                              <p:par>
                                <p:cTn id="8" presetID="3" presetClass="entr" presetSubtype="10" fill="hold" nodeType="withEffect">
                                  <p:stCondLst>
                                    <p:cond delay="0"/>
                                  </p:stCondLst>
                                  <p:childTnLst>
                                    <p:set>
                                      <p:cBhvr>
                                        <p:cTn id="9" dur="1" fill="hold">
                                          <p:stCondLst>
                                            <p:cond delay="0"/>
                                          </p:stCondLst>
                                        </p:cTn>
                                        <p:tgtEl>
                                          <p:spTgt spid="615429"/>
                                        </p:tgtEl>
                                        <p:attrNameLst>
                                          <p:attrName>style.visibility</p:attrName>
                                        </p:attrNameLst>
                                      </p:cBhvr>
                                      <p:to>
                                        <p:strVal val="visible"/>
                                      </p:to>
                                    </p:set>
                                    <p:animEffect transition="in" filter="blinds(horizontal)">
                                      <p:cBhvr>
                                        <p:cTn id="10" dur="500"/>
                                        <p:tgtEl>
                                          <p:spTgt spid="61542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15428"/>
                                        </p:tgtEl>
                                        <p:attrNameLst>
                                          <p:attrName>style.visibility</p:attrName>
                                        </p:attrNameLst>
                                      </p:cBhvr>
                                      <p:to>
                                        <p:strVal val="visible"/>
                                      </p:to>
                                    </p:set>
                                    <p:animEffect transition="in" filter="blinds(horizontal)">
                                      <p:cBhvr>
                                        <p:cTn id="13" dur="500"/>
                                        <p:tgtEl>
                                          <p:spTgt spid="61542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615431"/>
                                        </p:tgtEl>
                                        <p:attrNameLst>
                                          <p:attrName>style.visibility</p:attrName>
                                        </p:attrNameLst>
                                      </p:cBhvr>
                                      <p:to>
                                        <p:strVal val="visible"/>
                                      </p:to>
                                    </p:set>
                                    <p:animEffect transition="in" filter="blinds(horizontal)">
                                      <p:cBhvr>
                                        <p:cTn id="18" dur="500"/>
                                        <p:tgtEl>
                                          <p:spTgt spid="615431"/>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615434"/>
                                        </p:tgtEl>
                                        <p:attrNameLst>
                                          <p:attrName>style.visibility</p:attrName>
                                        </p:attrNameLst>
                                      </p:cBhvr>
                                      <p:to>
                                        <p:strVal val="visible"/>
                                      </p:to>
                                    </p:set>
                                    <p:animEffect transition="in" filter="blinds(horizontal)">
                                      <p:cBhvr>
                                        <p:cTn id="21" dur="500"/>
                                        <p:tgtEl>
                                          <p:spTgt spid="615434"/>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615435"/>
                                        </p:tgtEl>
                                        <p:attrNameLst>
                                          <p:attrName>style.visibility</p:attrName>
                                        </p:attrNameLst>
                                      </p:cBhvr>
                                      <p:to>
                                        <p:strVal val="visible"/>
                                      </p:to>
                                    </p:set>
                                    <p:animEffect transition="in" filter="blinds(horizontal)">
                                      <p:cBhvr>
                                        <p:cTn id="24" dur="500"/>
                                        <p:tgtEl>
                                          <p:spTgt spid="615435"/>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615433"/>
                                        </p:tgtEl>
                                        <p:attrNameLst>
                                          <p:attrName>style.visibility</p:attrName>
                                        </p:attrNameLst>
                                      </p:cBhvr>
                                      <p:to>
                                        <p:strVal val="visible"/>
                                      </p:to>
                                    </p:set>
                                    <p:animEffect transition="in" filter="blinds(horizontal)">
                                      <p:cBhvr>
                                        <p:cTn id="27" dur="500"/>
                                        <p:tgtEl>
                                          <p:spTgt spid="615433"/>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615432"/>
                                        </p:tgtEl>
                                        <p:attrNameLst>
                                          <p:attrName>style.visibility</p:attrName>
                                        </p:attrNameLst>
                                      </p:cBhvr>
                                      <p:to>
                                        <p:strVal val="visible"/>
                                      </p:to>
                                    </p:set>
                                    <p:animEffect transition="in" filter="blinds(horizontal)">
                                      <p:cBhvr>
                                        <p:cTn id="30" dur="500"/>
                                        <p:tgtEl>
                                          <p:spTgt spid="6154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428" grpId="0"/>
      <p:bldP spid="615430" grpId="0" animBg="1"/>
      <p:bldP spid="615431" grpId="0"/>
      <p:bldP spid="615432" grpId="0" animBg="1"/>
      <p:bldP spid="615433" grpId="0" animBg="1"/>
      <p:bldP spid="615434" grpId="0" animBg="1"/>
      <p:bldP spid="61543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1"/>
          </p:nvPr>
        </p:nvSpPr>
        <p:spPr/>
        <p:txBody>
          <a:bodyPr/>
          <a:lstStyle/>
          <a:p>
            <a:fld id="{0FA6EE3F-63DE-43F5-ABE5-86E2BCBAD2C8}" type="slidenum">
              <a:rPr lang="en-US">
                <a:solidFill>
                  <a:srgbClr val="FFFFFF"/>
                </a:solidFill>
              </a:rPr>
              <a:pPr/>
              <a:t>11</a:t>
            </a:fld>
            <a:endParaRPr lang="en-US">
              <a:solidFill>
                <a:srgbClr val="FFFFFF"/>
              </a:solidFill>
            </a:endParaRPr>
          </a:p>
        </p:txBody>
      </p:sp>
      <p:sp>
        <p:nvSpPr>
          <p:cNvPr id="186379" name="AutoShape 11"/>
          <p:cNvSpPr>
            <a:spLocks noChangeArrowheads="1"/>
          </p:cNvSpPr>
          <p:nvPr/>
        </p:nvSpPr>
        <p:spPr bwMode="auto">
          <a:xfrm>
            <a:off x="228600" y="1066800"/>
            <a:ext cx="3276600" cy="5486400"/>
          </a:xfrm>
          <a:prstGeom prst="bevel">
            <a:avLst>
              <a:gd name="adj" fmla="val 12500"/>
            </a:avLst>
          </a:prstGeom>
          <a:solidFill>
            <a:srgbClr val="00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b="1">
              <a:solidFill>
                <a:srgbClr val="FFFFFF"/>
              </a:solidFill>
            </a:endParaRPr>
          </a:p>
        </p:txBody>
      </p:sp>
      <p:sp>
        <p:nvSpPr>
          <p:cNvPr id="186370" name="Rectangle 2"/>
          <p:cNvSpPr>
            <a:spLocks noGrp="1" noRot="1" noChangeArrowheads="1"/>
          </p:cNvSpPr>
          <p:nvPr>
            <p:ph type="title"/>
          </p:nvPr>
        </p:nvSpPr>
        <p:spPr>
          <a:xfrm>
            <a:off x="457200" y="0"/>
            <a:ext cx="8229600" cy="1143000"/>
          </a:xfrm>
        </p:spPr>
        <p:txBody>
          <a:bodyPr/>
          <a:lstStyle/>
          <a:p>
            <a:r>
              <a:rPr lang="en-US"/>
              <a:t>Example - School Data </a:t>
            </a:r>
          </a:p>
        </p:txBody>
      </p:sp>
      <p:pic>
        <p:nvPicPr>
          <p:cNvPr id="1863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2133600"/>
            <a:ext cx="5181600" cy="4229100"/>
          </a:xfrm>
          <a:prstGeom prst="rect">
            <a:avLst/>
          </a:prstGeom>
          <a:noFill/>
          <a:extLst>
            <a:ext uri="{909E8E84-426E-40DD-AFC4-6F175D3DCCD1}">
              <a14:hiddenFill xmlns:a14="http://schemas.microsoft.com/office/drawing/2010/main">
                <a:solidFill>
                  <a:srgbClr val="FFFFFF"/>
                </a:solidFill>
              </a14:hiddenFill>
            </a:ext>
          </a:extLst>
        </p:spPr>
      </p:pic>
      <p:sp>
        <p:nvSpPr>
          <p:cNvPr id="186372" name="Rectangle 4"/>
          <p:cNvSpPr>
            <a:spLocks noGrp="1" noChangeArrowheads="1"/>
          </p:cNvSpPr>
          <p:nvPr>
            <p:ph type="body" idx="4294967295"/>
          </p:nvPr>
        </p:nvSpPr>
        <p:spPr>
          <a:xfrm>
            <a:off x="304800" y="1143000"/>
            <a:ext cx="3505200" cy="4983163"/>
          </a:xfrm>
          <a:noFill/>
          <a:ln/>
          <a:extLst>
            <a:ext uri="{909E8E84-426E-40DD-AFC4-6F175D3DCCD1}">
              <a14:hiddenFill xmlns:a14="http://schemas.microsoft.com/office/drawing/2010/main">
                <a:solidFill>
                  <a:srgbClr val="0033CC"/>
                </a:solidFill>
              </a14:hiddenFill>
            </a:ext>
          </a:extLst>
        </p:spPr>
        <p:txBody>
          <a:bodyPr/>
          <a:lstStyle/>
          <a:p>
            <a:pPr>
              <a:lnSpc>
                <a:spcPct val="80000"/>
              </a:lnSpc>
              <a:buFont typeface="Wingdings" pitchFamily="2" charset="2"/>
              <a:buNone/>
            </a:pPr>
            <a:r>
              <a:rPr lang="en-US" sz="1600" b="1"/>
              <a:t>                    Raw Data</a:t>
            </a:r>
            <a:endParaRPr lang="en-US" sz="1800" b="1"/>
          </a:p>
          <a:p>
            <a:pPr algn="ctr">
              <a:lnSpc>
                <a:spcPct val="80000"/>
              </a:lnSpc>
              <a:buFont typeface="Wingdings" pitchFamily="2" charset="2"/>
              <a:buNone/>
            </a:pPr>
            <a:endParaRPr lang="en-US" sz="1600" b="1"/>
          </a:p>
          <a:p>
            <a:pPr algn="ctr">
              <a:lnSpc>
                <a:spcPct val="80000"/>
              </a:lnSpc>
              <a:buFont typeface="Wingdings" pitchFamily="2" charset="2"/>
              <a:buNone/>
            </a:pPr>
            <a:endParaRPr lang="en-US" sz="1200" b="1"/>
          </a:p>
          <a:p>
            <a:pPr>
              <a:lnSpc>
                <a:spcPct val="80000"/>
              </a:lnSpc>
            </a:pPr>
            <a:r>
              <a:rPr lang="en-US" sz="1400" b="1"/>
              <a:t>Subject 1</a:t>
            </a:r>
          </a:p>
          <a:p>
            <a:pPr lvl="1">
              <a:lnSpc>
                <a:spcPct val="80000"/>
              </a:lnSpc>
            </a:pPr>
            <a:r>
              <a:rPr lang="en-US" sz="1400" b="1"/>
              <a:t>Subject #	(1)</a:t>
            </a:r>
          </a:p>
          <a:p>
            <a:pPr lvl="1">
              <a:lnSpc>
                <a:spcPct val="80000"/>
              </a:lnSpc>
            </a:pPr>
            <a:r>
              <a:rPr lang="en-US" sz="1400" b="1"/>
              <a:t>Female	(1)</a:t>
            </a:r>
          </a:p>
          <a:p>
            <a:pPr lvl="1">
              <a:lnSpc>
                <a:spcPct val="80000"/>
              </a:lnSpc>
            </a:pPr>
            <a:r>
              <a:rPr lang="en-US" sz="1400" b="1"/>
              <a:t>Intensive	(1)</a:t>
            </a:r>
          </a:p>
          <a:p>
            <a:pPr lvl="1">
              <a:lnSpc>
                <a:spcPct val="80000"/>
              </a:lnSpc>
            </a:pPr>
            <a:r>
              <a:rPr lang="en-US" sz="1400" b="1"/>
              <a:t>Reading         (90)</a:t>
            </a:r>
          </a:p>
          <a:p>
            <a:pPr lvl="1">
              <a:lnSpc>
                <a:spcPct val="80000"/>
              </a:lnSpc>
            </a:pPr>
            <a:r>
              <a:rPr lang="en-US" sz="1400" b="1"/>
              <a:t>Math 	(67)</a:t>
            </a:r>
          </a:p>
          <a:p>
            <a:pPr lvl="1">
              <a:lnSpc>
                <a:spcPct val="80000"/>
              </a:lnSpc>
            </a:pPr>
            <a:endParaRPr lang="en-US" sz="1400" b="1"/>
          </a:p>
          <a:p>
            <a:pPr>
              <a:lnSpc>
                <a:spcPct val="80000"/>
              </a:lnSpc>
            </a:pPr>
            <a:r>
              <a:rPr lang="en-US" sz="1400" b="1"/>
              <a:t>Subject 2</a:t>
            </a:r>
          </a:p>
          <a:p>
            <a:pPr lvl="1">
              <a:lnSpc>
                <a:spcPct val="80000"/>
              </a:lnSpc>
            </a:pPr>
            <a:r>
              <a:rPr lang="en-US" sz="1400" b="1"/>
              <a:t>Subject # 	(2)</a:t>
            </a:r>
          </a:p>
          <a:p>
            <a:pPr lvl="1">
              <a:lnSpc>
                <a:spcPct val="80000"/>
              </a:lnSpc>
            </a:pPr>
            <a:r>
              <a:rPr lang="en-US" sz="1400" b="1"/>
              <a:t>Female	(1)</a:t>
            </a:r>
          </a:p>
          <a:p>
            <a:pPr lvl="1">
              <a:lnSpc>
                <a:spcPct val="80000"/>
              </a:lnSpc>
            </a:pPr>
            <a:r>
              <a:rPr lang="en-US" sz="1400" b="1"/>
              <a:t>Moderate	(2)</a:t>
            </a:r>
          </a:p>
          <a:p>
            <a:pPr lvl="1">
              <a:lnSpc>
                <a:spcPct val="80000"/>
              </a:lnSpc>
            </a:pPr>
            <a:r>
              <a:rPr lang="en-US" sz="1400" b="1"/>
              <a:t>Reading 	(72)</a:t>
            </a:r>
          </a:p>
          <a:p>
            <a:pPr lvl="1">
              <a:lnSpc>
                <a:spcPct val="80000"/>
              </a:lnSpc>
            </a:pPr>
            <a:r>
              <a:rPr lang="en-US" sz="1400" b="1"/>
              <a:t>Math 	(46)</a:t>
            </a:r>
          </a:p>
          <a:p>
            <a:pPr lvl="1">
              <a:lnSpc>
                <a:spcPct val="80000"/>
              </a:lnSpc>
            </a:pPr>
            <a:endParaRPr lang="en-US" sz="1400" b="1"/>
          </a:p>
          <a:p>
            <a:pPr>
              <a:lnSpc>
                <a:spcPct val="80000"/>
              </a:lnSpc>
            </a:pPr>
            <a:r>
              <a:rPr lang="en-US" sz="1400" b="1"/>
              <a:t>Subject 3</a:t>
            </a:r>
          </a:p>
          <a:p>
            <a:pPr lvl="1">
              <a:lnSpc>
                <a:spcPct val="80000"/>
              </a:lnSpc>
            </a:pPr>
            <a:r>
              <a:rPr lang="en-US" sz="1400" b="1"/>
              <a:t>Subject # 	(3)</a:t>
            </a:r>
          </a:p>
          <a:p>
            <a:pPr lvl="1">
              <a:lnSpc>
                <a:spcPct val="80000"/>
              </a:lnSpc>
            </a:pPr>
            <a:r>
              <a:rPr lang="en-US" sz="1400" b="1"/>
              <a:t>Male	(0)</a:t>
            </a:r>
          </a:p>
          <a:p>
            <a:pPr lvl="1">
              <a:lnSpc>
                <a:spcPct val="80000"/>
              </a:lnSpc>
            </a:pPr>
            <a:r>
              <a:rPr lang="en-US" sz="1400" b="1"/>
              <a:t>Basic	(3)</a:t>
            </a:r>
          </a:p>
          <a:p>
            <a:pPr lvl="1">
              <a:lnSpc>
                <a:spcPct val="80000"/>
              </a:lnSpc>
            </a:pPr>
            <a:r>
              <a:rPr lang="en-US" sz="1400" b="1"/>
              <a:t>Reading	(41)</a:t>
            </a:r>
          </a:p>
          <a:p>
            <a:pPr lvl="1">
              <a:lnSpc>
                <a:spcPct val="80000"/>
              </a:lnSpc>
            </a:pPr>
            <a:r>
              <a:rPr lang="en-US" sz="1400" b="1"/>
              <a:t>Math	(73)</a:t>
            </a:r>
          </a:p>
          <a:p>
            <a:pPr lvl="1">
              <a:lnSpc>
                <a:spcPct val="80000"/>
              </a:lnSpc>
            </a:pPr>
            <a:endParaRPr lang="en-US" sz="1400" b="1"/>
          </a:p>
          <a:p>
            <a:pPr>
              <a:lnSpc>
                <a:spcPct val="80000"/>
              </a:lnSpc>
            </a:pPr>
            <a:endParaRPr lang="en-US" sz="1400" b="1"/>
          </a:p>
        </p:txBody>
      </p:sp>
      <p:sp>
        <p:nvSpPr>
          <p:cNvPr id="186399" name="AutoShape 31"/>
          <p:cNvSpPr>
            <a:spLocks/>
          </p:cNvSpPr>
          <p:nvPr/>
        </p:nvSpPr>
        <p:spPr bwMode="auto">
          <a:xfrm>
            <a:off x="2743200" y="1981200"/>
            <a:ext cx="381000" cy="4114800"/>
          </a:xfrm>
          <a:prstGeom prst="rightBrace">
            <a:avLst>
              <a:gd name="adj1" fmla="val 90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b="1">
              <a:solidFill>
                <a:srgbClr val="FFFFFF"/>
              </a:solidFill>
            </a:endParaRPr>
          </a:p>
        </p:txBody>
      </p:sp>
      <p:sp>
        <p:nvSpPr>
          <p:cNvPr id="186400" name="AutoShape 32"/>
          <p:cNvSpPr>
            <a:spLocks noChangeArrowheads="1"/>
          </p:cNvSpPr>
          <p:nvPr/>
        </p:nvSpPr>
        <p:spPr bwMode="auto">
          <a:xfrm>
            <a:off x="3200400" y="3886200"/>
            <a:ext cx="1066800" cy="304800"/>
          </a:xfrm>
          <a:prstGeom prst="rightArrow">
            <a:avLst>
              <a:gd name="adj1" fmla="val 50000"/>
              <a:gd name="adj2" fmla="val 8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b="1">
              <a:solidFill>
                <a:srgbClr val="FFFFFF"/>
              </a:solidFill>
            </a:endParaRPr>
          </a:p>
        </p:txBody>
      </p:sp>
    </p:spTree>
    <p:extLst>
      <p:ext uri="{BB962C8B-B14F-4D97-AF65-F5344CB8AC3E}">
        <p14:creationId xmlns:p14="http://schemas.microsoft.com/office/powerpoint/2010/main" val="468500647"/>
      </p:ext>
    </p:extLst>
  </p:cSld>
  <p:clrMapOvr>
    <a:masterClrMapping/>
  </p:clrMapOvr>
  <p:transition advTm="54909"/>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1"/>
          </p:nvPr>
        </p:nvSpPr>
        <p:spPr/>
        <p:txBody>
          <a:bodyPr/>
          <a:lstStyle/>
          <a:p>
            <a:fld id="{F22676F9-36B0-4322-9A60-492A76B6C627}" type="slidenum">
              <a:rPr lang="en-US">
                <a:solidFill>
                  <a:srgbClr val="FFFFFF"/>
                </a:solidFill>
              </a:rPr>
              <a:pPr/>
              <a:t>12</a:t>
            </a:fld>
            <a:endParaRPr lang="en-US">
              <a:solidFill>
                <a:srgbClr val="FFFFFF"/>
              </a:solidFill>
            </a:endParaRPr>
          </a:p>
        </p:txBody>
      </p:sp>
      <p:pic>
        <p:nvPicPr>
          <p:cNvPr id="1873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676400"/>
            <a:ext cx="7848600" cy="4343400"/>
          </a:xfrm>
          <a:prstGeom prst="rect">
            <a:avLst/>
          </a:prstGeom>
          <a:noFill/>
          <a:extLst>
            <a:ext uri="{909E8E84-426E-40DD-AFC4-6F175D3DCCD1}">
              <a14:hiddenFill xmlns:a14="http://schemas.microsoft.com/office/drawing/2010/main">
                <a:solidFill>
                  <a:srgbClr val="FFFFFF"/>
                </a:solidFill>
              </a14:hiddenFill>
            </a:ext>
          </a:extLst>
        </p:spPr>
      </p:pic>
      <p:sp>
        <p:nvSpPr>
          <p:cNvPr id="187400" name="Rectangle 8"/>
          <p:cNvSpPr>
            <a:spLocks noGrp="1" noChangeArrowheads="1"/>
          </p:cNvSpPr>
          <p:nvPr>
            <p:ph type="title"/>
          </p:nvPr>
        </p:nvSpPr>
        <p:spPr>
          <a:noFill/>
          <a:ln/>
        </p:spPr>
        <p:txBody>
          <a:bodyPr/>
          <a:lstStyle/>
          <a:p>
            <a:r>
              <a:rPr lang="en-US" sz="4000"/>
              <a:t>School Data</a:t>
            </a:r>
            <a:br>
              <a:rPr lang="en-US" sz="4000"/>
            </a:br>
            <a:r>
              <a:rPr lang="en-US" sz="4000"/>
              <a:t>Variable View</a:t>
            </a:r>
          </a:p>
        </p:txBody>
      </p:sp>
      <p:sp>
        <p:nvSpPr>
          <p:cNvPr id="187401" name="Line 9"/>
          <p:cNvSpPr>
            <a:spLocks noChangeShapeType="1"/>
          </p:cNvSpPr>
          <p:nvPr/>
        </p:nvSpPr>
        <p:spPr bwMode="auto">
          <a:xfrm flipH="1" flipV="1">
            <a:off x="1905000" y="5638800"/>
            <a:ext cx="381000" cy="533400"/>
          </a:xfrm>
          <a:prstGeom prst="line">
            <a:avLst/>
          </a:prstGeom>
          <a:noFill/>
          <a:ln w="38100">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187402" name="Text Box 10"/>
          <p:cNvSpPr txBox="1">
            <a:spLocks noChangeArrowheads="1"/>
          </p:cNvSpPr>
          <p:nvPr/>
        </p:nvSpPr>
        <p:spPr bwMode="auto">
          <a:xfrm>
            <a:off x="2346325" y="6132513"/>
            <a:ext cx="2749550" cy="366712"/>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514"/>
                </a:solidFill>
                <a:latin typeface="Arial" charset="0"/>
              </a:rPr>
              <a:t>Variable View Activated</a:t>
            </a:r>
          </a:p>
        </p:txBody>
      </p:sp>
      <p:sp>
        <p:nvSpPr>
          <p:cNvPr id="187404" name="Line 12"/>
          <p:cNvSpPr>
            <a:spLocks noChangeShapeType="1"/>
          </p:cNvSpPr>
          <p:nvPr/>
        </p:nvSpPr>
        <p:spPr bwMode="auto">
          <a:xfrm>
            <a:off x="7543800" y="1219200"/>
            <a:ext cx="76200" cy="2362200"/>
          </a:xfrm>
          <a:prstGeom prst="line">
            <a:avLst/>
          </a:prstGeom>
          <a:noFill/>
          <a:ln w="381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pic>
        <p:nvPicPr>
          <p:cNvPr id="187405"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228600"/>
            <a:ext cx="2895600" cy="21018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689477287"/>
      </p:ext>
    </p:extLst>
  </p:cSld>
  <p:clrMapOvr>
    <a:masterClrMapping/>
  </p:clrMapOvr>
  <p:transition advTm="50563"/>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7405"/>
                                        </p:tgtEl>
                                        <p:attrNameLst>
                                          <p:attrName>style.visibility</p:attrName>
                                        </p:attrNameLst>
                                      </p:cBhvr>
                                      <p:to>
                                        <p:strVal val="visible"/>
                                      </p:to>
                                    </p:set>
                                    <p:anim calcmode="lin" valueType="num">
                                      <p:cBhvr additive="base">
                                        <p:cTn id="7" dur="500" fill="hold"/>
                                        <p:tgtEl>
                                          <p:spTgt spid="187405"/>
                                        </p:tgtEl>
                                        <p:attrNameLst>
                                          <p:attrName>ppt_x</p:attrName>
                                        </p:attrNameLst>
                                      </p:cBhvr>
                                      <p:tavLst>
                                        <p:tav tm="0">
                                          <p:val>
                                            <p:strVal val="#ppt_x"/>
                                          </p:val>
                                        </p:tav>
                                        <p:tav tm="100000">
                                          <p:val>
                                            <p:strVal val="#ppt_x"/>
                                          </p:val>
                                        </p:tav>
                                      </p:tavLst>
                                    </p:anim>
                                    <p:anim calcmode="lin" valueType="num">
                                      <p:cBhvr additive="base">
                                        <p:cTn id="8" dur="500" fill="hold"/>
                                        <p:tgtEl>
                                          <p:spTgt spid="18740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7404"/>
                                        </p:tgtEl>
                                        <p:attrNameLst>
                                          <p:attrName>style.visibility</p:attrName>
                                        </p:attrNameLst>
                                      </p:cBhvr>
                                      <p:to>
                                        <p:strVal val="visible"/>
                                      </p:to>
                                    </p:set>
                                    <p:anim calcmode="lin" valueType="num">
                                      <p:cBhvr additive="base">
                                        <p:cTn id="11" dur="500" fill="hold"/>
                                        <p:tgtEl>
                                          <p:spTgt spid="187404"/>
                                        </p:tgtEl>
                                        <p:attrNameLst>
                                          <p:attrName>ppt_x</p:attrName>
                                        </p:attrNameLst>
                                      </p:cBhvr>
                                      <p:tavLst>
                                        <p:tav tm="0">
                                          <p:val>
                                            <p:strVal val="#ppt_x"/>
                                          </p:val>
                                        </p:tav>
                                        <p:tav tm="100000">
                                          <p:val>
                                            <p:strVal val="#ppt_x"/>
                                          </p:val>
                                        </p:tav>
                                      </p:tavLst>
                                    </p:anim>
                                    <p:anim calcmode="lin" valueType="num">
                                      <p:cBhvr additive="base">
                                        <p:cTn id="12" dur="500" fill="hold"/>
                                        <p:tgtEl>
                                          <p:spTgt spid="1874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40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DB6B87BC-2C6A-467C-895B-F545FC11EF7D}" type="slidenum">
              <a:rPr lang="en-US">
                <a:solidFill>
                  <a:srgbClr val="FFFFFF"/>
                </a:solidFill>
              </a:rPr>
              <a:pPr/>
              <a:t>13</a:t>
            </a:fld>
            <a:endParaRPr lang="en-US">
              <a:solidFill>
                <a:srgbClr val="FFFFFF"/>
              </a:solidFill>
            </a:endParaRPr>
          </a:p>
        </p:txBody>
      </p:sp>
      <p:sp>
        <p:nvSpPr>
          <p:cNvPr id="256002" name="Rectangle 2"/>
          <p:cNvSpPr>
            <a:spLocks noGrp="1" noRot="1" noChangeArrowheads="1"/>
          </p:cNvSpPr>
          <p:nvPr>
            <p:ph type="title"/>
          </p:nvPr>
        </p:nvSpPr>
        <p:spPr>
          <a:xfrm>
            <a:off x="381000" y="0"/>
            <a:ext cx="8229600" cy="1143000"/>
          </a:xfrm>
        </p:spPr>
        <p:txBody>
          <a:bodyPr/>
          <a:lstStyle/>
          <a:p>
            <a:r>
              <a:rPr lang="en-US" sz="4000"/>
              <a:t>School Data</a:t>
            </a:r>
            <a:br>
              <a:rPr lang="en-US" sz="4000"/>
            </a:br>
            <a:r>
              <a:rPr lang="en-US" sz="4000"/>
              <a:t>Completed Dataset – Data View</a:t>
            </a:r>
          </a:p>
        </p:txBody>
      </p:sp>
      <p:pic>
        <p:nvPicPr>
          <p:cNvPr id="25600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19200"/>
            <a:ext cx="8097838" cy="542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0797283"/>
      </p:ext>
    </p:extLst>
  </p:cSld>
  <p:clrMapOvr>
    <a:masterClrMapping/>
  </p:clrMapOvr>
  <p:transition advTm="7791"/>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A88D4FDC-0B68-4872-BA5D-48628AA3749F}" type="slidenum">
              <a:rPr lang="en-US">
                <a:solidFill>
                  <a:srgbClr val="FFFFFF"/>
                </a:solidFill>
              </a:rPr>
              <a:pPr/>
              <a:t>14</a:t>
            </a:fld>
            <a:endParaRPr lang="en-US">
              <a:solidFill>
                <a:srgbClr val="FFFFFF"/>
              </a:solidFill>
            </a:endParaRPr>
          </a:p>
        </p:txBody>
      </p:sp>
      <p:pic>
        <p:nvPicPr>
          <p:cNvPr id="61235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24000"/>
            <a:ext cx="8534400" cy="5133975"/>
          </a:xfrm>
          <a:prstGeom prst="rect">
            <a:avLst/>
          </a:prstGeom>
          <a:noFill/>
          <a:extLst>
            <a:ext uri="{909E8E84-426E-40DD-AFC4-6F175D3DCCD1}">
              <a14:hiddenFill xmlns:a14="http://schemas.microsoft.com/office/drawing/2010/main">
                <a:solidFill>
                  <a:srgbClr val="FFFFFF"/>
                </a:solidFill>
              </a14:hiddenFill>
            </a:ext>
          </a:extLst>
        </p:spPr>
      </p:pic>
      <p:sp>
        <p:nvSpPr>
          <p:cNvPr id="612358" name="Rectangle 6"/>
          <p:cNvSpPr>
            <a:spLocks noGrp="1" noRot="1" noChangeArrowheads="1"/>
          </p:cNvSpPr>
          <p:nvPr>
            <p:ph type="title"/>
          </p:nvPr>
        </p:nvSpPr>
        <p:spPr>
          <a:noFill/>
          <a:ln/>
        </p:spPr>
        <p:txBody>
          <a:bodyPr/>
          <a:lstStyle/>
          <a:p>
            <a:r>
              <a:rPr lang="en-US" sz="4000"/>
              <a:t>School Data</a:t>
            </a:r>
            <a:br>
              <a:rPr lang="en-US" sz="4000"/>
            </a:br>
            <a:r>
              <a:rPr lang="en-US" sz="4000"/>
              <a:t>Completed Dataset – Variable View</a:t>
            </a:r>
          </a:p>
        </p:txBody>
      </p:sp>
    </p:spTree>
    <p:extLst>
      <p:ext uri="{BB962C8B-B14F-4D97-AF65-F5344CB8AC3E}">
        <p14:creationId xmlns:p14="http://schemas.microsoft.com/office/powerpoint/2010/main" val="500145293"/>
      </p:ext>
    </p:extLst>
  </p:cSld>
  <p:clrMapOvr>
    <a:masterClrMapping/>
  </p:clrMapOvr>
  <p:transition advTm="15262"/>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Text Box 4"/>
          <p:cNvSpPr txBox="1">
            <a:spLocks noChangeArrowheads="1"/>
          </p:cNvSpPr>
          <p:nvPr/>
        </p:nvSpPr>
        <p:spPr bwMode="auto">
          <a:xfrm>
            <a:off x="381000" y="1600200"/>
            <a:ext cx="83820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1800" b="0" dirty="0" smtClean="0">
                <a:latin typeface="Arial" charset="0"/>
              </a:rPr>
              <a:t>Data </a:t>
            </a:r>
            <a:r>
              <a:rPr lang="en-US" sz="1800" b="0" dirty="0">
                <a:latin typeface="Arial" charset="0"/>
              </a:rPr>
              <a:t>from an Excel spreadsheet can be imported into </a:t>
            </a:r>
            <a:r>
              <a:rPr lang="en-US" sz="1800" b="0" dirty="0" smtClean="0">
                <a:latin typeface="Arial" charset="0"/>
              </a:rPr>
              <a:t>SPSS </a:t>
            </a:r>
            <a:r>
              <a:rPr lang="en-US" sz="1800" b="0" dirty="0">
                <a:latin typeface="Arial" charset="0"/>
              </a:rPr>
              <a:t>as follows:</a:t>
            </a:r>
          </a:p>
          <a:p>
            <a:pPr eaLnBrk="1" hangingPunct="1"/>
            <a:r>
              <a:rPr lang="en-US" sz="1800" b="0" dirty="0">
                <a:latin typeface="Arial" charset="0"/>
              </a:rPr>
              <a:t>1. In </a:t>
            </a:r>
            <a:r>
              <a:rPr lang="en-US" sz="1800" b="0" dirty="0" smtClean="0">
                <a:latin typeface="Arial" charset="0"/>
              </a:rPr>
              <a:t>SPSS click </a:t>
            </a:r>
            <a:r>
              <a:rPr lang="en-US" sz="1800" b="0" dirty="0">
                <a:latin typeface="Arial" charset="0"/>
              </a:rPr>
              <a:t>on FILE ⇒ OPEN ⇒ DATA. The OPEN DATA FILE Dialog Box will appear.</a:t>
            </a:r>
          </a:p>
          <a:p>
            <a:pPr eaLnBrk="1" hangingPunct="1"/>
            <a:r>
              <a:rPr lang="en-US" sz="1800" b="0" dirty="0">
                <a:latin typeface="Arial" charset="0"/>
              </a:rPr>
              <a:t>2. Locate the file of interest: Use the "Look In" pull-down list to identify the folder containing the Excel file of interest</a:t>
            </a:r>
          </a:p>
          <a:p>
            <a:pPr eaLnBrk="1" hangingPunct="1"/>
            <a:r>
              <a:rPr lang="en-US" sz="1800" b="0" dirty="0">
                <a:latin typeface="Arial" charset="0"/>
              </a:rPr>
              <a:t>3. From the FILE TYPE pull down menu select EXCEL (*.</a:t>
            </a:r>
            <a:r>
              <a:rPr lang="en-US" sz="1800" b="0" dirty="0" err="1">
                <a:latin typeface="Arial" charset="0"/>
              </a:rPr>
              <a:t>xls</a:t>
            </a:r>
            <a:r>
              <a:rPr lang="en-US" sz="1800" b="0" dirty="0">
                <a:latin typeface="Arial" charset="0"/>
              </a:rPr>
              <a:t>).</a:t>
            </a:r>
          </a:p>
        </p:txBody>
      </p:sp>
      <p:sp>
        <p:nvSpPr>
          <p:cNvPr id="135173" name="Text Box 5"/>
          <p:cNvSpPr txBox="1">
            <a:spLocks noChangeArrowheads="1"/>
          </p:cNvSpPr>
          <p:nvPr/>
        </p:nvSpPr>
        <p:spPr bwMode="auto">
          <a:xfrm>
            <a:off x="381000" y="3581400"/>
            <a:ext cx="838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1800" b="0">
                <a:latin typeface="Arial" charset="0"/>
              </a:rPr>
              <a:t>4. Click on the file name of interest and click on OPEN or simply double-click on the file name.</a:t>
            </a:r>
          </a:p>
        </p:txBody>
      </p:sp>
      <p:sp>
        <p:nvSpPr>
          <p:cNvPr id="135174" name="Text Box 6"/>
          <p:cNvSpPr txBox="1">
            <a:spLocks noChangeArrowheads="1"/>
          </p:cNvSpPr>
          <p:nvPr/>
        </p:nvSpPr>
        <p:spPr bwMode="auto">
          <a:xfrm>
            <a:off x="381000" y="4191000"/>
            <a:ext cx="8305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1800" b="0">
                <a:latin typeface="Arial" charset="0"/>
              </a:rPr>
              <a:t>5. Keep the box checked that reads "Read variable names from the first row of data". This presumes that the first row of the Excel data file contains variable names in the first row. [If the data resided in a different worksheet in the Excel file, this would need to be entered.]</a:t>
            </a:r>
          </a:p>
        </p:txBody>
      </p:sp>
      <p:sp>
        <p:nvSpPr>
          <p:cNvPr id="135175" name="Text Box 7"/>
          <p:cNvSpPr txBox="1">
            <a:spLocks noChangeArrowheads="1"/>
          </p:cNvSpPr>
          <p:nvPr/>
        </p:nvSpPr>
        <p:spPr bwMode="auto">
          <a:xfrm>
            <a:off x="381000" y="5410200"/>
            <a:ext cx="82454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1800" b="0" dirty="0">
                <a:latin typeface="Arial" charset="0"/>
              </a:rPr>
              <a:t>6. Click on OK. The Excel data file will now appear in the </a:t>
            </a:r>
            <a:r>
              <a:rPr lang="en-US" sz="1800" b="0" dirty="0" smtClean="0">
                <a:latin typeface="Arial" charset="0"/>
              </a:rPr>
              <a:t>SPSS </a:t>
            </a:r>
            <a:r>
              <a:rPr lang="en-US" sz="1800" b="0" dirty="0">
                <a:latin typeface="Arial" charset="0"/>
              </a:rPr>
              <a:t>Data Editor.</a:t>
            </a:r>
          </a:p>
        </p:txBody>
      </p:sp>
      <p:sp>
        <p:nvSpPr>
          <p:cNvPr id="2" name="Title 1"/>
          <p:cNvSpPr>
            <a:spLocks noGrp="1"/>
          </p:cNvSpPr>
          <p:nvPr>
            <p:ph type="title"/>
          </p:nvPr>
        </p:nvSpPr>
        <p:spPr>
          <a:xfrm>
            <a:off x="304800" y="274638"/>
            <a:ext cx="8382000" cy="1143000"/>
          </a:xfrm>
        </p:spPr>
        <p:txBody>
          <a:bodyPr/>
          <a:lstStyle/>
          <a:p>
            <a:r>
              <a:rPr lang="en-US" dirty="0" smtClean="0">
                <a:solidFill>
                  <a:srgbClr val="FFFF00"/>
                </a:solidFill>
              </a:rPr>
              <a:t>Importing data from an Excel spread sheet</a:t>
            </a:r>
            <a:endParaRPr lang="en-US" dirty="0">
              <a:solidFill>
                <a:srgbClr val="FFFF00"/>
              </a:solidFill>
            </a:endParaRPr>
          </a:p>
        </p:txBody>
      </p:sp>
    </p:spTree>
    <p:extLst>
      <p:ext uri="{BB962C8B-B14F-4D97-AF65-F5344CB8AC3E}">
        <p14:creationId xmlns:p14="http://schemas.microsoft.com/office/powerpoint/2010/main" val="19829813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3"/>
          <p:cNvSpPr>
            <a:spLocks noGrp="1"/>
          </p:cNvSpPr>
          <p:nvPr>
            <p:ph type="sldNum" sz="quarter" idx="11"/>
          </p:nvPr>
        </p:nvSpPr>
        <p:spPr/>
        <p:txBody>
          <a:bodyPr/>
          <a:lstStyle/>
          <a:p>
            <a:fld id="{F743AD83-63A7-4A1E-B32A-B5BFC4A90418}" type="slidenum">
              <a:rPr lang="en-US">
                <a:solidFill>
                  <a:srgbClr val="FFFFFF"/>
                </a:solidFill>
              </a:rPr>
              <a:pPr/>
              <a:t>16</a:t>
            </a:fld>
            <a:endParaRPr lang="en-US">
              <a:solidFill>
                <a:srgbClr val="FFFFFF"/>
              </a:solidFill>
            </a:endParaRPr>
          </a:p>
        </p:txBody>
      </p:sp>
      <p:sp>
        <p:nvSpPr>
          <p:cNvPr id="616450" name="Rectangle 2"/>
          <p:cNvSpPr>
            <a:spLocks noGrp="1" noRot="1" noChangeArrowheads="1"/>
          </p:cNvSpPr>
          <p:nvPr>
            <p:ph type="title"/>
          </p:nvPr>
        </p:nvSpPr>
        <p:spPr>
          <a:xfrm>
            <a:off x="457200" y="0"/>
            <a:ext cx="8229600" cy="1143000"/>
          </a:xfrm>
        </p:spPr>
        <p:txBody>
          <a:bodyPr/>
          <a:lstStyle/>
          <a:p>
            <a:r>
              <a:rPr lang="en-US"/>
              <a:t>Importing Excel Data file to SPSS</a:t>
            </a:r>
          </a:p>
        </p:txBody>
      </p:sp>
      <p:pic>
        <p:nvPicPr>
          <p:cNvPr id="6164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0"/>
            <a:ext cx="5159375" cy="2743200"/>
          </a:xfrm>
          <a:prstGeom prst="rect">
            <a:avLst/>
          </a:prstGeom>
          <a:noFill/>
          <a:extLst>
            <a:ext uri="{909E8E84-426E-40DD-AFC4-6F175D3DCCD1}">
              <a14:hiddenFill xmlns:a14="http://schemas.microsoft.com/office/drawing/2010/main">
                <a:solidFill>
                  <a:srgbClr val="FFFFFF"/>
                </a:solidFill>
              </a14:hiddenFill>
            </a:ext>
          </a:extLst>
        </p:spPr>
      </p:pic>
      <p:sp>
        <p:nvSpPr>
          <p:cNvPr id="616453" name="Text Box 5"/>
          <p:cNvSpPr txBox="1">
            <a:spLocks noChangeArrowheads="1"/>
          </p:cNvSpPr>
          <p:nvPr/>
        </p:nvSpPr>
        <p:spPr bwMode="auto">
          <a:xfrm>
            <a:off x="6019800" y="1981200"/>
            <a:ext cx="2114550" cy="366713"/>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b="1">
                <a:solidFill>
                  <a:srgbClr val="000514"/>
                </a:solidFill>
                <a:latin typeface="Garamond" pitchFamily="18" charset="0"/>
              </a:rPr>
              <a:t>2.   Go to File Menu</a:t>
            </a:r>
          </a:p>
        </p:txBody>
      </p:sp>
      <p:sp>
        <p:nvSpPr>
          <p:cNvPr id="616454" name="Text Box 6"/>
          <p:cNvSpPr txBox="1">
            <a:spLocks noChangeArrowheads="1"/>
          </p:cNvSpPr>
          <p:nvPr/>
        </p:nvSpPr>
        <p:spPr bwMode="auto">
          <a:xfrm>
            <a:off x="6008688" y="2438400"/>
            <a:ext cx="2852737" cy="366713"/>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b="1">
                <a:solidFill>
                  <a:srgbClr val="000514"/>
                </a:solidFill>
                <a:latin typeface="Garamond" pitchFamily="18" charset="0"/>
              </a:rPr>
              <a:t>3.   Click “Read Text Data”</a:t>
            </a:r>
          </a:p>
        </p:txBody>
      </p:sp>
      <p:sp>
        <p:nvSpPr>
          <p:cNvPr id="616455" name="Text Box 7"/>
          <p:cNvSpPr txBox="1">
            <a:spLocks noChangeArrowheads="1"/>
          </p:cNvSpPr>
          <p:nvPr/>
        </p:nvSpPr>
        <p:spPr bwMode="auto">
          <a:xfrm>
            <a:off x="6008688" y="2971800"/>
            <a:ext cx="3073400" cy="641350"/>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b="1">
                <a:solidFill>
                  <a:srgbClr val="000514"/>
                </a:solidFill>
                <a:latin typeface="Garamond" pitchFamily="18" charset="0"/>
              </a:rPr>
              <a:t>4.  Click Files of type to Excel</a:t>
            </a:r>
          </a:p>
          <a:p>
            <a:pPr fontAlgn="base">
              <a:spcBef>
                <a:spcPct val="0"/>
              </a:spcBef>
              <a:spcAft>
                <a:spcPct val="0"/>
              </a:spcAft>
            </a:pPr>
            <a:r>
              <a:rPr lang="en-US" b="1">
                <a:solidFill>
                  <a:srgbClr val="000514"/>
                </a:solidFill>
                <a:latin typeface="Garamond" pitchFamily="18" charset="0"/>
              </a:rPr>
              <a:t>      &amp; choose Excel file</a:t>
            </a:r>
          </a:p>
        </p:txBody>
      </p:sp>
      <p:sp>
        <p:nvSpPr>
          <p:cNvPr id="616456" name="Text Box 8"/>
          <p:cNvSpPr txBox="1">
            <a:spLocks noChangeArrowheads="1"/>
          </p:cNvSpPr>
          <p:nvPr/>
        </p:nvSpPr>
        <p:spPr bwMode="auto">
          <a:xfrm>
            <a:off x="6008688" y="3810000"/>
            <a:ext cx="1457325" cy="366713"/>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b="1">
                <a:solidFill>
                  <a:srgbClr val="000514"/>
                </a:solidFill>
                <a:latin typeface="Garamond" pitchFamily="18" charset="0"/>
              </a:rPr>
              <a:t>5.   Hit Open</a:t>
            </a:r>
          </a:p>
        </p:txBody>
      </p:sp>
      <p:sp>
        <p:nvSpPr>
          <p:cNvPr id="616457" name="Line 9"/>
          <p:cNvSpPr>
            <a:spLocks noChangeShapeType="1"/>
          </p:cNvSpPr>
          <p:nvPr/>
        </p:nvSpPr>
        <p:spPr bwMode="auto">
          <a:xfrm flipH="1" flipV="1">
            <a:off x="5334000" y="3429000"/>
            <a:ext cx="685800" cy="60960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616458" name="Line 10"/>
          <p:cNvSpPr>
            <a:spLocks noChangeShapeType="1"/>
          </p:cNvSpPr>
          <p:nvPr/>
        </p:nvSpPr>
        <p:spPr bwMode="auto">
          <a:xfrm flipH="1">
            <a:off x="2590800" y="3276600"/>
            <a:ext cx="3429000" cy="45720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616459" name="Text Box 11"/>
          <p:cNvSpPr txBox="1">
            <a:spLocks noChangeArrowheads="1"/>
          </p:cNvSpPr>
          <p:nvPr/>
        </p:nvSpPr>
        <p:spPr bwMode="auto">
          <a:xfrm>
            <a:off x="6008688" y="4495801"/>
            <a:ext cx="2525712" cy="646331"/>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b="1" dirty="0">
                <a:solidFill>
                  <a:srgbClr val="000514"/>
                </a:solidFill>
                <a:latin typeface="Garamond" pitchFamily="18" charset="0"/>
              </a:rPr>
              <a:t>6. Check Worksheet #,</a:t>
            </a:r>
          </a:p>
          <a:p>
            <a:pPr fontAlgn="base">
              <a:spcBef>
                <a:spcPct val="0"/>
              </a:spcBef>
              <a:spcAft>
                <a:spcPct val="0"/>
              </a:spcAft>
            </a:pPr>
            <a:r>
              <a:rPr lang="en-US" b="1" dirty="0">
                <a:solidFill>
                  <a:srgbClr val="000514"/>
                </a:solidFill>
                <a:latin typeface="Garamond" pitchFamily="18" charset="0"/>
              </a:rPr>
              <a:t>    </a:t>
            </a:r>
            <a:r>
              <a:rPr lang="en-US" b="1" dirty="0" smtClean="0">
                <a:solidFill>
                  <a:srgbClr val="000514"/>
                </a:solidFill>
                <a:latin typeface="Garamond" pitchFamily="18" charset="0"/>
              </a:rPr>
              <a:t> </a:t>
            </a:r>
            <a:r>
              <a:rPr lang="en-US" b="1" dirty="0">
                <a:solidFill>
                  <a:srgbClr val="000514"/>
                </a:solidFill>
                <a:latin typeface="Garamond" pitchFamily="18" charset="0"/>
              </a:rPr>
              <a:t>&amp; </a:t>
            </a:r>
            <a:r>
              <a:rPr lang="en-US" b="1" dirty="0" smtClean="0">
                <a:solidFill>
                  <a:srgbClr val="000514"/>
                </a:solidFill>
                <a:latin typeface="Garamond" pitchFamily="18" charset="0"/>
              </a:rPr>
              <a:t>Hit </a:t>
            </a:r>
            <a:r>
              <a:rPr lang="en-US" b="1" dirty="0">
                <a:solidFill>
                  <a:srgbClr val="000514"/>
                </a:solidFill>
                <a:latin typeface="Garamond" pitchFamily="18" charset="0"/>
              </a:rPr>
              <a:t>OK</a:t>
            </a:r>
          </a:p>
        </p:txBody>
      </p:sp>
      <p:sp>
        <p:nvSpPr>
          <p:cNvPr id="616463" name="Text Box 15"/>
          <p:cNvSpPr txBox="1">
            <a:spLocks noChangeArrowheads="1"/>
          </p:cNvSpPr>
          <p:nvPr/>
        </p:nvSpPr>
        <p:spPr bwMode="auto">
          <a:xfrm>
            <a:off x="6008688" y="1447800"/>
            <a:ext cx="2865437" cy="366713"/>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fontAlgn="base">
              <a:spcBef>
                <a:spcPct val="0"/>
              </a:spcBef>
              <a:spcAft>
                <a:spcPct val="0"/>
              </a:spcAft>
              <a:buFontTx/>
              <a:buAutoNum type="arabicPeriod"/>
            </a:pPr>
            <a:r>
              <a:rPr lang="en-US" b="1">
                <a:solidFill>
                  <a:srgbClr val="000514"/>
                </a:solidFill>
                <a:latin typeface="Garamond" pitchFamily="18" charset="0"/>
              </a:rPr>
              <a:t>Open the SPSS Data file</a:t>
            </a:r>
          </a:p>
        </p:txBody>
      </p:sp>
      <p:sp>
        <p:nvSpPr>
          <p:cNvPr id="616464" name="Line 16"/>
          <p:cNvSpPr>
            <a:spLocks noChangeShapeType="1"/>
          </p:cNvSpPr>
          <p:nvPr/>
        </p:nvSpPr>
        <p:spPr bwMode="auto">
          <a:xfrm flipH="1" flipV="1">
            <a:off x="2286000" y="3124200"/>
            <a:ext cx="3733800" cy="15240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616466" name="Rectangle 18"/>
          <p:cNvSpPr>
            <a:spLocks noChangeArrowheads="1"/>
          </p:cNvSpPr>
          <p:nvPr/>
        </p:nvSpPr>
        <p:spPr bwMode="auto">
          <a:xfrm>
            <a:off x="914400" y="1828800"/>
            <a:ext cx="1447800" cy="228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FFFFFF"/>
              </a:solidFill>
            </a:endParaRPr>
          </a:p>
        </p:txBody>
      </p:sp>
    </p:spTree>
    <p:custDataLst>
      <p:tags r:id="rId1"/>
    </p:custDataLst>
    <p:extLst>
      <p:ext uri="{BB962C8B-B14F-4D97-AF65-F5344CB8AC3E}">
        <p14:creationId xmlns:p14="http://schemas.microsoft.com/office/powerpoint/2010/main" val="1330216977"/>
      </p:ext>
    </p:extLst>
  </p:cSld>
  <p:clrMapOvr>
    <a:masterClrMapping/>
  </p:clrMapOvr>
  <p:transition advTm="79344"/>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6463"/>
                                        </p:tgtEl>
                                        <p:attrNameLst>
                                          <p:attrName>style.visibility</p:attrName>
                                        </p:attrNameLst>
                                      </p:cBhvr>
                                      <p:to>
                                        <p:strVal val="visible"/>
                                      </p:to>
                                    </p:set>
                                    <p:animEffect transition="in" filter="blinds(horizontal)">
                                      <p:cBhvr>
                                        <p:cTn id="7" dur="500"/>
                                        <p:tgtEl>
                                          <p:spTgt spid="61646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16453"/>
                                        </p:tgtEl>
                                        <p:attrNameLst>
                                          <p:attrName>style.visibility</p:attrName>
                                        </p:attrNameLst>
                                      </p:cBhvr>
                                      <p:to>
                                        <p:strVal val="visible"/>
                                      </p:to>
                                    </p:set>
                                    <p:animEffect transition="in" filter="blinds(horizontal)">
                                      <p:cBhvr>
                                        <p:cTn id="10" dur="500"/>
                                        <p:tgtEl>
                                          <p:spTgt spid="61645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16454"/>
                                        </p:tgtEl>
                                        <p:attrNameLst>
                                          <p:attrName>style.visibility</p:attrName>
                                        </p:attrNameLst>
                                      </p:cBhvr>
                                      <p:to>
                                        <p:strVal val="visible"/>
                                      </p:to>
                                    </p:set>
                                    <p:animEffect transition="in" filter="blinds(horizontal)">
                                      <p:cBhvr>
                                        <p:cTn id="13" dur="500"/>
                                        <p:tgtEl>
                                          <p:spTgt spid="61645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16455"/>
                                        </p:tgtEl>
                                        <p:attrNameLst>
                                          <p:attrName>style.visibility</p:attrName>
                                        </p:attrNameLst>
                                      </p:cBhvr>
                                      <p:to>
                                        <p:strVal val="visible"/>
                                      </p:to>
                                    </p:set>
                                    <p:anim calcmode="lin" valueType="num">
                                      <p:cBhvr additive="base">
                                        <p:cTn id="18" dur="500" fill="hold"/>
                                        <p:tgtEl>
                                          <p:spTgt spid="616455"/>
                                        </p:tgtEl>
                                        <p:attrNameLst>
                                          <p:attrName>ppt_x</p:attrName>
                                        </p:attrNameLst>
                                      </p:cBhvr>
                                      <p:tavLst>
                                        <p:tav tm="0">
                                          <p:val>
                                            <p:strVal val="#ppt_x"/>
                                          </p:val>
                                        </p:tav>
                                        <p:tav tm="100000">
                                          <p:val>
                                            <p:strVal val="#ppt_x"/>
                                          </p:val>
                                        </p:tav>
                                      </p:tavLst>
                                    </p:anim>
                                    <p:anim calcmode="lin" valueType="num">
                                      <p:cBhvr additive="base">
                                        <p:cTn id="19" dur="500" fill="hold"/>
                                        <p:tgtEl>
                                          <p:spTgt spid="616455"/>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616458"/>
                                        </p:tgtEl>
                                        <p:attrNameLst>
                                          <p:attrName>style.visibility</p:attrName>
                                        </p:attrNameLst>
                                      </p:cBhvr>
                                      <p:to>
                                        <p:strVal val="visible"/>
                                      </p:to>
                                    </p:set>
                                    <p:anim calcmode="lin" valueType="num">
                                      <p:cBhvr additive="base">
                                        <p:cTn id="22" dur="500" fill="hold"/>
                                        <p:tgtEl>
                                          <p:spTgt spid="616458"/>
                                        </p:tgtEl>
                                        <p:attrNameLst>
                                          <p:attrName>ppt_x</p:attrName>
                                        </p:attrNameLst>
                                      </p:cBhvr>
                                      <p:tavLst>
                                        <p:tav tm="0">
                                          <p:val>
                                            <p:strVal val="#ppt_x"/>
                                          </p:val>
                                        </p:tav>
                                        <p:tav tm="100000">
                                          <p:val>
                                            <p:strVal val="#ppt_x"/>
                                          </p:val>
                                        </p:tav>
                                      </p:tavLst>
                                    </p:anim>
                                    <p:anim calcmode="lin" valueType="num">
                                      <p:cBhvr additive="base">
                                        <p:cTn id="23" dur="500" fill="hold"/>
                                        <p:tgtEl>
                                          <p:spTgt spid="616458"/>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16464"/>
                                        </p:tgtEl>
                                        <p:attrNameLst>
                                          <p:attrName>style.visibility</p:attrName>
                                        </p:attrNameLst>
                                      </p:cBhvr>
                                      <p:to>
                                        <p:strVal val="visible"/>
                                      </p:to>
                                    </p:set>
                                    <p:anim calcmode="lin" valueType="num">
                                      <p:cBhvr additive="base">
                                        <p:cTn id="28" dur="500" fill="hold"/>
                                        <p:tgtEl>
                                          <p:spTgt spid="616464"/>
                                        </p:tgtEl>
                                        <p:attrNameLst>
                                          <p:attrName>ppt_x</p:attrName>
                                        </p:attrNameLst>
                                      </p:cBhvr>
                                      <p:tavLst>
                                        <p:tav tm="0">
                                          <p:val>
                                            <p:strVal val="#ppt_x"/>
                                          </p:val>
                                        </p:tav>
                                        <p:tav tm="100000">
                                          <p:val>
                                            <p:strVal val="#ppt_x"/>
                                          </p:val>
                                        </p:tav>
                                      </p:tavLst>
                                    </p:anim>
                                    <p:anim calcmode="lin" valueType="num">
                                      <p:cBhvr additive="base">
                                        <p:cTn id="29" dur="500" fill="hold"/>
                                        <p:tgtEl>
                                          <p:spTgt spid="616464"/>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616456"/>
                                        </p:tgtEl>
                                        <p:attrNameLst>
                                          <p:attrName>style.visibility</p:attrName>
                                        </p:attrNameLst>
                                      </p:cBhvr>
                                      <p:to>
                                        <p:strVal val="visible"/>
                                      </p:to>
                                    </p:set>
                                    <p:anim calcmode="lin" valueType="num">
                                      <p:cBhvr additive="base">
                                        <p:cTn id="34" dur="500" fill="hold"/>
                                        <p:tgtEl>
                                          <p:spTgt spid="616456"/>
                                        </p:tgtEl>
                                        <p:attrNameLst>
                                          <p:attrName>ppt_x</p:attrName>
                                        </p:attrNameLst>
                                      </p:cBhvr>
                                      <p:tavLst>
                                        <p:tav tm="0">
                                          <p:val>
                                            <p:strVal val="#ppt_x"/>
                                          </p:val>
                                        </p:tav>
                                        <p:tav tm="100000">
                                          <p:val>
                                            <p:strVal val="#ppt_x"/>
                                          </p:val>
                                        </p:tav>
                                      </p:tavLst>
                                    </p:anim>
                                    <p:anim calcmode="lin" valueType="num">
                                      <p:cBhvr additive="base">
                                        <p:cTn id="35" dur="500" fill="hold"/>
                                        <p:tgtEl>
                                          <p:spTgt spid="616456"/>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616457"/>
                                        </p:tgtEl>
                                        <p:attrNameLst>
                                          <p:attrName>style.visibility</p:attrName>
                                        </p:attrNameLst>
                                      </p:cBhvr>
                                      <p:to>
                                        <p:strVal val="visible"/>
                                      </p:to>
                                    </p:set>
                                    <p:anim calcmode="lin" valueType="num">
                                      <p:cBhvr additive="base">
                                        <p:cTn id="38" dur="500" fill="hold"/>
                                        <p:tgtEl>
                                          <p:spTgt spid="616457"/>
                                        </p:tgtEl>
                                        <p:attrNameLst>
                                          <p:attrName>ppt_x</p:attrName>
                                        </p:attrNameLst>
                                      </p:cBhvr>
                                      <p:tavLst>
                                        <p:tav tm="0">
                                          <p:val>
                                            <p:strVal val="#ppt_x"/>
                                          </p:val>
                                        </p:tav>
                                        <p:tav tm="100000">
                                          <p:val>
                                            <p:strVal val="#ppt_x"/>
                                          </p:val>
                                        </p:tav>
                                      </p:tavLst>
                                    </p:anim>
                                    <p:anim calcmode="lin" valueType="num">
                                      <p:cBhvr additive="base">
                                        <p:cTn id="39" dur="500" fill="hold"/>
                                        <p:tgtEl>
                                          <p:spTgt spid="616457"/>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616459"/>
                                        </p:tgtEl>
                                        <p:attrNameLst>
                                          <p:attrName>style.visibility</p:attrName>
                                        </p:attrNameLst>
                                      </p:cBhvr>
                                      <p:to>
                                        <p:strVal val="visible"/>
                                      </p:to>
                                    </p:set>
                                    <p:anim calcmode="lin" valueType="num">
                                      <p:cBhvr additive="base">
                                        <p:cTn id="42" dur="500" fill="hold"/>
                                        <p:tgtEl>
                                          <p:spTgt spid="616459"/>
                                        </p:tgtEl>
                                        <p:attrNameLst>
                                          <p:attrName>ppt_x</p:attrName>
                                        </p:attrNameLst>
                                      </p:cBhvr>
                                      <p:tavLst>
                                        <p:tav tm="0">
                                          <p:val>
                                            <p:strVal val="#ppt_x"/>
                                          </p:val>
                                        </p:tav>
                                        <p:tav tm="100000">
                                          <p:val>
                                            <p:strVal val="#ppt_x"/>
                                          </p:val>
                                        </p:tav>
                                      </p:tavLst>
                                    </p:anim>
                                    <p:anim calcmode="lin" valueType="num">
                                      <p:cBhvr additive="base">
                                        <p:cTn id="43" dur="500" fill="hold"/>
                                        <p:tgtEl>
                                          <p:spTgt spid="6164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453" grpId="0" animBg="1"/>
      <p:bldP spid="616454" grpId="0" animBg="1"/>
      <p:bldP spid="616455" grpId="0" animBg="1"/>
      <p:bldP spid="616456" grpId="0" animBg="1"/>
      <p:bldP spid="616457" grpId="0" animBg="1"/>
      <p:bldP spid="616458" grpId="0" animBg="1"/>
      <p:bldP spid="616459" grpId="0" animBg="1"/>
      <p:bldP spid="616463" grpId="0" animBg="1"/>
      <p:bldP spid="61646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D7E012C8-971E-426D-B41C-141A2226EECA}" type="slidenum">
              <a:rPr lang="en-US">
                <a:solidFill>
                  <a:srgbClr val="FFFFFF"/>
                </a:solidFill>
              </a:rPr>
              <a:pPr/>
              <a:t>17</a:t>
            </a:fld>
            <a:endParaRPr lang="en-US">
              <a:solidFill>
                <a:srgbClr val="FFFFFF"/>
              </a:solidFill>
            </a:endParaRPr>
          </a:p>
        </p:txBody>
      </p:sp>
      <p:sp>
        <p:nvSpPr>
          <p:cNvPr id="845826" name="Rectangle 2"/>
          <p:cNvSpPr>
            <a:spLocks noGrp="1" noRot="1" noChangeArrowheads="1"/>
          </p:cNvSpPr>
          <p:nvPr>
            <p:ph type="title"/>
          </p:nvPr>
        </p:nvSpPr>
        <p:spPr>
          <a:xfrm>
            <a:off x="381000" y="0"/>
            <a:ext cx="8229600" cy="1143000"/>
          </a:xfrm>
        </p:spPr>
        <p:txBody>
          <a:bodyPr/>
          <a:lstStyle/>
          <a:p>
            <a:r>
              <a:rPr lang="en-US" sz="4000"/>
              <a:t>School Data</a:t>
            </a:r>
            <a:br>
              <a:rPr lang="en-US" sz="4000"/>
            </a:br>
            <a:r>
              <a:rPr lang="en-US" sz="4000"/>
              <a:t>Completed Dataset – Data View</a:t>
            </a:r>
          </a:p>
        </p:txBody>
      </p:sp>
      <p:pic>
        <p:nvPicPr>
          <p:cNvPr id="8458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19200"/>
            <a:ext cx="8097838" cy="542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7313925"/>
      </p:ext>
    </p:extLst>
  </p:cSld>
  <p:clrMapOvr>
    <a:masterClrMapping/>
  </p:clrMapOvr>
  <p:transition advTm="7791"/>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981E730-F372-4B70-8D58-823839875CD8}" type="slidenum">
              <a:rPr lang="en-US">
                <a:solidFill>
                  <a:srgbClr val="FFFFFF"/>
                </a:solidFill>
              </a:rPr>
              <a:pPr/>
              <a:t>2</a:t>
            </a:fld>
            <a:endParaRPr lang="en-US">
              <a:solidFill>
                <a:srgbClr val="FFFFFF"/>
              </a:solidFill>
            </a:endParaRPr>
          </a:p>
        </p:txBody>
      </p:sp>
      <p:sp>
        <p:nvSpPr>
          <p:cNvPr id="777218" name="Rectangle 2"/>
          <p:cNvSpPr>
            <a:spLocks noGrp="1" noRot="1" noChangeArrowheads="1"/>
          </p:cNvSpPr>
          <p:nvPr>
            <p:ph type="title"/>
          </p:nvPr>
        </p:nvSpPr>
        <p:spPr/>
        <p:txBody>
          <a:bodyPr/>
          <a:lstStyle/>
          <a:p>
            <a:r>
              <a:rPr lang="en-US"/>
              <a:t>Features of SPSS</a:t>
            </a:r>
          </a:p>
        </p:txBody>
      </p:sp>
      <p:sp>
        <p:nvSpPr>
          <p:cNvPr id="777219" name="Rectangle 3"/>
          <p:cNvSpPr>
            <a:spLocks noGrp="1" noChangeArrowheads="1"/>
          </p:cNvSpPr>
          <p:nvPr>
            <p:ph type="body" idx="1"/>
          </p:nvPr>
        </p:nvSpPr>
        <p:spPr>
          <a:xfrm>
            <a:off x="457200" y="1371600"/>
            <a:ext cx="8458200" cy="5486400"/>
          </a:xfrm>
        </p:spPr>
        <p:txBody>
          <a:bodyPr/>
          <a:lstStyle/>
          <a:p>
            <a:r>
              <a:rPr lang="en-US" b="1" dirty="0"/>
              <a:t>Originally developed for the people in Social Science Areas, therefore, no heavy programming background required</a:t>
            </a:r>
          </a:p>
          <a:p>
            <a:r>
              <a:rPr lang="en-US" b="1" dirty="0"/>
              <a:t>Designed as User Friendly and has Pull Down Menus to Execute Statistical Commands</a:t>
            </a:r>
          </a:p>
          <a:p>
            <a:r>
              <a:rPr lang="en-US" b="1" dirty="0"/>
              <a:t>Ability to do Data Management &amp; Manipulations</a:t>
            </a:r>
          </a:p>
          <a:p>
            <a:r>
              <a:rPr lang="en-US" b="1" dirty="0"/>
              <a:t>Ability to Store </a:t>
            </a:r>
            <a:r>
              <a:rPr lang="en-US" b="1" dirty="0" smtClean="0"/>
              <a:t>Analysis Programs </a:t>
            </a:r>
            <a:r>
              <a:rPr lang="en-US" b="1" dirty="0"/>
              <a:t>&amp; Produce Reports/Graphs</a:t>
            </a:r>
          </a:p>
          <a:p>
            <a:endParaRPr lang="en-US" b="1" dirty="0"/>
          </a:p>
        </p:txBody>
      </p:sp>
    </p:spTree>
    <p:custDataLst>
      <p:tags r:id="rId1"/>
    </p:custDataLst>
    <p:extLst>
      <p:ext uri="{BB962C8B-B14F-4D97-AF65-F5344CB8AC3E}">
        <p14:creationId xmlns:p14="http://schemas.microsoft.com/office/powerpoint/2010/main" val="764259775"/>
      </p:ext>
    </p:extLst>
  </p:cSld>
  <p:clrMapOvr>
    <a:masterClrMapping/>
  </p:clrMapOvr>
  <p:transition advTm="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77219">
                                            <p:txEl>
                                              <p:pRg st="0" end="0"/>
                                            </p:txEl>
                                          </p:spTgt>
                                        </p:tgtEl>
                                        <p:attrNameLst>
                                          <p:attrName>style.visibility</p:attrName>
                                        </p:attrNameLst>
                                      </p:cBhvr>
                                      <p:to>
                                        <p:strVal val="visible"/>
                                      </p:to>
                                    </p:set>
                                    <p:anim calcmode="lin" valueType="num">
                                      <p:cBhvr additive="base">
                                        <p:cTn id="7" dur="500" fill="hold"/>
                                        <p:tgtEl>
                                          <p:spTgt spid="777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77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77219">
                                            <p:txEl>
                                              <p:pRg st="1" end="1"/>
                                            </p:txEl>
                                          </p:spTgt>
                                        </p:tgtEl>
                                        <p:attrNameLst>
                                          <p:attrName>style.visibility</p:attrName>
                                        </p:attrNameLst>
                                      </p:cBhvr>
                                      <p:to>
                                        <p:strVal val="visible"/>
                                      </p:to>
                                    </p:set>
                                    <p:anim calcmode="lin" valueType="num">
                                      <p:cBhvr additive="base">
                                        <p:cTn id="13" dur="500" fill="hold"/>
                                        <p:tgtEl>
                                          <p:spTgt spid="777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77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77219">
                                            <p:txEl>
                                              <p:pRg st="2" end="2"/>
                                            </p:txEl>
                                          </p:spTgt>
                                        </p:tgtEl>
                                        <p:attrNameLst>
                                          <p:attrName>style.visibility</p:attrName>
                                        </p:attrNameLst>
                                      </p:cBhvr>
                                      <p:to>
                                        <p:strVal val="visible"/>
                                      </p:to>
                                    </p:set>
                                    <p:anim calcmode="lin" valueType="num">
                                      <p:cBhvr additive="base">
                                        <p:cTn id="19" dur="500" fill="hold"/>
                                        <p:tgtEl>
                                          <p:spTgt spid="777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77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777219">
                                            <p:txEl>
                                              <p:pRg st="3" end="3"/>
                                            </p:txEl>
                                          </p:spTgt>
                                        </p:tgtEl>
                                        <p:attrNameLst>
                                          <p:attrName>style.visibility</p:attrName>
                                        </p:attrNameLst>
                                      </p:cBhvr>
                                      <p:to>
                                        <p:strVal val="visible"/>
                                      </p:to>
                                    </p:set>
                                    <p:anim calcmode="lin" valueType="num">
                                      <p:cBhvr additive="base">
                                        <p:cTn id="25" dur="500" fill="hold"/>
                                        <p:tgtEl>
                                          <p:spTgt spid="777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77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574675" y="304800"/>
            <a:ext cx="8340725" cy="1216025"/>
          </a:xfrm>
        </p:spPr>
        <p:txBody>
          <a:bodyPr/>
          <a:lstStyle/>
          <a:p>
            <a:r>
              <a:rPr lang="en-US" sz="3400"/>
              <a:t/>
            </a:r>
            <a:br>
              <a:rPr lang="en-US" sz="3400"/>
            </a:br>
            <a:r>
              <a:rPr lang="en-US" sz="3400"/>
              <a:t>Statistics Package</a:t>
            </a:r>
            <a:br>
              <a:rPr lang="en-US" sz="3400"/>
            </a:br>
            <a:r>
              <a:rPr lang="en-US" sz="3400"/>
              <a:t>for the Social Science (SPSS)</a:t>
            </a:r>
          </a:p>
        </p:txBody>
      </p:sp>
      <p:sp>
        <p:nvSpPr>
          <p:cNvPr id="129030" name="Text Box 6"/>
          <p:cNvSpPr txBox="1">
            <a:spLocks noChangeArrowheads="1"/>
          </p:cNvSpPr>
          <p:nvPr/>
        </p:nvSpPr>
        <p:spPr bwMode="auto">
          <a:xfrm>
            <a:off x="228600" y="2514600"/>
            <a:ext cx="8763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800" dirty="0"/>
              <a:t>Starting SPSS</a:t>
            </a:r>
            <a:r>
              <a:rPr lang="en-US" sz="2800" b="0" dirty="0"/>
              <a:t>: Double Click on SPSS on desktop or </a:t>
            </a:r>
            <a:r>
              <a:rPr lang="en-US" sz="2800" b="0" dirty="0" err="1"/>
              <a:t>Program</a:t>
            </a:r>
            <a:r>
              <a:rPr lang="en-US" sz="2800" b="0" dirty="0" err="1">
                <a:sym typeface="Wingdings" pitchFamily="2" charset="2"/>
              </a:rPr>
              <a:t>SPSS</a:t>
            </a:r>
            <a:r>
              <a:rPr lang="en-US" sz="1800" b="0" dirty="0">
                <a:sym typeface="Wingdings" pitchFamily="2" charset="2"/>
              </a:rPr>
              <a:t>.</a:t>
            </a:r>
            <a:endParaRPr lang="en-US" sz="1800" b="0" dirty="0"/>
          </a:p>
        </p:txBody>
      </p:sp>
      <p:sp>
        <p:nvSpPr>
          <p:cNvPr id="129031" name="Text Box 7"/>
          <p:cNvSpPr txBox="1">
            <a:spLocks noChangeArrowheads="1"/>
          </p:cNvSpPr>
          <p:nvPr/>
        </p:nvSpPr>
        <p:spPr bwMode="auto">
          <a:xfrm>
            <a:off x="304800" y="3505200"/>
            <a:ext cx="8458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dirty="0"/>
              <a:t>Opening a SPSS file</a:t>
            </a:r>
            <a:r>
              <a:rPr lang="en-US" sz="2400" b="0" dirty="0"/>
              <a:t>: </a:t>
            </a:r>
            <a:r>
              <a:rPr lang="en-US" sz="2400" b="0" dirty="0" err="1"/>
              <a:t>File</a:t>
            </a:r>
            <a:r>
              <a:rPr lang="en-US" sz="2400" b="0" dirty="0" err="1">
                <a:sym typeface="Wingdings" pitchFamily="2" charset="2"/>
              </a:rPr>
              <a:t>Open</a:t>
            </a:r>
            <a:endParaRPr lang="en-US" sz="2400" b="0" dirty="0"/>
          </a:p>
        </p:txBody>
      </p:sp>
      <p:sp>
        <p:nvSpPr>
          <p:cNvPr id="129032" name="Text Box 8"/>
          <p:cNvSpPr txBox="1">
            <a:spLocks noChangeArrowheads="1"/>
          </p:cNvSpPr>
          <p:nvPr/>
        </p:nvSpPr>
        <p:spPr bwMode="auto">
          <a:xfrm>
            <a:off x="304800" y="4648200"/>
            <a:ext cx="1981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en-US" sz="1800" b="0" dirty="0">
                <a:solidFill>
                  <a:srgbClr val="FFFF00"/>
                </a:solidFill>
                <a:latin typeface="Arial" charset="0"/>
              </a:rPr>
              <a:t>  </a:t>
            </a:r>
            <a:r>
              <a:rPr lang="en-US" sz="1800" dirty="0">
                <a:solidFill>
                  <a:srgbClr val="FFFF00"/>
                </a:solidFill>
                <a:latin typeface="Arial" charset="0"/>
              </a:rPr>
              <a:t>Data Editor</a:t>
            </a:r>
            <a:endParaRPr lang="en-US" sz="1800" b="0" dirty="0">
              <a:solidFill>
                <a:srgbClr val="FFFF00"/>
              </a:solidFill>
              <a:latin typeface="Arial" charset="0"/>
            </a:endParaRPr>
          </a:p>
        </p:txBody>
      </p:sp>
      <p:sp>
        <p:nvSpPr>
          <p:cNvPr id="129033" name="Text Box 9"/>
          <p:cNvSpPr txBox="1">
            <a:spLocks noChangeArrowheads="1"/>
          </p:cNvSpPr>
          <p:nvPr/>
        </p:nvSpPr>
        <p:spPr bwMode="auto">
          <a:xfrm>
            <a:off x="457200" y="5181600"/>
            <a:ext cx="8001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1800" b="0" dirty="0">
                <a:latin typeface="Arial" charset="0"/>
              </a:rPr>
              <a:t>Various pull-down menus appear at the top of the Data Editor </a:t>
            </a:r>
            <a:r>
              <a:rPr lang="en-US" sz="1800" b="0" dirty="0" smtClean="0">
                <a:latin typeface="Arial" charset="0"/>
              </a:rPr>
              <a:t>window. </a:t>
            </a:r>
            <a:r>
              <a:rPr lang="en-US" sz="1800" b="0" dirty="0">
                <a:latin typeface="Arial" charset="0"/>
              </a:rPr>
              <a:t>The Data Editor menu items (with some of the uses of the menu) are:</a:t>
            </a:r>
          </a:p>
        </p:txBody>
      </p:sp>
      <p:sp>
        <p:nvSpPr>
          <p:cNvPr id="129034" name="Text Box 10"/>
          <p:cNvSpPr txBox="1">
            <a:spLocks noChangeArrowheads="1"/>
          </p:cNvSpPr>
          <p:nvPr/>
        </p:nvSpPr>
        <p:spPr bwMode="auto">
          <a:xfrm>
            <a:off x="381000" y="4114800"/>
            <a:ext cx="6705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sz="2400" dirty="0">
                <a:solidFill>
                  <a:schemeClr val="tx2"/>
                </a:solidFill>
                <a:latin typeface="Arial" charset="0"/>
              </a:rPr>
              <a:t>MENUS AND TOOLBARS</a:t>
            </a:r>
          </a:p>
        </p:txBody>
      </p:sp>
    </p:spTree>
    <p:extLst>
      <p:ext uri="{BB962C8B-B14F-4D97-AF65-F5344CB8AC3E}">
        <p14:creationId xmlns:p14="http://schemas.microsoft.com/office/powerpoint/2010/main" val="1777320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sz="3400"/>
              <a:t>Statistics Package</a:t>
            </a:r>
            <a:br>
              <a:rPr lang="en-US" sz="3400"/>
            </a:br>
            <a:r>
              <a:rPr lang="en-US" sz="3400"/>
              <a:t>for the Social Science (SPSS)</a:t>
            </a:r>
          </a:p>
        </p:txBody>
      </p:sp>
      <p:sp>
        <p:nvSpPr>
          <p:cNvPr id="130052" name="Text Box 4"/>
          <p:cNvSpPr txBox="1">
            <a:spLocks noChangeArrowheads="1"/>
          </p:cNvSpPr>
          <p:nvPr/>
        </p:nvSpPr>
        <p:spPr bwMode="auto">
          <a:xfrm>
            <a:off x="533400" y="2209800"/>
            <a:ext cx="8153400"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1800" b="0" dirty="0">
                <a:latin typeface="Arial" charset="0"/>
              </a:rPr>
              <a:t>FILE		used to open and save data files</a:t>
            </a:r>
          </a:p>
          <a:p>
            <a:pPr eaLnBrk="1" hangingPunct="1"/>
            <a:endParaRPr lang="en-US" sz="1800" b="0" dirty="0">
              <a:latin typeface="Arial" charset="0"/>
            </a:endParaRPr>
          </a:p>
          <a:p>
            <a:pPr eaLnBrk="1" hangingPunct="1"/>
            <a:r>
              <a:rPr lang="en-US" sz="1800" b="0" dirty="0">
                <a:latin typeface="Arial" charset="0"/>
              </a:rPr>
              <a:t>EDIT 		used to copy and paste data values; used to find data in a 		file; insert variables and cases; OPTIONS allows the user to 		set general preferences as well as the setup for the 			Navigator, Charts, etc.</a:t>
            </a:r>
          </a:p>
          <a:p>
            <a:pPr eaLnBrk="1" hangingPunct="1"/>
            <a:endParaRPr lang="en-US" sz="1800" b="0" dirty="0">
              <a:latin typeface="Arial" charset="0"/>
            </a:endParaRPr>
          </a:p>
          <a:p>
            <a:pPr eaLnBrk="1" hangingPunct="1"/>
            <a:r>
              <a:rPr lang="en-US" sz="1800" b="0" dirty="0">
                <a:latin typeface="Arial" charset="0"/>
              </a:rPr>
              <a:t>VIEW 		user can change toolbars; value labels can be seen in cells 		instead of data values</a:t>
            </a:r>
          </a:p>
          <a:p>
            <a:pPr eaLnBrk="1" hangingPunct="1"/>
            <a:endParaRPr lang="en-US" sz="1800" b="0" dirty="0">
              <a:latin typeface="Arial" charset="0"/>
            </a:endParaRPr>
          </a:p>
          <a:p>
            <a:pPr eaLnBrk="1" hangingPunct="1"/>
            <a:r>
              <a:rPr lang="en-US" sz="1800" b="0" dirty="0">
                <a:latin typeface="Arial" charset="0"/>
              </a:rPr>
              <a:t>DATA 		select, sort or weight cases; merge files</a:t>
            </a:r>
          </a:p>
          <a:p>
            <a:pPr eaLnBrk="1" hangingPunct="1"/>
            <a:endParaRPr lang="en-US" sz="1800" b="0" dirty="0">
              <a:latin typeface="Arial" charset="0"/>
            </a:endParaRPr>
          </a:p>
        </p:txBody>
      </p:sp>
      <p:sp>
        <p:nvSpPr>
          <p:cNvPr id="130053" name="Text Box 5"/>
          <p:cNvSpPr txBox="1">
            <a:spLocks noChangeArrowheads="1"/>
          </p:cNvSpPr>
          <p:nvPr/>
        </p:nvSpPr>
        <p:spPr bwMode="auto">
          <a:xfrm>
            <a:off x="381000" y="1752600"/>
            <a:ext cx="65690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b="1" dirty="0">
                <a:solidFill>
                  <a:srgbClr val="FFFF00"/>
                </a:solidFill>
                <a:latin typeface="Arial" charset="0"/>
              </a:rPr>
              <a:t>MENUS AND TOOLBARS</a:t>
            </a:r>
          </a:p>
        </p:txBody>
      </p:sp>
      <p:sp>
        <p:nvSpPr>
          <p:cNvPr id="130054" name="Text Box 6"/>
          <p:cNvSpPr txBox="1">
            <a:spLocks noChangeArrowheads="1"/>
          </p:cNvSpPr>
          <p:nvPr/>
        </p:nvSpPr>
        <p:spPr bwMode="auto">
          <a:xfrm>
            <a:off x="457200" y="5562600"/>
            <a:ext cx="8474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b="0">
                <a:latin typeface="Arial" charset="0"/>
              </a:rPr>
              <a:t>TRANSFORM 	 Compute new variables, recode variables, etc.</a:t>
            </a:r>
          </a:p>
        </p:txBody>
      </p:sp>
    </p:spTree>
    <p:extLst>
      <p:ext uri="{BB962C8B-B14F-4D97-AF65-F5344CB8AC3E}">
        <p14:creationId xmlns:p14="http://schemas.microsoft.com/office/powerpoint/2010/main" val="4014939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lstStyle/>
          <a:p>
            <a:r>
              <a:rPr lang="en-US" sz="3400"/>
              <a:t>Statistics Package</a:t>
            </a:r>
            <a:br>
              <a:rPr lang="en-US" sz="3400"/>
            </a:br>
            <a:r>
              <a:rPr lang="en-US" sz="3400"/>
              <a:t>for the Social Science (SPSS)</a:t>
            </a:r>
          </a:p>
        </p:txBody>
      </p:sp>
      <p:sp>
        <p:nvSpPr>
          <p:cNvPr id="301059" name="Rectangle 3"/>
          <p:cNvSpPr>
            <a:spLocks noGrp="1" noChangeArrowheads="1"/>
          </p:cNvSpPr>
          <p:nvPr>
            <p:ph type="body" idx="1"/>
          </p:nvPr>
        </p:nvSpPr>
        <p:spPr/>
        <p:txBody>
          <a:bodyPr/>
          <a:lstStyle/>
          <a:p>
            <a:pPr>
              <a:lnSpc>
                <a:spcPct val="80000"/>
              </a:lnSpc>
            </a:pPr>
            <a:r>
              <a:rPr lang="en-US" sz="2400" b="1" dirty="0">
                <a:solidFill>
                  <a:srgbClr val="FFFF00"/>
                </a:solidFill>
              </a:rPr>
              <a:t>MENUS AND </a:t>
            </a:r>
            <a:r>
              <a:rPr lang="en-US" sz="2400" b="1" dirty="0" smtClean="0">
                <a:solidFill>
                  <a:srgbClr val="FFFF00"/>
                </a:solidFill>
              </a:rPr>
              <a:t>TOOLBARS</a:t>
            </a:r>
          </a:p>
          <a:p>
            <a:pPr>
              <a:lnSpc>
                <a:spcPct val="80000"/>
              </a:lnSpc>
            </a:pPr>
            <a:endParaRPr lang="en-US" sz="1700" b="1" dirty="0" smtClean="0">
              <a:solidFill>
                <a:schemeClr val="tx2"/>
              </a:solidFill>
            </a:endParaRPr>
          </a:p>
          <a:p>
            <a:pPr>
              <a:lnSpc>
                <a:spcPct val="80000"/>
              </a:lnSpc>
            </a:pPr>
            <a:endParaRPr lang="en-US" sz="1700" b="1" dirty="0">
              <a:solidFill>
                <a:schemeClr val="tx2"/>
              </a:solidFill>
            </a:endParaRPr>
          </a:p>
          <a:p>
            <a:pPr>
              <a:lnSpc>
                <a:spcPct val="80000"/>
              </a:lnSpc>
              <a:buFont typeface="Wingdings" pitchFamily="2" charset="2"/>
              <a:buNone/>
            </a:pPr>
            <a:r>
              <a:rPr lang="en-US" sz="1700" dirty="0"/>
              <a:t>	</a:t>
            </a:r>
            <a:r>
              <a:rPr lang="en-US" sz="1700" dirty="0">
                <a:latin typeface="Arial" pitchFamily="34" charset="0"/>
                <a:cs typeface="Arial" pitchFamily="34" charset="0"/>
              </a:rPr>
              <a:t>ANALYZE 		perform various statistical procedures</a:t>
            </a:r>
          </a:p>
          <a:p>
            <a:pPr>
              <a:lnSpc>
                <a:spcPct val="80000"/>
              </a:lnSpc>
            </a:pPr>
            <a:endParaRPr lang="en-US" sz="1700" dirty="0">
              <a:latin typeface="Arial" pitchFamily="34" charset="0"/>
              <a:cs typeface="Arial" pitchFamily="34" charset="0"/>
            </a:endParaRPr>
          </a:p>
          <a:p>
            <a:pPr>
              <a:lnSpc>
                <a:spcPct val="80000"/>
              </a:lnSpc>
              <a:buFont typeface="Wingdings" pitchFamily="2" charset="2"/>
              <a:buNone/>
            </a:pPr>
            <a:r>
              <a:rPr lang="en-US" sz="1700" dirty="0">
                <a:latin typeface="Arial" pitchFamily="34" charset="0"/>
                <a:cs typeface="Arial" pitchFamily="34" charset="0"/>
              </a:rPr>
              <a:t>	GRAPHS 		create </a:t>
            </a:r>
            <a:r>
              <a:rPr lang="en-US" sz="1700" dirty="0" smtClean="0">
                <a:latin typeface="Arial" pitchFamily="34" charset="0"/>
                <a:cs typeface="Arial" pitchFamily="34" charset="0"/>
              </a:rPr>
              <a:t>different graphs and charts</a:t>
            </a:r>
            <a:r>
              <a:rPr lang="en-US" sz="1700" dirty="0">
                <a:latin typeface="Arial" pitchFamily="34" charset="0"/>
                <a:cs typeface="Arial" pitchFamily="34" charset="0"/>
              </a:rPr>
              <a:t>, </a:t>
            </a:r>
            <a:r>
              <a:rPr lang="en-US" sz="1700" dirty="0" err="1">
                <a:latin typeface="Arial" pitchFamily="34" charset="0"/>
                <a:cs typeface="Arial" pitchFamily="34" charset="0"/>
              </a:rPr>
              <a:t>etc</a:t>
            </a:r>
            <a:endParaRPr lang="en-US" sz="1700" dirty="0">
              <a:latin typeface="Arial" pitchFamily="34" charset="0"/>
              <a:cs typeface="Arial" pitchFamily="34" charset="0"/>
            </a:endParaRPr>
          </a:p>
          <a:p>
            <a:pPr>
              <a:lnSpc>
                <a:spcPct val="80000"/>
              </a:lnSpc>
              <a:buFont typeface="Wingdings" pitchFamily="2" charset="2"/>
              <a:buNone/>
            </a:pPr>
            <a:endParaRPr lang="en-US" sz="1700" dirty="0">
              <a:latin typeface="Arial" pitchFamily="34" charset="0"/>
              <a:cs typeface="Arial" pitchFamily="34" charset="0"/>
            </a:endParaRPr>
          </a:p>
          <a:p>
            <a:pPr>
              <a:lnSpc>
                <a:spcPct val="80000"/>
              </a:lnSpc>
              <a:buFont typeface="Wingdings" pitchFamily="2" charset="2"/>
              <a:buNone/>
            </a:pPr>
            <a:r>
              <a:rPr lang="en-US" sz="1700" dirty="0">
                <a:latin typeface="Arial" pitchFamily="34" charset="0"/>
                <a:cs typeface="Arial" pitchFamily="34" charset="0"/>
              </a:rPr>
              <a:t>	</a:t>
            </a:r>
          </a:p>
          <a:p>
            <a:pPr>
              <a:lnSpc>
                <a:spcPct val="80000"/>
              </a:lnSpc>
              <a:buFont typeface="Wingdings" pitchFamily="2" charset="2"/>
              <a:buNone/>
            </a:pPr>
            <a:r>
              <a:rPr lang="en-US" sz="1700" dirty="0">
                <a:latin typeface="Arial" pitchFamily="34" charset="0"/>
                <a:cs typeface="Arial" pitchFamily="34" charset="0"/>
              </a:rPr>
              <a:t>	</a:t>
            </a:r>
            <a:r>
              <a:rPr lang="en-US" sz="1700" dirty="0" smtClean="0">
                <a:latin typeface="Arial" pitchFamily="34" charset="0"/>
                <a:cs typeface="Arial" pitchFamily="34" charset="0"/>
              </a:rPr>
              <a:t>HELP</a:t>
            </a:r>
            <a:r>
              <a:rPr lang="en-US" sz="1700" dirty="0">
                <a:latin typeface="Arial" pitchFamily="34" charset="0"/>
                <a:cs typeface="Arial" pitchFamily="34" charset="0"/>
              </a:rPr>
              <a:t>		</a:t>
            </a:r>
            <a:r>
              <a:rPr lang="en-US" sz="1700" dirty="0" smtClean="0">
                <a:latin typeface="Arial" pitchFamily="34" charset="0"/>
                <a:cs typeface="Arial" pitchFamily="34" charset="0"/>
              </a:rPr>
              <a:t>                to </a:t>
            </a:r>
            <a:r>
              <a:rPr lang="en-US" sz="1700" dirty="0">
                <a:latin typeface="Arial" pitchFamily="34" charset="0"/>
                <a:cs typeface="Arial" pitchFamily="34" charset="0"/>
              </a:rPr>
              <a:t>access </a:t>
            </a:r>
            <a:r>
              <a:rPr lang="en-US" sz="1700" dirty="0" smtClean="0">
                <a:latin typeface="Arial" pitchFamily="34" charset="0"/>
                <a:cs typeface="Arial" pitchFamily="34" charset="0"/>
              </a:rPr>
              <a:t>SPSS </a:t>
            </a:r>
            <a:r>
              <a:rPr lang="en-US" sz="1700" dirty="0">
                <a:latin typeface="Arial" pitchFamily="34" charset="0"/>
                <a:cs typeface="Arial" pitchFamily="34" charset="0"/>
              </a:rPr>
              <a:t>Help information</a:t>
            </a:r>
          </a:p>
          <a:p>
            <a:pPr>
              <a:lnSpc>
                <a:spcPct val="80000"/>
              </a:lnSpc>
              <a:spcBef>
                <a:spcPct val="0"/>
              </a:spcBef>
              <a:buClrTx/>
              <a:buFontTx/>
              <a:buNone/>
            </a:pPr>
            <a:endParaRPr lang="en-US" sz="1700" dirty="0">
              <a:latin typeface="Arial" pitchFamily="34" charset="0"/>
              <a:cs typeface="Arial" pitchFamily="34" charset="0"/>
            </a:endParaRPr>
          </a:p>
        </p:txBody>
      </p:sp>
    </p:spTree>
    <p:extLst>
      <p:ext uri="{BB962C8B-B14F-4D97-AF65-F5344CB8AC3E}">
        <p14:creationId xmlns:p14="http://schemas.microsoft.com/office/powerpoint/2010/main" val="3382065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 name="Slide Number Placeholder 5"/>
          <p:cNvSpPr>
            <a:spLocks noGrp="1"/>
          </p:cNvSpPr>
          <p:nvPr>
            <p:ph type="sldNum" sz="quarter" idx="11"/>
          </p:nvPr>
        </p:nvSpPr>
        <p:spPr/>
        <p:txBody>
          <a:bodyPr/>
          <a:lstStyle/>
          <a:p>
            <a:fld id="{940EA998-2C7F-4704-9606-5834C5AC0E65}" type="slidenum">
              <a:rPr lang="en-US">
                <a:solidFill>
                  <a:srgbClr val="FFFFFF"/>
                </a:solidFill>
              </a:rPr>
              <a:pPr/>
              <a:t>6</a:t>
            </a:fld>
            <a:endParaRPr lang="en-US">
              <a:solidFill>
                <a:srgbClr val="FFFFFF"/>
              </a:solidFill>
            </a:endParaRPr>
          </a:p>
        </p:txBody>
      </p:sp>
      <p:sp>
        <p:nvSpPr>
          <p:cNvPr id="570370" name="Rectangle 2"/>
          <p:cNvSpPr>
            <a:spLocks noGrp="1" noRot="1" noChangeArrowheads="1"/>
          </p:cNvSpPr>
          <p:nvPr>
            <p:ph type="title"/>
          </p:nvPr>
        </p:nvSpPr>
        <p:spPr>
          <a:xfrm>
            <a:off x="457200" y="304800"/>
            <a:ext cx="8229600" cy="1143000"/>
          </a:xfrm>
        </p:spPr>
        <p:txBody>
          <a:bodyPr/>
          <a:lstStyle/>
          <a:p>
            <a:r>
              <a:rPr lang="en-US"/>
              <a:t>SPSS Program Flow</a:t>
            </a:r>
          </a:p>
        </p:txBody>
      </p:sp>
      <p:sp>
        <p:nvSpPr>
          <p:cNvPr id="570373" name="AutoShape 5"/>
          <p:cNvSpPr>
            <a:spLocks noChangeArrowheads="1"/>
          </p:cNvSpPr>
          <p:nvPr/>
        </p:nvSpPr>
        <p:spPr bwMode="auto">
          <a:xfrm>
            <a:off x="4343400" y="2667000"/>
            <a:ext cx="1524000" cy="914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b="1">
                <a:solidFill>
                  <a:srgbClr val="FFFFFF"/>
                </a:solidFill>
              </a:rPr>
              <a:t>Data </a:t>
            </a:r>
          </a:p>
          <a:p>
            <a:pPr algn="ctr" fontAlgn="base">
              <a:spcBef>
                <a:spcPct val="0"/>
              </a:spcBef>
              <a:spcAft>
                <a:spcPct val="0"/>
              </a:spcAft>
            </a:pPr>
            <a:r>
              <a:rPr lang="en-US" b="1">
                <a:solidFill>
                  <a:srgbClr val="FFFFFF"/>
                </a:solidFill>
              </a:rPr>
              <a:t>Modification/</a:t>
            </a:r>
          </a:p>
          <a:p>
            <a:pPr algn="ctr" fontAlgn="base">
              <a:spcBef>
                <a:spcPct val="0"/>
              </a:spcBef>
              <a:spcAft>
                <a:spcPct val="0"/>
              </a:spcAft>
            </a:pPr>
            <a:r>
              <a:rPr lang="en-US" b="1">
                <a:solidFill>
                  <a:srgbClr val="FFFFFF"/>
                </a:solidFill>
              </a:rPr>
              <a:t>Transformation</a:t>
            </a:r>
          </a:p>
        </p:txBody>
      </p:sp>
      <p:sp>
        <p:nvSpPr>
          <p:cNvPr id="570374" name="AutoShape 6"/>
          <p:cNvSpPr>
            <a:spLocks noChangeArrowheads="1"/>
          </p:cNvSpPr>
          <p:nvPr/>
        </p:nvSpPr>
        <p:spPr bwMode="auto">
          <a:xfrm>
            <a:off x="5486400" y="3962400"/>
            <a:ext cx="1524000" cy="609600"/>
          </a:xfrm>
          <a:prstGeom prst="roundRect">
            <a:avLst>
              <a:gd name="adj" fmla="val 16667"/>
            </a:avLst>
          </a:prstGeom>
          <a:solidFill>
            <a:srgbClr val="7E61E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b="1">
                <a:solidFill>
                  <a:srgbClr val="FFFFFF"/>
                </a:solidFill>
              </a:rPr>
              <a:t>Pull-Down</a:t>
            </a:r>
          </a:p>
          <a:p>
            <a:pPr algn="ctr" fontAlgn="base">
              <a:spcBef>
                <a:spcPct val="0"/>
              </a:spcBef>
              <a:spcAft>
                <a:spcPct val="0"/>
              </a:spcAft>
            </a:pPr>
            <a:r>
              <a:rPr lang="en-US" b="1">
                <a:solidFill>
                  <a:srgbClr val="FFFFFF"/>
                </a:solidFill>
              </a:rPr>
              <a:t>Menu</a:t>
            </a:r>
          </a:p>
        </p:txBody>
      </p:sp>
      <p:sp>
        <p:nvSpPr>
          <p:cNvPr id="570375" name="AutoShape 7"/>
          <p:cNvSpPr>
            <a:spLocks noChangeArrowheads="1"/>
          </p:cNvSpPr>
          <p:nvPr/>
        </p:nvSpPr>
        <p:spPr bwMode="auto">
          <a:xfrm>
            <a:off x="2743200" y="2590800"/>
            <a:ext cx="914400" cy="914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b="1">
                <a:solidFill>
                  <a:srgbClr val="FFFFFF"/>
                </a:solidFill>
              </a:rPr>
              <a:t>SPSS</a:t>
            </a:r>
          </a:p>
          <a:p>
            <a:pPr algn="ctr" fontAlgn="base">
              <a:spcBef>
                <a:spcPct val="0"/>
              </a:spcBef>
              <a:spcAft>
                <a:spcPct val="0"/>
              </a:spcAft>
            </a:pPr>
            <a:r>
              <a:rPr lang="en-US" b="1">
                <a:solidFill>
                  <a:srgbClr val="FFFFFF"/>
                </a:solidFill>
              </a:rPr>
              <a:t>Data</a:t>
            </a:r>
          </a:p>
          <a:p>
            <a:pPr algn="ctr" fontAlgn="base">
              <a:spcBef>
                <a:spcPct val="0"/>
              </a:spcBef>
              <a:spcAft>
                <a:spcPct val="0"/>
              </a:spcAft>
            </a:pPr>
            <a:r>
              <a:rPr lang="en-US" b="1">
                <a:solidFill>
                  <a:srgbClr val="FFFFFF"/>
                </a:solidFill>
              </a:rPr>
              <a:t>File</a:t>
            </a:r>
          </a:p>
        </p:txBody>
      </p:sp>
      <p:sp>
        <p:nvSpPr>
          <p:cNvPr id="570377" name="AutoShape 9"/>
          <p:cNvSpPr>
            <a:spLocks noChangeArrowheads="1"/>
          </p:cNvSpPr>
          <p:nvPr/>
        </p:nvSpPr>
        <p:spPr bwMode="auto">
          <a:xfrm>
            <a:off x="609600" y="1828800"/>
            <a:ext cx="914400" cy="914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b="1">
                <a:solidFill>
                  <a:srgbClr val="FFFFFF"/>
                </a:solidFill>
              </a:rPr>
              <a:t>Outside</a:t>
            </a:r>
          </a:p>
          <a:p>
            <a:pPr algn="ctr" fontAlgn="base">
              <a:spcBef>
                <a:spcPct val="0"/>
              </a:spcBef>
              <a:spcAft>
                <a:spcPct val="0"/>
              </a:spcAft>
            </a:pPr>
            <a:r>
              <a:rPr lang="en-US" b="1">
                <a:solidFill>
                  <a:srgbClr val="FFFFFF"/>
                </a:solidFill>
              </a:rPr>
              <a:t>Data</a:t>
            </a:r>
          </a:p>
          <a:p>
            <a:pPr algn="ctr" fontAlgn="base">
              <a:spcBef>
                <a:spcPct val="0"/>
              </a:spcBef>
              <a:spcAft>
                <a:spcPct val="0"/>
              </a:spcAft>
            </a:pPr>
            <a:r>
              <a:rPr lang="en-US" b="1">
                <a:solidFill>
                  <a:srgbClr val="FFFFFF"/>
                </a:solidFill>
              </a:rPr>
              <a:t>Source</a:t>
            </a:r>
          </a:p>
        </p:txBody>
      </p:sp>
      <p:sp>
        <p:nvSpPr>
          <p:cNvPr id="570382" name="AutoShape 14"/>
          <p:cNvSpPr>
            <a:spLocks noChangeArrowheads="1"/>
          </p:cNvSpPr>
          <p:nvPr/>
        </p:nvSpPr>
        <p:spPr bwMode="auto">
          <a:xfrm>
            <a:off x="6629400" y="2667000"/>
            <a:ext cx="2286000" cy="914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FFFFFF"/>
              </a:solidFill>
            </a:endParaRPr>
          </a:p>
        </p:txBody>
      </p:sp>
      <p:sp>
        <p:nvSpPr>
          <p:cNvPr id="570386" name="AutoShape 18"/>
          <p:cNvSpPr>
            <a:spLocks noChangeArrowheads="1"/>
          </p:cNvSpPr>
          <p:nvPr/>
        </p:nvSpPr>
        <p:spPr bwMode="auto">
          <a:xfrm>
            <a:off x="609600" y="3429000"/>
            <a:ext cx="914400" cy="914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b="1">
                <a:solidFill>
                  <a:srgbClr val="FFFFFF"/>
                </a:solidFill>
              </a:rPr>
              <a:t>Raw</a:t>
            </a:r>
          </a:p>
          <a:p>
            <a:pPr algn="ctr" fontAlgn="base">
              <a:spcBef>
                <a:spcPct val="0"/>
              </a:spcBef>
              <a:spcAft>
                <a:spcPct val="0"/>
              </a:spcAft>
            </a:pPr>
            <a:r>
              <a:rPr lang="en-US" b="1">
                <a:solidFill>
                  <a:srgbClr val="FFFFFF"/>
                </a:solidFill>
              </a:rPr>
              <a:t>Data</a:t>
            </a:r>
          </a:p>
        </p:txBody>
      </p:sp>
      <p:sp>
        <p:nvSpPr>
          <p:cNvPr id="570393" name="Line 25"/>
          <p:cNvSpPr>
            <a:spLocks noChangeShapeType="1"/>
          </p:cNvSpPr>
          <p:nvPr/>
        </p:nvSpPr>
        <p:spPr bwMode="auto">
          <a:xfrm>
            <a:off x="1524000" y="2286000"/>
            <a:ext cx="1219200" cy="68580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570394" name="Line 26"/>
          <p:cNvSpPr>
            <a:spLocks noChangeShapeType="1"/>
          </p:cNvSpPr>
          <p:nvPr/>
        </p:nvSpPr>
        <p:spPr bwMode="auto">
          <a:xfrm flipV="1">
            <a:off x="1524000" y="3276600"/>
            <a:ext cx="1219200" cy="60960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570395" name="Line 27"/>
          <p:cNvSpPr>
            <a:spLocks noChangeShapeType="1"/>
          </p:cNvSpPr>
          <p:nvPr/>
        </p:nvSpPr>
        <p:spPr bwMode="auto">
          <a:xfrm flipH="1" flipV="1">
            <a:off x="5029200" y="3581400"/>
            <a:ext cx="533400" cy="38100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570396" name="Line 28"/>
          <p:cNvSpPr>
            <a:spLocks noChangeShapeType="1"/>
          </p:cNvSpPr>
          <p:nvPr/>
        </p:nvSpPr>
        <p:spPr bwMode="auto">
          <a:xfrm>
            <a:off x="3657600" y="3048000"/>
            <a:ext cx="685800" cy="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570398" name="Line 30"/>
          <p:cNvSpPr>
            <a:spLocks noChangeShapeType="1"/>
          </p:cNvSpPr>
          <p:nvPr/>
        </p:nvSpPr>
        <p:spPr bwMode="auto">
          <a:xfrm flipV="1">
            <a:off x="7010400" y="3581400"/>
            <a:ext cx="762000" cy="45720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570399" name="Text Box 31"/>
          <p:cNvSpPr txBox="1">
            <a:spLocks noChangeArrowheads="1"/>
          </p:cNvSpPr>
          <p:nvPr/>
        </p:nvSpPr>
        <p:spPr bwMode="auto">
          <a:xfrm>
            <a:off x="7010400" y="2895600"/>
            <a:ext cx="1520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b="1">
                <a:solidFill>
                  <a:srgbClr val="FFFFFF"/>
                </a:solidFill>
              </a:rPr>
              <a:t>Data Analysis</a:t>
            </a:r>
          </a:p>
        </p:txBody>
      </p:sp>
      <p:sp>
        <p:nvSpPr>
          <p:cNvPr id="570400" name="Text Box 32"/>
          <p:cNvSpPr txBox="1">
            <a:spLocks noChangeArrowheads="1"/>
          </p:cNvSpPr>
          <p:nvPr/>
        </p:nvSpPr>
        <p:spPr bwMode="auto">
          <a:xfrm rot="1691708">
            <a:off x="1600200" y="2209800"/>
            <a:ext cx="1085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solidFill>
                  <a:srgbClr val="FFFFFF"/>
                </a:solidFill>
              </a:rPr>
              <a:t>Importing</a:t>
            </a:r>
          </a:p>
        </p:txBody>
      </p:sp>
      <p:sp>
        <p:nvSpPr>
          <p:cNvPr id="570401" name="Text Box 33"/>
          <p:cNvSpPr txBox="1">
            <a:spLocks noChangeArrowheads="1"/>
          </p:cNvSpPr>
          <p:nvPr/>
        </p:nvSpPr>
        <p:spPr bwMode="auto">
          <a:xfrm rot="-1603284">
            <a:off x="1524000" y="3581400"/>
            <a:ext cx="1308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solidFill>
                  <a:srgbClr val="FFFFFF"/>
                </a:solidFill>
              </a:rPr>
              <a:t>Direct Entry</a:t>
            </a:r>
          </a:p>
        </p:txBody>
      </p:sp>
      <p:sp>
        <p:nvSpPr>
          <p:cNvPr id="570402" name="AutoShape 34"/>
          <p:cNvSpPr>
            <a:spLocks noChangeArrowheads="1"/>
          </p:cNvSpPr>
          <p:nvPr/>
        </p:nvSpPr>
        <p:spPr bwMode="auto">
          <a:xfrm>
            <a:off x="5410200" y="5029200"/>
            <a:ext cx="1524000" cy="609600"/>
          </a:xfrm>
          <a:prstGeom prst="roundRect">
            <a:avLst>
              <a:gd name="adj" fmla="val 16667"/>
            </a:avLst>
          </a:prstGeom>
          <a:solidFill>
            <a:srgbClr val="7E61E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b="1">
                <a:solidFill>
                  <a:srgbClr val="FFFFFF"/>
                </a:solidFill>
              </a:rPr>
              <a:t>Syntax</a:t>
            </a:r>
          </a:p>
          <a:p>
            <a:pPr algn="ctr" fontAlgn="base">
              <a:spcBef>
                <a:spcPct val="0"/>
              </a:spcBef>
              <a:spcAft>
                <a:spcPct val="0"/>
              </a:spcAft>
            </a:pPr>
            <a:r>
              <a:rPr lang="en-US" b="1">
                <a:solidFill>
                  <a:srgbClr val="FFFFFF"/>
                </a:solidFill>
              </a:rPr>
              <a:t>Menu</a:t>
            </a:r>
          </a:p>
        </p:txBody>
      </p:sp>
      <p:sp>
        <p:nvSpPr>
          <p:cNvPr id="570403" name="Text Box 35"/>
          <p:cNvSpPr txBox="1">
            <a:spLocks noChangeArrowheads="1"/>
          </p:cNvSpPr>
          <p:nvPr/>
        </p:nvSpPr>
        <p:spPr bwMode="auto">
          <a:xfrm>
            <a:off x="5927725" y="4618038"/>
            <a:ext cx="523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FFFFFF"/>
                </a:solidFill>
              </a:rPr>
              <a:t>OR</a:t>
            </a:r>
          </a:p>
        </p:txBody>
      </p:sp>
      <p:sp>
        <p:nvSpPr>
          <p:cNvPr id="570404" name="Line 36"/>
          <p:cNvSpPr>
            <a:spLocks noChangeShapeType="1"/>
          </p:cNvSpPr>
          <p:nvPr/>
        </p:nvSpPr>
        <p:spPr bwMode="auto">
          <a:xfrm>
            <a:off x="5867400" y="3124200"/>
            <a:ext cx="762000" cy="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cxnSp>
        <p:nvCxnSpPr>
          <p:cNvPr id="570405" name="AutoShape 37"/>
          <p:cNvCxnSpPr>
            <a:cxnSpLocks noChangeShapeType="1"/>
            <a:stCxn id="570402" idx="1"/>
          </p:cNvCxnSpPr>
          <p:nvPr/>
        </p:nvCxnSpPr>
        <p:spPr bwMode="auto">
          <a:xfrm rot="10800000">
            <a:off x="4572000" y="3657600"/>
            <a:ext cx="838200" cy="1676400"/>
          </a:xfrm>
          <a:prstGeom prst="bentConnector2">
            <a:avLst/>
          </a:prstGeom>
          <a:noFill/>
          <a:ln w="38100">
            <a:solidFill>
              <a:schemeClr val="tx1"/>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0406" name="Text Box 38"/>
          <p:cNvSpPr txBox="1">
            <a:spLocks noChangeArrowheads="1"/>
          </p:cNvSpPr>
          <p:nvPr/>
        </p:nvSpPr>
        <p:spPr bwMode="auto">
          <a:xfrm>
            <a:off x="4191000" y="5791200"/>
            <a:ext cx="1790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FFFF"/>
                </a:solidFill>
              </a:rPr>
              <a:t>(Data Steps)</a:t>
            </a:r>
          </a:p>
        </p:txBody>
      </p:sp>
      <p:sp>
        <p:nvSpPr>
          <p:cNvPr id="570407" name="Text Box 39"/>
          <p:cNvSpPr txBox="1">
            <a:spLocks noChangeArrowheads="1"/>
          </p:cNvSpPr>
          <p:nvPr/>
        </p:nvSpPr>
        <p:spPr bwMode="auto">
          <a:xfrm>
            <a:off x="6477000" y="5791200"/>
            <a:ext cx="224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FFFF"/>
                </a:solidFill>
              </a:rPr>
              <a:t>(Analysis Steps)</a:t>
            </a:r>
          </a:p>
        </p:txBody>
      </p:sp>
      <p:sp>
        <p:nvSpPr>
          <p:cNvPr id="570409" name="Line 41"/>
          <p:cNvSpPr>
            <a:spLocks noChangeShapeType="1"/>
          </p:cNvSpPr>
          <p:nvPr/>
        </p:nvSpPr>
        <p:spPr bwMode="auto">
          <a:xfrm>
            <a:off x="6934200" y="5334000"/>
            <a:ext cx="1066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570410" name="Line 42"/>
          <p:cNvSpPr>
            <a:spLocks noChangeShapeType="1"/>
          </p:cNvSpPr>
          <p:nvPr/>
        </p:nvSpPr>
        <p:spPr bwMode="auto">
          <a:xfrm flipV="1">
            <a:off x="8001000" y="3581400"/>
            <a:ext cx="0" cy="1752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Tree>
    <p:custDataLst>
      <p:tags r:id="rId1"/>
    </p:custDataLst>
    <p:extLst>
      <p:ext uri="{BB962C8B-B14F-4D97-AF65-F5344CB8AC3E}">
        <p14:creationId xmlns:p14="http://schemas.microsoft.com/office/powerpoint/2010/main" val="700767595"/>
      </p:ext>
    </p:extLst>
  </p:cSld>
  <p:clrMapOvr>
    <a:masterClrMapping/>
  </p:clrMapOvr>
  <p:transition advTm="28271"/>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70375"/>
                                        </p:tgtEl>
                                        <p:attrNameLst>
                                          <p:attrName>style.visibility</p:attrName>
                                        </p:attrNameLst>
                                      </p:cBhvr>
                                      <p:to>
                                        <p:strVal val="visible"/>
                                      </p:to>
                                    </p:set>
                                    <p:animEffect transition="in" filter="blinds(horizontal)">
                                      <p:cBhvr>
                                        <p:cTn id="7" dur="500"/>
                                        <p:tgtEl>
                                          <p:spTgt spid="5703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70394"/>
                                        </p:tgtEl>
                                        <p:attrNameLst>
                                          <p:attrName>style.visibility</p:attrName>
                                        </p:attrNameLst>
                                      </p:cBhvr>
                                      <p:to>
                                        <p:strVal val="visible"/>
                                      </p:to>
                                    </p:set>
                                    <p:animEffect transition="in" filter="blinds(horizontal)">
                                      <p:cBhvr>
                                        <p:cTn id="12" dur="500"/>
                                        <p:tgtEl>
                                          <p:spTgt spid="57039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70401"/>
                                        </p:tgtEl>
                                        <p:attrNameLst>
                                          <p:attrName>style.visibility</p:attrName>
                                        </p:attrNameLst>
                                      </p:cBhvr>
                                      <p:to>
                                        <p:strVal val="visible"/>
                                      </p:to>
                                    </p:set>
                                    <p:animEffect transition="in" filter="blinds(horizontal)">
                                      <p:cBhvr>
                                        <p:cTn id="15" dur="500"/>
                                        <p:tgtEl>
                                          <p:spTgt spid="57040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70393"/>
                                        </p:tgtEl>
                                        <p:attrNameLst>
                                          <p:attrName>style.visibility</p:attrName>
                                        </p:attrNameLst>
                                      </p:cBhvr>
                                      <p:to>
                                        <p:strVal val="visible"/>
                                      </p:to>
                                    </p:set>
                                    <p:animEffect transition="in" filter="blinds(horizontal)">
                                      <p:cBhvr>
                                        <p:cTn id="18" dur="500"/>
                                        <p:tgtEl>
                                          <p:spTgt spid="570393"/>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70400"/>
                                        </p:tgtEl>
                                        <p:attrNameLst>
                                          <p:attrName>style.visibility</p:attrName>
                                        </p:attrNameLst>
                                      </p:cBhvr>
                                      <p:to>
                                        <p:strVal val="visible"/>
                                      </p:to>
                                    </p:set>
                                    <p:animEffect transition="in" filter="blinds(horizontal)">
                                      <p:cBhvr>
                                        <p:cTn id="21" dur="500"/>
                                        <p:tgtEl>
                                          <p:spTgt spid="570400"/>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570377"/>
                                        </p:tgtEl>
                                        <p:attrNameLst>
                                          <p:attrName>style.visibility</p:attrName>
                                        </p:attrNameLst>
                                      </p:cBhvr>
                                      <p:to>
                                        <p:strVal val="visible"/>
                                      </p:to>
                                    </p:set>
                                    <p:animEffect transition="in" filter="blinds(horizontal)">
                                      <p:cBhvr>
                                        <p:cTn id="24" dur="500"/>
                                        <p:tgtEl>
                                          <p:spTgt spid="570377"/>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570386"/>
                                        </p:tgtEl>
                                        <p:attrNameLst>
                                          <p:attrName>style.visibility</p:attrName>
                                        </p:attrNameLst>
                                      </p:cBhvr>
                                      <p:to>
                                        <p:strVal val="visible"/>
                                      </p:to>
                                    </p:set>
                                    <p:animEffect transition="in" filter="blinds(horizontal)">
                                      <p:cBhvr>
                                        <p:cTn id="27" dur="500"/>
                                        <p:tgtEl>
                                          <p:spTgt spid="57038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70396"/>
                                        </p:tgtEl>
                                        <p:attrNameLst>
                                          <p:attrName>style.visibility</p:attrName>
                                        </p:attrNameLst>
                                      </p:cBhvr>
                                      <p:to>
                                        <p:strVal val="visible"/>
                                      </p:to>
                                    </p:set>
                                    <p:anim calcmode="lin" valueType="num">
                                      <p:cBhvr additive="base">
                                        <p:cTn id="32" dur="500" fill="hold"/>
                                        <p:tgtEl>
                                          <p:spTgt spid="570396"/>
                                        </p:tgtEl>
                                        <p:attrNameLst>
                                          <p:attrName>ppt_x</p:attrName>
                                        </p:attrNameLst>
                                      </p:cBhvr>
                                      <p:tavLst>
                                        <p:tav tm="0">
                                          <p:val>
                                            <p:strVal val="#ppt_x"/>
                                          </p:val>
                                        </p:tav>
                                        <p:tav tm="100000">
                                          <p:val>
                                            <p:strVal val="#ppt_x"/>
                                          </p:val>
                                        </p:tav>
                                      </p:tavLst>
                                    </p:anim>
                                    <p:anim calcmode="lin" valueType="num">
                                      <p:cBhvr additive="base">
                                        <p:cTn id="33" dur="500" fill="hold"/>
                                        <p:tgtEl>
                                          <p:spTgt spid="570396"/>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570373"/>
                                        </p:tgtEl>
                                        <p:attrNameLst>
                                          <p:attrName>style.visibility</p:attrName>
                                        </p:attrNameLst>
                                      </p:cBhvr>
                                      <p:to>
                                        <p:strVal val="visible"/>
                                      </p:to>
                                    </p:set>
                                    <p:anim calcmode="lin" valueType="num">
                                      <p:cBhvr additive="base">
                                        <p:cTn id="36" dur="500" fill="hold"/>
                                        <p:tgtEl>
                                          <p:spTgt spid="570373"/>
                                        </p:tgtEl>
                                        <p:attrNameLst>
                                          <p:attrName>ppt_x</p:attrName>
                                        </p:attrNameLst>
                                      </p:cBhvr>
                                      <p:tavLst>
                                        <p:tav tm="0">
                                          <p:val>
                                            <p:strVal val="#ppt_x"/>
                                          </p:val>
                                        </p:tav>
                                        <p:tav tm="100000">
                                          <p:val>
                                            <p:strVal val="#ppt_x"/>
                                          </p:val>
                                        </p:tav>
                                      </p:tavLst>
                                    </p:anim>
                                    <p:anim calcmode="lin" valueType="num">
                                      <p:cBhvr additive="base">
                                        <p:cTn id="37" dur="500" fill="hold"/>
                                        <p:tgtEl>
                                          <p:spTgt spid="570373"/>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570374"/>
                                        </p:tgtEl>
                                        <p:attrNameLst>
                                          <p:attrName>style.visibility</p:attrName>
                                        </p:attrNameLst>
                                      </p:cBhvr>
                                      <p:to>
                                        <p:strVal val="visible"/>
                                      </p:to>
                                    </p:set>
                                    <p:anim calcmode="lin" valueType="num">
                                      <p:cBhvr additive="base">
                                        <p:cTn id="40" dur="500" fill="hold"/>
                                        <p:tgtEl>
                                          <p:spTgt spid="570374"/>
                                        </p:tgtEl>
                                        <p:attrNameLst>
                                          <p:attrName>ppt_x</p:attrName>
                                        </p:attrNameLst>
                                      </p:cBhvr>
                                      <p:tavLst>
                                        <p:tav tm="0">
                                          <p:val>
                                            <p:strVal val="#ppt_x"/>
                                          </p:val>
                                        </p:tav>
                                        <p:tav tm="100000">
                                          <p:val>
                                            <p:strVal val="#ppt_x"/>
                                          </p:val>
                                        </p:tav>
                                      </p:tavLst>
                                    </p:anim>
                                    <p:anim calcmode="lin" valueType="num">
                                      <p:cBhvr additive="base">
                                        <p:cTn id="41" dur="500" fill="hold"/>
                                        <p:tgtEl>
                                          <p:spTgt spid="570374"/>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570395"/>
                                        </p:tgtEl>
                                        <p:attrNameLst>
                                          <p:attrName>style.visibility</p:attrName>
                                        </p:attrNameLst>
                                      </p:cBhvr>
                                      <p:to>
                                        <p:strVal val="visible"/>
                                      </p:to>
                                    </p:set>
                                    <p:anim calcmode="lin" valueType="num">
                                      <p:cBhvr additive="base">
                                        <p:cTn id="44" dur="500" fill="hold"/>
                                        <p:tgtEl>
                                          <p:spTgt spid="570395"/>
                                        </p:tgtEl>
                                        <p:attrNameLst>
                                          <p:attrName>ppt_x</p:attrName>
                                        </p:attrNameLst>
                                      </p:cBhvr>
                                      <p:tavLst>
                                        <p:tav tm="0">
                                          <p:val>
                                            <p:strVal val="#ppt_x"/>
                                          </p:val>
                                        </p:tav>
                                        <p:tav tm="100000">
                                          <p:val>
                                            <p:strVal val="#ppt_x"/>
                                          </p:val>
                                        </p:tav>
                                      </p:tavLst>
                                    </p:anim>
                                    <p:anim calcmode="lin" valueType="num">
                                      <p:cBhvr additive="base">
                                        <p:cTn id="45" dur="500" fill="hold"/>
                                        <p:tgtEl>
                                          <p:spTgt spid="570395"/>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570405"/>
                                        </p:tgtEl>
                                        <p:attrNameLst>
                                          <p:attrName>style.visibility</p:attrName>
                                        </p:attrNameLst>
                                      </p:cBhvr>
                                      <p:to>
                                        <p:strVal val="visible"/>
                                      </p:to>
                                    </p:set>
                                    <p:anim calcmode="lin" valueType="num">
                                      <p:cBhvr additive="base">
                                        <p:cTn id="48" dur="500" fill="hold"/>
                                        <p:tgtEl>
                                          <p:spTgt spid="570405"/>
                                        </p:tgtEl>
                                        <p:attrNameLst>
                                          <p:attrName>ppt_x</p:attrName>
                                        </p:attrNameLst>
                                      </p:cBhvr>
                                      <p:tavLst>
                                        <p:tav tm="0">
                                          <p:val>
                                            <p:strVal val="#ppt_x"/>
                                          </p:val>
                                        </p:tav>
                                        <p:tav tm="100000">
                                          <p:val>
                                            <p:strVal val="#ppt_x"/>
                                          </p:val>
                                        </p:tav>
                                      </p:tavLst>
                                    </p:anim>
                                    <p:anim calcmode="lin" valueType="num">
                                      <p:cBhvr additive="base">
                                        <p:cTn id="49" dur="500" fill="hold"/>
                                        <p:tgtEl>
                                          <p:spTgt spid="570405"/>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570403"/>
                                        </p:tgtEl>
                                        <p:attrNameLst>
                                          <p:attrName>style.visibility</p:attrName>
                                        </p:attrNameLst>
                                      </p:cBhvr>
                                      <p:to>
                                        <p:strVal val="visible"/>
                                      </p:to>
                                    </p:set>
                                    <p:anim calcmode="lin" valueType="num">
                                      <p:cBhvr additive="base">
                                        <p:cTn id="52" dur="500" fill="hold"/>
                                        <p:tgtEl>
                                          <p:spTgt spid="570403"/>
                                        </p:tgtEl>
                                        <p:attrNameLst>
                                          <p:attrName>ppt_x</p:attrName>
                                        </p:attrNameLst>
                                      </p:cBhvr>
                                      <p:tavLst>
                                        <p:tav tm="0">
                                          <p:val>
                                            <p:strVal val="#ppt_x"/>
                                          </p:val>
                                        </p:tav>
                                        <p:tav tm="100000">
                                          <p:val>
                                            <p:strVal val="#ppt_x"/>
                                          </p:val>
                                        </p:tav>
                                      </p:tavLst>
                                    </p:anim>
                                    <p:anim calcmode="lin" valueType="num">
                                      <p:cBhvr additive="base">
                                        <p:cTn id="53" dur="500" fill="hold"/>
                                        <p:tgtEl>
                                          <p:spTgt spid="570403"/>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570402"/>
                                        </p:tgtEl>
                                        <p:attrNameLst>
                                          <p:attrName>style.visibility</p:attrName>
                                        </p:attrNameLst>
                                      </p:cBhvr>
                                      <p:to>
                                        <p:strVal val="visible"/>
                                      </p:to>
                                    </p:set>
                                    <p:anim calcmode="lin" valueType="num">
                                      <p:cBhvr additive="base">
                                        <p:cTn id="56" dur="500" fill="hold"/>
                                        <p:tgtEl>
                                          <p:spTgt spid="570402"/>
                                        </p:tgtEl>
                                        <p:attrNameLst>
                                          <p:attrName>ppt_x</p:attrName>
                                        </p:attrNameLst>
                                      </p:cBhvr>
                                      <p:tavLst>
                                        <p:tav tm="0">
                                          <p:val>
                                            <p:strVal val="#ppt_x"/>
                                          </p:val>
                                        </p:tav>
                                        <p:tav tm="100000">
                                          <p:val>
                                            <p:strVal val="#ppt_x"/>
                                          </p:val>
                                        </p:tav>
                                      </p:tavLst>
                                    </p:anim>
                                    <p:anim calcmode="lin" valueType="num">
                                      <p:cBhvr additive="base">
                                        <p:cTn id="57" dur="500" fill="hold"/>
                                        <p:tgtEl>
                                          <p:spTgt spid="570402"/>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570406"/>
                                        </p:tgtEl>
                                        <p:attrNameLst>
                                          <p:attrName>style.visibility</p:attrName>
                                        </p:attrNameLst>
                                      </p:cBhvr>
                                      <p:to>
                                        <p:strVal val="visible"/>
                                      </p:to>
                                    </p:set>
                                    <p:anim calcmode="lin" valueType="num">
                                      <p:cBhvr additive="base">
                                        <p:cTn id="60" dur="500" fill="hold"/>
                                        <p:tgtEl>
                                          <p:spTgt spid="570406"/>
                                        </p:tgtEl>
                                        <p:attrNameLst>
                                          <p:attrName>ppt_x</p:attrName>
                                        </p:attrNameLst>
                                      </p:cBhvr>
                                      <p:tavLst>
                                        <p:tav tm="0">
                                          <p:val>
                                            <p:strVal val="#ppt_x"/>
                                          </p:val>
                                        </p:tav>
                                        <p:tav tm="100000">
                                          <p:val>
                                            <p:strVal val="#ppt_x"/>
                                          </p:val>
                                        </p:tav>
                                      </p:tavLst>
                                    </p:anim>
                                    <p:anim calcmode="lin" valueType="num">
                                      <p:cBhvr additive="base">
                                        <p:cTn id="61" dur="500" fill="hold"/>
                                        <p:tgtEl>
                                          <p:spTgt spid="570406"/>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570404"/>
                                        </p:tgtEl>
                                        <p:attrNameLst>
                                          <p:attrName>style.visibility</p:attrName>
                                        </p:attrNameLst>
                                      </p:cBhvr>
                                      <p:to>
                                        <p:strVal val="visible"/>
                                      </p:to>
                                    </p:set>
                                    <p:anim calcmode="lin" valueType="num">
                                      <p:cBhvr additive="base">
                                        <p:cTn id="66" dur="500" fill="hold"/>
                                        <p:tgtEl>
                                          <p:spTgt spid="570404"/>
                                        </p:tgtEl>
                                        <p:attrNameLst>
                                          <p:attrName>ppt_x</p:attrName>
                                        </p:attrNameLst>
                                      </p:cBhvr>
                                      <p:tavLst>
                                        <p:tav tm="0">
                                          <p:val>
                                            <p:strVal val="#ppt_x"/>
                                          </p:val>
                                        </p:tav>
                                        <p:tav tm="100000">
                                          <p:val>
                                            <p:strVal val="#ppt_x"/>
                                          </p:val>
                                        </p:tav>
                                      </p:tavLst>
                                    </p:anim>
                                    <p:anim calcmode="lin" valueType="num">
                                      <p:cBhvr additive="base">
                                        <p:cTn id="67" dur="500" fill="hold"/>
                                        <p:tgtEl>
                                          <p:spTgt spid="570404"/>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570382"/>
                                        </p:tgtEl>
                                        <p:attrNameLst>
                                          <p:attrName>style.visibility</p:attrName>
                                        </p:attrNameLst>
                                      </p:cBhvr>
                                      <p:to>
                                        <p:strVal val="visible"/>
                                      </p:to>
                                    </p:set>
                                    <p:anim calcmode="lin" valueType="num">
                                      <p:cBhvr additive="base">
                                        <p:cTn id="70" dur="500" fill="hold"/>
                                        <p:tgtEl>
                                          <p:spTgt spid="570382"/>
                                        </p:tgtEl>
                                        <p:attrNameLst>
                                          <p:attrName>ppt_x</p:attrName>
                                        </p:attrNameLst>
                                      </p:cBhvr>
                                      <p:tavLst>
                                        <p:tav tm="0">
                                          <p:val>
                                            <p:strVal val="#ppt_x"/>
                                          </p:val>
                                        </p:tav>
                                        <p:tav tm="100000">
                                          <p:val>
                                            <p:strVal val="#ppt_x"/>
                                          </p:val>
                                        </p:tav>
                                      </p:tavLst>
                                    </p:anim>
                                    <p:anim calcmode="lin" valueType="num">
                                      <p:cBhvr additive="base">
                                        <p:cTn id="71" dur="500" fill="hold"/>
                                        <p:tgtEl>
                                          <p:spTgt spid="570382"/>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570399"/>
                                        </p:tgtEl>
                                        <p:attrNameLst>
                                          <p:attrName>style.visibility</p:attrName>
                                        </p:attrNameLst>
                                      </p:cBhvr>
                                      <p:to>
                                        <p:strVal val="visible"/>
                                      </p:to>
                                    </p:set>
                                    <p:anim calcmode="lin" valueType="num">
                                      <p:cBhvr additive="base">
                                        <p:cTn id="74" dur="500" fill="hold"/>
                                        <p:tgtEl>
                                          <p:spTgt spid="570399"/>
                                        </p:tgtEl>
                                        <p:attrNameLst>
                                          <p:attrName>ppt_x</p:attrName>
                                        </p:attrNameLst>
                                      </p:cBhvr>
                                      <p:tavLst>
                                        <p:tav tm="0">
                                          <p:val>
                                            <p:strVal val="#ppt_x"/>
                                          </p:val>
                                        </p:tav>
                                        <p:tav tm="100000">
                                          <p:val>
                                            <p:strVal val="#ppt_x"/>
                                          </p:val>
                                        </p:tav>
                                      </p:tavLst>
                                    </p:anim>
                                    <p:anim calcmode="lin" valueType="num">
                                      <p:cBhvr additive="base">
                                        <p:cTn id="75" dur="500" fill="hold"/>
                                        <p:tgtEl>
                                          <p:spTgt spid="570399"/>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570398"/>
                                        </p:tgtEl>
                                        <p:attrNameLst>
                                          <p:attrName>style.visibility</p:attrName>
                                        </p:attrNameLst>
                                      </p:cBhvr>
                                      <p:to>
                                        <p:strVal val="visible"/>
                                      </p:to>
                                    </p:set>
                                    <p:anim calcmode="lin" valueType="num">
                                      <p:cBhvr additive="base">
                                        <p:cTn id="78" dur="500" fill="hold"/>
                                        <p:tgtEl>
                                          <p:spTgt spid="570398"/>
                                        </p:tgtEl>
                                        <p:attrNameLst>
                                          <p:attrName>ppt_x</p:attrName>
                                        </p:attrNameLst>
                                      </p:cBhvr>
                                      <p:tavLst>
                                        <p:tav tm="0">
                                          <p:val>
                                            <p:strVal val="#ppt_x"/>
                                          </p:val>
                                        </p:tav>
                                        <p:tav tm="100000">
                                          <p:val>
                                            <p:strVal val="#ppt_x"/>
                                          </p:val>
                                        </p:tav>
                                      </p:tavLst>
                                    </p:anim>
                                    <p:anim calcmode="lin" valueType="num">
                                      <p:cBhvr additive="base">
                                        <p:cTn id="79" dur="500" fill="hold"/>
                                        <p:tgtEl>
                                          <p:spTgt spid="570398"/>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570409"/>
                                        </p:tgtEl>
                                        <p:attrNameLst>
                                          <p:attrName>style.visibility</p:attrName>
                                        </p:attrNameLst>
                                      </p:cBhvr>
                                      <p:to>
                                        <p:strVal val="visible"/>
                                      </p:to>
                                    </p:set>
                                    <p:anim calcmode="lin" valueType="num">
                                      <p:cBhvr additive="base">
                                        <p:cTn id="82" dur="500" fill="hold"/>
                                        <p:tgtEl>
                                          <p:spTgt spid="570409"/>
                                        </p:tgtEl>
                                        <p:attrNameLst>
                                          <p:attrName>ppt_x</p:attrName>
                                        </p:attrNameLst>
                                      </p:cBhvr>
                                      <p:tavLst>
                                        <p:tav tm="0">
                                          <p:val>
                                            <p:strVal val="#ppt_x"/>
                                          </p:val>
                                        </p:tav>
                                        <p:tav tm="100000">
                                          <p:val>
                                            <p:strVal val="#ppt_x"/>
                                          </p:val>
                                        </p:tav>
                                      </p:tavLst>
                                    </p:anim>
                                    <p:anim calcmode="lin" valueType="num">
                                      <p:cBhvr additive="base">
                                        <p:cTn id="83" dur="500" fill="hold"/>
                                        <p:tgtEl>
                                          <p:spTgt spid="570409"/>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570410"/>
                                        </p:tgtEl>
                                        <p:attrNameLst>
                                          <p:attrName>style.visibility</p:attrName>
                                        </p:attrNameLst>
                                      </p:cBhvr>
                                      <p:to>
                                        <p:strVal val="visible"/>
                                      </p:to>
                                    </p:set>
                                    <p:anim calcmode="lin" valueType="num">
                                      <p:cBhvr additive="base">
                                        <p:cTn id="86" dur="500" fill="hold"/>
                                        <p:tgtEl>
                                          <p:spTgt spid="570410"/>
                                        </p:tgtEl>
                                        <p:attrNameLst>
                                          <p:attrName>ppt_x</p:attrName>
                                        </p:attrNameLst>
                                      </p:cBhvr>
                                      <p:tavLst>
                                        <p:tav tm="0">
                                          <p:val>
                                            <p:strVal val="#ppt_x"/>
                                          </p:val>
                                        </p:tav>
                                        <p:tav tm="100000">
                                          <p:val>
                                            <p:strVal val="#ppt_x"/>
                                          </p:val>
                                        </p:tav>
                                      </p:tavLst>
                                    </p:anim>
                                    <p:anim calcmode="lin" valueType="num">
                                      <p:cBhvr additive="base">
                                        <p:cTn id="87" dur="500" fill="hold"/>
                                        <p:tgtEl>
                                          <p:spTgt spid="570410"/>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570407"/>
                                        </p:tgtEl>
                                        <p:attrNameLst>
                                          <p:attrName>style.visibility</p:attrName>
                                        </p:attrNameLst>
                                      </p:cBhvr>
                                      <p:to>
                                        <p:strVal val="visible"/>
                                      </p:to>
                                    </p:set>
                                    <p:anim calcmode="lin" valueType="num">
                                      <p:cBhvr additive="base">
                                        <p:cTn id="90" dur="500" fill="hold"/>
                                        <p:tgtEl>
                                          <p:spTgt spid="570407"/>
                                        </p:tgtEl>
                                        <p:attrNameLst>
                                          <p:attrName>ppt_x</p:attrName>
                                        </p:attrNameLst>
                                      </p:cBhvr>
                                      <p:tavLst>
                                        <p:tav tm="0">
                                          <p:val>
                                            <p:strVal val="#ppt_x"/>
                                          </p:val>
                                        </p:tav>
                                        <p:tav tm="100000">
                                          <p:val>
                                            <p:strVal val="#ppt_x"/>
                                          </p:val>
                                        </p:tav>
                                      </p:tavLst>
                                    </p:anim>
                                    <p:anim calcmode="lin" valueType="num">
                                      <p:cBhvr additive="base">
                                        <p:cTn id="91" dur="500" fill="hold"/>
                                        <p:tgtEl>
                                          <p:spTgt spid="5704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0373" grpId="0" animBg="1"/>
      <p:bldP spid="570374" grpId="0" animBg="1"/>
      <p:bldP spid="570375" grpId="0" animBg="1"/>
      <p:bldP spid="570377" grpId="0" animBg="1"/>
      <p:bldP spid="570382" grpId="0" animBg="1"/>
      <p:bldP spid="570386" grpId="0" animBg="1"/>
      <p:bldP spid="570393" grpId="0" animBg="1"/>
      <p:bldP spid="570394" grpId="0" animBg="1"/>
      <p:bldP spid="570395" grpId="0" animBg="1"/>
      <p:bldP spid="570396" grpId="0" animBg="1"/>
      <p:bldP spid="570398" grpId="0" animBg="1"/>
      <p:bldP spid="570399" grpId="0"/>
      <p:bldP spid="570400" grpId="0"/>
      <p:bldP spid="570401" grpId="0"/>
      <p:bldP spid="570402" grpId="0" animBg="1"/>
      <p:bldP spid="570403" grpId="0"/>
      <p:bldP spid="570404" grpId="0" animBg="1"/>
      <p:bldP spid="570406" grpId="0"/>
      <p:bldP spid="570407" grpId="0"/>
      <p:bldP spid="570409" grpId="0" animBg="1"/>
      <p:bldP spid="5704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4"/>
          <p:cNvSpPr>
            <a:spLocks noGrp="1"/>
          </p:cNvSpPr>
          <p:nvPr>
            <p:ph type="sldNum" sz="quarter" idx="11"/>
          </p:nvPr>
        </p:nvSpPr>
        <p:spPr/>
        <p:txBody>
          <a:bodyPr/>
          <a:lstStyle/>
          <a:p>
            <a:fld id="{6CE13622-BE3E-4EE1-B9CA-27DA2050AB2F}" type="slidenum">
              <a:rPr lang="en-US">
                <a:solidFill>
                  <a:srgbClr val="FFFFFF"/>
                </a:solidFill>
              </a:rPr>
              <a:pPr/>
              <a:t>7</a:t>
            </a:fld>
            <a:endParaRPr lang="en-US">
              <a:solidFill>
                <a:srgbClr val="FFFFFF"/>
              </a:solidFill>
            </a:endParaRPr>
          </a:p>
        </p:txBody>
      </p:sp>
      <p:sp>
        <p:nvSpPr>
          <p:cNvPr id="837634" name="Rectangle 2"/>
          <p:cNvSpPr>
            <a:spLocks noGrp="1" noRot="1" noChangeArrowheads="1"/>
          </p:cNvSpPr>
          <p:nvPr>
            <p:ph type="title"/>
          </p:nvPr>
        </p:nvSpPr>
        <p:spPr/>
        <p:txBody>
          <a:bodyPr/>
          <a:lstStyle/>
          <a:p>
            <a:r>
              <a:rPr lang="en-US" sz="3200" b="0" u="sng">
                <a:solidFill>
                  <a:schemeClr val="tx1"/>
                </a:solidFill>
                <a:effectLst/>
              </a:rPr>
              <a:t>Data View Window</a:t>
            </a:r>
            <a:r>
              <a:rPr lang="en-US" sz="3200" b="0">
                <a:solidFill>
                  <a:schemeClr val="tx1"/>
                </a:solidFill>
              </a:rPr>
              <a:t> - Data Entry Site</a:t>
            </a:r>
            <a:br>
              <a:rPr lang="en-US" sz="3200" b="0">
                <a:solidFill>
                  <a:schemeClr val="tx1"/>
                </a:solidFill>
              </a:rPr>
            </a:br>
            <a:r>
              <a:rPr lang="en-US" sz="3200" b="0">
                <a:solidFill>
                  <a:schemeClr val="tx1"/>
                </a:solidFill>
              </a:rPr>
              <a:t>(Columns=Variables, Rows=Cases)</a:t>
            </a:r>
            <a:r>
              <a:rPr lang="en-US" sz="3200" b="0">
                <a:solidFill>
                  <a:srgbClr val="CC0000"/>
                </a:solidFill>
              </a:rPr>
              <a:t> </a:t>
            </a:r>
          </a:p>
        </p:txBody>
      </p:sp>
      <p:pic>
        <p:nvPicPr>
          <p:cNvPr id="837635" name="Picture 3"/>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438400"/>
            <a:ext cx="6699250" cy="3763963"/>
          </a:xfrm>
          <a:prstGeom prst="rect">
            <a:avLst/>
          </a:prstGeom>
          <a:solidFill>
            <a:srgbClr val="D1EAEF"/>
          </a:solidFill>
          <a:ln w="28575">
            <a:solidFill>
              <a:srgbClr val="000000"/>
            </a:solidFill>
            <a:miter lim="800000"/>
            <a:headEnd/>
            <a:tailEnd/>
          </a:ln>
        </p:spPr>
      </p:pic>
      <p:sp>
        <p:nvSpPr>
          <p:cNvPr id="837636" name="Text Box 4"/>
          <p:cNvSpPr txBox="1">
            <a:spLocks noChangeArrowheads="1"/>
          </p:cNvSpPr>
          <p:nvPr/>
        </p:nvSpPr>
        <p:spPr bwMode="auto">
          <a:xfrm>
            <a:off x="228600" y="2438400"/>
            <a:ext cx="1073150" cy="366713"/>
          </a:xfrm>
          <a:prstGeom prst="rect">
            <a:avLst/>
          </a:prstGeom>
          <a:solidFill>
            <a:srgbClr val="D1EAE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514"/>
                </a:solidFill>
                <a:latin typeface="Arial" charset="0"/>
              </a:rPr>
              <a:t>Title bar</a:t>
            </a:r>
          </a:p>
        </p:txBody>
      </p:sp>
      <p:sp>
        <p:nvSpPr>
          <p:cNvPr id="837637" name="Text Box 5"/>
          <p:cNvSpPr txBox="1">
            <a:spLocks noChangeArrowheads="1"/>
          </p:cNvSpPr>
          <p:nvPr/>
        </p:nvSpPr>
        <p:spPr bwMode="auto">
          <a:xfrm>
            <a:off x="4343400" y="1905000"/>
            <a:ext cx="1085850" cy="366713"/>
          </a:xfrm>
          <a:prstGeom prst="rect">
            <a:avLst/>
          </a:prstGeom>
          <a:solidFill>
            <a:srgbClr val="D1EAE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514"/>
                </a:solidFill>
                <a:latin typeface="Arial" charset="0"/>
              </a:rPr>
              <a:t>Tool bar</a:t>
            </a:r>
          </a:p>
        </p:txBody>
      </p:sp>
      <p:sp>
        <p:nvSpPr>
          <p:cNvPr id="837638" name="Text Box 6"/>
          <p:cNvSpPr txBox="1">
            <a:spLocks noChangeArrowheads="1"/>
          </p:cNvSpPr>
          <p:nvPr/>
        </p:nvSpPr>
        <p:spPr bwMode="auto">
          <a:xfrm>
            <a:off x="838200" y="6248400"/>
            <a:ext cx="2165350" cy="366713"/>
          </a:xfrm>
          <a:prstGeom prst="rect">
            <a:avLst/>
          </a:prstGeom>
          <a:solidFill>
            <a:srgbClr val="D1EAE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514"/>
                </a:solidFill>
                <a:latin typeface="Arial" charset="0"/>
              </a:rPr>
              <a:t>Data View window</a:t>
            </a:r>
          </a:p>
        </p:txBody>
      </p:sp>
      <p:sp>
        <p:nvSpPr>
          <p:cNvPr id="837639" name="Text Box 7"/>
          <p:cNvSpPr txBox="1">
            <a:spLocks noChangeArrowheads="1"/>
          </p:cNvSpPr>
          <p:nvPr/>
        </p:nvSpPr>
        <p:spPr bwMode="auto">
          <a:xfrm>
            <a:off x="5867400" y="1905000"/>
            <a:ext cx="1860550" cy="366713"/>
          </a:xfrm>
          <a:prstGeom prst="rect">
            <a:avLst/>
          </a:prstGeom>
          <a:solidFill>
            <a:srgbClr val="D1EAE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514"/>
                </a:solidFill>
                <a:latin typeface="Arial" charset="0"/>
              </a:rPr>
              <a:t>Information bar</a:t>
            </a:r>
          </a:p>
        </p:txBody>
      </p:sp>
      <p:sp>
        <p:nvSpPr>
          <p:cNvPr id="837640" name="Text Box 8"/>
          <p:cNvSpPr txBox="1">
            <a:spLocks noChangeArrowheads="1"/>
          </p:cNvSpPr>
          <p:nvPr/>
        </p:nvSpPr>
        <p:spPr bwMode="auto">
          <a:xfrm>
            <a:off x="1828800" y="1905000"/>
            <a:ext cx="2355850" cy="366713"/>
          </a:xfrm>
          <a:prstGeom prst="rect">
            <a:avLst/>
          </a:prstGeom>
          <a:solidFill>
            <a:srgbClr val="D1EAE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514"/>
                </a:solidFill>
                <a:latin typeface="Arial" charset="0"/>
              </a:rPr>
              <a:t>Pull-down Menu bar</a:t>
            </a:r>
          </a:p>
        </p:txBody>
      </p:sp>
      <p:sp>
        <p:nvSpPr>
          <p:cNvPr id="837641" name="Text Box 9"/>
          <p:cNvSpPr txBox="1">
            <a:spLocks noChangeArrowheads="1"/>
          </p:cNvSpPr>
          <p:nvPr/>
        </p:nvSpPr>
        <p:spPr bwMode="auto">
          <a:xfrm>
            <a:off x="4038600" y="6248400"/>
            <a:ext cx="1314450" cy="366713"/>
          </a:xfrm>
          <a:prstGeom prst="rect">
            <a:avLst/>
          </a:prstGeom>
          <a:solidFill>
            <a:srgbClr val="D1EAE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514"/>
                </a:solidFill>
                <a:latin typeface="Arial" charset="0"/>
              </a:rPr>
              <a:t>Active cell</a:t>
            </a:r>
          </a:p>
        </p:txBody>
      </p:sp>
      <p:sp>
        <p:nvSpPr>
          <p:cNvPr id="837642" name="Line 10"/>
          <p:cNvSpPr>
            <a:spLocks noChangeShapeType="1"/>
          </p:cNvSpPr>
          <p:nvPr/>
        </p:nvSpPr>
        <p:spPr bwMode="auto">
          <a:xfrm flipV="1">
            <a:off x="1905000" y="5791200"/>
            <a:ext cx="381000" cy="45720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837643" name="Line 11"/>
          <p:cNvSpPr>
            <a:spLocks noChangeShapeType="1"/>
          </p:cNvSpPr>
          <p:nvPr/>
        </p:nvSpPr>
        <p:spPr bwMode="auto">
          <a:xfrm flipH="1" flipV="1">
            <a:off x="4114800" y="4953000"/>
            <a:ext cx="609600" cy="129540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837644" name="Line 12"/>
          <p:cNvSpPr>
            <a:spLocks noChangeShapeType="1"/>
          </p:cNvSpPr>
          <p:nvPr/>
        </p:nvSpPr>
        <p:spPr bwMode="auto">
          <a:xfrm flipV="1">
            <a:off x="1295400" y="2667000"/>
            <a:ext cx="990600" cy="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837645" name="Line 13"/>
          <p:cNvSpPr>
            <a:spLocks noChangeShapeType="1"/>
          </p:cNvSpPr>
          <p:nvPr/>
        </p:nvSpPr>
        <p:spPr bwMode="auto">
          <a:xfrm flipH="1">
            <a:off x="2590800" y="2286000"/>
            <a:ext cx="0" cy="60960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837646" name="Line 14"/>
          <p:cNvSpPr>
            <a:spLocks noChangeShapeType="1"/>
          </p:cNvSpPr>
          <p:nvPr/>
        </p:nvSpPr>
        <p:spPr bwMode="auto">
          <a:xfrm flipH="1">
            <a:off x="4876800" y="2286000"/>
            <a:ext cx="0" cy="83820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837647" name="Line 15"/>
          <p:cNvSpPr>
            <a:spLocks noChangeShapeType="1"/>
          </p:cNvSpPr>
          <p:nvPr/>
        </p:nvSpPr>
        <p:spPr bwMode="auto">
          <a:xfrm flipH="1">
            <a:off x="5181600" y="2286000"/>
            <a:ext cx="1219200" cy="121920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837648" name="Text Box 16"/>
          <p:cNvSpPr txBox="1">
            <a:spLocks noChangeArrowheads="1"/>
          </p:cNvSpPr>
          <p:nvPr/>
        </p:nvSpPr>
        <p:spPr bwMode="auto">
          <a:xfrm>
            <a:off x="7315200" y="6248400"/>
            <a:ext cx="1314450" cy="366713"/>
          </a:xfrm>
          <a:prstGeom prst="rect">
            <a:avLst/>
          </a:prstGeom>
          <a:solidFill>
            <a:srgbClr val="D1EAE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514"/>
                </a:solidFill>
                <a:latin typeface="Arial" charset="0"/>
              </a:rPr>
              <a:t>Action bar</a:t>
            </a:r>
          </a:p>
        </p:txBody>
      </p:sp>
      <p:sp>
        <p:nvSpPr>
          <p:cNvPr id="837649" name="Line 17"/>
          <p:cNvSpPr>
            <a:spLocks noChangeShapeType="1"/>
          </p:cNvSpPr>
          <p:nvPr/>
        </p:nvSpPr>
        <p:spPr bwMode="auto">
          <a:xfrm flipH="1" flipV="1">
            <a:off x="6248400" y="6019800"/>
            <a:ext cx="1066800" cy="22860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837650" name="Text Box 18"/>
          <p:cNvSpPr txBox="1">
            <a:spLocks noChangeArrowheads="1"/>
          </p:cNvSpPr>
          <p:nvPr/>
        </p:nvSpPr>
        <p:spPr bwMode="auto">
          <a:xfrm>
            <a:off x="228600" y="3429000"/>
            <a:ext cx="1073150" cy="641350"/>
          </a:xfrm>
          <a:prstGeom prst="rect">
            <a:avLst/>
          </a:prstGeom>
          <a:solidFill>
            <a:srgbClr val="D1EAE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514"/>
                </a:solidFill>
                <a:latin typeface="Arial" charset="0"/>
              </a:rPr>
              <a:t>Variable</a:t>
            </a:r>
          </a:p>
          <a:p>
            <a:pPr fontAlgn="base">
              <a:spcBef>
                <a:spcPct val="0"/>
              </a:spcBef>
              <a:spcAft>
                <a:spcPct val="0"/>
              </a:spcAft>
            </a:pPr>
            <a:r>
              <a:rPr lang="en-US" b="1">
                <a:solidFill>
                  <a:srgbClr val="000514"/>
                </a:solidFill>
                <a:latin typeface="Arial" charset="0"/>
              </a:rPr>
              <a:t>Names</a:t>
            </a:r>
          </a:p>
        </p:txBody>
      </p:sp>
      <p:sp>
        <p:nvSpPr>
          <p:cNvPr id="837651" name="Line 19"/>
          <p:cNvSpPr>
            <a:spLocks noChangeShapeType="1"/>
          </p:cNvSpPr>
          <p:nvPr/>
        </p:nvSpPr>
        <p:spPr bwMode="auto">
          <a:xfrm>
            <a:off x="1295400" y="3810000"/>
            <a:ext cx="1371600" cy="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837652" name="Text Box 20"/>
          <p:cNvSpPr txBox="1">
            <a:spLocks noChangeArrowheads="1"/>
          </p:cNvSpPr>
          <p:nvPr/>
        </p:nvSpPr>
        <p:spPr bwMode="auto">
          <a:xfrm>
            <a:off x="7620000" y="1524000"/>
            <a:ext cx="1339850" cy="366713"/>
          </a:xfrm>
          <a:prstGeom prst="rect">
            <a:avLst/>
          </a:prstGeom>
          <a:solidFill>
            <a:srgbClr val="D1EAE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514"/>
                </a:solidFill>
                <a:latin typeface="Arial" charset="0"/>
              </a:rPr>
              <a:t>Help Menu</a:t>
            </a:r>
          </a:p>
        </p:txBody>
      </p:sp>
      <p:sp>
        <p:nvSpPr>
          <p:cNvPr id="837653" name="Line 21"/>
          <p:cNvSpPr>
            <a:spLocks noChangeShapeType="1"/>
          </p:cNvSpPr>
          <p:nvPr/>
        </p:nvSpPr>
        <p:spPr bwMode="auto">
          <a:xfrm flipH="1">
            <a:off x="7010400" y="1905000"/>
            <a:ext cx="1295400" cy="914400"/>
          </a:xfrm>
          <a:prstGeom prst="line">
            <a:avLst/>
          </a:prstGeom>
          <a:noFill/>
          <a:ln w="28575">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Tree>
    <p:extLst>
      <p:ext uri="{BB962C8B-B14F-4D97-AF65-F5344CB8AC3E}">
        <p14:creationId xmlns:p14="http://schemas.microsoft.com/office/powerpoint/2010/main" val="8294360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7640"/>
                                        </p:tgtEl>
                                        <p:attrNameLst>
                                          <p:attrName>style.visibility</p:attrName>
                                        </p:attrNameLst>
                                      </p:cBhvr>
                                      <p:to>
                                        <p:strVal val="visible"/>
                                      </p:to>
                                    </p:set>
                                    <p:animEffect transition="in" filter="blinds(horizontal)">
                                      <p:cBhvr>
                                        <p:cTn id="7" dur="500"/>
                                        <p:tgtEl>
                                          <p:spTgt spid="83764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37645"/>
                                        </p:tgtEl>
                                        <p:attrNameLst>
                                          <p:attrName>style.visibility</p:attrName>
                                        </p:attrNameLst>
                                      </p:cBhvr>
                                      <p:to>
                                        <p:strVal val="visible"/>
                                      </p:to>
                                    </p:set>
                                    <p:animEffect transition="in" filter="blinds(horizontal)">
                                      <p:cBhvr>
                                        <p:cTn id="10" dur="500"/>
                                        <p:tgtEl>
                                          <p:spTgt spid="83764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37637"/>
                                        </p:tgtEl>
                                        <p:attrNameLst>
                                          <p:attrName>style.visibility</p:attrName>
                                        </p:attrNameLst>
                                      </p:cBhvr>
                                      <p:to>
                                        <p:strVal val="visible"/>
                                      </p:to>
                                    </p:set>
                                    <p:animEffect transition="in" filter="blinds(horizontal)">
                                      <p:cBhvr>
                                        <p:cTn id="13" dur="500"/>
                                        <p:tgtEl>
                                          <p:spTgt spid="83763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837646"/>
                                        </p:tgtEl>
                                        <p:attrNameLst>
                                          <p:attrName>style.visibility</p:attrName>
                                        </p:attrNameLst>
                                      </p:cBhvr>
                                      <p:to>
                                        <p:strVal val="visible"/>
                                      </p:to>
                                    </p:set>
                                    <p:animEffect transition="in" filter="blinds(horizontal)">
                                      <p:cBhvr>
                                        <p:cTn id="16" dur="500"/>
                                        <p:tgtEl>
                                          <p:spTgt spid="83764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837639"/>
                                        </p:tgtEl>
                                        <p:attrNameLst>
                                          <p:attrName>style.visibility</p:attrName>
                                        </p:attrNameLst>
                                      </p:cBhvr>
                                      <p:to>
                                        <p:strVal val="visible"/>
                                      </p:to>
                                    </p:set>
                                    <p:animEffect transition="in" filter="blinds(horizontal)">
                                      <p:cBhvr>
                                        <p:cTn id="19" dur="500"/>
                                        <p:tgtEl>
                                          <p:spTgt spid="837639"/>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837647"/>
                                        </p:tgtEl>
                                        <p:attrNameLst>
                                          <p:attrName>style.visibility</p:attrName>
                                        </p:attrNameLst>
                                      </p:cBhvr>
                                      <p:to>
                                        <p:strVal val="visible"/>
                                      </p:to>
                                    </p:set>
                                    <p:animEffect transition="in" filter="blinds(horizontal)">
                                      <p:cBhvr>
                                        <p:cTn id="22" dur="500"/>
                                        <p:tgtEl>
                                          <p:spTgt spid="83764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837643"/>
                                        </p:tgtEl>
                                        <p:attrNameLst>
                                          <p:attrName>style.visibility</p:attrName>
                                        </p:attrNameLst>
                                      </p:cBhvr>
                                      <p:to>
                                        <p:strVal val="visible"/>
                                      </p:to>
                                    </p:set>
                                    <p:animEffect transition="in" filter="blinds(horizontal)">
                                      <p:cBhvr>
                                        <p:cTn id="25" dur="500"/>
                                        <p:tgtEl>
                                          <p:spTgt spid="837643"/>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837641"/>
                                        </p:tgtEl>
                                        <p:attrNameLst>
                                          <p:attrName>style.visibility</p:attrName>
                                        </p:attrNameLst>
                                      </p:cBhvr>
                                      <p:to>
                                        <p:strVal val="visible"/>
                                      </p:to>
                                    </p:set>
                                    <p:animEffect transition="in" filter="blinds(horizontal)">
                                      <p:cBhvr>
                                        <p:cTn id="28" dur="500"/>
                                        <p:tgtEl>
                                          <p:spTgt spid="837641"/>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837636"/>
                                        </p:tgtEl>
                                        <p:attrNameLst>
                                          <p:attrName>style.visibility</p:attrName>
                                        </p:attrNameLst>
                                      </p:cBhvr>
                                      <p:to>
                                        <p:strVal val="visible"/>
                                      </p:to>
                                    </p:set>
                                    <p:animEffect transition="in" filter="blinds(horizontal)">
                                      <p:cBhvr>
                                        <p:cTn id="31" dur="500"/>
                                        <p:tgtEl>
                                          <p:spTgt spid="837636"/>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837644"/>
                                        </p:tgtEl>
                                        <p:attrNameLst>
                                          <p:attrName>style.visibility</p:attrName>
                                        </p:attrNameLst>
                                      </p:cBhvr>
                                      <p:to>
                                        <p:strVal val="visible"/>
                                      </p:to>
                                    </p:set>
                                    <p:animEffect transition="in" filter="blinds(horizontal)">
                                      <p:cBhvr>
                                        <p:cTn id="34" dur="500"/>
                                        <p:tgtEl>
                                          <p:spTgt spid="837644"/>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837650"/>
                                        </p:tgtEl>
                                        <p:attrNameLst>
                                          <p:attrName>style.visibility</p:attrName>
                                        </p:attrNameLst>
                                      </p:cBhvr>
                                      <p:to>
                                        <p:strVal val="visible"/>
                                      </p:to>
                                    </p:set>
                                    <p:animEffect transition="in" filter="blinds(horizontal)">
                                      <p:cBhvr>
                                        <p:cTn id="37" dur="500"/>
                                        <p:tgtEl>
                                          <p:spTgt spid="837650"/>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837651"/>
                                        </p:tgtEl>
                                        <p:attrNameLst>
                                          <p:attrName>style.visibility</p:attrName>
                                        </p:attrNameLst>
                                      </p:cBhvr>
                                      <p:to>
                                        <p:strVal val="visible"/>
                                      </p:to>
                                    </p:set>
                                    <p:animEffect transition="in" filter="blinds(horizontal)">
                                      <p:cBhvr>
                                        <p:cTn id="40" dur="500"/>
                                        <p:tgtEl>
                                          <p:spTgt spid="837651"/>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837638"/>
                                        </p:tgtEl>
                                        <p:attrNameLst>
                                          <p:attrName>style.visibility</p:attrName>
                                        </p:attrNameLst>
                                      </p:cBhvr>
                                      <p:to>
                                        <p:strVal val="visible"/>
                                      </p:to>
                                    </p:set>
                                    <p:animEffect transition="in" filter="blinds(horizontal)">
                                      <p:cBhvr>
                                        <p:cTn id="43" dur="500"/>
                                        <p:tgtEl>
                                          <p:spTgt spid="837638"/>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837642"/>
                                        </p:tgtEl>
                                        <p:attrNameLst>
                                          <p:attrName>style.visibility</p:attrName>
                                        </p:attrNameLst>
                                      </p:cBhvr>
                                      <p:to>
                                        <p:strVal val="visible"/>
                                      </p:to>
                                    </p:set>
                                    <p:animEffect transition="in" filter="blinds(horizontal)">
                                      <p:cBhvr>
                                        <p:cTn id="46" dur="500"/>
                                        <p:tgtEl>
                                          <p:spTgt spid="837642"/>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837648"/>
                                        </p:tgtEl>
                                        <p:attrNameLst>
                                          <p:attrName>style.visibility</p:attrName>
                                        </p:attrNameLst>
                                      </p:cBhvr>
                                      <p:to>
                                        <p:strVal val="visible"/>
                                      </p:to>
                                    </p:set>
                                    <p:animEffect transition="in" filter="blinds(horizontal)">
                                      <p:cBhvr>
                                        <p:cTn id="49" dur="500"/>
                                        <p:tgtEl>
                                          <p:spTgt spid="837648"/>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837649"/>
                                        </p:tgtEl>
                                        <p:attrNameLst>
                                          <p:attrName>style.visibility</p:attrName>
                                        </p:attrNameLst>
                                      </p:cBhvr>
                                      <p:to>
                                        <p:strVal val="visible"/>
                                      </p:to>
                                    </p:set>
                                    <p:animEffect transition="in" filter="blinds(horizontal)">
                                      <p:cBhvr>
                                        <p:cTn id="52" dur="500"/>
                                        <p:tgtEl>
                                          <p:spTgt spid="837649"/>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837652"/>
                                        </p:tgtEl>
                                        <p:attrNameLst>
                                          <p:attrName>style.visibility</p:attrName>
                                        </p:attrNameLst>
                                      </p:cBhvr>
                                      <p:to>
                                        <p:strVal val="visible"/>
                                      </p:to>
                                    </p:set>
                                    <p:animEffect transition="in" filter="blinds(horizontal)">
                                      <p:cBhvr>
                                        <p:cTn id="55" dur="500"/>
                                        <p:tgtEl>
                                          <p:spTgt spid="837652"/>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837653"/>
                                        </p:tgtEl>
                                        <p:attrNameLst>
                                          <p:attrName>style.visibility</p:attrName>
                                        </p:attrNameLst>
                                      </p:cBhvr>
                                      <p:to>
                                        <p:strVal val="visible"/>
                                      </p:to>
                                    </p:set>
                                    <p:animEffect transition="in" filter="blinds(horizontal)">
                                      <p:cBhvr>
                                        <p:cTn id="58" dur="500"/>
                                        <p:tgtEl>
                                          <p:spTgt spid="837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7636" grpId="0" animBg="1"/>
      <p:bldP spid="837637" grpId="0" animBg="1"/>
      <p:bldP spid="837638" grpId="0" animBg="1"/>
      <p:bldP spid="837639" grpId="0" animBg="1"/>
      <p:bldP spid="837640" grpId="0" animBg="1"/>
      <p:bldP spid="837641" grpId="0" animBg="1"/>
      <p:bldP spid="837642" grpId="0" animBg="1"/>
      <p:bldP spid="837643" grpId="0" animBg="1"/>
      <p:bldP spid="837644" grpId="0" animBg="1"/>
      <p:bldP spid="837645" grpId="0" animBg="1"/>
      <p:bldP spid="837646" grpId="0" animBg="1"/>
      <p:bldP spid="837647" grpId="0" animBg="1"/>
      <p:bldP spid="837648" grpId="0" animBg="1"/>
      <p:bldP spid="837649" grpId="0" animBg="1"/>
      <p:bldP spid="837650" grpId="0" animBg="1"/>
      <p:bldP spid="837651" grpId="0" animBg="1"/>
      <p:bldP spid="837652" grpId="0" animBg="1"/>
      <p:bldP spid="83765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1"/>
          </p:nvPr>
        </p:nvSpPr>
        <p:spPr/>
        <p:txBody>
          <a:bodyPr/>
          <a:lstStyle/>
          <a:p>
            <a:fld id="{73F63FC0-2FD5-4BC6-919B-6A229663849A}" type="slidenum">
              <a:rPr lang="en-US">
                <a:solidFill>
                  <a:srgbClr val="FFFFFF"/>
                </a:solidFill>
              </a:rPr>
              <a:pPr/>
              <a:t>8</a:t>
            </a:fld>
            <a:endParaRPr lang="en-US">
              <a:solidFill>
                <a:srgbClr val="FFFFFF"/>
              </a:solidFill>
            </a:endParaRPr>
          </a:p>
        </p:txBody>
      </p:sp>
      <p:sp>
        <p:nvSpPr>
          <p:cNvPr id="792578" name="AutoShape 2"/>
          <p:cNvSpPr>
            <a:spLocks noChangeArrowheads="1"/>
          </p:cNvSpPr>
          <p:nvPr/>
        </p:nvSpPr>
        <p:spPr bwMode="auto">
          <a:xfrm>
            <a:off x="1066800" y="3429000"/>
            <a:ext cx="762000" cy="3810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b="1">
              <a:solidFill>
                <a:srgbClr val="FFFFFF"/>
              </a:solidFill>
            </a:endParaRPr>
          </a:p>
        </p:txBody>
      </p:sp>
      <p:sp>
        <p:nvSpPr>
          <p:cNvPr id="792579" name="AutoShape 3"/>
          <p:cNvSpPr>
            <a:spLocks noChangeArrowheads="1"/>
          </p:cNvSpPr>
          <p:nvPr/>
        </p:nvSpPr>
        <p:spPr bwMode="auto">
          <a:xfrm>
            <a:off x="1066800" y="3505200"/>
            <a:ext cx="685800" cy="3048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b="1">
              <a:solidFill>
                <a:srgbClr val="FFFFFF"/>
              </a:solidFill>
            </a:endParaRPr>
          </a:p>
        </p:txBody>
      </p:sp>
      <p:sp>
        <p:nvSpPr>
          <p:cNvPr id="792580" name="Rectangle 4"/>
          <p:cNvSpPr>
            <a:spLocks noGrp="1" noRot="1" noChangeArrowheads="1"/>
          </p:cNvSpPr>
          <p:nvPr>
            <p:ph type="title"/>
          </p:nvPr>
        </p:nvSpPr>
        <p:spPr/>
        <p:txBody>
          <a:bodyPr/>
          <a:lstStyle/>
          <a:p>
            <a:r>
              <a:rPr lang="en-US" sz="4000" b="0" u="sng">
                <a:solidFill>
                  <a:schemeClr val="tx1"/>
                </a:solidFill>
                <a:effectLst/>
              </a:rPr>
              <a:t>Variable View Window</a:t>
            </a:r>
            <a:r>
              <a:rPr lang="en-US" sz="4000" b="0">
                <a:solidFill>
                  <a:schemeClr val="tx1"/>
                </a:solidFill>
              </a:rPr>
              <a:t/>
            </a:r>
            <a:br>
              <a:rPr lang="en-US" sz="4000" b="0">
                <a:solidFill>
                  <a:schemeClr val="tx1"/>
                </a:solidFill>
              </a:rPr>
            </a:br>
            <a:r>
              <a:rPr lang="en-US" sz="4000" b="0">
                <a:solidFill>
                  <a:schemeClr val="tx1"/>
                </a:solidFill>
              </a:rPr>
              <a:t>Data Definition Site</a:t>
            </a:r>
          </a:p>
        </p:txBody>
      </p:sp>
      <p:pic>
        <p:nvPicPr>
          <p:cNvPr id="79258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600200"/>
            <a:ext cx="8686800" cy="4876800"/>
          </a:xfrm>
          <a:prstGeom prst="rect">
            <a:avLst/>
          </a:prstGeom>
          <a:noFill/>
          <a:extLst>
            <a:ext uri="{909E8E84-426E-40DD-AFC4-6F175D3DCCD1}">
              <a14:hiddenFill xmlns:a14="http://schemas.microsoft.com/office/drawing/2010/main">
                <a:solidFill>
                  <a:srgbClr val="FFFFFF"/>
                </a:solidFill>
              </a14:hiddenFill>
            </a:ext>
          </a:extLst>
        </p:spPr>
      </p:pic>
      <p:sp>
        <p:nvSpPr>
          <p:cNvPr id="792582" name="Text Box 6"/>
          <p:cNvSpPr txBox="1">
            <a:spLocks noChangeArrowheads="1"/>
          </p:cNvSpPr>
          <p:nvPr/>
        </p:nvSpPr>
        <p:spPr bwMode="auto">
          <a:xfrm>
            <a:off x="1066800" y="2895600"/>
            <a:ext cx="1295400" cy="1793875"/>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sz="1400" b="1">
                <a:solidFill>
                  <a:srgbClr val="000514"/>
                </a:solidFill>
                <a:latin typeface="Arial" charset="0"/>
              </a:rPr>
              <a:t>64 Characters</a:t>
            </a:r>
          </a:p>
          <a:p>
            <a:pPr fontAlgn="base">
              <a:spcBef>
                <a:spcPct val="0"/>
              </a:spcBef>
              <a:spcAft>
                <a:spcPct val="0"/>
              </a:spcAft>
            </a:pPr>
            <a:r>
              <a:rPr lang="en-US" sz="1400" b="1">
                <a:solidFill>
                  <a:srgbClr val="000514"/>
                </a:solidFill>
                <a:latin typeface="Arial" charset="0"/>
              </a:rPr>
              <a:t>Max, No space</a:t>
            </a:r>
          </a:p>
          <a:p>
            <a:pPr fontAlgn="base">
              <a:spcBef>
                <a:spcPct val="0"/>
              </a:spcBef>
              <a:spcAft>
                <a:spcPct val="0"/>
              </a:spcAft>
            </a:pPr>
            <a:r>
              <a:rPr lang="en-US" sz="1400" b="1">
                <a:solidFill>
                  <a:srgbClr val="000514"/>
                </a:solidFill>
                <a:latin typeface="Arial" charset="0"/>
              </a:rPr>
              <a:t>Between </a:t>
            </a:r>
          </a:p>
          <a:p>
            <a:pPr fontAlgn="base">
              <a:spcBef>
                <a:spcPct val="0"/>
              </a:spcBef>
              <a:spcAft>
                <a:spcPct val="0"/>
              </a:spcAft>
            </a:pPr>
            <a:r>
              <a:rPr lang="en-US" sz="1400" b="1">
                <a:solidFill>
                  <a:srgbClr val="000514"/>
                </a:solidFill>
                <a:latin typeface="Arial" charset="0"/>
              </a:rPr>
              <a:t>Beg letter, @, #, or $</a:t>
            </a:r>
          </a:p>
          <a:p>
            <a:pPr fontAlgn="base">
              <a:spcBef>
                <a:spcPct val="0"/>
              </a:spcBef>
              <a:spcAft>
                <a:spcPct val="0"/>
              </a:spcAft>
            </a:pPr>
            <a:r>
              <a:rPr lang="en-US" sz="1400" b="1">
                <a:solidFill>
                  <a:srgbClr val="000514"/>
                </a:solidFill>
                <a:latin typeface="Arial" charset="0"/>
              </a:rPr>
              <a:t> </a:t>
            </a:r>
          </a:p>
        </p:txBody>
      </p:sp>
      <p:sp>
        <p:nvSpPr>
          <p:cNvPr id="792583" name="Text Box 7"/>
          <p:cNvSpPr txBox="1">
            <a:spLocks noChangeArrowheads="1"/>
          </p:cNvSpPr>
          <p:nvPr/>
        </p:nvSpPr>
        <p:spPr bwMode="auto">
          <a:xfrm>
            <a:off x="5410200" y="4038600"/>
            <a:ext cx="1158875" cy="517525"/>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sz="1400" b="1">
                <a:solidFill>
                  <a:srgbClr val="000514"/>
                </a:solidFill>
                <a:latin typeface="Arial" charset="0"/>
              </a:rPr>
              <a:t>Variable </a:t>
            </a:r>
          </a:p>
          <a:p>
            <a:pPr algn="ctr" fontAlgn="base">
              <a:spcBef>
                <a:spcPct val="0"/>
              </a:spcBef>
              <a:spcAft>
                <a:spcPct val="0"/>
              </a:spcAft>
            </a:pPr>
            <a:r>
              <a:rPr lang="en-US" sz="1400" b="1">
                <a:solidFill>
                  <a:srgbClr val="000514"/>
                </a:solidFill>
                <a:latin typeface="Arial" charset="0"/>
              </a:rPr>
              <a:t>Description</a:t>
            </a:r>
          </a:p>
        </p:txBody>
      </p:sp>
      <p:sp>
        <p:nvSpPr>
          <p:cNvPr id="792584" name="Text Box 8"/>
          <p:cNvSpPr txBox="1">
            <a:spLocks noChangeArrowheads="1"/>
          </p:cNvSpPr>
          <p:nvPr/>
        </p:nvSpPr>
        <p:spPr bwMode="auto">
          <a:xfrm>
            <a:off x="3433763" y="3581400"/>
            <a:ext cx="1019175" cy="304800"/>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sz="1400" b="1">
                <a:solidFill>
                  <a:srgbClr val="000514"/>
                </a:solidFill>
                <a:latin typeface="Arial" charset="0"/>
              </a:rPr>
              <a:t>   Length  </a:t>
            </a:r>
          </a:p>
        </p:txBody>
      </p:sp>
      <p:sp>
        <p:nvSpPr>
          <p:cNvPr id="792585" name="Text Box 9"/>
          <p:cNvSpPr txBox="1">
            <a:spLocks noChangeArrowheads="1"/>
          </p:cNvSpPr>
          <p:nvPr/>
        </p:nvSpPr>
        <p:spPr bwMode="auto">
          <a:xfrm>
            <a:off x="2438400" y="3276600"/>
            <a:ext cx="944563" cy="730250"/>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1400" b="1">
                <a:solidFill>
                  <a:srgbClr val="000514"/>
                </a:solidFill>
                <a:latin typeface="Arial" charset="0"/>
              </a:rPr>
              <a:t>Numeric,</a:t>
            </a:r>
          </a:p>
          <a:p>
            <a:pPr fontAlgn="base">
              <a:spcBef>
                <a:spcPct val="0"/>
              </a:spcBef>
              <a:spcAft>
                <a:spcPct val="0"/>
              </a:spcAft>
            </a:pPr>
            <a:r>
              <a:rPr lang="en-US" sz="1400" b="1">
                <a:solidFill>
                  <a:srgbClr val="000514"/>
                </a:solidFill>
                <a:latin typeface="Arial" charset="0"/>
              </a:rPr>
              <a:t>String, &amp;</a:t>
            </a:r>
          </a:p>
          <a:p>
            <a:pPr fontAlgn="base">
              <a:spcBef>
                <a:spcPct val="0"/>
              </a:spcBef>
              <a:spcAft>
                <a:spcPct val="0"/>
              </a:spcAft>
            </a:pPr>
            <a:r>
              <a:rPr lang="en-US" sz="1400" b="1">
                <a:solidFill>
                  <a:srgbClr val="000514"/>
                </a:solidFill>
                <a:latin typeface="Arial" charset="0"/>
              </a:rPr>
              <a:t>Others</a:t>
            </a:r>
          </a:p>
        </p:txBody>
      </p:sp>
      <p:sp>
        <p:nvSpPr>
          <p:cNvPr id="792586" name="Text Box 10"/>
          <p:cNvSpPr txBox="1">
            <a:spLocks noChangeArrowheads="1"/>
          </p:cNvSpPr>
          <p:nvPr/>
        </p:nvSpPr>
        <p:spPr bwMode="auto">
          <a:xfrm>
            <a:off x="2362200" y="5105400"/>
            <a:ext cx="3028950" cy="366713"/>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514"/>
                </a:solidFill>
                <a:latin typeface="Arial" charset="0"/>
              </a:rPr>
              <a:t>Click here to see this view</a:t>
            </a:r>
          </a:p>
        </p:txBody>
      </p:sp>
      <p:sp>
        <p:nvSpPr>
          <p:cNvPr id="792587" name="Line 11"/>
          <p:cNvSpPr>
            <a:spLocks noChangeShapeType="1"/>
          </p:cNvSpPr>
          <p:nvPr/>
        </p:nvSpPr>
        <p:spPr bwMode="auto">
          <a:xfrm flipH="1">
            <a:off x="1828800" y="5334000"/>
            <a:ext cx="533400" cy="609600"/>
          </a:xfrm>
          <a:prstGeom prst="line">
            <a:avLst/>
          </a:prstGeom>
          <a:noFill/>
          <a:ln w="19050">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792588" name="Text Box 12"/>
          <p:cNvSpPr txBox="1">
            <a:spLocks noChangeArrowheads="1"/>
          </p:cNvSpPr>
          <p:nvPr/>
        </p:nvSpPr>
        <p:spPr bwMode="auto">
          <a:xfrm>
            <a:off x="6434138" y="4495800"/>
            <a:ext cx="1158875" cy="730250"/>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sz="1400" b="1">
                <a:solidFill>
                  <a:srgbClr val="000514"/>
                </a:solidFill>
                <a:latin typeface="Arial" charset="0"/>
              </a:rPr>
              <a:t>Value </a:t>
            </a:r>
          </a:p>
          <a:p>
            <a:pPr algn="ctr" fontAlgn="base">
              <a:spcBef>
                <a:spcPct val="0"/>
              </a:spcBef>
              <a:spcAft>
                <a:spcPct val="0"/>
              </a:spcAft>
            </a:pPr>
            <a:r>
              <a:rPr lang="en-US" sz="1400" b="1">
                <a:solidFill>
                  <a:srgbClr val="000514"/>
                </a:solidFill>
                <a:latin typeface="Arial" charset="0"/>
              </a:rPr>
              <a:t>Code</a:t>
            </a:r>
          </a:p>
          <a:p>
            <a:pPr algn="ctr" fontAlgn="base">
              <a:spcBef>
                <a:spcPct val="0"/>
              </a:spcBef>
              <a:spcAft>
                <a:spcPct val="0"/>
              </a:spcAft>
            </a:pPr>
            <a:r>
              <a:rPr lang="en-US" sz="1400" b="1">
                <a:solidFill>
                  <a:srgbClr val="000514"/>
                </a:solidFill>
                <a:latin typeface="Arial" charset="0"/>
              </a:rPr>
              <a:t>Description</a:t>
            </a:r>
          </a:p>
        </p:txBody>
      </p:sp>
      <p:sp>
        <p:nvSpPr>
          <p:cNvPr id="792589" name="Text Box 13"/>
          <p:cNvSpPr txBox="1">
            <a:spLocks noChangeArrowheads="1"/>
          </p:cNvSpPr>
          <p:nvPr/>
        </p:nvSpPr>
        <p:spPr bwMode="auto">
          <a:xfrm>
            <a:off x="4471988" y="3886200"/>
            <a:ext cx="963612" cy="517525"/>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sz="1400" b="1">
                <a:solidFill>
                  <a:srgbClr val="000514"/>
                </a:solidFill>
                <a:latin typeface="Arial" charset="0"/>
              </a:rPr>
              <a:t># of </a:t>
            </a:r>
          </a:p>
          <a:p>
            <a:pPr algn="ctr" fontAlgn="base">
              <a:spcBef>
                <a:spcPct val="0"/>
              </a:spcBef>
              <a:spcAft>
                <a:spcPct val="0"/>
              </a:spcAft>
            </a:pPr>
            <a:r>
              <a:rPr lang="en-US" sz="1400" b="1">
                <a:solidFill>
                  <a:srgbClr val="000514"/>
                </a:solidFill>
                <a:latin typeface="Arial" charset="0"/>
              </a:rPr>
              <a:t>Decimals</a:t>
            </a:r>
          </a:p>
        </p:txBody>
      </p:sp>
      <p:sp>
        <p:nvSpPr>
          <p:cNvPr id="792590" name="Text Box 14"/>
          <p:cNvSpPr txBox="1">
            <a:spLocks noChangeArrowheads="1"/>
          </p:cNvSpPr>
          <p:nvPr/>
        </p:nvSpPr>
        <p:spPr bwMode="auto">
          <a:xfrm>
            <a:off x="7543800" y="4876800"/>
            <a:ext cx="1243013" cy="730250"/>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sz="1400" b="1">
                <a:solidFill>
                  <a:srgbClr val="000514"/>
                </a:solidFill>
                <a:latin typeface="Arial" charset="0"/>
              </a:rPr>
              <a:t>Missing value</a:t>
            </a:r>
          </a:p>
          <a:p>
            <a:pPr algn="ctr" fontAlgn="base">
              <a:spcBef>
                <a:spcPct val="0"/>
              </a:spcBef>
              <a:spcAft>
                <a:spcPct val="0"/>
              </a:spcAft>
            </a:pPr>
            <a:r>
              <a:rPr lang="en-US" sz="1400" b="1">
                <a:solidFill>
                  <a:srgbClr val="000514"/>
                </a:solidFill>
                <a:latin typeface="Arial" charset="0"/>
              </a:rPr>
              <a:t>Description</a:t>
            </a:r>
          </a:p>
        </p:txBody>
      </p:sp>
    </p:spTree>
    <p:custDataLst>
      <p:tags r:id="rId1"/>
    </p:custDataLst>
    <p:extLst>
      <p:ext uri="{BB962C8B-B14F-4D97-AF65-F5344CB8AC3E}">
        <p14:creationId xmlns:p14="http://schemas.microsoft.com/office/powerpoint/2010/main" val="1560245104"/>
      </p:ext>
    </p:extLst>
  </p:cSld>
  <p:clrMapOvr>
    <a:masterClrMapping/>
  </p:clrMapOvr>
  <p:transition advTm="82989"/>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92586"/>
                                        </p:tgtEl>
                                        <p:attrNameLst>
                                          <p:attrName>style.visibility</p:attrName>
                                        </p:attrNameLst>
                                      </p:cBhvr>
                                      <p:to>
                                        <p:strVal val="visible"/>
                                      </p:to>
                                    </p:set>
                                    <p:anim calcmode="lin" valueType="num">
                                      <p:cBhvr additive="base">
                                        <p:cTn id="7" dur="500" fill="hold"/>
                                        <p:tgtEl>
                                          <p:spTgt spid="792586"/>
                                        </p:tgtEl>
                                        <p:attrNameLst>
                                          <p:attrName>ppt_x</p:attrName>
                                        </p:attrNameLst>
                                      </p:cBhvr>
                                      <p:tavLst>
                                        <p:tav tm="0">
                                          <p:val>
                                            <p:strVal val="#ppt_x"/>
                                          </p:val>
                                        </p:tav>
                                        <p:tav tm="100000">
                                          <p:val>
                                            <p:strVal val="#ppt_x"/>
                                          </p:val>
                                        </p:tav>
                                      </p:tavLst>
                                    </p:anim>
                                    <p:anim calcmode="lin" valueType="num">
                                      <p:cBhvr additive="base">
                                        <p:cTn id="8" dur="500" fill="hold"/>
                                        <p:tgtEl>
                                          <p:spTgt spid="79258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92587"/>
                                        </p:tgtEl>
                                        <p:attrNameLst>
                                          <p:attrName>style.visibility</p:attrName>
                                        </p:attrNameLst>
                                      </p:cBhvr>
                                      <p:to>
                                        <p:strVal val="visible"/>
                                      </p:to>
                                    </p:set>
                                    <p:anim calcmode="lin" valueType="num">
                                      <p:cBhvr additive="base">
                                        <p:cTn id="11" dur="500" fill="hold"/>
                                        <p:tgtEl>
                                          <p:spTgt spid="792587"/>
                                        </p:tgtEl>
                                        <p:attrNameLst>
                                          <p:attrName>ppt_x</p:attrName>
                                        </p:attrNameLst>
                                      </p:cBhvr>
                                      <p:tavLst>
                                        <p:tav tm="0">
                                          <p:val>
                                            <p:strVal val="#ppt_x"/>
                                          </p:val>
                                        </p:tav>
                                        <p:tav tm="100000">
                                          <p:val>
                                            <p:strVal val="#ppt_x"/>
                                          </p:val>
                                        </p:tav>
                                      </p:tavLst>
                                    </p:anim>
                                    <p:anim calcmode="lin" valueType="num">
                                      <p:cBhvr additive="base">
                                        <p:cTn id="12" dur="500" fill="hold"/>
                                        <p:tgtEl>
                                          <p:spTgt spid="792587"/>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92582"/>
                                        </p:tgtEl>
                                        <p:attrNameLst>
                                          <p:attrName>style.visibility</p:attrName>
                                        </p:attrNameLst>
                                      </p:cBhvr>
                                      <p:to>
                                        <p:strVal val="visible"/>
                                      </p:to>
                                    </p:set>
                                    <p:animEffect transition="in" filter="blinds(horizontal)">
                                      <p:cBhvr>
                                        <p:cTn id="17" dur="500"/>
                                        <p:tgtEl>
                                          <p:spTgt spid="792582"/>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792585"/>
                                        </p:tgtEl>
                                        <p:attrNameLst>
                                          <p:attrName>style.visibility</p:attrName>
                                        </p:attrNameLst>
                                      </p:cBhvr>
                                      <p:to>
                                        <p:strVal val="visible"/>
                                      </p:to>
                                    </p:set>
                                    <p:animEffect transition="in" filter="blinds(horizontal)">
                                      <p:cBhvr>
                                        <p:cTn id="20" dur="500"/>
                                        <p:tgtEl>
                                          <p:spTgt spid="792585"/>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792584"/>
                                        </p:tgtEl>
                                        <p:attrNameLst>
                                          <p:attrName>style.visibility</p:attrName>
                                        </p:attrNameLst>
                                      </p:cBhvr>
                                      <p:to>
                                        <p:strVal val="visible"/>
                                      </p:to>
                                    </p:set>
                                    <p:animEffect transition="in" filter="blinds(horizontal)">
                                      <p:cBhvr>
                                        <p:cTn id="23" dur="500"/>
                                        <p:tgtEl>
                                          <p:spTgt spid="792584"/>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792589"/>
                                        </p:tgtEl>
                                        <p:attrNameLst>
                                          <p:attrName>style.visibility</p:attrName>
                                        </p:attrNameLst>
                                      </p:cBhvr>
                                      <p:to>
                                        <p:strVal val="visible"/>
                                      </p:to>
                                    </p:set>
                                    <p:animEffect transition="in" filter="blinds(horizontal)">
                                      <p:cBhvr>
                                        <p:cTn id="26" dur="500"/>
                                        <p:tgtEl>
                                          <p:spTgt spid="792589"/>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792583"/>
                                        </p:tgtEl>
                                        <p:attrNameLst>
                                          <p:attrName>style.visibility</p:attrName>
                                        </p:attrNameLst>
                                      </p:cBhvr>
                                      <p:to>
                                        <p:strVal val="visible"/>
                                      </p:to>
                                    </p:set>
                                    <p:animEffect transition="in" filter="blinds(horizontal)">
                                      <p:cBhvr>
                                        <p:cTn id="29" dur="500"/>
                                        <p:tgtEl>
                                          <p:spTgt spid="792583"/>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792588"/>
                                        </p:tgtEl>
                                        <p:attrNameLst>
                                          <p:attrName>style.visibility</p:attrName>
                                        </p:attrNameLst>
                                      </p:cBhvr>
                                      <p:to>
                                        <p:strVal val="visible"/>
                                      </p:to>
                                    </p:set>
                                    <p:animEffect transition="in" filter="blinds(horizontal)">
                                      <p:cBhvr>
                                        <p:cTn id="32" dur="500"/>
                                        <p:tgtEl>
                                          <p:spTgt spid="792588"/>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792590"/>
                                        </p:tgtEl>
                                        <p:attrNameLst>
                                          <p:attrName>style.visibility</p:attrName>
                                        </p:attrNameLst>
                                      </p:cBhvr>
                                      <p:to>
                                        <p:strVal val="visible"/>
                                      </p:to>
                                    </p:set>
                                    <p:animEffect transition="in" filter="blinds(horizontal)">
                                      <p:cBhvr>
                                        <p:cTn id="35" dur="500"/>
                                        <p:tgtEl>
                                          <p:spTgt spid="792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2582" grpId="0" animBg="1"/>
      <p:bldP spid="792583" grpId="0" animBg="1"/>
      <p:bldP spid="792584" grpId="0" animBg="1"/>
      <p:bldP spid="792585" grpId="0" animBg="1"/>
      <p:bldP spid="792586" grpId="0" animBg="1"/>
      <p:bldP spid="792587" grpId="0" animBg="1"/>
      <p:bldP spid="792588" grpId="0" animBg="1"/>
      <p:bldP spid="792589" grpId="0" animBg="1"/>
      <p:bldP spid="79259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3"/>
          <p:cNvSpPr>
            <a:spLocks noGrp="1"/>
          </p:cNvSpPr>
          <p:nvPr>
            <p:ph type="sldNum" sz="quarter" idx="11"/>
          </p:nvPr>
        </p:nvSpPr>
        <p:spPr/>
        <p:txBody>
          <a:bodyPr/>
          <a:lstStyle/>
          <a:p>
            <a:fld id="{E0B9E3BF-AD20-4FC5-824E-2076AA0C25C7}" type="slidenum">
              <a:rPr lang="en-US">
                <a:solidFill>
                  <a:srgbClr val="FFFFFF"/>
                </a:solidFill>
              </a:rPr>
              <a:pPr/>
              <a:t>9</a:t>
            </a:fld>
            <a:endParaRPr lang="en-US">
              <a:solidFill>
                <a:srgbClr val="FFFFFF"/>
              </a:solidFill>
            </a:endParaRPr>
          </a:p>
        </p:txBody>
      </p:sp>
      <p:pic>
        <p:nvPicPr>
          <p:cNvPr id="6144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5029200" cy="2827338"/>
          </a:xfrm>
          <a:prstGeom prst="rect">
            <a:avLst/>
          </a:prstGeom>
          <a:noFill/>
          <a:extLst>
            <a:ext uri="{909E8E84-426E-40DD-AFC4-6F175D3DCCD1}">
              <a14:hiddenFill xmlns:a14="http://schemas.microsoft.com/office/drawing/2010/main">
                <a:solidFill>
                  <a:srgbClr val="FFFFFF"/>
                </a:solidFill>
              </a14:hiddenFill>
            </a:ext>
          </a:extLst>
        </p:spPr>
      </p:pic>
      <p:sp>
        <p:nvSpPr>
          <p:cNvPr id="614404" name="Line 4"/>
          <p:cNvSpPr>
            <a:spLocks noChangeShapeType="1"/>
          </p:cNvSpPr>
          <p:nvPr/>
        </p:nvSpPr>
        <p:spPr bwMode="auto">
          <a:xfrm>
            <a:off x="1600200" y="4724400"/>
            <a:ext cx="4572000" cy="228600"/>
          </a:xfrm>
          <a:prstGeom prst="line">
            <a:avLst/>
          </a:prstGeom>
          <a:noFill/>
          <a:ln w="38100">
            <a:solidFill>
              <a:schemeClr val="bg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b="1">
              <a:solidFill>
                <a:srgbClr val="FFFFFF"/>
              </a:solidFill>
            </a:endParaRPr>
          </a:p>
        </p:txBody>
      </p:sp>
      <p:sp>
        <p:nvSpPr>
          <p:cNvPr id="614405" name="Text Box 5"/>
          <p:cNvSpPr txBox="1">
            <a:spLocks noChangeArrowheads="1"/>
          </p:cNvSpPr>
          <p:nvPr/>
        </p:nvSpPr>
        <p:spPr bwMode="auto">
          <a:xfrm>
            <a:off x="6324600" y="4648200"/>
            <a:ext cx="2743200" cy="1200329"/>
          </a:xfrm>
          <a:prstGeom prst="rect">
            <a:avLst/>
          </a:prstGeom>
          <a:solidFill>
            <a:srgbClr val="AFE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sz="2400" b="1" dirty="0">
                <a:solidFill>
                  <a:srgbClr val="000514"/>
                </a:solidFill>
                <a:latin typeface="Garamond" pitchFamily="18" charset="0"/>
              </a:rPr>
              <a:t>1. OK - results/action </a:t>
            </a:r>
          </a:p>
          <a:p>
            <a:pPr fontAlgn="base">
              <a:spcBef>
                <a:spcPct val="0"/>
              </a:spcBef>
              <a:spcAft>
                <a:spcPct val="0"/>
              </a:spcAft>
            </a:pPr>
            <a:r>
              <a:rPr lang="en-US" sz="2400" b="1" dirty="0">
                <a:solidFill>
                  <a:srgbClr val="000514"/>
                </a:solidFill>
                <a:latin typeface="Garamond" pitchFamily="18" charset="0"/>
              </a:rPr>
              <a:t>     will be executed</a:t>
            </a:r>
          </a:p>
        </p:txBody>
      </p:sp>
      <p:sp>
        <p:nvSpPr>
          <p:cNvPr id="614406" name="Oval 6"/>
          <p:cNvSpPr>
            <a:spLocks noChangeArrowheads="1"/>
          </p:cNvSpPr>
          <p:nvPr/>
        </p:nvSpPr>
        <p:spPr bwMode="auto">
          <a:xfrm>
            <a:off x="685800" y="4419600"/>
            <a:ext cx="990600" cy="457200"/>
          </a:xfrm>
          <a:prstGeom prst="ellipse">
            <a:avLst/>
          </a:prstGeom>
          <a:noFill/>
          <a:ln w="28575">
            <a:solidFill>
              <a:srgbClr val="0033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b="1">
              <a:solidFill>
                <a:srgbClr val="FFFFFF"/>
              </a:solidFill>
            </a:endParaRPr>
          </a:p>
        </p:txBody>
      </p:sp>
      <p:sp>
        <p:nvSpPr>
          <p:cNvPr id="614407" name="AutoShape 7"/>
          <p:cNvSpPr>
            <a:spLocks noChangeArrowheads="1"/>
          </p:cNvSpPr>
          <p:nvPr/>
        </p:nvSpPr>
        <p:spPr bwMode="auto">
          <a:xfrm>
            <a:off x="5715000" y="304800"/>
            <a:ext cx="990600" cy="533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2400" b="1">
                <a:solidFill>
                  <a:srgbClr val="FFFFFF"/>
                </a:solidFill>
              </a:rPr>
              <a:t>OK</a:t>
            </a:r>
          </a:p>
        </p:txBody>
      </p:sp>
      <p:sp>
        <p:nvSpPr>
          <p:cNvPr id="614408" name="AutoShape 8"/>
          <p:cNvSpPr>
            <a:spLocks noChangeArrowheads="1"/>
          </p:cNvSpPr>
          <p:nvPr/>
        </p:nvSpPr>
        <p:spPr bwMode="auto">
          <a:xfrm>
            <a:off x="7467600" y="304800"/>
            <a:ext cx="990600" cy="533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2400" b="1">
                <a:solidFill>
                  <a:srgbClr val="FFFFFF"/>
                </a:solidFill>
              </a:rPr>
              <a:t>Paste</a:t>
            </a:r>
          </a:p>
        </p:txBody>
      </p:sp>
      <p:sp>
        <p:nvSpPr>
          <p:cNvPr id="614409" name="Text Box 9"/>
          <p:cNvSpPr txBox="1">
            <a:spLocks noChangeArrowheads="1"/>
          </p:cNvSpPr>
          <p:nvPr/>
        </p:nvSpPr>
        <p:spPr bwMode="auto">
          <a:xfrm>
            <a:off x="6842125" y="427038"/>
            <a:ext cx="5111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FFFFFF"/>
                </a:solidFill>
              </a:rPr>
              <a:t>VS.</a:t>
            </a:r>
          </a:p>
        </p:txBody>
      </p:sp>
      <p:sp>
        <p:nvSpPr>
          <p:cNvPr id="614410" name="Text Box 10"/>
          <p:cNvSpPr txBox="1">
            <a:spLocks noChangeArrowheads="1"/>
          </p:cNvSpPr>
          <p:nvPr/>
        </p:nvSpPr>
        <p:spPr bwMode="auto">
          <a:xfrm>
            <a:off x="6629400" y="838200"/>
            <a:ext cx="1165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FFFFFF"/>
                </a:solidFill>
              </a:rPr>
              <a:t>buttons</a:t>
            </a:r>
          </a:p>
        </p:txBody>
      </p:sp>
    </p:spTree>
    <p:custDataLst>
      <p:tags r:id="rId1"/>
    </p:custDataLst>
    <p:extLst>
      <p:ext uri="{BB962C8B-B14F-4D97-AF65-F5344CB8AC3E}">
        <p14:creationId xmlns:p14="http://schemas.microsoft.com/office/powerpoint/2010/main" val="713964479"/>
      </p:ext>
    </p:extLst>
  </p:cSld>
  <p:clrMapOvr>
    <a:masterClrMapping/>
  </p:clrMapOvr>
  <p:transition advTm="31906"/>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406"/>
                                        </p:tgtEl>
                                        <p:attrNameLst>
                                          <p:attrName>style.visibility</p:attrName>
                                        </p:attrNameLst>
                                      </p:cBhvr>
                                      <p:to>
                                        <p:strVal val="visible"/>
                                      </p:to>
                                    </p:set>
                                    <p:animEffect transition="in" filter="blinds(horizontal)">
                                      <p:cBhvr>
                                        <p:cTn id="7" dur="500"/>
                                        <p:tgtEl>
                                          <p:spTgt spid="6144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14404"/>
                                        </p:tgtEl>
                                        <p:attrNameLst>
                                          <p:attrName>style.visibility</p:attrName>
                                        </p:attrNameLst>
                                      </p:cBhvr>
                                      <p:to>
                                        <p:strVal val="visible"/>
                                      </p:to>
                                    </p:set>
                                    <p:animEffect transition="in" filter="blinds(horizontal)">
                                      <p:cBhvr>
                                        <p:cTn id="10" dur="500"/>
                                        <p:tgtEl>
                                          <p:spTgt spid="61440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14405"/>
                                        </p:tgtEl>
                                        <p:attrNameLst>
                                          <p:attrName>style.visibility</p:attrName>
                                        </p:attrNameLst>
                                      </p:cBhvr>
                                      <p:to>
                                        <p:strVal val="visible"/>
                                      </p:to>
                                    </p:set>
                                    <p:animEffect transition="in" filter="blinds(horizontal)">
                                      <p:cBhvr>
                                        <p:cTn id="13" dur="500"/>
                                        <p:tgtEl>
                                          <p:spTgt spid="6144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04" grpId="0" animBg="1"/>
      <p:bldP spid="614405" grpId="0" animBg="1"/>
      <p:bldP spid="61440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57.3|0.7"/>
</p:tagLst>
</file>

<file path=ppt/tags/tag2.xml><?xml version="1.0" encoding="utf-8"?>
<p:tagLst xmlns:a="http://schemas.openxmlformats.org/drawingml/2006/main" xmlns:r="http://schemas.openxmlformats.org/officeDocument/2006/relationships" xmlns:p="http://schemas.openxmlformats.org/presentationml/2006/main">
  <p:tag name="TIMING" val="|0.6|0.7|0.7|0.7"/>
</p:tagLst>
</file>

<file path=ppt/tags/tag3.xml><?xml version="1.0" encoding="utf-8"?>
<p:tagLst xmlns:a="http://schemas.openxmlformats.org/drawingml/2006/main" xmlns:r="http://schemas.openxmlformats.org/officeDocument/2006/relationships" xmlns:p="http://schemas.openxmlformats.org/presentationml/2006/main">
  <p:tag name="TIMING" val="|6.2|6.6"/>
</p:tagLst>
</file>

<file path=ppt/tags/tag4.xml><?xml version="1.0" encoding="utf-8"?>
<p:tagLst xmlns:a="http://schemas.openxmlformats.org/drawingml/2006/main" xmlns:r="http://schemas.openxmlformats.org/officeDocument/2006/relationships" xmlns:p="http://schemas.openxmlformats.org/presentationml/2006/main">
  <p:tag name="TIMING" val="|13.1"/>
</p:tagLst>
</file>

<file path=ppt/tags/tag5.xml><?xml version="1.0" encoding="utf-8"?>
<p:tagLst xmlns:a="http://schemas.openxmlformats.org/drawingml/2006/main" xmlns:r="http://schemas.openxmlformats.org/officeDocument/2006/relationships" xmlns:p="http://schemas.openxmlformats.org/presentationml/2006/main">
  <p:tag name="TIMING" val="|2.1|17.4"/>
</p:tagLst>
</file>

<file path=ppt/tags/tag6.xml><?xml version="1.0" encoding="utf-8"?>
<p:tagLst xmlns:a="http://schemas.openxmlformats.org/drawingml/2006/main" xmlns:r="http://schemas.openxmlformats.org/officeDocument/2006/relationships" xmlns:p="http://schemas.openxmlformats.org/presentationml/2006/main">
  <p:tag name="TIMING" val="|26"/>
</p:tagLst>
</file>

<file path=ppt/tags/tag7.xml><?xml version="1.0" encoding="utf-8"?>
<p:tagLst xmlns:a="http://schemas.openxmlformats.org/drawingml/2006/main" xmlns:r="http://schemas.openxmlformats.org/officeDocument/2006/relationships" xmlns:p="http://schemas.openxmlformats.org/presentationml/2006/main">
  <p:tag name="TIMING" val="|24.3|7.7|13.3|3|9.6|10.6|8.8"/>
</p:tagLst>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Garamond" pitchFamily="18" charset="0"/>
            <a:cs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532</Words>
  <Application>Microsoft Office PowerPoint</Application>
  <PresentationFormat>On-screen Show (4:3)</PresentationFormat>
  <Paragraphs>161</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Stream</vt:lpstr>
      <vt:lpstr> Data Analysis using SPSS By Dr.Shaik Shaffi Ahamed Ph.D., Associate Professor Dept. of Family &amp; Community Medicine College of Medicine, KSU </vt:lpstr>
      <vt:lpstr>Features of SPSS</vt:lpstr>
      <vt:lpstr> Statistics Package for the Social Science (SPSS)</vt:lpstr>
      <vt:lpstr>Statistics Package for the Social Science (SPSS)</vt:lpstr>
      <vt:lpstr>Statistics Package for the Social Science (SPSS)</vt:lpstr>
      <vt:lpstr>SPSS Program Flow</vt:lpstr>
      <vt:lpstr>Data View Window - Data Entry Site (Columns=Variables, Rows=Cases) </vt:lpstr>
      <vt:lpstr>Variable View Window Data Definition Site</vt:lpstr>
      <vt:lpstr>PowerPoint Presentation</vt:lpstr>
      <vt:lpstr>PowerPoint Presentation</vt:lpstr>
      <vt:lpstr>Example - School Data </vt:lpstr>
      <vt:lpstr>School Data Variable View</vt:lpstr>
      <vt:lpstr>School Data Completed Dataset – Data View</vt:lpstr>
      <vt:lpstr>School Data Completed Dataset – Variable View</vt:lpstr>
      <vt:lpstr>Importing data from an Excel spread sheet</vt:lpstr>
      <vt:lpstr>Importing Excel Data file to SPSS</vt:lpstr>
      <vt:lpstr>School Data Completed Dataset – Data View</vt:lpstr>
    </vt:vector>
  </TitlesOfParts>
  <Company>KKUH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Data Analysis using SPSS By Dr.Shaik Shaffi Ahamed Ph.D., Associate Professor Dept. of Family &amp; Community Medicine College of Medicine, KSU </dc:title>
  <dc:creator>Dr.Shaffi</dc:creator>
  <cp:lastModifiedBy>Dr.Shaffi</cp:lastModifiedBy>
  <cp:revision>5</cp:revision>
  <dcterms:created xsi:type="dcterms:W3CDTF">2012-11-04T09:37:43Z</dcterms:created>
  <dcterms:modified xsi:type="dcterms:W3CDTF">2013-11-11T11:00:38Z</dcterms:modified>
</cp:coreProperties>
</file>