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42"/>
  </p:handoutMasterIdLst>
  <p:sldIdLst>
    <p:sldId id="256" r:id="rId2"/>
    <p:sldId id="300" r:id="rId3"/>
    <p:sldId id="299" r:id="rId4"/>
    <p:sldId id="284" r:id="rId5"/>
    <p:sldId id="301" r:id="rId6"/>
    <p:sldId id="298" r:id="rId7"/>
    <p:sldId id="257" r:id="rId8"/>
    <p:sldId id="258" r:id="rId9"/>
    <p:sldId id="285" r:id="rId10"/>
    <p:sldId id="303" r:id="rId11"/>
    <p:sldId id="286" r:id="rId12"/>
    <p:sldId id="304" r:id="rId13"/>
    <p:sldId id="305" r:id="rId14"/>
    <p:sldId id="259" r:id="rId15"/>
    <p:sldId id="287" r:id="rId16"/>
    <p:sldId id="260" r:id="rId17"/>
    <p:sldId id="261" r:id="rId18"/>
    <p:sldId id="262" r:id="rId19"/>
    <p:sldId id="288" r:id="rId20"/>
    <p:sldId id="263" r:id="rId21"/>
    <p:sldId id="264" r:id="rId22"/>
    <p:sldId id="265" r:id="rId23"/>
    <p:sldId id="266" r:id="rId24"/>
    <p:sldId id="267" r:id="rId25"/>
    <p:sldId id="302" r:id="rId26"/>
    <p:sldId id="268" r:id="rId27"/>
    <p:sldId id="269" r:id="rId28"/>
    <p:sldId id="270" r:id="rId29"/>
    <p:sldId id="271" r:id="rId30"/>
    <p:sldId id="289" r:id="rId31"/>
    <p:sldId id="290" r:id="rId32"/>
    <p:sldId id="291" r:id="rId33"/>
    <p:sldId id="292" r:id="rId34"/>
    <p:sldId id="295" r:id="rId35"/>
    <p:sldId id="294" r:id="rId36"/>
    <p:sldId id="272" r:id="rId37"/>
    <p:sldId id="273" r:id="rId38"/>
    <p:sldId id="275" r:id="rId39"/>
    <p:sldId id="306" r:id="rId40"/>
    <p:sldId id="296" r:id="rId41"/>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5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974" cy="467281"/>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sz="quarter" idx="1"/>
          </p:nvPr>
        </p:nvSpPr>
        <p:spPr>
          <a:xfrm>
            <a:off x="3990721" y="0"/>
            <a:ext cx="3052974" cy="467281"/>
          </a:xfrm>
          <a:prstGeom prst="rect">
            <a:avLst/>
          </a:prstGeom>
        </p:spPr>
        <p:txBody>
          <a:bodyPr vert="horz" lIns="93662" tIns="46831" rIns="93662" bIns="46831" rtlCol="0"/>
          <a:lstStyle>
            <a:lvl1pPr algn="r">
              <a:defRPr sz="1200"/>
            </a:lvl1pPr>
          </a:lstStyle>
          <a:p>
            <a:fld id="{EF1AD4E1-0913-4346-83EE-062FE3913E8B}" type="datetimeFigureOut">
              <a:rPr lang="en-US" smtClean="0"/>
              <a:pPr/>
              <a:t>9/10/2013</a:t>
            </a:fld>
            <a:endParaRPr lang="en-US"/>
          </a:p>
        </p:txBody>
      </p:sp>
      <p:sp>
        <p:nvSpPr>
          <p:cNvPr id="4" name="Footer Placeholder 3"/>
          <p:cNvSpPr>
            <a:spLocks noGrp="1"/>
          </p:cNvSpPr>
          <p:nvPr>
            <p:ph type="ftr" sz="quarter" idx="2"/>
          </p:nvPr>
        </p:nvSpPr>
        <p:spPr>
          <a:xfrm>
            <a:off x="0" y="8876710"/>
            <a:ext cx="3052974" cy="467281"/>
          </a:xfrm>
          <a:prstGeom prst="rect">
            <a:avLst/>
          </a:prstGeom>
        </p:spPr>
        <p:txBody>
          <a:bodyPr vert="horz" lIns="93662" tIns="46831" rIns="93662" bIns="46831" rtlCol="0" anchor="b"/>
          <a:lstStyle>
            <a:lvl1pPr algn="l">
              <a:defRPr sz="1200"/>
            </a:lvl1pPr>
          </a:lstStyle>
          <a:p>
            <a:endParaRPr lang="en-US"/>
          </a:p>
        </p:txBody>
      </p:sp>
      <p:sp>
        <p:nvSpPr>
          <p:cNvPr id="5" name="Slide Number Placeholder 4"/>
          <p:cNvSpPr>
            <a:spLocks noGrp="1"/>
          </p:cNvSpPr>
          <p:nvPr>
            <p:ph type="sldNum" sz="quarter" idx="3"/>
          </p:nvPr>
        </p:nvSpPr>
        <p:spPr>
          <a:xfrm>
            <a:off x="3990721" y="8876710"/>
            <a:ext cx="3052974" cy="467281"/>
          </a:xfrm>
          <a:prstGeom prst="rect">
            <a:avLst/>
          </a:prstGeom>
        </p:spPr>
        <p:txBody>
          <a:bodyPr vert="horz" lIns="93662" tIns="46831" rIns="93662" bIns="46831" rtlCol="0" anchor="b"/>
          <a:lstStyle>
            <a:lvl1pPr algn="r">
              <a:defRPr sz="1200"/>
            </a:lvl1pPr>
          </a:lstStyle>
          <a:p>
            <a:fld id="{4A6C7D0E-8395-49A9-9762-A3A00D999F8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2D86DCE-298E-44B0-A756-0AA7BE11C44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D86DCE-298E-44B0-A756-0AA7BE11C4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D86DCE-298E-44B0-A756-0AA7BE11C4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D86DCE-298E-44B0-A756-0AA7BE11C4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D86DCE-298E-44B0-A756-0AA7BE11C44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D86DCE-298E-44B0-A756-0AA7BE11C4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D86DCE-298E-44B0-A756-0AA7BE11C44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D86DCE-298E-44B0-A756-0AA7BE11C4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D86DCE-298E-44B0-A756-0AA7BE11C4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D67848-85FA-465C-A204-5272495B9D43}" type="datetimeFigureOut">
              <a:rPr lang="en-US" smtClean="0"/>
              <a:pPr/>
              <a:t>9/10/2013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D86DCE-298E-44B0-A756-0AA7BE11C4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AD67848-85FA-465C-A204-5272495B9D43}" type="datetimeFigureOut">
              <a:rPr lang="en-US" smtClean="0"/>
              <a:pPr/>
              <a:t>9/10/2013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2D86DCE-298E-44B0-A756-0AA7BE11C4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AD67848-85FA-465C-A204-5272495B9D43}" type="datetimeFigureOut">
              <a:rPr lang="en-US" smtClean="0"/>
              <a:pPr/>
              <a:t>9/10/2013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2D86DCE-298E-44B0-A756-0AA7BE11C44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219200" y="3962400"/>
            <a:ext cx="7086600" cy="1600200"/>
          </a:xfrm>
        </p:spPr>
        <p:txBody>
          <a:bodyPr>
            <a:noAutofit/>
          </a:bodyPr>
          <a:lstStyle/>
          <a:p>
            <a:pPr algn="ctr"/>
            <a:r>
              <a:rPr lang="en-US" sz="2400" b="1" dirty="0" smtClean="0">
                <a:latin typeface="Footlight MT Light" pitchFamily="18" charset="0"/>
                <a:cs typeface="Arial" charset="0"/>
              </a:rPr>
              <a:t>Prof. </a:t>
            </a:r>
            <a:r>
              <a:rPr lang="en-US" sz="2400" b="1" dirty="0" err="1" smtClean="0">
                <a:latin typeface="Footlight MT Light" pitchFamily="18" charset="0"/>
                <a:cs typeface="Arial" charset="0"/>
              </a:rPr>
              <a:t>Ashry</a:t>
            </a:r>
            <a:r>
              <a:rPr lang="en-US" sz="2400" b="1" dirty="0" smtClean="0">
                <a:latin typeface="Footlight MT Light" pitchFamily="18" charset="0"/>
                <a:cs typeface="Arial" charset="0"/>
              </a:rPr>
              <a:t> Gad Mohamed &amp;  Dr. </a:t>
            </a:r>
            <a:r>
              <a:rPr lang="en-US" sz="2400" b="1" dirty="0" err="1" smtClean="0">
                <a:latin typeface="Footlight MT Light" pitchFamily="18" charset="0"/>
                <a:cs typeface="Arial" charset="0"/>
              </a:rPr>
              <a:t>Amna</a:t>
            </a:r>
            <a:r>
              <a:rPr lang="en-US" sz="2400" b="1" dirty="0" smtClean="0">
                <a:latin typeface="Footlight MT Light" pitchFamily="18" charset="0"/>
                <a:cs typeface="Arial" charset="0"/>
              </a:rPr>
              <a:t> R. </a:t>
            </a:r>
            <a:r>
              <a:rPr lang="en-US" sz="2400" b="1" dirty="0" err="1" smtClean="0">
                <a:latin typeface="Footlight MT Light" pitchFamily="18" charset="0"/>
                <a:cs typeface="Arial" charset="0"/>
              </a:rPr>
              <a:t>Siddiqui</a:t>
            </a:r>
            <a:endParaRPr lang="en-US" sz="2400" b="1" dirty="0" smtClean="0">
              <a:latin typeface="Footlight MT Light" pitchFamily="18" charset="0"/>
              <a:cs typeface="Arial" charset="0"/>
            </a:endParaRPr>
          </a:p>
          <a:p>
            <a:pPr algn="ctr"/>
            <a:r>
              <a:rPr lang="en-US" sz="2400" b="1" dirty="0" smtClean="0">
                <a:latin typeface="Footlight MT Light" pitchFamily="18" charset="0"/>
                <a:cs typeface="Arial" charset="0"/>
              </a:rPr>
              <a:t>Department of Family and Community Medicine</a:t>
            </a:r>
          </a:p>
        </p:txBody>
      </p:sp>
      <p:sp>
        <p:nvSpPr>
          <p:cNvPr id="4" name="Title 3"/>
          <p:cNvSpPr>
            <a:spLocks noGrp="1"/>
          </p:cNvSpPr>
          <p:nvPr>
            <p:ph type="title"/>
          </p:nvPr>
        </p:nvSpPr>
        <p:spPr>
          <a:xfrm>
            <a:off x="685800" y="1371600"/>
            <a:ext cx="8156448" cy="1615440"/>
          </a:xfrm>
        </p:spPr>
        <p:txBody>
          <a:bodyPr/>
          <a:lstStyle/>
          <a:p>
            <a:pPr algn="ctr"/>
            <a:r>
              <a:rPr sz="4400" b="1" dirty="0" smtClean="0">
                <a:solidFill>
                  <a:srgbClr val="FFFF00"/>
                </a:solidFill>
              </a:rPr>
              <a:t>Ethics in Health Research</a:t>
            </a:r>
            <a:endParaRPr lang="en-US" sz="4400"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57200" y="381000"/>
            <a:ext cx="6629400" cy="381000"/>
          </a:xfrm>
        </p:spPr>
        <p:txBody>
          <a:bodyPr/>
          <a:lstStyle/>
          <a:p>
            <a:pPr algn="l" eaLnBrk="1" hangingPunct="1"/>
            <a:r>
              <a:rPr lang="en-US" sz="2400" b="1" smtClean="0"/>
              <a:t>Tuskegee syphilis experiment  (1932-72)</a:t>
            </a:r>
            <a:r>
              <a:rPr lang="en-US" sz="3600" b="1" smtClean="0"/>
              <a:t/>
            </a:r>
            <a:br>
              <a:rPr lang="en-US" sz="3600" b="1" smtClean="0"/>
            </a:br>
            <a:endParaRPr lang="en-US" sz="3600" smtClean="0"/>
          </a:p>
        </p:txBody>
      </p:sp>
      <p:sp>
        <p:nvSpPr>
          <p:cNvPr id="25603" name="Content Placeholder 4"/>
          <p:cNvSpPr>
            <a:spLocks noGrp="1"/>
          </p:cNvSpPr>
          <p:nvPr>
            <p:ph idx="1"/>
          </p:nvPr>
        </p:nvSpPr>
        <p:spPr>
          <a:xfrm>
            <a:off x="457200" y="1219200"/>
            <a:ext cx="8229600" cy="5257800"/>
          </a:xfrm>
        </p:spPr>
        <p:txBody>
          <a:bodyPr>
            <a:normAutofit fontScale="70000" lnSpcReduction="20000"/>
          </a:bodyPr>
          <a:lstStyle/>
          <a:p>
            <a:pPr eaLnBrk="1" hangingPunct="1">
              <a:lnSpc>
                <a:spcPct val="80000"/>
              </a:lnSpc>
              <a:buFont typeface="Arial" charset="0"/>
              <a:buNone/>
            </a:pPr>
            <a:r>
              <a:rPr lang="en-US" sz="1600" smtClean="0"/>
              <a:t>      </a:t>
            </a:r>
            <a:r>
              <a:rPr lang="en-US" b="1" smtClean="0"/>
              <a:t>A research project conducted by the U.S. Public Health Service. </a:t>
            </a:r>
          </a:p>
          <a:p>
            <a:pPr eaLnBrk="1" hangingPunct="1">
              <a:lnSpc>
                <a:spcPct val="80000"/>
              </a:lnSpc>
              <a:buFont typeface="Arial" charset="0"/>
              <a:buNone/>
            </a:pPr>
            <a:r>
              <a:rPr lang="en-US" b="1" smtClean="0"/>
              <a:t>      Six hundred low-income African-American males, 400 of whom were infected with syphilis, were monitored for 40 years. </a:t>
            </a:r>
          </a:p>
          <a:p>
            <a:pPr eaLnBrk="1" hangingPunct="1">
              <a:lnSpc>
                <a:spcPct val="80000"/>
              </a:lnSpc>
              <a:buFont typeface="Arial" charset="0"/>
              <a:buNone/>
            </a:pPr>
            <a:endParaRPr lang="en-US" b="1" smtClean="0"/>
          </a:p>
          <a:p>
            <a:pPr eaLnBrk="1" hangingPunct="1">
              <a:lnSpc>
                <a:spcPct val="80000"/>
              </a:lnSpc>
              <a:buFont typeface="Arial" charset="0"/>
              <a:buNone/>
            </a:pPr>
            <a:r>
              <a:rPr lang="en-US" b="1" smtClean="0"/>
              <a:t>     Free medical examinations were given; however, subjects were not told about their disease. Even though a proven cure (penicillin) became available in the 1950s, the study continued until 1972 with participants being denied treatment. </a:t>
            </a:r>
          </a:p>
          <a:p>
            <a:pPr eaLnBrk="1" hangingPunct="1">
              <a:lnSpc>
                <a:spcPct val="80000"/>
              </a:lnSpc>
              <a:buFont typeface="Arial" charset="0"/>
              <a:buNone/>
            </a:pPr>
            <a:r>
              <a:rPr lang="en-US" b="1" smtClean="0"/>
              <a:t>      </a:t>
            </a:r>
          </a:p>
          <a:p>
            <a:pPr eaLnBrk="1" hangingPunct="1">
              <a:lnSpc>
                <a:spcPct val="80000"/>
              </a:lnSpc>
              <a:buFont typeface="Arial" charset="0"/>
              <a:buNone/>
            </a:pPr>
            <a:r>
              <a:rPr lang="en-US" b="1" smtClean="0"/>
              <a:t>      In some cases, when subjects were diagnosed as having syphilis by other physicians, researchers intervened to prevent treatment. Many subjects died of syphilis during the study. </a:t>
            </a:r>
          </a:p>
          <a:p>
            <a:pPr eaLnBrk="1" hangingPunct="1">
              <a:lnSpc>
                <a:spcPct val="80000"/>
              </a:lnSpc>
              <a:buFont typeface="Arial" charset="0"/>
              <a:buNone/>
            </a:pPr>
            <a:endParaRPr lang="en-US" b="1" smtClean="0"/>
          </a:p>
          <a:p>
            <a:pPr eaLnBrk="1" hangingPunct="1">
              <a:lnSpc>
                <a:spcPct val="80000"/>
              </a:lnSpc>
              <a:buFont typeface="Arial" charset="0"/>
              <a:buNone/>
            </a:pPr>
            <a:r>
              <a:rPr lang="en-US" b="1" smtClean="0"/>
              <a:t>      The study was stopped in 1973 by the U.S. Department of Health, Education, and Welfare only after its existence was publicized and it became a political embarrassment. In 1997, under mounting pressure, President Clinton apologized to the study subjects and their families. </a:t>
            </a:r>
          </a:p>
        </p:txBody>
      </p:sp>
      <p:sp>
        <p:nvSpPr>
          <p:cNvPr id="25604" name="Slide Number Placeholder 5"/>
          <p:cNvSpPr>
            <a:spLocks noGrp="1"/>
          </p:cNvSpPr>
          <p:nvPr>
            <p:ph type="sldNum" sz="quarter" idx="12"/>
          </p:nvPr>
        </p:nvSpPr>
        <p:spPr bwMode="auto">
          <a:noFill/>
          <a:ln>
            <a:miter lim="800000"/>
            <a:headEnd/>
            <a:tailEnd/>
          </a:ln>
        </p:spPr>
        <p:txBody>
          <a:bodyPr/>
          <a:lstStyle/>
          <a:p>
            <a:fld id="{8CB17F9F-1A4C-4457-B4E9-8598F303208E}"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208498" cy="4134728"/>
          </a:xfrm>
        </p:spPr>
        <p:txBody>
          <a:bodyPr>
            <a:normAutofit/>
          </a:bodyPr>
          <a:lstStyle/>
          <a:p>
            <a:r>
              <a:rPr lang="en-US" sz="2800" dirty="0" smtClean="0"/>
              <a:t>2001:  Clinical trial of </a:t>
            </a:r>
            <a:r>
              <a:rPr lang="en-US" sz="2800" dirty="0" err="1" smtClean="0"/>
              <a:t>nordihydroguairetic</a:t>
            </a:r>
            <a:r>
              <a:rPr lang="en-US" sz="2800" dirty="0" smtClean="0"/>
              <a:t> acid ; a chemical with anti-cancer properties was tested in the Indian Kerala for  a US-based researcher in 26 cancer patients. Two  died and a third one turned critical.</a:t>
            </a:r>
          </a:p>
          <a:p>
            <a:endParaRPr lang="en-US" sz="2800" dirty="0" smtClean="0"/>
          </a:p>
          <a:p>
            <a:r>
              <a:rPr lang="en-US" sz="2800" dirty="0" smtClean="0"/>
              <a:t>2003: more than 400 women who had been trying to conceive were enrolled without  their knowledge or consent to take part in clinical trial to see if a drug called </a:t>
            </a:r>
            <a:r>
              <a:rPr lang="en-US" sz="2800" dirty="0" err="1" smtClean="0"/>
              <a:t>letrozole</a:t>
            </a:r>
            <a:r>
              <a:rPr lang="en-US" sz="2800" dirty="0" smtClean="0"/>
              <a:t> induced ovulation.   </a:t>
            </a:r>
            <a:endParaRPr lang="en-US" sz="2800" dirty="0"/>
          </a:p>
        </p:txBody>
      </p:sp>
      <p:sp>
        <p:nvSpPr>
          <p:cNvPr id="3" name="Title 2"/>
          <p:cNvSpPr>
            <a:spLocks noGrp="1"/>
          </p:cNvSpPr>
          <p:nvPr>
            <p:ph type="title"/>
          </p:nvPr>
        </p:nvSpPr>
        <p:spPr/>
        <p:txBody>
          <a:bodyPr/>
          <a:lstStyle/>
          <a:p>
            <a:r>
              <a:rPr lang="en-US" dirty="0" smtClean="0">
                <a:solidFill>
                  <a:srgbClr val="FFFF00"/>
                </a:solidFill>
              </a:rPr>
              <a:t>examples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457200"/>
            <a:ext cx="6629400" cy="838200"/>
          </a:xfrm>
        </p:spPr>
        <p:txBody>
          <a:bodyPr/>
          <a:lstStyle/>
          <a:p>
            <a:pPr eaLnBrk="1" hangingPunct="1"/>
            <a:r>
              <a:rPr lang="en-US" sz="2400" b="1" smtClean="0"/>
              <a:t>Cincinnati radiation experiments</a:t>
            </a:r>
            <a:br>
              <a:rPr lang="en-US" sz="2400" b="1" smtClean="0"/>
            </a:br>
            <a:endParaRPr lang="en-US" sz="2400" smtClean="0"/>
          </a:p>
        </p:txBody>
      </p:sp>
      <p:sp>
        <p:nvSpPr>
          <p:cNvPr id="27651" name="Content Placeholder 2"/>
          <p:cNvSpPr>
            <a:spLocks noGrp="1"/>
          </p:cNvSpPr>
          <p:nvPr>
            <p:ph idx="1"/>
          </p:nvPr>
        </p:nvSpPr>
        <p:spPr>
          <a:xfrm>
            <a:off x="457200" y="1447800"/>
            <a:ext cx="8229600" cy="5029200"/>
          </a:xfrm>
        </p:spPr>
        <p:txBody>
          <a:bodyPr/>
          <a:lstStyle/>
          <a:p>
            <a:pPr eaLnBrk="1" hangingPunct="1"/>
            <a:r>
              <a:rPr lang="en-US" sz="2400" smtClean="0"/>
              <a:t>Cancer patients (mostly Negroes of below-average intelligence who were charity patients) during 1960-72 in Cincinnati were exposed to large doses of whole body radiation as part of an experiment sponsored by the U.S. military. </a:t>
            </a:r>
          </a:p>
          <a:p>
            <a:pPr eaLnBrk="1" hangingPunct="1"/>
            <a:r>
              <a:rPr lang="en-US" sz="2400" i="1" smtClean="0"/>
              <a:t>None</a:t>
            </a:r>
            <a:r>
              <a:rPr lang="en-US" sz="2400" smtClean="0"/>
              <a:t> of the subjects gave informed consent, they thought they were receiving treatment for their cancer. Subjects experienced nausea and vomiting from acute radiation sickness, pain from burns on their bodies, and some died prematurely as result of radiation exposure.</a:t>
            </a:r>
            <a:br>
              <a:rPr lang="en-US" sz="2400" smtClean="0"/>
            </a:br>
            <a:endParaRPr lang="en-US" sz="2400" smtClean="0"/>
          </a:p>
          <a:p>
            <a:pPr eaLnBrk="1" hangingPunct="1"/>
            <a:endParaRPr lang="en-US" smtClean="0"/>
          </a:p>
        </p:txBody>
      </p:sp>
      <p:sp>
        <p:nvSpPr>
          <p:cNvPr id="27652" name="Slide Number Placeholder 3"/>
          <p:cNvSpPr>
            <a:spLocks noGrp="1"/>
          </p:cNvSpPr>
          <p:nvPr>
            <p:ph type="sldNum" sz="quarter" idx="12"/>
          </p:nvPr>
        </p:nvSpPr>
        <p:spPr bwMode="auto">
          <a:noFill/>
          <a:ln>
            <a:miter lim="800000"/>
            <a:headEnd/>
            <a:tailEnd/>
          </a:ln>
        </p:spPr>
        <p:txBody>
          <a:bodyPr/>
          <a:lstStyle/>
          <a:p>
            <a:fld id="{1A0508B0-0E5F-4950-B70C-31C77680C6F2}"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3600" b="1" smtClean="0"/>
              <a:t/>
            </a:r>
            <a:br>
              <a:rPr lang="en-US" sz="3600" b="1" smtClean="0"/>
            </a:br>
            <a:r>
              <a:rPr lang="en-US" sz="3600" b="1" smtClean="0"/>
              <a:t>Hepatitis in retarded children</a:t>
            </a:r>
            <a:br>
              <a:rPr lang="en-US" sz="3600" b="1" smtClean="0"/>
            </a:br>
            <a:endParaRPr lang="en-US" sz="3600" smtClean="0"/>
          </a:p>
        </p:txBody>
      </p:sp>
      <p:sp>
        <p:nvSpPr>
          <p:cNvPr id="28675" name="Content Placeholder 2"/>
          <p:cNvSpPr>
            <a:spLocks noGrp="1"/>
          </p:cNvSpPr>
          <p:nvPr>
            <p:ph idx="1"/>
          </p:nvPr>
        </p:nvSpPr>
        <p:spPr/>
        <p:txBody>
          <a:bodyPr>
            <a:normAutofit lnSpcReduction="10000"/>
          </a:bodyPr>
          <a:lstStyle/>
          <a:p>
            <a:pPr eaLnBrk="1" hangingPunct="1">
              <a:lnSpc>
                <a:spcPct val="60000"/>
              </a:lnSpc>
            </a:pPr>
            <a:r>
              <a:rPr lang="en-US" sz="2600" smtClean="0"/>
              <a:t>Severely retarded children at the Willowbrook State Hospital in New York injected with hepatitis virus.  Physician made excuse: fecally-borne viral hepatitis was so prevalent at the Hospital that children routinely became infected 6 to 12 months after admission (because approximately 70% of children had IQ below 20 and were not toilet trained). </a:t>
            </a:r>
          </a:p>
          <a:p>
            <a:pPr eaLnBrk="1" hangingPunct="1">
              <a:lnSpc>
                <a:spcPct val="60000"/>
              </a:lnSpc>
            </a:pPr>
            <a:endParaRPr lang="en-US" sz="2600" smtClean="0"/>
          </a:p>
          <a:p>
            <a:pPr eaLnBrk="1" hangingPunct="1">
              <a:lnSpc>
                <a:spcPct val="60000"/>
              </a:lnSpc>
            </a:pPr>
            <a:r>
              <a:rPr lang="en-US" sz="2600" smtClean="0"/>
              <a:t>This Hospital did not admit new patients after 1964, unless their parents "consented" to the experiment. </a:t>
            </a:r>
          </a:p>
          <a:p>
            <a:pPr eaLnBrk="1" hangingPunct="1">
              <a:lnSpc>
                <a:spcPct val="60000"/>
              </a:lnSpc>
            </a:pPr>
            <a:endParaRPr lang="en-US" sz="2600" smtClean="0"/>
          </a:p>
          <a:p>
            <a:pPr eaLnBrk="1" hangingPunct="1">
              <a:lnSpc>
                <a:spcPct val="60000"/>
              </a:lnSpc>
            </a:pPr>
            <a:r>
              <a:rPr lang="en-US" sz="2600" smtClean="0"/>
              <a:t>Consent forms implied that children were to receive a vaccine against hepatitis, when the protection was actually from a hopefully "subclinical" infection. </a:t>
            </a:r>
          </a:p>
          <a:p>
            <a:pPr eaLnBrk="1" hangingPunct="1">
              <a:lnSpc>
                <a:spcPct val="60000"/>
              </a:lnSpc>
            </a:pPr>
            <a:endParaRPr lang="en-US" sz="1900" smtClean="0"/>
          </a:p>
          <a:p>
            <a:pPr eaLnBrk="1" hangingPunct="1">
              <a:lnSpc>
                <a:spcPct val="60000"/>
              </a:lnSpc>
              <a:buFont typeface="Arial" charset="0"/>
              <a:buNone/>
            </a:pPr>
            <a:endParaRPr lang="en-US" sz="1900" smtClean="0"/>
          </a:p>
          <a:p>
            <a:pPr eaLnBrk="1" hangingPunct="1">
              <a:lnSpc>
                <a:spcPct val="60000"/>
              </a:lnSpc>
              <a:buFont typeface="Arial" charset="0"/>
              <a:buNone/>
            </a:pPr>
            <a:r>
              <a:rPr lang="en-US" sz="1900" smtClean="0"/>
              <a:t/>
            </a:r>
            <a:br>
              <a:rPr lang="en-US" sz="1900" smtClean="0"/>
            </a:br>
            <a:endParaRPr lang="en-US" sz="1900" smtClean="0"/>
          </a:p>
          <a:p>
            <a:pPr eaLnBrk="1" hangingPunct="1">
              <a:lnSpc>
                <a:spcPct val="60000"/>
              </a:lnSpc>
            </a:pPr>
            <a:endParaRPr lang="en-US" sz="1900" smtClean="0"/>
          </a:p>
        </p:txBody>
      </p:sp>
      <p:sp>
        <p:nvSpPr>
          <p:cNvPr id="28676" name="Slide Number Placeholder 3"/>
          <p:cNvSpPr>
            <a:spLocks noGrp="1"/>
          </p:cNvSpPr>
          <p:nvPr>
            <p:ph type="sldNum" sz="quarter" idx="12"/>
          </p:nvPr>
        </p:nvSpPr>
        <p:spPr bwMode="auto">
          <a:noFill/>
          <a:ln>
            <a:miter lim="800000"/>
            <a:headEnd/>
            <a:tailEnd/>
          </a:ln>
        </p:spPr>
        <p:txBody>
          <a:bodyPr/>
          <a:lstStyle/>
          <a:p>
            <a:fld id="{6575A479-D3F9-4A9A-9F53-47D10F526EE8}"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600200"/>
            <a:ext cx="8232648" cy="4572000"/>
          </a:xfrm>
        </p:spPr>
        <p:txBody>
          <a:bodyPr>
            <a:normAutofit lnSpcReduction="10000"/>
          </a:bodyPr>
          <a:lstStyle/>
          <a:p>
            <a:r>
              <a:rPr lang="en-US" sz="3600" dirty="0" smtClean="0">
                <a:solidFill>
                  <a:srgbClr val="FFFF00"/>
                </a:solidFill>
              </a:rPr>
              <a:t>1-Respect for persons</a:t>
            </a:r>
          </a:p>
          <a:p>
            <a:pPr>
              <a:buFont typeface="Arial" pitchFamily="34" charset="0"/>
              <a:buChar char="•"/>
            </a:pPr>
            <a:r>
              <a:rPr lang="en-US" sz="3200" u="sng" dirty="0" smtClean="0"/>
              <a:t>Respect for </a:t>
            </a:r>
            <a:r>
              <a:rPr lang="en-US" sz="3200" b="1" u="sng" dirty="0" smtClean="0">
                <a:solidFill>
                  <a:srgbClr val="FFFF00"/>
                </a:solidFill>
              </a:rPr>
              <a:t>autonomy</a:t>
            </a:r>
            <a:r>
              <a:rPr lang="en-US" sz="3200" u="sng" dirty="0" smtClean="0"/>
              <a:t> (</a:t>
            </a:r>
            <a:r>
              <a:rPr lang="ar-SA" sz="3200" u="sng" dirty="0" smtClean="0"/>
              <a:t>(الاستقلال </a:t>
            </a:r>
            <a:endParaRPr lang="en-US" sz="3200" u="sng" dirty="0" smtClean="0"/>
          </a:p>
          <a:p>
            <a:pPr algn="just"/>
            <a:r>
              <a:rPr lang="en-US" sz="3000" dirty="0" smtClean="0"/>
              <a:t>People capable of deliberation about their personal choices should  be treated  with respect for their capacity for self determination.</a:t>
            </a:r>
          </a:p>
          <a:p>
            <a:endParaRPr lang="en-US" sz="3000" dirty="0" smtClean="0"/>
          </a:p>
          <a:p>
            <a:pPr algn="just">
              <a:buFont typeface="Arial" pitchFamily="34" charset="0"/>
              <a:buChar char="•"/>
            </a:pPr>
            <a:r>
              <a:rPr lang="en-US" sz="3000" dirty="0" smtClean="0"/>
              <a:t>Protection  of persons with </a:t>
            </a:r>
            <a:r>
              <a:rPr lang="en-US" sz="3000" b="1" u="sng" dirty="0" smtClean="0">
                <a:solidFill>
                  <a:srgbClr val="FFFF00"/>
                </a:solidFill>
              </a:rPr>
              <a:t>impaired or diminished autonomy</a:t>
            </a:r>
            <a:r>
              <a:rPr lang="en-US" sz="3000" u="sng" dirty="0" smtClean="0"/>
              <a:t> </a:t>
            </a:r>
            <a:r>
              <a:rPr lang="en-US" sz="3000" dirty="0" smtClean="0"/>
              <a:t>to give them security against harm or abuse.</a:t>
            </a:r>
            <a:endParaRPr lang="en-US" sz="3000" dirty="0"/>
          </a:p>
        </p:txBody>
      </p:sp>
      <p:sp>
        <p:nvSpPr>
          <p:cNvPr id="2" name="Title 1"/>
          <p:cNvSpPr>
            <a:spLocks noGrp="1"/>
          </p:cNvSpPr>
          <p:nvPr>
            <p:ph type="title"/>
          </p:nvPr>
        </p:nvSpPr>
        <p:spPr>
          <a:xfrm>
            <a:off x="530352" y="152400"/>
            <a:ext cx="7772400" cy="1905000"/>
          </a:xfrm>
        </p:spPr>
        <p:txBody>
          <a:bodyPr/>
          <a:lstStyle/>
          <a:p>
            <a:r>
              <a:rPr sz="4400" smtClean="0">
                <a:solidFill>
                  <a:srgbClr val="FFFF00"/>
                </a:solidFill>
              </a:rPr>
              <a:t>General ethical principles</a:t>
            </a:r>
            <a:endParaRPr lang="en-US" sz="4400"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351672"/>
            <a:ext cx="8686800" cy="4515728"/>
          </a:xfrm>
        </p:spPr>
        <p:txBody>
          <a:bodyPr>
            <a:normAutofit lnSpcReduction="10000"/>
          </a:bodyPr>
          <a:lstStyle/>
          <a:p>
            <a:r>
              <a:rPr lang="en-US" sz="4300" dirty="0" smtClean="0">
                <a:solidFill>
                  <a:srgbClr val="FFFF00"/>
                </a:solidFill>
              </a:rPr>
              <a:t>Privacy</a:t>
            </a:r>
            <a:r>
              <a:rPr lang="en-US" sz="4300" dirty="0" smtClean="0"/>
              <a:t> should be protected by ensuring confidentiality.</a:t>
            </a:r>
          </a:p>
          <a:p>
            <a:endParaRPr lang="en-US" sz="4300" dirty="0" smtClean="0"/>
          </a:p>
          <a:p>
            <a:r>
              <a:rPr lang="en-US" sz="4300" dirty="0" smtClean="0">
                <a:solidFill>
                  <a:srgbClr val="FFFF00"/>
                </a:solidFill>
              </a:rPr>
              <a:t>Respect to the community </a:t>
            </a:r>
            <a:r>
              <a:rPr lang="en-US" sz="4300" dirty="0" smtClean="0"/>
              <a:t>means respecting its values and having its approval for the research.</a:t>
            </a:r>
          </a:p>
          <a:p>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828800"/>
            <a:ext cx="7772400" cy="2385576"/>
          </a:xfrm>
        </p:spPr>
        <p:txBody>
          <a:bodyPr>
            <a:normAutofit/>
          </a:bodyPr>
          <a:lstStyle/>
          <a:p>
            <a:pPr>
              <a:buFont typeface="Arial" pitchFamily="34" charset="0"/>
              <a:buChar char="•"/>
            </a:pPr>
            <a:r>
              <a:rPr lang="en-US" sz="3200" dirty="0" smtClean="0"/>
              <a:t>Maximize benefits and minimize harms.</a:t>
            </a:r>
          </a:p>
          <a:p>
            <a:pPr>
              <a:buFont typeface="Arial" pitchFamily="34" charset="0"/>
              <a:buChar char="•"/>
            </a:pPr>
            <a:r>
              <a:rPr lang="en-US" sz="3200" dirty="0" smtClean="0"/>
              <a:t>Investigators should be competent both to</a:t>
            </a:r>
          </a:p>
          <a:p>
            <a:r>
              <a:rPr lang="en-US" sz="3200" dirty="0" smtClean="0"/>
              <a:t>  conduct the research and safeguard the</a:t>
            </a:r>
          </a:p>
          <a:p>
            <a:r>
              <a:rPr lang="en-US" sz="3200" dirty="0" smtClean="0"/>
              <a:t>  welfare of research subjects</a:t>
            </a:r>
            <a:endParaRPr lang="en-US" sz="3200" dirty="0"/>
          </a:p>
        </p:txBody>
      </p:sp>
      <p:sp>
        <p:nvSpPr>
          <p:cNvPr id="2" name="Title 1"/>
          <p:cNvSpPr>
            <a:spLocks noGrp="1"/>
          </p:cNvSpPr>
          <p:nvPr>
            <p:ph type="title"/>
          </p:nvPr>
        </p:nvSpPr>
        <p:spPr>
          <a:xfrm>
            <a:off x="530352" y="685800"/>
            <a:ext cx="7772400" cy="990600"/>
          </a:xfrm>
        </p:spPr>
        <p:txBody>
          <a:bodyPr/>
          <a:lstStyle/>
          <a:p>
            <a:r>
              <a:rPr lang="en-US" sz="4800" dirty="0" smtClean="0">
                <a:solidFill>
                  <a:srgbClr val="FFFF00"/>
                </a:solidFill>
              </a:rPr>
              <a:t>2-</a:t>
            </a:r>
            <a:r>
              <a:rPr sz="4800" smtClean="0">
                <a:solidFill>
                  <a:srgbClr val="FFFF00"/>
                </a:solidFill>
              </a:rPr>
              <a:t>Beneficence </a:t>
            </a:r>
            <a:r>
              <a:rPr lang="ar-SA" sz="4800" dirty="0" smtClean="0">
                <a:solidFill>
                  <a:srgbClr val="FFFF00"/>
                </a:solidFill>
              </a:rPr>
              <a:t>)</a:t>
            </a:r>
            <a:r>
              <a:rPr sz="4800" smtClean="0">
                <a:solidFill>
                  <a:srgbClr val="FFFF00"/>
                </a:solidFill>
              </a:rPr>
              <a:t> </a:t>
            </a:r>
            <a:r>
              <a:rPr lang="ar-SA" sz="4800" dirty="0" smtClean="0">
                <a:solidFill>
                  <a:srgbClr val="FFFF00"/>
                </a:solidFill>
              </a:rPr>
              <a:t>(الاحسان</a:t>
            </a:r>
            <a:endParaRPr sz="4800" smtClean="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447800"/>
            <a:ext cx="7772400" cy="3733800"/>
          </a:xfrm>
        </p:spPr>
        <p:txBody>
          <a:bodyPr>
            <a:normAutofit fontScale="92500" lnSpcReduction="20000"/>
          </a:bodyPr>
          <a:lstStyle/>
          <a:p>
            <a:pPr>
              <a:buFont typeface="Arial" pitchFamily="34" charset="0"/>
              <a:buChar char="•"/>
            </a:pPr>
            <a:r>
              <a:rPr lang="en-US" sz="3200" b="1" dirty="0" smtClean="0"/>
              <a:t>Treat each person in accordance with what is</a:t>
            </a:r>
          </a:p>
          <a:p>
            <a:r>
              <a:rPr lang="en-US" sz="3200" b="1" dirty="0" smtClean="0"/>
              <a:t>  morally right and proper to him/her.</a:t>
            </a:r>
          </a:p>
          <a:p>
            <a:pPr>
              <a:buFont typeface="Arial" pitchFamily="34" charset="0"/>
              <a:buChar char="•"/>
            </a:pPr>
            <a:r>
              <a:rPr lang="en-US" sz="3200" b="1" dirty="0" smtClean="0"/>
              <a:t>Equitable  distribution of both the burdens </a:t>
            </a:r>
          </a:p>
          <a:p>
            <a:r>
              <a:rPr lang="en-US" sz="3200" b="1" dirty="0" smtClean="0"/>
              <a:t>  and the    benefits of participation in the</a:t>
            </a:r>
          </a:p>
          <a:p>
            <a:r>
              <a:rPr lang="en-US" sz="3200" b="1" dirty="0" smtClean="0"/>
              <a:t>   research. </a:t>
            </a:r>
            <a:r>
              <a:rPr lang="en-US" sz="3200" b="1" dirty="0" smtClean="0">
                <a:solidFill>
                  <a:srgbClr val="FFFF00"/>
                </a:solidFill>
              </a:rPr>
              <a:t>(distributive     justice)</a:t>
            </a:r>
          </a:p>
          <a:p>
            <a:r>
              <a:rPr lang="en-US" sz="3200" dirty="0" smtClean="0"/>
              <a:t> </a:t>
            </a:r>
          </a:p>
          <a:p>
            <a:pPr>
              <a:buFont typeface="Arial" pitchFamily="34" charset="0"/>
              <a:buChar char="•"/>
            </a:pPr>
            <a:r>
              <a:rPr lang="en-US" sz="3200" b="1" dirty="0" smtClean="0"/>
              <a:t>Protect the rights and welfare of vulnerable</a:t>
            </a:r>
          </a:p>
          <a:p>
            <a:r>
              <a:rPr lang="en-US" sz="3200" b="1" dirty="0" smtClean="0"/>
              <a:t>  persons.</a:t>
            </a:r>
            <a:endParaRPr lang="en-US" sz="3200" b="1" dirty="0"/>
          </a:p>
        </p:txBody>
      </p:sp>
      <p:sp>
        <p:nvSpPr>
          <p:cNvPr id="2" name="Title 1"/>
          <p:cNvSpPr>
            <a:spLocks noGrp="1"/>
          </p:cNvSpPr>
          <p:nvPr>
            <p:ph type="title"/>
          </p:nvPr>
        </p:nvSpPr>
        <p:spPr>
          <a:xfrm>
            <a:off x="457200" y="533400"/>
            <a:ext cx="8001000" cy="762000"/>
          </a:xfrm>
        </p:spPr>
        <p:txBody>
          <a:bodyPr/>
          <a:lstStyle/>
          <a:p>
            <a:r>
              <a:rPr lang="en-US" sz="4400" dirty="0" smtClean="0">
                <a:solidFill>
                  <a:srgbClr val="FFFF00"/>
                </a:solidFill>
              </a:rPr>
              <a:t>3-</a:t>
            </a:r>
            <a:r>
              <a:rPr sz="4400" smtClean="0">
                <a:solidFill>
                  <a:srgbClr val="FFFF00"/>
                </a:solidFill>
              </a:rPr>
              <a:t>Justice (</a:t>
            </a:r>
            <a:r>
              <a:rPr lang="ar-SA" sz="4400" dirty="0" smtClean="0">
                <a:solidFill>
                  <a:srgbClr val="FFFF00"/>
                </a:solidFill>
              </a:rPr>
              <a:t>العدل</a:t>
            </a:r>
            <a:r>
              <a:rPr sz="4400" smtClean="0">
                <a:solidFill>
                  <a:srgbClr val="FFFF00"/>
                </a:solidFill>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362200"/>
            <a:ext cx="7851648" cy="1828800"/>
          </a:xfrm>
        </p:spPr>
        <p:txBody>
          <a:bodyPr>
            <a:normAutofit fontScale="90000"/>
          </a:bodyPr>
          <a:lstStyle/>
          <a:p>
            <a:pPr algn="ctr"/>
            <a:r>
              <a:rPr lang="en-US" dirty="0" smtClean="0">
                <a:solidFill>
                  <a:srgbClr val="FFFF00"/>
                </a:solidFill>
              </a:rPr>
              <a:t>Research project should leave low –resources countries or communities better than previously</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133600"/>
            <a:ext cx="7848600" cy="1981200"/>
          </a:xfrm>
        </p:spPr>
        <p:txBody>
          <a:bodyPr>
            <a:noAutofit/>
          </a:bodyPr>
          <a:lstStyle/>
          <a:p>
            <a:r>
              <a:rPr lang="en-US" sz="3200" dirty="0" smtClean="0"/>
              <a:t>1-Investigators.</a:t>
            </a:r>
          </a:p>
          <a:p>
            <a:r>
              <a:rPr lang="en-US" sz="3200" dirty="0" smtClean="0"/>
              <a:t>2-Research institution.</a:t>
            </a:r>
          </a:p>
          <a:p>
            <a:r>
              <a:rPr lang="en-US" sz="3200" dirty="0" smtClean="0"/>
              <a:t>3-National Drug Regulatory Agency.</a:t>
            </a:r>
          </a:p>
          <a:p>
            <a:r>
              <a:rPr lang="en-US" sz="3200" dirty="0" smtClean="0"/>
              <a:t>4-Editors of Health journals.</a:t>
            </a:r>
          </a:p>
          <a:p>
            <a:r>
              <a:rPr lang="en-US" sz="3200" dirty="0" smtClean="0"/>
              <a:t>5-Funding agencies  and organization. </a:t>
            </a:r>
            <a:endParaRPr lang="en-US" sz="3200" dirty="0"/>
          </a:p>
        </p:txBody>
      </p:sp>
      <p:sp>
        <p:nvSpPr>
          <p:cNvPr id="3" name="Title 2"/>
          <p:cNvSpPr>
            <a:spLocks noGrp="1"/>
          </p:cNvSpPr>
          <p:nvPr>
            <p:ph type="title"/>
          </p:nvPr>
        </p:nvSpPr>
        <p:spPr>
          <a:xfrm>
            <a:off x="533400" y="609600"/>
            <a:ext cx="8156448" cy="777240"/>
          </a:xfrm>
        </p:spPr>
        <p:txBody>
          <a:bodyPr/>
          <a:lstStyle/>
          <a:p>
            <a:r>
              <a:rPr lang="en-US" dirty="0" smtClean="0">
                <a:solidFill>
                  <a:srgbClr val="FFFF00"/>
                </a:solidFill>
              </a:rPr>
              <a:t>Responsibility for ethics in health research</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6629400" cy="990600"/>
          </a:xfrm>
        </p:spPr>
        <p:txBody>
          <a:bodyPr/>
          <a:lstStyle/>
          <a:p>
            <a:pPr eaLnBrk="1" hangingPunct="1"/>
            <a:r>
              <a:rPr lang="en-US" b="1" smtClean="0">
                <a:solidFill>
                  <a:schemeClr val="bg2"/>
                </a:solidFill>
                <a:latin typeface="Footlight MT Light" pitchFamily="18" charset="0"/>
              </a:rPr>
              <a:t>OBJECTIVES OF THE LECTURE</a:t>
            </a:r>
          </a:p>
        </p:txBody>
      </p:sp>
      <p:sp>
        <p:nvSpPr>
          <p:cNvPr id="4099" name="Content Placeholder 2"/>
          <p:cNvSpPr>
            <a:spLocks noGrp="1"/>
          </p:cNvSpPr>
          <p:nvPr>
            <p:ph idx="1"/>
          </p:nvPr>
        </p:nvSpPr>
        <p:spPr>
          <a:xfrm>
            <a:off x="457200" y="1905000"/>
            <a:ext cx="8229600" cy="4191000"/>
          </a:xfrm>
        </p:spPr>
        <p:txBody>
          <a:bodyPr/>
          <a:lstStyle/>
          <a:p>
            <a:pPr eaLnBrk="1" hangingPunct="1"/>
            <a:endParaRPr lang="en-US" smtClean="0"/>
          </a:p>
          <a:p>
            <a:pPr eaLnBrk="1" hangingPunct="1">
              <a:buFont typeface="Arial" charset="0"/>
              <a:buNone/>
            </a:pPr>
            <a:endParaRPr lang="en-US" smtClean="0"/>
          </a:p>
        </p:txBody>
      </p:sp>
      <p:pic>
        <p:nvPicPr>
          <p:cNvPr id="4" name="Picture 3"/>
          <p:cNvPicPr/>
          <p:nvPr/>
        </p:nvPicPr>
        <p:blipFill>
          <a:blip r:embed="rId2" cstate="print"/>
          <a:srcRect/>
          <a:stretch>
            <a:fillRect/>
          </a:stretch>
        </p:blipFill>
        <p:spPr bwMode="auto">
          <a:xfrm>
            <a:off x="228600" y="5410200"/>
            <a:ext cx="8382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4101" name="Rectangle 4"/>
          <p:cNvSpPr>
            <a:spLocks noChangeArrowheads="1"/>
          </p:cNvSpPr>
          <p:nvPr/>
        </p:nvSpPr>
        <p:spPr bwMode="auto">
          <a:xfrm>
            <a:off x="457200" y="1143000"/>
            <a:ext cx="8458200" cy="4032250"/>
          </a:xfrm>
          <a:prstGeom prst="rect">
            <a:avLst/>
          </a:prstGeom>
          <a:noFill/>
          <a:ln w="9525">
            <a:noFill/>
            <a:miter lim="800000"/>
            <a:headEnd/>
            <a:tailEnd/>
          </a:ln>
        </p:spPr>
        <p:txBody>
          <a:bodyPr>
            <a:spAutoFit/>
          </a:bodyPr>
          <a:lstStyle/>
          <a:p>
            <a:r>
              <a:rPr lang="en-US" sz="3200">
                <a:solidFill>
                  <a:srgbClr val="FF0000"/>
                </a:solidFill>
              </a:rPr>
              <a:t>At the end of the lecture students should:</a:t>
            </a:r>
          </a:p>
          <a:p>
            <a:endParaRPr lang="en-US" sz="3200"/>
          </a:p>
          <a:p>
            <a:r>
              <a:rPr lang="en-US" sz="3200"/>
              <a:t>1-define ethics in health research.</a:t>
            </a:r>
          </a:p>
          <a:p>
            <a:r>
              <a:rPr lang="en-US" sz="3200"/>
              <a:t>2-recognize the need for ethics in health</a:t>
            </a:r>
          </a:p>
          <a:p>
            <a:r>
              <a:rPr lang="en-US" sz="3200"/>
              <a:t>   research.</a:t>
            </a:r>
          </a:p>
          <a:p>
            <a:r>
              <a:rPr lang="en-US" sz="3200"/>
              <a:t>3-Understand the general ethical principles.</a:t>
            </a:r>
          </a:p>
          <a:p>
            <a:r>
              <a:rPr lang="en-US" sz="3200"/>
              <a:t>4- Understand the role of ethical committee in </a:t>
            </a:r>
          </a:p>
          <a:p>
            <a:r>
              <a:rPr lang="en-US" sz="3200"/>
              <a:t>    health research.</a:t>
            </a:r>
          </a:p>
        </p:txBody>
      </p:sp>
      <p:sp>
        <p:nvSpPr>
          <p:cNvPr id="4102" name="Slide Number Placeholder 5"/>
          <p:cNvSpPr>
            <a:spLocks noGrp="1"/>
          </p:cNvSpPr>
          <p:nvPr>
            <p:ph type="sldNum" sz="quarter" idx="12"/>
          </p:nvPr>
        </p:nvSpPr>
        <p:spPr bwMode="auto">
          <a:noFill/>
          <a:ln>
            <a:miter lim="800000"/>
            <a:headEnd/>
            <a:tailEnd/>
          </a:ln>
        </p:spPr>
        <p:txBody>
          <a:bodyPr/>
          <a:lstStyle/>
          <a:p>
            <a:fld id="{AA0BE16C-92CB-4777-9BE4-30580788EA47}"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143000"/>
            <a:ext cx="8308848" cy="4724400"/>
          </a:xfrm>
        </p:spPr>
        <p:txBody>
          <a:bodyPr>
            <a:noAutofit/>
          </a:bodyPr>
          <a:lstStyle/>
          <a:p>
            <a:r>
              <a:rPr lang="en-US" sz="2800" b="1" dirty="0" smtClean="0"/>
              <a:t>1- Research using animal or human participants.</a:t>
            </a:r>
          </a:p>
          <a:p>
            <a:endParaRPr lang="en-US" sz="2800" b="1" dirty="0" smtClean="0"/>
          </a:p>
          <a:p>
            <a:r>
              <a:rPr lang="en-US" sz="2800" b="1" dirty="0" smtClean="0"/>
              <a:t>2- Animal or human materials (Any matter living or dead  taken  from a human or animal and including genetic materials.</a:t>
            </a:r>
          </a:p>
          <a:p>
            <a:endParaRPr lang="en-US" sz="2800" b="1" dirty="0" smtClean="0"/>
          </a:p>
          <a:p>
            <a:r>
              <a:rPr lang="en-US" sz="2800" b="1" dirty="0" smtClean="0"/>
              <a:t>3-Personal information.</a:t>
            </a:r>
          </a:p>
          <a:p>
            <a:r>
              <a:rPr lang="en-US" sz="2800" b="1" dirty="0" smtClean="0"/>
              <a:t>           -confidential files.</a:t>
            </a:r>
          </a:p>
          <a:p>
            <a:r>
              <a:rPr lang="en-US" sz="2800" b="1" dirty="0" smtClean="0"/>
              <a:t>           - personal identifiers.</a:t>
            </a:r>
          </a:p>
          <a:p>
            <a:r>
              <a:rPr lang="en-US" sz="2800" b="1" dirty="0" smtClean="0"/>
              <a:t>           -sensitive data</a:t>
            </a:r>
          </a:p>
          <a:p>
            <a:r>
              <a:rPr lang="en-US" sz="2800" b="1" dirty="0" smtClean="0"/>
              <a:t>           -Not included in the consent .</a:t>
            </a:r>
          </a:p>
          <a:p>
            <a:endParaRPr lang="en-US" sz="2800" b="1" dirty="0" smtClean="0"/>
          </a:p>
          <a:p>
            <a:endParaRPr lang="en-US" sz="2800" b="1" dirty="0"/>
          </a:p>
        </p:txBody>
      </p:sp>
      <p:sp>
        <p:nvSpPr>
          <p:cNvPr id="2" name="Title 1"/>
          <p:cNvSpPr>
            <a:spLocks noGrp="1"/>
          </p:cNvSpPr>
          <p:nvPr>
            <p:ph type="title"/>
          </p:nvPr>
        </p:nvSpPr>
        <p:spPr>
          <a:xfrm>
            <a:off x="228600" y="304800"/>
            <a:ext cx="8915400" cy="838200"/>
          </a:xfrm>
        </p:spPr>
        <p:txBody>
          <a:bodyPr>
            <a:normAutofit fontScale="90000"/>
          </a:bodyPr>
          <a:lstStyle/>
          <a:p>
            <a:r>
              <a:rPr sz="4000" b="1" smtClean="0">
                <a:solidFill>
                  <a:srgbClr val="FFFF00"/>
                </a:solidFill>
              </a:rPr>
              <a:t>Researches requiring ethical approval</a:t>
            </a:r>
            <a:endParaRPr lang="en-US" sz="4000" b="1"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371600"/>
            <a:ext cx="8001000" cy="1569660"/>
          </a:xfrm>
          <a:prstGeom prst="rect">
            <a:avLst/>
          </a:prstGeom>
        </p:spPr>
        <p:txBody>
          <a:bodyPr wrap="square">
            <a:spAutoFit/>
          </a:bodyPr>
          <a:lstStyle/>
          <a:p>
            <a:r>
              <a:rPr lang="en-US" sz="3200" b="1" dirty="0" smtClean="0"/>
              <a:t>4- Clinical trials.</a:t>
            </a:r>
          </a:p>
          <a:p>
            <a:endParaRPr lang="en-US" sz="3200" b="1" dirty="0" smtClean="0"/>
          </a:p>
          <a:p>
            <a:r>
              <a:rPr lang="en-US" sz="3200" b="1" dirty="0" smtClean="0"/>
              <a:t>5-Combination of the previous studies.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905000"/>
            <a:ext cx="8156448" cy="4343400"/>
          </a:xfrm>
        </p:spPr>
        <p:txBody>
          <a:bodyPr>
            <a:noAutofit/>
          </a:bodyPr>
          <a:lstStyle/>
          <a:p>
            <a:pPr lvl="0">
              <a:buFont typeface="Arial" pitchFamily="34" charset="0"/>
              <a:buChar char="•"/>
            </a:pPr>
            <a:r>
              <a:rPr lang="en-US" sz="3200" b="1" dirty="0" smtClean="0"/>
              <a:t>Balance between potential risk of harm </a:t>
            </a:r>
          </a:p>
          <a:p>
            <a:pPr lvl="0"/>
            <a:r>
              <a:rPr lang="en-US" sz="3200" b="1" dirty="0" smtClean="0"/>
              <a:t> to individuals and the possible benefits </a:t>
            </a:r>
          </a:p>
          <a:p>
            <a:pPr lvl="0"/>
            <a:r>
              <a:rPr lang="en-US" sz="3200" b="1" dirty="0" smtClean="0"/>
              <a:t> to society at large.</a:t>
            </a:r>
          </a:p>
          <a:p>
            <a:pPr lvl="0"/>
            <a:endParaRPr lang="en-US" sz="3200" b="1" dirty="0" smtClean="0"/>
          </a:p>
          <a:p>
            <a:pPr>
              <a:buFont typeface="Arial" pitchFamily="34" charset="0"/>
              <a:buChar char="•"/>
            </a:pPr>
            <a:r>
              <a:rPr lang="en-US" sz="3200" b="1" dirty="0" smtClean="0"/>
              <a:t>During research implementation reviews the ethics at least annually.  </a:t>
            </a:r>
          </a:p>
        </p:txBody>
      </p:sp>
      <p:sp>
        <p:nvSpPr>
          <p:cNvPr id="2" name="Title 1"/>
          <p:cNvSpPr>
            <a:spLocks noGrp="1"/>
          </p:cNvSpPr>
          <p:nvPr>
            <p:ph type="title"/>
          </p:nvPr>
        </p:nvSpPr>
        <p:spPr>
          <a:xfrm>
            <a:off x="457200" y="457200"/>
            <a:ext cx="8385048" cy="1362456"/>
          </a:xfrm>
        </p:spPr>
        <p:txBody>
          <a:bodyPr/>
          <a:lstStyle/>
          <a:p>
            <a:r>
              <a:rPr sz="4000" smtClean="0">
                <a:solidFill>
                  <a:srgbClr val="FFFF00"/>
                </a:solidFill>
              </a:rPr>
              <a:t>Research involving humans or human materials</a:t>
            </a: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219200"/>
            <a:ext cx="8613648" cy="4876800"/>
          </a:xfrm>
        </p:spPr>
        <p:txBody>
          <a:bodyPr>
            <a:normAutofit fontScale="77500" lnSpcReduction="20000"/>
          </a:bodyPr>
          <a:lstStyle/>
          <a:p>
            <a:endParaRPr lang="en-US" sz="3200" b="1" dirty="0" smtClean="0">
              <a:solidFill>
                <a:srgbClr val="FFFF00"/>
              </a:solidFill>
            </a:endParaRPr>
          </a:p>
          <a:p>
            <a:r>
              <a:rPr lang="en-US" sz="3200" b="1" dirty="0" smtClean="0">
                <a:solidFill>
                  <a:srgbClr val="FFFF00"/>
                </a:solidFill>
              </a:rPr>
              <a:t>Written informed consent </a:t>
            </a:r>
            <a:r>
              <a:rPr lang="en-US" sz="3200" b="1" dirty="0" smtClean="0"/>
              <a:t>is required and </a:t>
            </a:r>
          </a:p>
          <a:p>
            <a:r>
              <a:rPr lang="en-US" sz="3200" b="1" dirty="0" smtClean="0"/>
              <a:t> should include at least the following </a:t>
            </a:r>
            <a:r>
              <a:rPr lang="en-US" sz="3200" b="1" dirty="0" smtClean="0">
                <a:solidFill>
                  <a:srgbClr val="FFFF00"/>
                </a:solidFill>
              </a:rPr>
              <a:t>elements</a:t>
            </a:r>
            <a:r>
              <a:rPr lang="en-US" sz="3200" b="1" dirty="0" smtClean="0"/>
              <a:t>:</a:t>
            </a:r>
          </a:p>
          <a:p>
            <a:endParaRPr lang="en-US" sz="3200" b="1" dirty="0" smtClean="0"/>
          </a:p>
          <a:p>
            <a:pPr lvl="0">
              <a:buFont typeface="Arial" pitchFamily="34" charset="0"/>
              <a:buChar char="•"/>
            </a:pPr>
            <a:r>
              <a:rPr lang="en-US" sz="3200" b="1" dirty="0" smtClean="0"/>
              <a:t>The participant’s legal competence and ability to understand.</a:t>
            </a:r>
          </a:p>
          <a:p>
            <a:pPr lvl="0">
              <a:buFont typeface="Arial" pitchFamily="34" charset="0"/>
              <a:buChar char="•"/>
            </a:pPr>
            <a:endParaRPr lang="en-US" sz="3200" b="1" dirty="0" smtClean="0"/>
          </a:p>
          <a:p>
            <a:pPr lvl="0">
              <a:buFont typeface="Arial" pitchFamily="34" charset="0"/>
              <a:buChar char="•"/>
            </a:pPr>
            <a:r>
              <a:rPr lang="en-US" sz="3200" b="1" dirty="0" smtClean="0"/>
              <a:t>Comprehensive information about the  </a:t>
            </a:r>
          </a:p>
          <a:p>
            <a:pPr lvl="0"/>
            <a:r>
              <a:rPr lang="en-US" sz="3200" b="1" dirty="0" smtClean="0"/>
              <a:t>   proposed research. (information sheet)</a:t>
            </a:r>
          </a:p>
          <a:p>
            <a:pPr lvl="0">
              <a:buFont typeface="Arial" pitchFamily="34" charset="0"/>
              <a:buChar char="•"/>
            </a:pPr>
            <a:endParaRPr lang="en-US" sz="3200" b="1" dirty="0" smtClean="0"/>
          </a:p>
          <a:p>
            <a:pPr lvl="0">
              <a:buFont typeface="Arial" pitchFamily="34" charset="0"/>
              <a:buChar char="•"/>
            </a:pPr>
            <a:r>
              <a:rPr lang="en-US" sz="3200" b="1" dirty="0" smtClean="0"/>
              <a:t>The consent must be voluntary not involved by financial reward, duress in any manner, nor dependent or vulnerable groups.</a:t>
            </a:r>
          </a:p>
          <a:p>
            <a:endParaRPr lang="en-US" dirty="0"/>
          </a:p>
        </p:txBody>
      </p:sp>
      <p:sp>
        <p:nvSpPr>
          <p:cNvPr id="2" name="Title 1"/>
          <p:cNvSpPr>
            <a:spLocks noGrp="1"/>
          </p:cNvSpPr>
          <p:nvPr>
            <p:ph type="title"/>
          </p:nvPr>
        </p:nvSpPr>
        <p:spPr>
          <a:xfrm>
            <a:off x="609600" y="533400"/>
            <a:ext cx="7772400" cy="533400"/>
          </a:xfrm>
        </p:spPr>
        <p:txBody>
          <a:bodyPr/>
          <a:lstStyle/>
          <a:p>
            <a:pPr lvl="0"/>
            <a:r>
              <a:rPr smtClean="0">
                <a:solidFill>
                  <a:srgbClr val="FFFF00"/>
                </a:solidFill>
              </a:rPr>
              <a:t>Informed consent</a:t>
            </a:r>
            <a:r>
              <a:rPr smtClean="0"/>
              <a:t/>
            </a:r>
            <a:br>
              <a:rPr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990600"/>
            <a:ext cx="7772400" cy="5181600"/>
          </a:xfrm>
        </p:spPr>
        <p:txBody>
          <a:bodyPr>
            <a:normAutofit fontScale="92500" lnSpcReduction="20000"/>
          </a:bodyPr>
          <a:lstStyle/>
          <a:p>
            <a:pPr lvl="0">
              <a:buFont typeface="Arial" pitchFamily="34" charset="0"/>
              <a:buChar char="•"/>
            </a:pPr>
            <a:r>
              <a:rPr lang="en-US" sz="3200" b="1" dirty="0" smtClean="0"/>
              <a:t>Free to withdraw at any time.</a:t>
            </a:r>
          </a:p>
          <a:p>
            <a:pPr lvl="0">
              <a:buFont typeface="Arial" pitchFamily="34" charset="0"/>
              <a:buChar char="•"/>
            </a:pPr>
            <a:endParaRPr lang="en-US" sz="3200" b="1" dirty="0" smtClean="0"/>
          </a:p>
          <a:p>
            <a:pPr lvl="0">
              <a:buFont typeface="Arial" pitchFamily="34" charset="0"/>
              <a:buChar char="•"/>
            </a:pPr>
            <a:r>
              <a:rPr lang="en-US" sz="3200" b="1" dirty="0" smtClean="0"/>
              <a:t>Those unable to give their own consent proxy  consent should be sought from a person with appropriate legal authority.</a:t>
            </a:r>
          </a:p>
          <a:p>
            <a:pPr lvl="0"/>
            <a:endParaRPr lang="en-US" sz="3200" b="1" dirty="0" smtClean="0"/>
          </a:p>
          <a:p>
            <a:pPr lvl="0">
              <a:buFont typeface="Arial" pitchFamily="34" charset="0"/>
              <a:buChar char="•"/>
            </a:pPr>
            <a:r>
              <a:rPr lang="en-US" sz="3200" b="1" dirty="0" smtClean="0"/>
              <a:t>For children, parent or guardian signature</a:t>
            </a:r>
          </a:p>
          <a:p>
            <a:pPr lvl="0"/>
            <a:r>
              <a:rPr lang="en-US" sz="3200" b="1" dirty="0" smtClean="0"/>
              <a:t>  should be obtained + child’s assent. </a:t>
            </a:r>
          </a:p>
          <a:p>
            <a:pPr lvl="0"/>
            <a:endParaRPr lang="en-US" sz="3200" dirty="0" smtClean="0"/>
          </a:p>
          <a:p>
            <a:pPr lvl="0"/>
            <a:r>
              <a:rPr lang="en-US" sz="3200" dirty="0" smtClean="0"/>
              <a:t>WHO developed consent forms available at </a:t>
            </a:r>
          </a:p>
          <a:p>
            <a:pPr lvl="0"/>
            <a:r>
              <a:rPr lang="en-US" b="1" dirty="0" smtClean="0">
                <a:solidFill>
                  <a:srgbClr val="FFFF00"/>
                </a:solidFill>
              </a:rPr>
              <a:t>WWW.WHO.INT∕RPC∕RESEARCH_ETHICS</a:t>
            </a:r>
            <a:r>
              <a:rPr lang="en-US" sz="3200" b="1" dirty="0" smtClean="0"/>
              <a:t> </a:t>
            </a:r>
          </a:p>
          <a:p>
            <a:endParaRPr 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400" b="1" smtClean="0"/>
              <a:t>Rights of a study participant: to be addressed when taking informed consent</a:t>
            </a:r>
          </a:p>
        </p:txBody>
      </p:sp>
      <p:pic>
        <p:nvPicPr>
          <p:cNvPr id="21507" name="Picture 2"/>
          <p:cNvPicPr>
            <a:picLocks noGrp="1" noChangeAspect="1" noChangeArrowheads="1"/>
          </p:cNvPicPr>
          <p:nvPr>
            <p:ph idx="1"/>
          </p:nvPr>
        </p:nvPicPr>
        <p:blipFill>
          <a:blip r:embed="rId2" cstate="print"/>
          <a:srcRect/>
          <a:stretch>
            <a:fillRect/>
          </a:stretch>
        </p:blipFill>
        <p:spPr>
          <a:xfrm>
            <a:off x="304800" y="1447800"/>
            <a:ext cx="8229600" cy="5181600"/>
          </a:xfrm>
        </p:spPr>
      </p:pic>
      <p:sp>
        <p:nvSpPr>
          <p:cNvPr id="21508" name="Slide Number Placeholder 3"/>
          <p:cNvSpPr>
            <a:spLocks noGrp="1"/>
          </p:cNvSpPr>
          <p:nvPr>
            <p:ph type="sldNum" sz="quarter" idx="12"/>
          </p:nvPr>
        </p:nvSpPr>
        <p:spPr bwMode="auto">
          <a:noFill/>
          <a:ln>
            <a:miter lim="800000"/>
            <a:headEnd/>
            <a:tailEnd/>
          </a:ln>
        </p:spPr>
        <p:txBody>
          <a:bodyPr/>
          <a:lstStyle/>
          <a:p>
            <a:fld id="{E7833AB1-91A4-4719-807E-3080BE337F7D}"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981200"/>
            <a:ext cx="8308848" cy="4419600"/>
          </a:xfrm>
        </p:spPr>
        <p:txBody>
          <a:bodyPr>
            <a:normAutofit fontScale="85000" lnSpcReduction="20000"/>
          </a:bodyPr>
          <a:lstStyle/>
          <a:p>
            <a:r>
              <a:rPr lang="en-US" sz="3200" b="1" dirty="0" smtClean="0"/>
              <a:t>Any payment, gift of money, goods or services to participants or body or organization assisting in recruitment of participants is unacceptable.</a:t>
            </a:r>
          </a:p>
          <a:p>
            <a:endParaRPr lang="en-US" sz="3200" b="1" dirty="0" smtClean="0"/>
          </a:p>
          <a:p>
            <a:r>
              <a:rPr lang="en-US" sz="3200" b="1" dirty="0" smtClean="0"/>
              <a:t>Examples:</a:t>
            </a:r>
          </a:p>
          <a:p>
            <a:r>
              <a:rPr lang="en-US" sz="3200" b="1" dirty="0" smtClean="0"/>
              <a:t>        </a:t>
            </a:r>
            <a:r>
              <a:rPr lang="en-US" sz="2600" b="1" dirty="0" smtClean="0"/>
              <a:t>Marks for participating students.</a:t>
            </a:r>
          </a:p>
          <a:p>
            <a:r>
              <a:rPr lang="en-US" sz="2600" b="1" dirty="0" smtClean="0"/>
              <a:t>          Money for instructors allowing data collection in  classroom.</a:t>
            </a:r>
          </a:p>
          <a:p>
            <a:r>
              <a:rPr lang="en-US" sz="2600" b="1" dirty="0" smtClean="0"/>
              <a:t>          Access to Specific health care services.</a:t>
            </a:r>
          </a:p>
          <a:p>
            <a:endParaRPr lang="en-US" sz="3200" b="1" dirty="0" smtClean="0"/>
          </a:p>
          <a:p>
            <a:pPr>
              <a:buFont typeface="Arial" pitchFamily="34" charset="0"/>
              <a:buChar char="•"/>
            </a:pPr>
            <a:r>
              <a:rPr lang="en-US" sz="3200" b="1" dirty="0" smtClean="0"/>
              <a:t>Reimbursement or participants’ out-of-expenses</a:t>
            </a:r>
          </a:p>
          <a:p>
            <a:r>
              <a:rPr lang="en-US" sz="3200" b="1" dirty="0" smtClean="0"/>
              <a:t>  is allowed.</a:t>
            </a:r>
          </a:p>
          <a:p>
            <a:endParaRPr lang="en-US" dirty="0"/>
          </a:p>
        </p:txBody>
      </p:sp>
      <p:sp>
        <p:nvSpPr>
          <p:cNvPr id="2" name="Title 1"/>
          <p:cNvSpPr>
            <a:spLocks noGrp="1"/>
          </p:cNvSpPr>
          <p:nvPr>
            <p:ph type="title"/>
          </p:nvPr>
        </p:nvSpPr>
        <p:spPr>
          <a:xfrm>
            <a:off x="381000" y="685800"/>
            <a:ext cx="8534400" cy="1362456"/>
          </a:xfrm>
        </p:spPr>
        <p:txBody>
          <a:bodyPr/>
          <a:lstStyle/>
          <a:p>
            <a:pPr lvl="0"/>
            <a:r>
              <a:rPr sz="3200" b="1" smtClean="0">
                <a:solidFill>
                  <a:srgbClr val="FFFF00"/>
                </a:solidFill>
              </a:rPr>
              <a:t>Payments for participation in research</a:t>
            </a:r>
            <a:r>
              <a:rPr sz="4000" smtClean="0">
                <a:solidFill>
                  <a:srgbClr val="FFFF00"/>
                </a:solidFill>
              </a:rPr>
              <a:t/>
            </a:r>
            <a:br>
              <a:rPr sz="4000" smtClean="0">
                <a:solidFill>
                  <a:srgbClr val="FFFF00"/>
                </a:solidFill>
              </a:rPr>
            </a:b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981200"/>
            <a:ext cx="8461248" cy="2233176"/>
          </a:xfrm>
        </p:spPr>
        <p:txBody>
          <a:bodyPr>
            <a:noAutofit/>
          </a:bodyPr>
          <a:lstStyle/>
          <a:p>
            <a:pPr>
              <a:buFont typeface="Arial" pitchFamily="34" charset="0"/>
              <a:buChar char="•"/>
            </a:pPr>
            <a:r>
              <a:rPr lang="en-US" sz="3200" dirty="0" smtClean="0"/>
              <a:t>Focus: whole community (e.g. food enrichment) </a:t>
            </a:r>
          </a:p>
          <a:p>
            <a:pPr>
              <a:buFont typeface="Arial" pitchFamily="34" charset="0"/>
              <a:buChar char="•"/>
            </a:pPr>
            <a:r>
              <a:rPr lang="en-US" sz="3200" dirty="0" smtClean="0"/>
              <a:t>All reasonable means should be used by the</a:t>
            </a:r>
          </a:p>
          <a:p>
            <a:r>
              <a:rPr lang="en-US" sz="3200" dirty="0" smtClean="0"/>
              <a:t>  investigators to inform the population the</a:t>
            </a:r>
          </a:p>
          <a:p>
            <a:r>
              <a:rPr lang="en-US" sz="3200" dirty="0" smtClean="0"/>
              <a:t>  study aim, all possible advantages and</a:t>
            </a:r>
          </a:p>
          <a:p>
            <a:r>
              <a:rPr lang="en-US" sz="3200" dirty="0" smtClean="0"/>
              <a:t>  disadvantages.</a:t>
            </a:r>
          </a:p>
          <a:p>
            <a:pPr>
              <a:buFont typeface="Arial" pitchFamily="34" charset="0"/>
              <a:buChar char="•"/>
            </a:pPr>
            <a:r>
              <a:rPr lang="en-US" sz="3200" dirty="0" smtClean="0"/>
              <a:t>Get consent from the community </a:t>
            </a:r>
          </a:p>
          <a:p>
            <a:r>
              <a:rPr lang="en-US" sz="3200" dirty="0" smtClean="0"/>
              <a:t>  representatives.</a:t>
            </a:r>
            <a:endParaRPr lang="en-US" sz="3200" dirty="0"/>
          </a:p>
        </p:txBody>
      </p:sp>
      <p:sp>
        <p:nvSpPr>
          <p:cNvPr id="2" name="Title 1"/>
          <p:cNvSpPr>
            <a:spLocks noGrp="1"/>
          </p:cNvSpPr>
          <p:nvPr>
            <p:ph type="title"/>
          </p:nvPr>
        </p:nvSpPr>
        <p:spPr>
          <a:xfrm>
            <a:off x="457200" y="381000"/>
            <a:ext cx="8461248" cy="1383792"/>
          </a:xfrm>
        </p:spPr>
        <p:txBody>
          <a:bodyPr/>
          <a:lstStyle/>
          <a:p>
            <a:r>
              <a:rPr sz="3200" b="1" dirty="0" smtClean="0">
                <a:solidFill>
                  <a:srgbClr val="FFFF00"/>
                </a:solidFill>
              </a:rPr>
              <a:t>Social, community-based, public health or health services interventions</a:t>
            </a:r>
            <a:r>
              <a:rPr dirty="0" smtClean="0"/>
              <a:t/>
            </a:r>
            <a:br>
              <a:rPr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752600"/>
            <a:ext cx="8156448" cy="4572000"/>
          </a:xfrm>
        </p:spPr>
        <p:txBody>
          <a:bodyPr/>
          <a:lstStyle/>
          <a:p>
            <a:pPr>
              <a:buFont typeface="Arial" pitchFamily="34" charset="0"/>
              <a:buChar char="•"/>
            </a:pPr>
            <a:r>
              <a:rPr lang="en-US" sz="3200" b="1" dirty="0" smtClean="0"/>
              <a:t>Local health authority approval</a:t>
            </a:r>
          </a:p>
          <a:p>
            <a:pPr>
              <a:buFont typeface="Arial" pitchFamily="34" charset="0"/>
              <a:buChar char="•"/>
            </a:pPr>
            <a:r>
              <a:rPr lang="en-US" sz="3200" b="1" dirty="0" smtClean="0"/>
              <a:t>Inform local  health practitioners about</a:t>
            </a:r>
          </a:p>
          <a:p>
            <a:r>
              <a:rPr lang="en-US" sz="3200" b="1" dirty="0" smtClean="0"/>
              <a:t> the study.</a:t>
            </a:r>
          </a:p>
          <a:p>
            <a:pPr>
              <a:buFont typeface="Arial" pitchFamily="34" charset="0"/>
              <a:buChar char="•"/>
            </a:pPr>
            <a:r>
              <a:rPr lang="en-US" sz="3200" b="1" dirty="0" smtClean="0"/>
              <a:t>Informed individual consent in physical</a:t>
            </a:r>
          </a:p>
          <a:p>
            <a:r>
              <a:rPr lang="en-US" sz="3200" b="1" dirty="0" smtClean="0"/>
              <a:t>  or lab investigations. (e.g. IDA)</a:t>
            </a:r>
          </a:p>
          <a:p>
            <a:pPr>
              <a:buFont typeface="Arial" pitchFamily="34" charset="0"/>
              <a:buChar char="•"/>
            </a:pPr>
            <a:r>
              <a:rPr lang="en-US" sz="3200" b="1" dirty="0" smtClean="0"/>
              <a:t>Inform about any consequences.</a:t>
            </a:r>
          </a:p>
          <a:p>
            <a:pPr>
              <a:buFont typeface="Arial" pitchFamily="34" charset="0"/>
              <a:buChar char="•"/>
            </a:pPr>
            <a:r>
              <a:rPr lang="en-US" sz="3200" b="1" dirty="0" smtClean="0"/>
              <a:t>Right to withdraw.</a:t>
            </a:r>
          </a:p>
          <a:p>
            <a:endParaRPr lang="en-US" dirty="0"/>
          </a:p>
        </p:txBody>
      </p:sp>
      <p:sp>
        <p:nvSpPr>
          <p:cNvPr id="2" name="Title 1"/>
          <p:cNvSpPr>
            <a:spLocks noGrp="1"/>
          </p:cNvSpPr>
          <p:nvPr>
            <p:ph type="title"/>
          </p:nvPr>
        </p:nvSpPr>
        <p:spPr>
          <a:xfrm>
            <a:off x="609600" y="381000"/>
            <a:ext cx="8534400" cy="1362456"/>
          </a:xfrm>
        </p:spPr>
        <p:txBody>
          <a:bodyPr/>
          <a:lstStyle/>
          <a:p>
            <a:r>
              <a:rPr sz="4000" smtClean="0">
                <a:solidFill>
                  <a:srgbClr val="FFFF00"/>
                </a:solidFill>
              </a:rPr>
              <a:t>Surveys of the general population</a:t>
            </a:r>
            <a:r>
              <a:rPr smtClean="0">
                <a:solidFill>
                  <a:srgbClr val="FFFF00"/>
                </a:solidFill>
              </a:rPr>
              <a:t/>
            </a:r>
            <a:br>
              <a:rPr smtClean="0">
                <a:solidFill>
                  <a:srgbClr val="FFFF00"/>
                </a:solidFill>
              </a:rPr>
            </a:br>
            <a:endParaRPr lang="en-US"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828800"/>
            <a:ext cx="8458200" cy="4191000"/>
          </a:xfrm>
        </p:spPr>
        <p:txBody>
          <a:bodyPr>
            <a:normAutofit fontScale="92500" lnSpcReduction="10000"/>
          </a:bodyPr>
          <a:lstStyle/>
          <a:p>
            <a:pPr>
              <a:buFont typeface="Arial" pitchFamily="34" charset="0"/>
              <a:buChar char="•"/>
            </a:pPr>
            <a:r>
              <a:rPr lang="en-US" sz="3200" b="1" dirty="0" smtClean="0"/>
              <a:t>Organs, tissue, secretion or excretion,</a:t>
            </a:r>
          </a:p>
          <a:p>
            <a:r>
              <a:rPr lang="en-US" sz="3200" b="1" dirty="0" smtClean="0"/>
              <a:t>  human fetus, placenta &amp; human  gametes. </a:t>
            </a:r>
          </a:p>
          <a:p>
            <a:endParaRPr lang="en-US" sz="3200" b="1" dirty="0" smtClean="0"/>
          </a:p>
          <a:p>
            <a:pPr>
              <a:buFont typeface="Arial" pitchFamily="34" charset="0"/>
              <a:buChar char="•"/>
            </a:pPr>
            <a:r>
              <a:rPr lang="en-US" sz="3200" b="1" dirty="0" smtClean="0"/>
              <a:t>From livings = consent           </a:t>
            </a:r>
          </a:p>
          <a:p>
            <a:pPr>
              <a:buFont typeface="Arial" pitchFamily="34" charset="0"/>
              <a:buChar char="•"/>
            </a:pPr>
            <a:r>
              <a:rPr lang="en-US" sz="3200" b="1" dirty="0" smtClean="0"/>
              <a:t> dead = consent before death.</a:t>
            </a:r>
          </a:p>
          <a:p>
            <a:pPr>
              <a:buFont typeface="Arial" pitchFamily="34" charset="0"/>
              <a:buChar char="•"/>
            </a:pPr>
            <a:r>
              <a:rPr lang="en-US" sz="3200" b="1" dirty="0" smtClean="0"/>
              <a:t>No harm to donors.</a:t>
            </a:r>
          </a:p>
          <a:p>
            <a:pPr>
              <a:buFont typeface="Arial" pitchFamily="34" charset="0"/>
              <a:buChar char="•"/>
            </a:pPr>
            <a:r>
              <a:rPr lang="en-US" sz="3200" b="1" dirty="0" smtClean="0"/>
              <a:t>No commercial gain</a:t>
            </a:r>
          </a:p>
          <a:p>
            <a:pPr>
              <a:buFont typeface="Arial" pitchFamily="34" charset="0"/>
              <a:buChar char="•"/>
            </a:pPr>
            <a:r>
              <a:rPr lang="en-US" sz="3200" b="1" dirty="0" smtClean="0"/>
              <a:t>Significant benefit to recipient</a:t>
            </a:r>
            <a:r>
              <a:rPr lang="en-US" dirty="0" smtClean="0"/>
              <a:t>. </a:t>
            </a:r>
          </a:p>
          <a:p>
            <a:endParaRPr lang="en-US" dirty="0"/>
          </a:p>
        </p:txBody>
      </p:sp>
      <p:sp>
        <p:nvSpPr>
          <p:cNvPr id="2" name="Title 1"/>
          <p:cNvSpPr>
            <a:spLocks noGrp="1"/>
          </p:cNvSpPr>
          <p:nvPr>
            <p:ph type="title"/>
          </p:nvPr>
        </p:nvSpPr>
        <p:spPr>
          <a:xfrm>
            <a:off x="457200" y="457200"/>
            <a:ext cx="8308848" cy="664464"/>
          </a:xfrm>
        </p:spPr>
        <p:txBody>
          <a:bodyPr/>
          <a:lstStyle/>
          <a:p>
            <a:r>
              <a:rPr sz="4000" smtClean="0">
                <a:solidFill>
                  <a:srgbClr val="FFFF00"/>
                </a:solidFill>
              </a:rPr>
              <a:t>Collection and use of human materials</a:t>
            </a:r>
            <a:r>
              <a:rPr lang="en-US" sz="4000" dirty="0" smtClean="0">
                <a:solidFill>
                  <a:srgbClr val="FFFF00"/>
                </a:solidFill>
              </a:rPr>
              <a:t/>
            </a:r>
            <a:br>
              <a:rPr lang="en-US" sz="4000" dirty="0" smtClean="0">
                <a:solidFill>
                  <a:srgbClr val="FFFF00"/>
                </a:solidFill>
              </a:rPr>
            </a:br>
            <a:r>
              <a:rPr sz="4000" smtClean="0"/>
              <a:t/>
            </a:r>
            <a:br>
              <a:rPr sz="4000" smtClean="0"/>
            </a:b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5718048" cy="4820528"/>
          </a:xfrm>
        </p:spPr>
        <p:txBody>
          <a:bodyPr>
            <a:noAutofit/>
          </a:bodyPr>
          <a:lstStyle/>
          <a:p>
            <a:r>
              <a:rPr lang="en-US" sz="2400" b="1" dirty="0" smtClean="0"/>
              <a:t>Definition</a:t>
            </a:r>
          </a:p>
          <a:p>
            <a:r>
              <a:rPr lang="en-US" sz="2400" b="1" dirty="0" smtClean="0"/>
              <a:t>Concern</a:t>
            </a:r>
          </a:p>
          <a:p>
            <a:r>
              <a:rPr lang="en-US" sz="2400" b="1" dirty="0" smtClean="0"/>
              <a:t>Globalization</a:t>
            </a:r>
          </a:p>
          <a:p>
            <a:r>
              <a:rPr lang="en-US" sz="2400" b="1" dirty="0" smtClean="0"/>
              <a:t>General ethical principles</a:t>
            </a:r>
          </a:p>
          <a:p>
            <a:r>
              <a:rPr lang="en-US" sz="2400" b="1" dirty="0" smtClean="0"/>
              <a:t>Responsibility  for ethics</a:t>
            </a:r>
          </a:p>
          <a:p>
            <a:r>
              <a:rPr lang="en-US" sz="2400" b="1" dirty="0" smtClean="0"/>
              <a:t>Research requiring ethical approval</a:t>
            </a:r>
          </a:p>
          <a:p>
            <a:r>
              <a:rPr lang="en-US" sz="2400" b="1" dirty="0" smtClean="0"/>
              <a:t>Ethics in clinical trial</a:t>
            </a:r>
          </a:p>
          <a:p>
            <a:r>
              <a:rPr lang="en-US" sz="2400" b="1" dirty="0" smtClean="0"/>
              <a:t>History of  ethical guidelines</a:t>
            </a:r>
          </a:p>
          <a:p>
            <a:r>
              <a:rPr lang="en-US" sz="2400" b="1" dirty="0" smtClean="0"/>
              <a:t>Ethical Review Committee  in EMR.</a:t>
            </a:r>
            <a:endParaRPr lang="en-US" sz="2400" b="1" dirty="0"/>
          </a:p>
        </p:txBody>
      </p:sp>
      <p:sp>
        <p:nvSpPr>
          <p:cNvPr id="3" name="Title 2"/>
          <p:cNvSpPr>
            <a:spLocks noGrp="1"/>
          </p:cNvSpPr>
          <p:nvPr>
            <p:ph type="title"/>
          </p:nvPr>
        </p:nvSpPr>
        <p:spPr/>
        <p:txBody>
          <a:bodyPr/>
          <a:lstStyle/>
          <a:p>
            <a:r>
              <a:rPr lang="en-US" b="1" dirty="0" smtClean="0">
                <a:solidFill>
                  <a:srgbClr val="FFFF00"/>
                </a:solidFill>
              </a:rPr>
              <a:t>Contents</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056098" cy="4134728"/>
          </a:xfrm>
        </p:spPr>
        <p:txBody>
          <a:bodyPr>
            <a:normAutofit lnSpcReduction="10000"/>
          </a:bodyPr>
          <a:lstStyle/>
          <a:p>
            <a:r>
              <a:rPr lang="en-US" sz="2800" dirty="0" smtClean="0"/>
              <a:t>-</a:t>
            </a:r>
            <a:r>
              <a:rPr lang="en-US" sz="2800" b="1" dirty="0" smtClean="0"/>
              <a:t>RCT is the gold standard in the chain of evidence in medical practice.</a:t>
            </a:r>
          </a:p>
          <a:p>
            <a:endParaRPr lang="en-US" sz="2800" b="1" dirty="0" smtClean="0"/>
          </a:p>
          <a:p>
            <a:r>
              <a:rPr lang="en-US" sz="2800" b="1" dirty="0" smtClean="0"/>
              <a:t>-Investment in clinical trials is estimated to be around 30 billion $.  and  is growing 12% annually.</a:t>
            </a:r>
          </a:p>
          <a:p>
            <a:endParaRPr lang="en-US" sz="2800" b="1" dirty="0" smtClean="0"/>
          </a:p>
          <a:p>
            <a:r>
              <a:rPr lang="en-US" sz="2800" b="1" dirty="0" smtClean="0"/>
              <a:t>-A quarter of clinical trials is conducted in developing countries and did not undergo strict ethical review</a:t>
            </a:r>
            <a:r>
              <a:rPr lang="en-US" b="1" dirty="0" smtClean="0"/>
              <a:t>.   </a:t>
            </a:r>
            <a:endParaRPr lang="en-US" b="1" dirty="0"/>
          </a:p>
        </p:txBody>
      </p:sp>
      <p:sp>
        <p:nvSpPr>
          <p:cNvPr id="3" name="Title 2"/>
          <p:cNvSpPr>
            <a:spLocks noGrp="1"/>
          </p:cNvSpPr>
          <p:nvPr>
            <p:ph type="title"/>
          </p:nvPr>
        </p:nvSpPr>
        <p:spPr/>
        <p:txBody>
          <a:bodyPr/>
          <a:lstStyle/>
          <a:p>
            <a:r>
              <a:rPr lang="en-US" b="1" dirty="0" smtClean="0">
                <a:solidFill>
                  <a:srgbClr val="FFFF00"/>
                </a:solidFill>
              </a:rPr>
              <a:t>Ethics in Clinical Trials</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208498" cy="2915528"/>
          </a:xfrm>
        </p:spPr>
        <p:txBody>
          <a:bodyPr>
            <a:normAutofit/>
          </a:bodyPr>
          <a:lstStyle/>
          <a:p>
            <a:r>
              <a:rPr lang="en-US" sz="3200" dirty="0" smtClean="0"/>
              <a:t>1996:   100 Nigerian children received </a:t>
            </a:r>
            <a:r>
              <a:rPr lang="en-US" sz="3200" dirty="0" err="1" smtClean="0"/>
              <a:t>Trovan</a:t>
            </a:r>
            <a:r>
              <a:rPr lang="en-US" sz="3200" dirty="0" smtClean="0"/>
              <a:t> as a part of efforts to determine the effectiveness of that drug.  11 children died and others suffered brain damage and were paralyzed or became deaf.</a:t>
            </a:r>
            <a:endParaRPr lang="en-US" sz="3200" dirty="0"/>
          </a:p>
        </p:txBody>
      </p:sp>
      <p:sp>
        <p:nvSpPr>
          <p:cNvPr id="3" name="Title 2"/>
          <p:cNvSpPr>
            <a:spLocks noGrp="1"/>
          </p:cNvSpPr>
          <p:nvPr>
            <p:ph type="title"/>
          </p:nvPr>
        </p:nvSpPr>
        <p:spPr/>
        <p:txBody>
          <a:bodyPr/>
          <a:lstStyle/>
          <a:p>
            <a:r>
              <a:rPr lang="en-US" dirty="0" smtClean="0"/>
              <a:t>example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rPr>
              <a:t>Ethical interactions in CT</a:t>
            </a:r>
            <a:endParaRPr lang="en-US" dirty="0">
              <a:solidFill>
                <a:srgbClr val="FFFF00"/>
              </a:solidFill>
            </a:endParaRPr>
          </a:p>
        </p:txBody>
      </p:sp>
      <p:sp>
        <p:nvSpPr>
          <p:cNvPr id="4" name="Oval 3"/>
          <p:cNvSpPr/>
          <p:nvPr/>
        </p:nvSpPr>
        <p:spPr>
          <a:xfrm>
            <a:off x="4648200" y="1371600"/>
            <a:ext cx="21336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Patients</a:t>
            </a:r>
            <a:endParaRPr lang="en-US" sz="2400" dirty="0"/>
          </a:p>
        </p:txBody>
      </p:sp>
      <p:sp>
        <p:nvSpPr>
          <p:cNvPr id="5" name="Oval 4"/>
          <p:cNvSpPr/>
          <p:nvPr/>
        </p:nvSpPr>
        <p:spPr>
          <a:xfrm>
            <a:off x="2438400" y="1905000"/>
            <a:ext cx="21336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Investigators</a:t>
            </a:r>
            <a:endParaRPr lang="en-US" b="1" dirty="0"/>
          </a:p>
        </p:txBody>
      </p:sp>
      <p:sp>
        <p:nvSpPr>
          <p:cNvPr id="6" name="Oval 5"/>
          <p:cNvSpPr/>
          <p:nvPr/>
        </p:nvSpPr>
        <p:spPr>
          <a:xfrm>
            <a:off x="3886200" y="3352800"/>
            <a:ext cx="21336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Institutions</a:t>
            </a:r>
            <a:endParaRPr lang="en-US" b="1" dirty="0"/>
          </a:p>
        </p:txBody>
      </p:sp>
      <p:sp>
        <p:nvSpPr>
          <p:cNvPr id="7" name="Oval 6"/>
          <p:cNvSpPr/>
          <p:nvPr/>
        </p:nvSpPr>
        <p:spPr>
          <a:xfrm>
            <a:off x="2209800" y="3886200"/>
            <a:ext cx="21336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Sponsor</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
            <a:ext cx="6172200" cy="2220912"/>
          </a:xfrm>
        </p:spPr>
        <p:txBody>
          <a:bodyPr>
            <a:normAutofit/>
          </a:bodyPr>
          <a:lstStyle/>
          <a:p>
            <a:r>
              <a:rPr lang="en-US" dirty="0" smtClean="0">
                <a:solidFill>
                  <a:srgbClr val="FFFF00"/>
                </a:solidFill>
              </a:rPr>
              <a:t>Investigators</a:t>
            </a:r>
          </a:p>
          <a:p>
            <a:pPr>
              <a:buFont typeface="Wingdings" pitchFamily="2" charset="2"/>
              <a:buChar char="§"/>
            </a:pPr>
            <a:r>
              <a:rPr lang="en-US" dirty="0" smtClean="0">
                <a:solidFill>
                  <a:schemeClr val="tx1"/>
                </a:solidFill>
              </a:rPr>
              <a:t>  Knowledge </a:t>
            </a:r>
          </a:p>
          <a:p>
            <a:pPr>
              <a:buFont typeface="Wingdings" pitchFamily="2" charset="2"/>
              <a:buChar char="§"/>
            </a:pPr>
            <a:r>
              <a:rPr lang="en-US" dirty="0" smtClean="0">
                <a:solidFill>
                  <a:schemeClr val="tx1"/>
                </a:solidFill>
              </a:rPr>
              <a:t>  Qualifications: Scientifically qualified</a:t>
            </a:r>
          </a:p>
          <a:p>
            <a:pPr>
              <a:buFont typeface="Wingdings" pitchFamily="2" charset="2"/>
              <a:buChar char="§"/>
            </a:pPr>
            <a:r>
              <a:rPr lang="en-US" dirty="0" smtClean="0">
                <a:solidFill>
                  <a:schemeClr val="tx1"/>
                </a:solidFill>
              </a:rPr>
              <a:t> Clinically competent medical person</a:t>
            </a:r>
            <a:endParaRPr lang="en-US" dirty="0">
              <a:solidFill>
                <a:schemeClr val="tx1"/>
              </a:solidFill>
            </a:endParaRPr>
          </a:p>
        </p:txBody>
      </p:sp>
      <p:sp>
        <p:nvSpPr>
          <p:cNvPr id="5" name="Content Placeholder 4"/>
          <p:cNvSpPr>
            <a:spLocks noGrp="1"/>
          </p:cNvSpPr>
          <p:nvPr>
            <p:ph sz="quarter" idx="2"/>
          </p:nvPr>
        </p:nvSpPr>
        <p:spPr/>
        <p:txBody>
          <a:bodyPr/>
          <a:lstStyle/>
          <a:p>
            <a:pPr>
              <a:buNone/>
            </a:pPr>
            <a:r>
              <a:rPr lang="en-US" b="1" dirty="0" smtClean="0">
                <a:solidFill>
                  <a:srgbClr val="FFFF00"/>
                </a:solidFill>
              </a:rPr>
              <a:t>Institutions</a:t>
            </a:r>
          </a:p>
          <a:p>
            <a:r>
              <a:rPr lang="en-US" dirty="0" smtClean="0"/>
              <a:t>Facilities</a:t>
            </a:r>
          </a:p>
          <a:p>
            <a:r>
              <a:rPr lang="en-US" dirty="0" smtClean="0"/>
              <a:t>Staff</a:t>
            </a:r>
          </a:p>
          <a:p>
            <a:r>
              <a:rPr lang="en-US" dirty="0" smtClean="0"/>
              <a:t>Meet the standard</a:t>
            </a:r>
          </a:p>
          <a:p>
            <a:r>
              <a:rPr lang="en-US" dirty="0" smtClean="0"/>
              <a:t>Ethical committee.</a:t>
            </a:r>
            <a:endParaRPr lang="en-US" dirty="0"/>
          </a:p>
        </p:txBody>
      </p:sp>
      <p:sp>
        <p:nvSpPr>
          <p:cNvPr id="6" name="Content Placeholder 5"/>
          <p:cNvSpPr>
            <a:spLocks noGrp="1"/>
          </p:cNvSpPr>
          <p:nvPr>
            <p:ph sz="quarter" idx="4"/>
          </p:nvPr>
        </p:nvSpPr>
        <p:spPr>
          <a:xfrm>
            <a:off x="4645025" y="2459037"/>
            <a:ext cx="4498975" cy="3959352"/>
          </a:xfrm>
        </p:spPr>
        <p:txBody>
          <a:bodyPr/>
          <a:lstStyle/>
          <a:p>
            <a:pPr>
              <a:buNone/>
            </a:pPr>
            <a:r>
              <a:rPr lang="en-US" b="1" dirty="0" smtClean="0">
                <a:solidFill>
                  <a:srgbClr val="FFFF00"/>
                </a:solidFill>
              </a:rPr>
              <a:t>Sponsor</a:t>
            </a:r>
          </a:p>
          <a:p>
            <a:r>
              <a:rPr lang="en-US" dirty="0" smtClean="0"/>
              <a:t>Consider ethical issues</a:t>
            </a:r>
          </a:p>
          <a:p>
            <a:r>
              <a:rPr lang="en-US" dirty="0" smtClean="0"/>
              <a:t>Staff</a:t>
            </a:r>
          </a:p>
          <a:p>
            <a:r>
              <a:rPr lang="en-US" dirty="0" smtClean="0"/>
              <a:t>Monitors</a:t>
            </a:r>
          </a:p>
          <a:p>
            <a:r>
              <a:rPr lang="en-US" dirty="0" smtClean="0"/>
              <a:t>Is there a real need for this CT.</a:t>
            </a:r>
          </a:p>
          <a:p>
            <a:r>
              <a:rPr lang="en-US" dirty="0" smtClean="0"/>
              <a:t>Early termination.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457200"/>
            <a:ext cx="7848600" cy="6172200"/>
          </a:xfrm>
        </p:spPr>
        <p:txBody>
          <a:bodyPr>
            <a:normAutofit fontScale="92500" lnSpcReduction="10000"/>
          </a:bodyPr>
          <a:lstStyle/>
          <a:p>
            <a:endParaRPr lang="en-US" sz="2800" dirty="0" smtClean="0">
              <a:solidFill>
                <a:srgbClr val="FFFF00"/>
              </a:solidFill>
            </a:endParaRPr>
          </a:p>
          <a:p>
            <a:r>
              <a:rPr lang="en-US" sz="3600" dirty="0" smtClean="0">
                <a:solidFill>
                  <a:srgbClr val="FFFF00"/>
                </a:solidFill>
              </a:rPr>
              <a:t>Patients</a:t>
            </a:r>
          </a:p>
          <a:p>
            <a:endParaRPr lang="en-US" sz="2800" dirty="0" smtClean="0"/>
          </a:p>
          <a:p>
            <a:pPr>
              <a:buFont typeface="Wingdings" pitchFamily="2" charset="2"/>
              <a:buChar char="§"/>
            </a:pPr>
            <a:r>
              <a:rPr lang="en-US" sz="3200" dirty="0" smtClean="0">
                <a:solidFill>
                  <a:schemeClr val="tx1"/>
                </a:solidFill>
              </a:rPr>
              <a:t>Gender.</a:t>
            </a:r>
          </a:p>
          <a:p>
            <a:pPr>
              <a:buFont typeface="Wingdings" pitchFamily="2" charset="2"/>
              <a:buChar char="§"/>
            </a:pPr>
            <a:r>
              <a:rPr lang="en-US" sz="3200" dirty="0" smtClean="0">
                <a:solidFill>
                  <a:schemeClr val="tx1"/>
                </a:solidFill>
              </a:rPr>
              <a:t>Age.</a:t>
            </a:r>
          </a:p>
          <a:p>
            <a:pPr>
              <a:buFont typeface="Wingdings" pitchFamily="2" charset="2"/>
              <a:buChar char="§"/>
            </a:pPr>
            <a:r>
              <a:rPr lang="en-US" sz="3200" dirty="0" smtClean="0">
                <a:solidFill>
                  <a:schemeClr val="tx1"/>
                </a:solidFill>
              </a:rPr>
              <a:t>Pregnancy &amp; lactation.</a:t>
            </a:r>
          </a:p>
          <a:p>
            <a:pPr>
              <a:buFont typeface="Wingdings" pitchFamily="2" charset="2"/>
              <a:buChar char="§"/>
            </a:pPr>
            <a:r>
              <a:rPr lang="en-US" sz="3200" dirty="0" smtClean="0">
                <a:solidFill>
                  <a:schemeClr val="tx1"/>
                </a:solidFill>
              </a:rPr>
              <a:t>History of other diseases.</a:t>
            </a:r>
          </a:p>
          <a:p>
            <a:pPr>
              <a:buFont typeface="Wingdings" pitchFamily="2" charset="2"/>
              <a:buChar char="§"/>
            </a:pPr>
            <a:r>
              <a:rPr lang="en-US" sz="3200" dirty="0" smtClean="0">
                <a:solidFill>
                  <a:schemeClr val="tx1"/>
                </a:solidFill>
              </a:rPr>
              <a:t>Present clinical status.</a:t>
            </a:r>
          </a:p>
          <a:p>
            <a:pPr>
              <a:buFont typeface="Wingdings" pitchFamily="2" charset="2"/>
              <a:buChar char="§"/>
            </a:pPr>
            <a:r>
              <a:rPr lang="en-US" sz="3200" dirty="0" smtClean="0">
                <a:solidFill>
                  <a:schemeClr val="tx1"/>
                </a:solidFill>
              </a:rPr>
              <a:t>Participation in other trials.</a:t>
            </a:r>
          </a:p>
          <a:p>
            <a:pPr>
              <a:buFont typeface="Wingdings" pitchFamily="2" charset="2"/>
              <a:buChar char="§"/>
            </a:pPr>
            <a:r>
              <a:rPr lang="en-US" sz="3200" dirty="0" smtClean="0">
                <a:solidFill>
                  <a:schemeClr val="tx1"/>
                </a:solidFill>
              </a:rPr>
              <a:t>Occupation.</a:t>
            </a:r>
          </a:p>
          <a:p>
            <a:pPr>
              <a:buFont typeface="Wingdings" pitchFamily="2" charset="2"/>
              <a:buChar char="§"/>
            </a:pPr>
            <a:r>
              <a:rPr lang="en-US" sz="3200" dirty="0" smtClean="0">
                <a:solidFill>
                  <a:schemeClr val="tx1"/>
                </a:solidFill>
              </a:rPr>
              <a:t>How informed consent was obtained?</a:t>
            </a:r>
          </a:p>
          <a:p>
            <a:pPr>
              <a:buFont typeface="Wingdings" pitchFamily="2" charset="2"/>
              <a:buChar char="§"/>
            </a:pPr>
            <a:r>
              <a:rPr lang="en-US" sz="3200" dirty="0" smtClean="0">
                <a:solidFill>
                  <a:schemeClr val="tx1"/>
                </a:solidFill>
              </a:rPr>
              <a:t>Patient privacy</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Ethical questions timing</a:t>
            </a:r>
            <a:endParaRPr lang="en-US" b="1" dirty="0">
              <a:solidFill>
                <a:srgbClr val="FFFF00"/>
              </a:solidFill>
            </a:endParaRPr>
          </a:p>
        </p:txBody>
      </p:sp>
      <p:sp>
        <p:nvSpPr>
          <p:cNvPr id="7" name="Flowchart: Alternate Process 6"/>
          <p:cNvSpPr/>
          <p:nvPr/>
        </p:nvSpPr>
        <p:spPr>
          <a:xfrm>
            <a:off x="0" y="4191000"/>
            <a:ext cx="1676400" cy="1143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Development</a:t>
            </a:r>
            <a:endParaRPr lang="en-US" b="1" dirty="0">
              <a:solidFill>
                <a:srgbClr val="FFFF00"/>
              </a:solidFill>
            </a:endParaRPr>
          </a:p>
        </p:txBody>
      </p:sp>
      <p:sp>
        <p:nvSpPr>
          <p:cNvPr id="8" name="Rectangle 7"/>
          <p:cNvSpPr/>
          <p:nvPr/>
        </p:nvSpPr>
        <p:spPr>
          <a:xfrm>
            <a:off x="6629400" y="21336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Peer Reviewers</a:t>
            </a:r>
            <a:endParaRPr lang="en-US" b="1" dirty="0">
              <a:solidFill>
                <a:srgbClr val="FFFF00"/>
              </a:solidFill>
            </a:endParaRPr>
          </a:p>
        </p:txBody>
      </p:sp>
      <p:sp>
        <p:nvSpPr>
          <p:cNvPr id="9" name="Rectangle 8"/>
          <p:cNvSpPr/>
          <p:nvPr/>
        </p:nvSpPr>
        <p:spPr>
          <a:xfrm>
            <a:off x="3581400" y="20574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Regulators</a:t>
            </a:r>
            <a:endParaRPr lang="en-US" b="1" dirty="0">
              <a:solidFill>
                <a:srgbClr val="FFFF00"/>
              </a:solidFill>
            </a:endParaRPr>
          </a:p>
        </p:txBody>
      </p:sp>
      <p:sp>
        <p:nvSpPr>
          <p:cNvPr id="10" name="Rectangle 9"/>
          <p:cNvSpPr/>
          <p:nvPr/>
        </p:nvSpPr>
        <p:spPr>
          <a:xfrm>
            <a:off x="304800" y="2133600"/>
            <a:ext cx="2438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Ethical Committee</a:t>
            </a:r>
            <a:endParaRPr lang="en-US" b="1" dirty="0">
              <a:solidFill>
                <a:srgbClr val="FFFF00"/>
              </a:solidFill>
            </a:endParaRPr>
          </a:p>
        </p:txBody>
      </p:sp>
      <p:sp>
        <p:nvSpPr>
          <p:cNvPr id="11" name="Flowchart: Alternate Process 10"/>
          <p:cNvSpPr/>
          <p:nvPr/>
        </p:nvSpPr>
        <p:spPr>
          <a:xfrm>
            <a:off x="1752600" y="4191000"/>
            <a:ext cx="990600" cy="1143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Design</a:t>
            </a:r>
            <a:endParaRPr lang="en-US" b="1" dirty="0">
              <a:solidFill>
                <a:srgbClr val="FFFF00"/>
              </a:solidFill>
            </a:endParaRPr>
          </a:p>
        </p:txBody>
      </p:sp>
      <p:sp>
        <p:nvSpPr>
          <p:cNvPr id="12" name="Flowchart: Alternate Process 11"/>
          <p:cNvSpPr/>
          <p:nvPr/>
        </p:nvSpPr>
        <p:spPr>
          <a:xfrm>
            <a:off x="2819400" y="4191000"/>
            <a:ext cx="1143000" cy="1066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Conduct</a:t>
            </a:r>
            <a:endParaRPr lang="en-US" b="1" dirty="0">
              <a:solidFill>
                <a:srgbClr val="FFFF00"/>
              </a:solidFill>
            </a:endParaRPr>
          </a:p>
        </p:txBody>
      </p:sp>
      <p:sp>
        <p:nvSpPr>
          <p:cNvPr id="13" name="Flowchart: Alternate Process 12"/>
          <p:cNvSpPr/>
          <p:nvPr/>
        </p:nvSpPr>
        <p:spPr>
          <a:xfrm>
            <a:off x="4191000" y="4191000"/>
            <a:ext cx="1143000" cy="1066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Analysis</a:t>
            </a:r>
            <a:endParaRPr lang="en-US" b="1" dirty="0">
              <a:solidFill>
                <a:srgbClr val="FFFF00"/>
              </a:solidFill>
            </a:endParaRPr>
          </a:p>
        </p:txBody>
      </p:sp>
      <p:sp>
        <p:nvSpPr>
          <p:cNvPr id="14" name="Flowchart: Alternate Process 13"/>
          <p:cNvSpPr/>
          <p:nvPr/>
        </p:nvSpPr>
        <p:spPr>
          <a:xfrm>
            <a:off x="5410200" y="4191000"/>
            <a:ext cx="1752600" cy="1066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Interpretation</a:t>
            </a:r>
            <a:endParaRPr lang="en-US" b="1" dirty="0">
              <a:solidFill>
                <a:srgbClr val="FFFF00"/>
              </a:solidFill>
            </a:endParaRPr>
          </a:p>
        </p:txBody>
      </p:sp>
      <p:sp>
        <p:nvSpPr>
          <p:cNvPr id="15" name="Flowchart: Alternate Process 14"/>
          <p:cNvSpPr/>
          <p:nvPr/>
        </p:nvSpPr>
        <p:spPr>
          <a:xfrm>
            <a:off x="7315200" y="4191000"/>
            <a:ext cx="1447800" cy="1066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Publication</a:t>
            </a:r>
            <a:endParaRPr lang="en-US" b="1" dirty="0">
              <a:solidFill>
                <a:srgbClr val="FFFF00"/>
              </a:solidFill>
            </a:endParaRPr>
          </a:p>
        </p:txBody>
      </p:sp>
      <p:sp>
        <p:nvSpPr>
          <p:cNvPr id="16" name="Down Arrow 15"/>
          <p:cNvSpPr/>
          <p:nvPr/>
        </p:nvSpPr>
        <p:spPr>
          <a:xfrm>
            <a:off x="7772400" y="2895600"/>
            <a:ext cx="2286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a:off x="4495800" y="2819400"/>
            <a:ext cx="45719" cy="1371600"/>
          </a:xfrm>
          <a:prstGeom prst="down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rot="10800000">
            <a:off x="2133600" y="3657600"/>
            <a:ext cx="4038600" cy="1588"/>
          </a:xfrm>
          <a:prstGeom prst="line">
            <a:avLst/>
          </a:prstGeom>
        </p:spPr>
        <p:style>
          <a:lnRef idx="3">
            <a:schemeClr val="accent1"/>
          </a:lnRef>
          <a:fillRef idx="0">
            <a:schemeClr val="accent1"/>
          </a:fillRef>
          <a:effectRef idx="2">
            <a:schemeClr val="accent1"/>
          </a:effectRef>
          <a:fontRef idx="minor">
            <a:schemeClr val="tx1"/>
          </a:fontRef>
        </p:style>
      </p:cxnSp>
      <p:sp>
        <p:nvSpPr>
          <p:cNvPr id="42" name="Down Arrow 41"/>
          <p:cNvSpPr/>
          <p:nvPr/>
        </p:nvSpPr>
        <p:spPr>
          <a:xfrm>
            <a:off x="6172200" y="3657600"/>
            <a:ext cx="76200" cy="533400"/>
          </a:xfrm>
          <a:prstGeom prst="down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rot="5400000">
            <a:off x="1828800" y="3962400"/>
            <a:ext cx="6096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8" name="Straight Arrow Connector 47"/>
          <p:cNvCxnSpPr/>
          <p:nvPr/>
        </p:nvCxnSpPr>
        <p:spPr>
          <a:xfrm rot="5400000">
            <a:off x="419100" y="3543300"/>
            <a:ext cx="1295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0" name="Straight Connector 49"/>
          <p:cNvCxnSpPr/>
          <p:nvPr/>
        </p:nvCxnSpPr>
        <p:spPr>
          <a:xfrm>
            <a:off x="1066800" y="3352800"/>
            <a:ext cx="2286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52" name="Straight Arrow Connector 51"/>
          <p:cNvCxnSpPr>
            <a:endCxn id="12" idx="0"/>
          </p:cNvCxnSpPr>
          <p:nvPr/>
        </p:nvCxnSpPr>
        <p:spPr>
          <a:xfrm rot="16200000" flipH="1">
            <a:off x="2952750" y="3752850"/>
            <a:ext cx="838200" cy="381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9" name="Straight Arrow Connector 58"/>
          <p:cNvCxnSpPr/>
          <p:nvPr/>
        </p:nvCxnSpPr>
        <p:spPr>
          <a:xfrm rot="5400000">
            <a:off x="2018506" y="3771900"/>
            <a:ext cx="838994" cy="79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295400"/>
            <a:ext cx="8686800" cy="4953000"/>
          </a:xfrm>
        </p:spPr>
        <p:txBody>
          <a:bodyPr>
            <a:normAutofit fontScale="85000" lnSpcReduction="20000"/>
          </a:bodyPr>
          <a:lstStyle/>
          <a:p>
            <a:pPr lvl="0">
              <a:buFont typeface="Arial" pitchFamily="34" charset="0"/>
              <a:buChar char="•"/>
            </a:pPr>
            <a:r>
              <a:rPr lang="en-US" sz="2800" dirty="0" smtClean="0"/>
              <a:t>Nuremberg Code (1947)</a:t>
            </a:r>
          </a:p>
          <a:p>
            <a:pPr lvl="0">
              <a:buFont typeface="Arial" pitchFamily="34" charset="0"/>
              <a:buChar char="•"/>
            </a:pPr>
            <a:endParaRPr lang="en-US" sz="2800" dirty="0" smtClean="0"/>
          </a:p>
          <a:p>
            <a:pPr lvl="0">
              <a:buFont typeface="Arial" pitchFamily="34" charset="0"/>
              <a:buChar char="•"/>
            </a:pPr>
            <a:r>
              <a:rPr lang="en-US" sz="2800" dirty="0" smtClean="0"/>
              <a:t>Declaration of Helsinki (1964) &amp; revised 1975, 1983, 1989,1996,2000 &amp; 2008.</a:t>
            </a:r>
          </a:p>
          <a:p>
            <a:pPr lvl="0">
              <a:buFont typeface="Arial" pitchFamily="34" charset="0"/>
              <a:buChar char="•"/>
            </a:pPr>
            <a:endParaRPr lang="en-US" sz="2800" dirty="0" smtClean="0"/>
          </a:p>
          <a:p>
            <a:pPr lvl="0">
              <a:buFont typeface="Arial" pitchFamily="34" charset="0"/>
              <a:buChar char="•"/>
            </a:pPr>
            <a:r>
              <a:rPr lang="en-US" sz="2800" dirty="0" smtClean="0"/>
              <a:t>Belmont Report (1979).</a:t>
            </a:r>
          </a:p>
          <a:p>
            <a:pPr lvl="0">
              <a:buFont typeface="Arial" pitchFamily="34" charset="0"/>
              <a:buChar char="•"/>
            </a:pPr>
            <a:endParaRPr lang="en-US" sz="2800" dirty="0" smtClean="0"/>
          </a:p>
          <a:p>
            <a:pPr lvl="0">
              <a:buFont typeface="Arial" pitchFamily="34" charset="0"/>
              <a:buChar char="•"/>
            </a:pPr>
            <a:r>
              <a:rPr lang="en-US" sz="2800" dirty="0" smtClean="0"/>
              <a:t>Universal Declaration on the human Genome </a:t>
            </a:r>
          </a:p>
          <a:p>
            <a:pPr lvl="0"/>
            <a:r>
              <a:rPr lang="en-US" sz="2800" dirty="0" smtClean="0"/>
              <a:t>  and Human Rights, UNESCO 1997.</a:t>
            </a:r>
          </a:p>
          <a:p>
            <a:pPr lvl="0"/>
            <a:endParaRPr lang="en-US" sz="2800" dirty="0" smtClean="0"/>
          </a:p>
          <a:p>
            <a:pPr lvl="0">
              <a:buFont typeface="Arial" pitchFamily="34" charset="0"/>
              <a:buChar char="•"/>
            </a:pPr>
            <a:r>
              <a:rPr lang="en-US" sz="2800" dirty="0" smtClean="0"/>
              <a:t>Operational guideline s for ethics committees</a:t>
            </a:r>
          </a:p>
          <a:p>
            <a:pPr lvl="0"/>
            <a:r>
              <a:rPr lang="en-US" sz="2800" dirty="0" smtClean="0"/>
              <a:t>  that review Biomedical research , World</a:t>
            </a:r>
          </a:p>
          <a:p>
            <a:pPr lvl="0"/>
            <a:r>
              <a:rPr lang="en-US" sz="2800" dirty="0" smtClean="0"/>
              <a:t>  health organization 2000.  </a:t>
            </a:r>
          </a:p>
          <a:p>
            <a:endParaRPr lang="en-US" sz="3200" dirty="0"/>
          </a:p>
        </p:txBody>
      </p:sp>
      <p:sp>
        <p:nvSpPr>
          <p:cNvPr id="2" name="Title 1"/>
          <p:cNvSpPr>
            <a:spLocks noGrp="1"/>
          </p:cNvSpPr>
          <p:nvPr>
            <p:ph type="title"/>
          </p:nvPr>
        </p:nvSpPr>
        <p:spPr>
          <a:xfrm>
            <a:off x="530352" y="533400"/>
            <a:ext cx="7772400" cy="685800"/>
          </a:xfrm>
        </p:spPr>
        <p:txBody>
          <a:bodyPr/>
          <a:lstStyle/>
          <a:p>
            <a:pPr algn="ctr"/>
            <a:r>
              <a:rPr sz="4000" smtClean="0">
                <a:solidFill>
                  <a:srgbClr val="FFFF00"/>
                </a:solidFill>
                <a:effectLst/>
              </a:rPr>
              <a:t>History</a:t>
            </a:r>
            <a:r>
              <a:rPr sz="4000" smtClean="0">
                <a:solidFill>
                  <a:srgbClr val="FFFF00"/>
                </a:solidFill>
              </a:rPr>
              <a:t> of guidelines</a:t>
            </a: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990600"/>
            <a:ext cx="7772400" cy="3223776"/>
          </a:xfrm>
        </p:spPr>
        <p:txBody>
          <a:bodyPr>
            <a:normAutofit fontScale="77500" lnSpcReduction="20000"/>
          </a:bodyPr>
          <a:lstStyle/>
          <a:p>
            <a:pPr lvl="0"/>
            <a:r>
              <a:rPr lang="en-US" sz="3200" dirty="0" smtClean="0"/>
              <a:t>Ethical and policy issues in International Research: Clinical trials in developing countries 2001.</a:t>
            </a:r>
          </a:p>
          <a:p>
            <a:pPr lvl="0"/>
            <a:endParaRPr lang="en-US" sz="3200" dirty="0" smtClean="0"/>
          </a:p>
          <a:p>
            <a:pPr lvl="0"/>
            <a:r>
              <a:rPr lang="en-US" sz="3200" dirty="0" smtClean="0"/>
              <a:t>Universal Declaration on Bioethics &amp; Human Rights, UNESCO (2005)</a:t>
            </a:r>
          </a:p>
          <a:p>
            <a:pPr lvl="0"/>
            <a:endParaRPr lang="en-US" sz="3200" dirty="0" smtClean="0"/>
          </a:p>
          <a:p>
            <a:pPr lvl="0"/>
            <a:r>
              <a:rPr lang="en-US" sz="3200" dirty="0" smtClean="0"/>
              <a:t>Ethics  of research related to health care in developing countries: a follow up discussion </a:t>
            </a:r>
            <a:r>
              <a:rPr lang="en-US" sz="3500" dirty="0" smtClean="0"/>
              <a:t>Report 2005.</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838200"/>
            <a:ext cx="7772400" cy="5105400"/>
          </a:xfrm>
        </p:spPr>
        <p:txBody>
          <a:bodyPr>
            <a:normAutofit lnSpcReduction="10000"/>
          </a:bodyPr>
          <a:lstStyle/>
          <a:p>
            <a:r>
              <a:rPr lang="en-US" sz="4000" dirty="0" smtClean="0">
                <a:solidFill>
                  <a:srgbClr val="FFFF00"/>
                </a:solidFill>
              </a:rPr>
              <a:t>Role of Research Ethics Committee (REC).</a:t>
            </a:r>
          </a:p>
          <a:p>
            <a:pPr>
              <a:buFont typeface="Arial" pitchFamily="34" charset="0"/>
              <a:buChar char="•"/>
            </a:pPr>
            <a:r>
              <a:rPr lang="en-US" sz="2800" dirty="0" smtClean="0"/>
              <a:t>Does this research have a rationale?</a:t>
            </a:r>
          </a:p>
          <a:p>
            <a:pPr>
              <a:buFont typeface="Arial" pitchFamily="34" charset="0"/>
              <a:buChar char="•"/>
            </a:pPr>
            <a:r>
              <a:rPr lang="en-US" sz="2800" dirty="0" smtClean="0"/>
              <a:t>Have risks to the participants been minimized?</a:t>
            </a:r>
          </a:p>
          <a:p>
            <a:pPr>
              <a:buFont typeface="Arial" pitchFamily="34" charset="0"/>
              <a:buChar char="•"/>
            </a:pPr>
            <a:r>
              <a:rPr lang="en-US" sz="2800" dirty="0" smtClean="0"/>
              <a:t>Have benefits been maximized?</a:t>
            </a:r>
          </a:p>
          <a:p>
            <a:pPr>
              <a:buFont typeface="Arial" pitchFamily="34" charset="0"/>
              <a:buChar char="•"/>
            </a:pPr>
            <a:r>
              <a:rPr lang="en-US" sz="2800" dirty="0" smtClean="0"/>
              <a:t>Has the process of informed consent been optimized?</a:t>
            </a:r>
          </a:p>
          <a:p>
            <a:pPr>
              <a:buFont typeface="Arial" pitchFamily="34" charset="0"/>
              <a:buChar char="•"/>
            </a:pPr>
            <a:r>
              <a:rPr lang="en-US" sz="2800" b="1" dirty="0" smtClean="0">
                <a:solidFill>
                  <a:srgbClr val="FFFF00"/>
                </a:solidFill>
              </a:rPr>
              <a:t>Would I allow my mother, my child, myself to participate in this research       protocol as it has been written? </a:t>
            </a:r>
          </a:p>
          <a:p>
            <a:pPr lvl="1"/>
            <a:endParaRPr lang="en-US" sz="1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828800" y="381000"/>
            <a:ext cx="7086600" cy="1371600"/>
          </a:xfrm>
        </p:spPr>
        <p:txBody>
          <a:bodyPr/>
          <a:lstStyle/>
          <a:p>
            <a:pPr eaLnBrk="1" hangingPunct="1"/>
            <a:r>
              <a:rPr lang="en-US" b="1" dirty="0" smtClean="0">
                <a:solidFill>
                  <a:schemeClr val="tx1"/>
                </a:solidFill>
                <a:latin typeface="Footlight MT Light" pitchFamily="18" charset="0"/>
              </a:rPr>
              <a:t>Reference book &amp; page number for the lecture resource</a:t>
            </a:r>
          </a:p>
        </p:txBody>
      </p:sp>
      <p:sp>
        <p:nvSpPr>
          <p:cNvPr id="34819" name="Content Placeholder 2"/>
          <p:cNvSpPr>
            <a:spLocks noGrp="1"/>
          </p:cNvSpPr>
          <p:nvPr>
            <p:ph idx="1"/>
          </p:nvPr>
        </p:nvSpPr>
        <p:spPr>
          <a:xfrm>
            <a:off x="1143000" y="1828800"/>
            <a:ext cx="7772400" cy="4648200"/>
          </a:xfrm>
        </p:spPr>
        <p:txBody>
          <a:bodyPr/>
          <a:lstStyle/>
          <a:p>
            <a:pPr eaLnBrk="1" hangingPunct="1">
              <a:buFont typeface="Arial" charset="0"/>
              <a:buNone/>
            </a:pPr>
            <a:endParaRPr lang="en-US" dirty="0" smtClean="0">
              <a:solidFill>
                <a:srgbClr val="000000"/>
              </a:solidFill>
            </a:endParaRPr>
          </a:p>
          <a:p>
            <a:pPr eaLnBrk="1" hangingPunct="1"/>
            <a:endParaRPr lang="en-US" dirty="0" smtClean="0">
              <a:solidFill>
                <a:srgbClr val="000000"/>
              </a:solidFill>
            </a:endParaRPr>
          </a:p>
        </p:txBody>
      </p:sp>
      <p:pic>
        <p:nvPicPr>
          <p:cNvPr id="4" name="Picture 3"/>
          <p:cNvPicPr/>
          <p:nvPr/>
        </p:nvPicPr>
        <p:blipFill>
          <a:blip r:embed="rId2" cstate="print"/>
          <a:srcRect/>
          <a:stretch>
            <a:fillRect/>
          </a:stretch>
        </p:blipFill>
        <p:spPr bwMode="auto">
          <a:xfrm>
            <a:off x="304800" y="5410200"/>
            <a:ext cx="9906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5" name="Rectangle 4"/>
          <p:cNvSpPr/>
          <p:nvPr/>
        </p:nvSpPr>
        <p:spPr>
          <a:xfrm>
            <a:off x="1600200" y="1905000"/>
            <a:ext cx="7543800" cy="523875"/>
          </a:xfrm>
          <a:prstGeom prst="rect">
            <a:avLst/>
          </a:prstGeom>
        </p:spPr>
        <p:txBody>
          <a:bodyPr>
            <a:spAutoFit/>
          </a:bodyPr>
          <a:lstStyle/>
          <a:p>
            <a:pPr>
              <a:defRPr/>
            </a:pPr>
            <a:r>
              <a:rPr lang="en-US" b="1" dirty="0">
                <a:cs typeface="+mn-cs"/>
              </a:rPr>
              <a:t>WWW.WHO.INT∕RPC∕RESEARCH_ETHICS</a:t>
            </a:r>
            <a:r>
              <a:rPr lang="en-US" sz="2800" b="1" dirty="0">
                <a:cs typeface="+mn-cs"/>
              </a:rPr>
              <a:t> </a:t>
            </a:r>
          </a:p>
        </p:txBody>
      </p:sp>
      <p:sp>
        <p:nvSpPr>
          <p:cNvPr id="34822" name="Rectangle 5"/>
          <p:cNvSpPr>
            <a:spLocks noChangeArrowheads="1"/>
          </p:cNvSpPr>
          <p:nvPr/>
        </p:nvSpPr>
        <p:spPr bwMode="auto">
          <a:xfrm>
            <a:off x="1676400" y="2438400"/>
            <a:ext cx="7315200" cy="2862322"/>
          </a:xfrm>
          <a:prstGeom prst="rect">
            <a:avLst/>
          </a:prstGeom>
          <a:noFill/>
          <a:ln w="9525">
            <a:noFill/>
            <a:miter lim="800000"/>
            <a:headEnd/>
            <a:tailEnd/>
          </a:ln>
        </p:spPr>
        <p:txBody>
          <a:bodyPr>
            <a:spAutoFit/>
          </a:bodyPr>
          <a:lstStyle/>
          <a:p>
            <a:endParaRPr lang="en-US" b="1" dirty="0">
              <a:solidFill>
                <a:srgbClr val="092A91"/>
              </a:solidFill>
            </a:endParaRPr>
          </a:p>
          <a:p>
            <a:r>
              <a:rPr lang="en-US" b="1" dirty="0" err="1"/>
              <a:t>Abou-Zaid</a:t>
            </a:r>
            <a:r>
              <a:rPr lang="en-US" b="1" dirty="0"/>
              <a:t> A ,</a:t>
            </a:r>
            <a:r>
              <a:rPr lang="en-US" b="1" dirty="0" err="1"/>
              <a:t>Afzal</a:t>
            </a:r>
            <a:r>
              <a:rPr lang="en-US" b="1" dirty="0"/>
              <a:t> M , Silverman HJ.  Capacity mapping of national ethics committees in EMR.  BMC Medical Ethics 2009;10:8</a:t>
            </a:r>
          </a:p>
          <a:p>
            <a:endParaRPr lang="en-US" b="1" dirty="0"/>
          </a:p>
          <a:p>
            <a:r>
              <a:rPr lang="en-US" b="1" dirty="0"/>
              <a:t>Creswell JW.  Research Design. Quantitative , Qualitative, and Mixed Methods. 3</a:t>
            </a:r>
            <a:r>
              <a:rPr lang="en-US" b="1" baseline="30000" dirty="0"/>
              <a:t>rd</a:t>
            </a:r>
            <a:r>
              <a:rPr lang="en-US" b="1" dirty="0"/>
              <a:t> edition. Chapter 3. Writing Strategies and Ethical Considerations. Pages 64-65.  Sage Publishers 2003 </a:t>
            </a:r>
          </a:p>
          <a:p>
            <a:endParaRPr lang="en-US" b="1" dirty="0">
              <a:solidFill>
                <a:srgbClr val="092A91"/>
              </a:solidFill>
            </a:endParaRPr>
          </a:p>
          <a:p>
            <a:endParaRPr lang="en-US" b="1" dirty="0">
              <a:solidFill>
                <a:srgbClr val="092A91"/>
              </a:solidFill>
            </a:endParaRPr>
          </a:p>
          <a:p>
            <a:endParaRPr lang="en-US" b="1" dirty="0">
              <a:solidFill>
                <a:srgbClr val="092A91"/>
              </a:solidFill>
            </a:endParaRPr>
          </a:p>
        </p:txBody>
      </p:sp>
      <p:sp>
        <p:nvSpPr>
          <p:cNvPr id="34823" name="Slide Number Placeholder 6"/>
          <p:cNvSpPr>
            <a:spLocks noGrp="1"/>
          </p:cNvSpPr>
          <p:nvPr>
            <p:ph type="sldNum" sz="quarter" idx="12"/>
          </p:nvPr>
        </p:nvSpPr>
        <p:spPr bwMode="auto">
          <a:noFill/>
          <a:ln>
            <a:miter lim="800000"/>
            <a:headEnd/>
            <a:tailEnd/>
          </a:ln>
        </p:spPr>
        <p:txBody>
          <a:bodyPr/>
          <a:lstStyle/>
          <a:p>
            <a:fld id="{4D4C7BD9-E0A5-4107-A464-4ABA8576BB81}" type="slidenum">
              <a:rPr lang="en-US"/>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828800"/>
            <a:ext cx="7751298" cy="4191000"/>
          </a:xfrm>
        </p:spPr>
        <p:txBody>
          <a:bodyPr/>
          <a:lstStyle/>
          <a:p>
            <a:endParaRPr lang="en-US" sz="3200" b="1" dirty="0" smtClean="0"/>
          </a:p>
          <a:p>
            <a:r>
              <a:rPr lang="en-US" sz="3200" b="1" dirty="0" smtClean="0"/>
              <a:t>The rules or standards ( moral principles) governing the conduct of researchers during planning, implementation, analysis, interpretation and publication of health research</a:t>
            </a:r>
            <a:r>
              <a:rPr lang="en-US" sz="3200" dirty="0" smtClean="0"/>
              <a:t>.</a:t>
            </a:r>
          </a:p>
          <a:p>
            <a:endParaRPr lang="en-US" dirty="0"/>
          </a:p>
        </p:txBody>
      </p:sp>
      <p:sp>
        <p:nvSpPr>
          <p:cNvPr id="3" name="Title 2"/>
          <p:cNvSpPr>
            <a:spLocks noGrp="1"/>
          </p:cNvSpPr>
          <p:nvPr>
            <p:ph type="title"/>
          </p:nvPr>
        </p:nvSpPr>
        <p:spPr>
          <a:xfrm>
            <a:off x="685800" y="990600"/>
            <a:ext cx="8156448" cy="777240"/>
          </a:xfrm>
        </p:spPr>
        <p:txBody>
          <a:bodyPr/>
          <a:lstStyle/>
          <a:p>
            <a:r>
              <a:rPr lang="en-US" b="1" dirty="0" smtClean="0">
                <a:solidFill>
                  <a:srgbClr val="FFFF00"/>
                </a:solidFill>
              </a:rPr>
              <a:t>Health Research Ethics</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00"/>
            <a:ext cx="7772400" cy="914400"/>
          </a:xfrm>
        </p:spPr>
        <p:txBody>
          <a:bodyPr/>
          <a:lstStyle/>
          <a:p>
            <a:r>
              <a:rPr lang="en-US" b="1" dirty="0" smtClean="0">
                <a:solidFill>
                  <a:srgbClr val="FFFF00"/>
                </a:solidFill>
              </a:rPr>
              <a:t>Thank You for your Attention</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2"/>
          <p:cNvSpPr>
            <a:spLocks noGrp="1"/>
          </p:cNvSpPr>
          <p:nvPr>
            <p:ph type="body" idx="1"/>
          </p:nvPr>
        </p:nvSpPr>
        <p:spPr>
          <a:xfrm>
            <a:off x="838200" y="2514600"/>
            <a:ext cx="7620000" cy="3352800"/>
          </a:xfrm>
        </p:spPr>
        <p:txBody>
          <a:bodyPr/>
          <a:lstStyle/>
          <a:p>
            <a:pPr eaLnBrk="1" hangingPunct="1">
              <a:lnSpc>
                <a:spcPct val="90000"/>
              </a:lnSpc>
            </a:pPr>
            <a:r>
              <a:rPr lang="en-US" sz="3800" smtClean="0">
                <a:solidFill>
                  <a:srgbClr val="FFFFFF"/>
                </a:solidFill>
              </a:rPr>
              <a:t>The rules or standards ( moral principles) governing the conduct of a person or the members of a profession in respect to a particular class of human actions or a particular group, culture e.g. medical ethics</a:t>
            </a:r>
          </a:p>
          <a:p>
            <a:pPr eaLnBrk="1" hangingPunct="1">
              <a:lnSpc>
                <a:spcPct val="90000"/>
              </a:lnSpc>
            </a:pPr>
            <a:endParaRPr lang="en-US" smtClean="0">
              <a:solidFill>
                <a:srgbClr val="FFFFFF"/>
              </a:solidFill>
            </a:endParaRPr>
          </a:p>
        </p:txBody>
      </p:sp>
      <p:sp>
        <p:nvSpPr>
          <p:cNvPr id="5123" name="Title 1"/>
          <p:cNvSpPr>
            <a:spLocks noGrp="1"/>
          </p:cNvSpPr>
          <p:nvPr>
            <p:ph type="title"/>
          </p:nvPr>
        </p:nvSpPr>
        <p:spPr>
          <a:xfrm>
            <a:off x="762000" y="1066800"/>
            <a:ext cx="8156575" cy="777875"/>
          </a:xfrm>
        </p:spPr>
        <p:txBody>
          <a:bodyPr/>
          <a:lstStyle/>
          <a:p>
            <a:pPr eaLnBrk="1" hangingPunct="1"/>
            <a:r>
              <a:rPr lang="en-US" cap="none" smtClean="0">
                <a:solidFill>
                  <a:srgbClr val="FFFF00"/>
                </a:solidFill>
              </a:rPr>
              <a:t>DEFINITION</a:t>
            </a:r>
          </a:p>
        </p:txBody>
      </p:sp>
      <p:sp>
        <p:nvSpPr>
          <p:cNvPr id="5124" name="Slide Number Placeholder 3"/>
          <p:cNvSpPr>
            <a:spLocks noGrp="1"/>
          </p:cNvSpPr>
          <p:nvPr>
            <p:ph type="sldNum" sz="quarter" idx="12"/>
          </p:nvPr>
        </p:nvSpPr>
        <p:spPr bwMode="auto">
          <a:noFill/>
          <a:ln>
            <a:miter lim="800000"/>
            <a:headEnd/>
            <a:tailEnd/>
          </a:ln>
        </p:spPr>
        <p:txBody>
          <a:bodyPr/>
          <a:lstStyle/>
          <a:p>
            <a:fld id="{FC799536-01F2-47A1-85D3-A40D2B7A53D6}"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rtoonstock.com/newscartoons/cartoonists/ksm/lowres/ksmn1904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600200"/>
            <a:ext cx="8308848" cy="4419600"/>
          </a:xfrm>
        </p:spPr>
        <p:txBody>
          <a:bodyPr>
            <a:noAutofit/>
          </a:bodyPr>
          <a:lstStyle/>
          <a:p>
            <a:pPr>
              <a:buFont typeface="Wingdings" pitchFamily="2" charset="2"/>
              <a:buChar char="Ø"/>
            </a:pPr>
            <a:r>
              <a:rPr lang="en-US" sz="2800" dirty="0" smtClean="0"/>
              <a:t>Major expansion of health research.</a:t>
            </a:r>
          </a:p>
          <a:p>
            <a:pPr>
              <a:buFont typeface="Wingdings" pitchFamily="2" charset="2"/>
              <a:buChar char="Ø"/>
            </a:pPr>
            <a:r>
              <a:rPr lang="en-US" sz="2800" dirty="0" smtClean="0"/>
              <a:t>Significant public &amp; private investment in research.</a:t>
            </a:r>
          </a:p>
          <a:p>
            <a:pPr>
              <a:buFont typeface="Wingdings" pitchFamily="2" charset="2"/>
              <a:buChar char="Ø"/>
            </a:pPr>
            <a:r>
              <a:rPr lang="en-US" sz="2800" dirty="0" smtClean="0"/>
              <a:t>Increasing need for experimentation on human </a:t>
            </a:r>
          </a:p>
          <a:p>
            <a:r>
              <a:rPr lang="en-US" sz="2800" dirty="0" smtClean="0"/>
              <a:t>    subjects.</a:t>
            </a:r>
          </a:p>
          <a:p>
            <a:pPr>
              <a:buFont typeface="Wingdings" pitchFamily="2" charset="2"/>
              <a:buChar char="Ø"/>
            </a:pPr>
            <a:r>
              <a:rPr lang="en-US" sz="2800" dirty="0" smtClean="0"/>
              <a:t>Increasing acceptance and appreciation of </a:t>
            </a:r>
          </a:p>
          <a:p>
            <a:r>
              <a:rPr lang="en-US" sz="2800" dirty="0" smtClean="0"/>
              <a:t>    human  rights.</a:t>
            </a:r>
          </a:p>
          <a:p>
            <a:pPr>
              <a:buFont typeface="Wingdings" pitchFamily="2" charset="2"/>
              <a:buChar char="Ø"/>
            </a:pPr>
            <a:r>
              <a:rPr lang="en-US" sz="2800" dirty="0" smtClean="0"/>
              <a:t>New areas: organ transplantation, assisted</a:t>
            </a:r>
          </a:p>
          <a:p>
            <a:r>
              <a:rPr lang="en-US" sz="2800" dirty="0" smtClean="0"/>
              <a:t>    pregnancy,     genomics……etc.</a:t>
            </a:r>
          </a:p>
          <a:p>
            <a:r>
              <a:rPr lang="en-US" sz="2800" dirty="0" smtClean="0"/>
              <a:t> </a:t>
            </a:r>
            <a:endParaRPr lang="en-US" sz="2800" dirty="0"/>
          </a:p>
        </p:txBody>
      </p:sp>
      <p:sp>
        <p:nvSpPr>
          <p:cNvPr id="2" name="Title 1"/>
          <p:cNvSpPr>
            <a:spLocks noGrp="1"/>
          </p:cNvSpPr>
          <p:nvPr>
            <p:ph type="title"/>
          </p:nvPr>
        </p:nvSpPr>
        <p:spPr>
          <a:xfrm>
            <a:off x="609600" y="762000"/>
            <a:ext cx="7772400" cy="207264"/>
          </a:xfrm>
        </p:spPr>
        <p:txBody>
          <a:bodyPr>
            <a:normAutofit fontScale="90000"/>
          </a:bodyPr>
          <a:lstStyle/>
          <a:p>
            <a:pPr algn="ctr"/>
            <a:r>
              <a:rPr lang="en-US" sz="4000" b="1" dirty="0" smtClean="0">
                <a:solidFill>
                  <a:srgbClr val="FFFF00"/>
                </a:solidFill>
              </a:rPr>
              <a:t>R</a:t>
            </a:r>
            <a:r>
              <a:rPr sz="4000" b="1" smtClean="0">
                <a:solidFill>
                  <a:srgbClr val="FFFF00"/>
                </a:solidFill>
              </a:rPr>
              <a:t>esearch ethics is a concern?</a:t>
            </a:r>
            <a:endParaRPr lang="en-US" sz="4000" b="1"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838200"/>
          </a:xfrm>
        </p:spPr>
        <p:txBody>
          <a:bodyPr>
            <a:normAutofit/>
          </a:bodyPr>
          <a:lstStyle/>
          <a:p>
            <a:pPr algn="l"/>
            <a:r>
              <a:rPr lang="en-US" sz="3600" dirty="0" smtClean="0">
                <a:solidFill>
                  <a:srgbClr val="FFFF00"/>
                </a:solidFill>
              </a:rPr>
              <a:t>Globalization of ethics</a:t>
            </a:r>
            <a:endParaRPr lang="en-US" sz="3600" dirty="0">
              <a:solidFill>
                <a:srgbClr val="FFFF00"/>
              </a:solidFill>
            </a:endParaRPr>
          </a:p>
        </p:txBody>
      </p:sp>
      <p:sp>
        <p:nvSpPr>
          <p:cNvPr id="3" name="Subtitle 2"/>
          <p:cNvSpPr>
            <a:spLocks noGrp="1"/>
          </p:cNvSpPr>
          <p:nvPr>
            <p:ph type="subTitle" idx="1"/>
          </p:nvPr>
        </p:nvSpPr>
        <p:spPr>
          <a:xfrm>
            <a:off x="457200" y="152400"/>
            <a:ext cx="8686800" cy="5791200"/>
          </a:xfrm>
        </p:spPr>
        <p:txBody>
          <a:bodyPr>
            <a:noAutofit/>
          </a:bodyPr>
          <a:lstStyle/>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Arial" pitchFamily="34" charset="0"/>
              <a:buChar char="•"/>
            </a:pPr>
            <a:endParaRPr lang="en-NZ" sz="2800" dirty="0" smtClean="0"/>
          </a:p>
          <a:p>
            <a:pPr lvl="0" algn="l">
              <a:buFont typeface="Wingdings" pitchFamily="2" charset="2"/>
              <a:buChar char="Ø"/>
            </a:pPr>
            <a:r>
              <a:rPr lang="en-NZ" sz="2800" b="1" dirty="0" smtClean="0"/>
              <a:t>Growing collaboration between researchers in   </a:t>
            </a:r>
          </a:p>
          <a:p>
            <a:pPr lvl="0" algn="l"/>
            <a:r>
              <a:rPr lang="en-NZ" sz="2800" b="1" dirty="0" smtClean="0"/>
              <a:t>    developed  and developing countries.</a:t>
            </a:r>
          </a:p>
          <a:p>
            <a:pPr lvl="0" algn="l"/>
            <a:endParaRPr lang="en-US" sz="2800" b="1" dirty="0" smtClean="0"/>
          </a:p>
          <a:p>
            <a:pPr lvl="0" algn="l">
              <a:buFont typeface="Wingdings" pitchFamily="2" charset="2"/>
              <a:buChar char="Ø"/>
            </a:pPr>
            <a:r>
              <a:rPr lang="en-NZ" sz="2800" b="1" dirty="0" smtClean="0"/>
              <a:t>Multi-centre trials</a:t>
            </a:r>
            <a:r>
              <a:rPr lang="en-US" sz="2800" b="1" dirty="0" smtClean="0"/>
              <a:t> specially funded by drug</a:t>
            </a:r>
          </a:p>
          <a:p>
            <a:pPr lvl="0" algn="l"/>
            <a:r>
              <a:rPr lang="en-US" sz="2800" b="1" dirty="0" smtClean="0"/>
              <a:t>    companies.</a:t>
            </a:r>
          </a:p>
          <a:p>
            <a:pPr lvl="0" algn="l">
              <a:buFont typeface="Wingdings" pitchFamily="2" charset="2"/>
              <a:buChar char="Ø"/>
            </a:pPr>
            <a:endParaRPr lang="en-US" sz="2800" b="1" dirty="0" smtClean="0"/>
          </a:p>
          <a:p>
            <a:pPr lvl="0" algn="l">
              <a:buFont typeface="Wingdings" pitchFamily="2" charset="2"/>
              <a:buChar char="Ø"/>
            </a:pPr>
            <a:r>
              <a:rPr lang="en-NZ" sz="2800" b="1" dirty="0" smtClean="0"/>
              <a:t>Tissue and information moves across borders.</a:t>
            </a:r>
          </a:p>
          <a:p>
            <a:pPr lvl="0" algn="l">
              <a:buFont typeface="Wingdings" pitchFamily="2" charset="2"/>
              <a:buChar char="Ø"/>
            </a:pPr>
            <a:endParaRPr lang="en-US" sz="2800" b="1" dirty="0" smtClean="0"/>
          </a:p>
          <a:p>
            <a:pPr lvl="0" algn="l">
              <a:buFont typeface="Wingdings" pitchFamily="2" charset="2"/>
              <a:buChar char="Ø"/>
            </a:pPr>
            <a:r>
              <a:rPr lang="en-NZ" sz="2800" b="1" dirty="0" smtClean="0"/>
              <a:t>International networks. </a:t>
            </a:r>
            <a:endParaRPr lang="en-US" sz="28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838200"/>
            <a:ext cx="7903698" cy="5181600"/>
          </a:xfrm>
        </p:spPr>
        <p:txBody>
          <a:bodyPr/>
          <a:lstStyle/>
          <a:p>
            <a:r>
              <a:rPr lang="en-US" sz="3200" b="1" dirty="0" smtClean="0">
                <a:solidFill>
                  <a:srgbClr val="FFFF00"/>
                </a:solidFill>
              </a:rPr>
              <a:t>Risks</a:t>
            </a:r>
          </a:p>
          <a:p>
            <a:pPr>
              <a:buFont typeface="Arial" pitchFamily="34" charset="0"/>
              <a:buChar char="•"/>
            </a:pPr>
            <a:r>
              <a:rPr lang="en-US" sz="2800" b="1" dirty="0" smtClean="0"/>
              <a:t>Advantages may be taken to countries that  do not have or do not enforce high ethical standards. Benefits go other population. </a:t>
            </a:r>
          </a:p>
          <a:p>
            <a:pPr>
              <a:buFont typeface="Arial" pitchFamily="34" charset="0"/>
              <a:buChar char="•"/>
            </a:pPr>
            <a:endParaRPr lang="en-US" sz="2800" b="1" dirty="0" smtClean="0"/>
          </a:p>
          <a:p>
            <a:pPr>
              <a:buFont typeface="Arial" pitchFamily="34" charset="0"/>
              <a:buChar char="•"/>
            </a:pPr>
            <a:r>
              <a:rPr lang="en-US" sz="2800" b="1" dirty="0" smtClean="0"/>
              <a:t>HR as an engine to economic  development may push research beyond ethical standards.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1042</TotalTime>
  <Words>1781</Words>
  <Application>Microsoft Office PowerPoint</Application>
  <PresentationFormat>On-screen Show (4:3)</PresentationFormat>
  <Paragraphs>282</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Metro</vt:lpstr>
      <vt:lpstr>Ethics in Health Research</vt:lpstr>
      <vt:lpstr>OBJECTIVES OF THE LECTURE</vt:lpstr>
      <vt:lpstr>Contents</vt:lpstr>
      <vt:lpstr>Health Research Ethics</vt:lpstr>
      <vt:lpstr>DEFINITION</vt:lpstr>
      <vt:lpstr>Slide 6</vt:lpstr>
      <vt:lpstr>Research ethics is a concern?</vt:lpstr>
      <vt:lpstr>Globalization of ethics</vt:lpstr>
      <vt:lpstr>Slide 9</vt:lpstr>
      <vt:lpstr>Tuskegee syphilis experiment  (1932-72) </vt:lpstr>
      <vt:lpstr>examples</vt:lpstr>
      <vt:lpstr>Cincinnati radiation experiments </vt:lpstr>
      <vt:lpstr> Hepatitis in retarded children </vt:lpstr>
      <vt:lpstr>General ethical principles</vt:lpstr>
      <vt:lpstr>Slide 15</vt:lpstr>
      <vt:lpstr>2-Beneficence ) (الاحسان</vt:lpstr>
      <vt:lpstr>3-Justice (العدل )</vt:lpstr>
      <vt:lpstr>Research project should leave low –resources countries or communities better than previously</vt:lpstr>
      <vt:lpstr>Responsibility for ethics in health research</vt:lpstr>
      <vt:lpstr>Researches requiring ethical approval</vt:lpstr>
      <vt:lpstr>Slide 21</vt:lpstr>
      <vt:lpstr>Research involving humans or human materials</vt:lpstr>
      <vt:lpstr>Informed consent </vt:lpstr>
      <vt:lpstr>Slide 24</vt:lpstr>
      <vt:lpstr>Rights of a study participant: to be addressed when taking informed consent</vt:lpstr>
      <vt:lpstr>Payments for participation in research </vt:lpstr>
      <vt:lpstr>Social, community-based, public health or health services interventions </vt:lpstr>
      <vt:lpstr>Surveys of the general population </vt:lpstr>
      <vt:lpstr>Collection and use of human materials  </vt:lpstr>
      <vt:lpstr>Ethics in Clinical Trials</vt:lpstr>
      <vt:lpstr>example</vt:lpstr>
      <vt:lpstr>Ethical interactions in CT</vt:lpstr>
      <vt:lpstr>Slide 33</vt:lpstr>
      <vt:lpstr>Slide 34</vt:lpstr>
      <vt:lpstr>Ethical questions timing</vt:lpstr>
      <vt:lpstr>History of guidelines</vt:lpstr>
      <vt:lpstr>Slide 37</vt:lpstr>
      <vt:lpstr>Slide 38</vt:lpstr>
      <vt:lpstr>Reference book &amp; page number for the lecture resource</vt:lpstr>
      <vt:lpstr>Thank You for your Attention</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Health Research</dc:title>
  <dc:creator>Ashry</dc:creator>
  <cp:lastModifiedBy>User</cp:lastModifiedBy>
  <cp:revision>137</cp:revision>
  <dcterms:created xsi:type="dcterms:W3CDTF">2010-04-03T17:41:08Z</dcterms:created>
  <dcterms:modified xsi:type="dcterms:W3CDTF">2013-09-10T11:00:37Z</dcterms:modified>
</cp:coreProperties>
</file>