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273" r:id="rId3"/>
    <p:sldId id="275" r:id="rId4"/>
    <p:sldId id="279" r:id="rId5"/>
    <p:sldId id="281" r:id="rId6"/>
    <p:sldId id="292" r:id="rId7"/>
    <p:sldId id="310" r:id="rId8"/>
    <p:sldId id="301" r:id="rId9"/>
    <p:sldId id="305" r:id="rId10"/>
    <p:sldId id="306" r:id="rId11"/>
    <p:sldId id="309" r:id="rId12"/>
    <p:sldId id="311" r:id="rId13"/>
    <p:sldId id="282" r:id="rId14"/>
    <p:sldId id="345" r:id="rId15"/>
    <p:sldId id="312" r:id="rId16"/>
    <p:sldId id="313" r:id="rId17"/>
    <p:sldId id="283" r:id="rId18"/>
    <p:sldId id="317" r:id="rId19"/>
    <p:sldId id="318" r:id="rId20"/>
    <p:sldId id="321" r:id="rId21"/>
    <p:sldId id="322" r:id="rId22"/>
    <p:sldId id="325" r:id="rId23"/>
    <p:sldId id="284" r:id="rId24"/>
    <p:sldId id="285" r:id="rId25"/>
    <p:sldId id="286" r:id="rId26"/>
    <p:sldId id="340" r:id="rId27"/>
    <p:sldId id="314" r:id="rId28"/>
    <p:sldId id="316" r:id="rId29"/>
    <p:sldId id="315" r:id="rId30"/>
    <p:sldId id="344" r:id="rId31"/>
    <p:sldId id="334" r:id="rId32"/>
    <p:sldId id="335" r:id="rId33"/>
    <p:sldId id="336" r:id="rId34"/>
    <p:sldId id="338" r:id="rId35"/>
    <p:sldId id="302" r:id="rId36"/>
    <p:sldId id="288" r:id="rId37"/>
    <p:sldId id="331" r:id="rId38"/>
    <p:sldId id="289" r:id="rId39"/>
    <p:sldId id="333" r:id="rId40"/>
    <p:sldId id="272" r:id="rId41"/>
  </p:sldIdLst>
  <p:sldSz cx="9144000" cy="6858000" type="screen4x3"/>
  <p:notesSz cx="6953250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2787"/>
    <p:restoredTop sz="90929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0" rIns="92501" bIns="46250" numCol="1" anchor="t" anchorCtr="0" compatLnSpc="1">
            <a:prstTxWarp prst="textNoShape">
              <a:avLst/>
            </a:prstTxWarp>
          </a:bodyPr>
          <a:lstStyle>
            <a:lvl1pPr defTabSz="9255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0" rIns="92501" bIns="46250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0" rIns="92501" bIns="46250" numCol="1" anchor="b" anchorCtr="0" compatLnSpc="1">
            <a:prstTxWarp prst="textNoShape">
              <a:avLst/>
            </a:prstTxWarp>
          </a:bodyPr>
          <a:lstStyle>
            <a:lvl1pPr defTabSz="9255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0" rIns="92501" bIns="46250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smtClean="0">
                <a:cs typeface="Times New Roman" pitchFamily="18" charset="0"/>
              </a:defRPr>
            </a:lvl1pPr>
          </a:lstStyle>
          <a:p>
            <a:pPr>
              <a:defRPr/>
            </a:pPr>
            <a:fld id="{4184E89C-BDE4-4DC5-A903-1BD24B9125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0" rIns="92501" bIns="46250" numCol="1" anchor="t" anchorCtr="0" compatLnSpc="1">
            <a:prstTxWarp prst="textNoShape">
              <a:avLst/>
            </a:prstTxWarp>
          </a:bodyPr>
          <a:lstStyle>
            <a:lvl1pPr defTabSz="9255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0" rIns="92501" bIns="46250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6263"/>
            <a:ext cx="5099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0" rIns="92501" bIns="462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0" rIns="92501" bIns="46250" numCol="1" anchor="b" anchorCtr="0" compatLnSpc="1">
            <a:prstTxWarp prst="textNoShape">
              <a:avLst/>
            </a:prstTxWarp>
          </a:bodyPr>
          <a:lstStyle>
            <a:lvl1pPr defTabSz="9255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01" tIns="46250" rIns="92501" bIns="46250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smtClean="0">
                <a:cs typeface="Times New Roman" pitchFamily="18" charset="0"/>
              </a:defRPr>
            </a:lvl1pPr>
          </a:lstStyle>
          <a:p>
            <a:pPr>
              <a:defRPr/>
            </a:pPr>
            <a:fld id="{181CF13B-8A85-47EA-B23E-7C414CF6E03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58014-194A-43D8-87C5-5FF8AF055516}" type="slidenum">
              <a:rPr lang="ar-SA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90556-2DCE-4578-A54E-B8A16FE64284}" type="slidenum">
              <a:rPr lang="ar-SA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6E546A-3A1E-4C07-B46F-8AC2FC675EA1}" type="slidenum">
              <a:rPr lang="ar-SA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A1FBC-A476-4D35-966D-E6EC1F4BF5D2}" type="slidenum">
              <a:rPr lang="ar-SA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6C559-7D01-4E9D-BA3E-6927E3C97D67}" type="slidenum">
              <a:rPr lang="ar-SA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CA9D2F-882E-4FD4-B103-C149003D437F}" type="slidenum">
              <a:rPr lang="ar-SA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1184F-325F-431F-BFCF-6D0DA8E40720}" type="slidenum">
              <a:rPr lang="ar-SA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12DAD-B072-49EC-A9F7-030E96E71EAD}" type="slidenum">
              <a:rPr lang="ar-SA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AAB640-427A-4F86-8988-0AE8682AB26D}" type="slidenum">
              <a:rPr lang="ar-SA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D4B94-D0FA-4845-A2F2-70BB2654A512}" type="slidenum">
              <a:rPr lang="ar-SA"/>
              <a:pPr/>
              <a:t>18</a:t>
            </a:fld>
            <a:endParaRPr lang="en-US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7CAC28-73B2-4F13-BEE4-4F5C41A851E6}" type="slidenum">
              <a:rPr lang="ar-SA"/>
              <a:pPr/>
              <a:t>19</a:t>
            </a:fld>
            <a:endParaRPr lang="en-US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6A9E3-9ECF-4BD6-ABCC-65D1717E19E1}" type="slidenum">
              <a:rPr lang="ar-SA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9D8647-8255-4243-A171-C51630B752E7}" type="slidenum">
              <a:rPr lang="ar-SA"/>
              <a:pPr/>
              <a:t>20</a:t>
            </a:fld>
            <a:endParaRPr lang="en-US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5D6F4-ECF4-429B-901D-26F3D8E4411B}" type="slidenum">
              <a:rPr lang="ar-SA"/>
              <a:pPr/>
              <a:t>21</a:t>
            </a:fld>
            <a:endParaRPr lang="en-US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63171-ADB0-4FA0-B768-73CE6063AC91}" type="slidenum">
              <a:rPr lang="ar-SA"/>
              <a:pPr/>
              <a:t>22</a:t>
            </a:fld>
            <a:endParaRPr lang="en-US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D29C3A-740E-49B7-B56C-B6DD6C75F3AD}" type="slidenum">
              <a:rPr lang="ar-SA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AB1F17-B033-43F2-A5D3-5BF405C30F3D}" type="slidenum">
              <a:rPr lang="ar-SA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251ED-0B32-49C3-827B-4A6E73FD618F}" type="slidenum">
              <a:rPr lang="ar-SA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C240DE-3205-47FF-B5DD-244D41D1A37C}" type="slidenum">
              <a:rPr lang="ar-SA"/>
              <a:pPr/>
              <a:t>26</a:t>
            </a:fld>
            <a:endParaRPr lang="en-US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4750" y="698500"/>
            <a:ext cx="4602163" cy="345122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86263"/>
            <a:ext cx="5119688" cy="4154487"/>
          </a:xfrm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D62D0-ADA7-4156-B737-D343580BF450}" type="slidenum">
              <a:rPr lang="ar-SA"/>
              <a:pPr/>
              <a:t>27</a:t>
            </a:fld>
            <a:endParaRPr lang="en-US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220C5-DF16-4931-8962-B13B54DC5292}" type="slidenum">
              <a:rPr lang="ar-SA"/>
              <a:pPr/>
              <a:t>28</a:t>
            </a:fld>
            <a:endParaRPr lang="en-US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27279-5296-48D4-A221-95A2DBD6E5D6}" type="slidenum">
              <a:rPr lang="ar-SA"/>
              <a:pPr/>
              <a:t>29</a:t>
            </a:fld>
            <a:endParaRPr lang="en-US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013B3C-5C8B-42D9-B563-F11096EABC01}" type="slidenum">
              <a:rPr lang="ar-SA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54CC4-10D4-46E2-B009-66EA1BDE01DF}" type="slidenum">
              <a:rPr lang="ar-SA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E1FFC4-F053-4B2A-9635-7B11A40B5196}" type="slidenum">
              <a:rPr lang="ar-SA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82E389-3D2C-4AC7-862F-2624986479E6}" type="slidenum">
              <a:rPr lang="ar-SA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69E64C-EC76-4A1B-85E0-42F1C54E8A22}" type="slidenum">
              <a:rPr lang="ar-SA"/>
              <a:pPr/>
              <a:t>33</a:t>
            </a:fld>
            <a:endParaRPr lang="en-US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4750" y="698500"/>
            <a:ext cx="4602163" cy="3451225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86263"/>
            <a:ext cx="5119688" cy="4154487"/>
          </a:xfrm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1261-24F3-4992-BBCD-9ADC137CAFA5}" type="slidenum">
              <a:rPr lang="ar-SA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84153-6936-40AE-93A9-D02C7D107E17}" type="slidenum">
              <a:rPr lang="ar-SA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0A9CC-3B3A-4D52-8371-563AF1EAA0A5}" type="slidenum">
              <a:rPr lang="ar-SA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1418F5-4610-4298-8DCF-E3799542ABAF}" type="slidenum">
              <a:rPr lang="ar-SA"/>
              <a:pPr/>
              <a:t>37</a:t>
            </a:fld>
            <a:endParaRPr lang="en-US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B50A64-6E60-4F71-B8E2-6A004301F00B}" type="slidenum">
              <a:rPr lang="ar-SA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6F7CC-BB99-4886-ADD3-2EFA37C4961D}" type="slidenum">
              <a:rPr lang="ar-SA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837A7C-0C57-43C3-8D21-AD8E9DB31786}" type="slidenum">
              <a:rPr lang="ar-SA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80C020-5058-4027-A589-C46C80D7048D}" type="slidenum">
              <a:rPr lang="ar-SA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CAFF4D-425A-4451-92BF-029FC950D1A4}" type="slidenum">
              <a:rPr lang="ar-SA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85EF2-624C-4D86-A0F9-19ADB6517AB1}" type="slidenum">
              <a:rPr lang="ar-SA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75820-917F-4383-B603-4C0955FDB210}" type="slidenum">
              <a:rPr lang="ar-SA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9DAAF-96E5-4940-AAEE-D94C8D9324C0}" type="slidenum">
              <a:rPr lang="ar-SA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C89C9-C519-45BC-829C-2F78FC95A143}" type="slidenum">
              <a:rPr lang="ar-SA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394460E-2ABC-44C4-91C6-2681496A1B5C}" type="datetime3">
              <a:rPr lang="en-US"/>
              <a:pPr>
                <a:defRPr/>
              </a:pPr>
              <a:t>20 September 2013</a:t>
            </a:fld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453188"/>
            <a:ext cx="2895600" cy="709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Study Designs Overview</a:t>
            </a:r>
            <a:endParaRPr lang="ar-EG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54120A-60ED-4C00-AFB7-7D8B7265465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EA39-C62A-4E59-85D6-2CAD02D68370}" type="datetime3">
              <a:rPr lang="en-US"/>
              <a:pPr>
                <a:defRPr/>
              </a:pPr>
              <a:t>20 September 2013</a:t>
            </a:fld>
            <a:endParaRPr lang="ar-EG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Study Designs Overview</a:t>
            </a:r>
            <a:endParaRPr lang="ar-EG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F53CC-B066-468B-8875-88DBECC125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A596E-1C7A-4D3D-B8CA-02ECB3E79E9E}" type="datetime3">
              <a:rPr lang="en-US"/>
              <a:pPr>
                <a:defRPr/>
              </a:pPr>
              <a:t>20 September 2013</a:t>
            </a:fld>
            <a:endParaRPr lang="ar-EG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Study Designs Overview</a:t>
            </a:r>
            <a:endParaRPr lang="ar-EG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146FF-7AD7-4D6E-AFED-F266FC9E2A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41475"/>
            <a:ext cx="7772400" cy="4454525"/>
          </a:xfrm>
        </p:spPr>
        <p:txBody>
          <a:bodyPr/>
          <a:lstStyle/>
          <a:p>
            <a:pPr lvl="0"/>
            <a:endParaRPr lang="ar-EG" noProof="0" smtClean="0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42D9B-AFA7-40FB-A0D2-006317E841BE}" type="datetime3">
              <a:rPr lang="en-US"/>
              <a:pPr>
                <a:defRPr/>
              </a:pPr>
              <a:t>20 September 2013</a:t>
            </a:fld>
            <a:endParaRPr lang="ar-EG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Study Designs Overview</a:t>
            </a:r>
            <a:endParaRPr lang="ar-EG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C8B83-C11C-484C-A9D4-DAEE5CD654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41475"/>
            <a:ext cx="7772400" cy="4454525"/>
          </a:xfrm>
        </p:spPr>
        <p:txBody>
          <a:bodyPr/>
          <a:lstStyle/>
          <a:p>
            <a:pPr lvl="0"/>
            <a:endParaRPr lang="ar-EG" noProof="0" smtClean="0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9BECA-200D-493E-A600-6E6B32ABF8A9}" type="datetime3">
              <a:rPr lang="en-US"/>
              <a:pPr>
                <a:defRPr/>
              </a:pPr>
              <a:t>20 September 2013</a:t>
            </a:fld>
            <a:endParaRPr lang="ar-EG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Study Designs Overview</a:t>
            </a:r>
            <a:endParaRPr lang="ar-EG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743F3-62F3-405B-B2B8-339D6799DBC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1F228-5042-40C2-9471-62926347BAAE}" type="datetime3">
              <a:rPr lang="en-US"/>
              <a:pPr>
                <a:defRPr/>
              </a:pPr>
              <a:t>20 September 2013</a:t>
            </a:fld>
            <a:endParaRPr lang="ar-EG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Study Designs Overview</a:t>
            </a:r>
            <a:endParaRPr lang="ar-EG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77F97-0C84-48F8-912F-82060875DC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32751-B349-4EC1-A6BE-BA0E9C7D38A1}" type="datetime3">
              <a:rPr lang="en-US"/>
              <a:pPr>
                <a:defRPr/>
              </a:pPr>
              <a:t>20 September 2013</a:t>
            </a:fld>
            <a:endParaRPr lang="ar-EG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Study Designs Overview</a:t>
            </a:r>
            <a:endParaRPr lang="ar-EG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0FC09-F363-445D-BD51-FB7CF40AB2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418C-9B84-4565-9373-A0ABB776CAD9}" type="datetime3">
              <a:rPr lang="en-US"/>
              <a:pPr>
                <a:defRPr/>
              </a:pPr>
              <a:t>20 September 2013</a:t>
            </a:fld>
            <a:endParaRPr lang="ar-EG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Study Designs Overview</a:t>
            </a:r>
            <a:endParaRPr lang="ar-EG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AD8FB-C090-42A9-B80A-775819A1D63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83B60-ACFD-4A0B-B031-6B9D75181493}" type="datetime3">
              <a:rPr lang="en-US"/>
              <a:pPr>
                <a:defRPr/>
              </a:pPr>
              <a:t>20 September 2013</a:t>
            </a:fld>
            <a:endParaRPr lang="ar-EG"/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Study Designs Overview</a:t>
            </a:r>
            <a:endParaRPr lang="ar-EG"/>
          </a:p>
        </p:txBody>
      </p:sp>
      <p:sp>
        <p:nvSpPr>
          <p:cNvPr id="9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85C8C-AB88-4595-9771-C6D3C235FC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178F5-48FB-4228-BE56-A111E970AFCA}" type="datetime3">
              <a:rPr lang="en-US"/>
              <a:pPr>
                <a:defRPr/>
              </a:pPr>
              <a:t>20 September 2013</a:t>
            </a:fld>
            <a:endParaRPr lang="ar-EG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Study Designs Overview</a:t>
            </a:r>
            <a:endParaRPr lang="ar-EG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F0372-B244-4286-8024-A3C367663E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5C9A6-A775-4407-A1F2-110A38BCB7CE}" type="datetime3">
              <a:rPr lang="en-US"/>
              <a:pPr>
                <a:defRPr/>
              </a:pPr>
              <a:t>20 September 2013</a:t>
            </a:fld>
            <a:endParaRPr lang="ar-EG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Study Designs Overview</a:t>
            </a:r>
            <a:endParaRPr lang="ar-EG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1419B-0550-42D3-BE18-04DC6F2258D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BD3AC-97CC-4441-9ED8-A24486681722}" type="datetime3">
              <a:rPr lang="en-US"/>
              <a:pPr>
                <a:defRPr/>
              </a:pPr>
              <a:t>20 September 2013</a:t>
            </a:fld>
            <a:endParaRPr lang="ar-EG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Study Designs Overview</a:t>
            </a:r>
            <a:endParaRPr lang="ar-EG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D59F3-B940-4A75-87E0-9C5C75D5ED0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AD607-9739-4370-B46F-DD7C9D56E119}" type="datetime3">
              <a:rPr lang="en-US"/>
              <a:pPr>
                <a:defRPr/>
              </a:pPr>
              <a:t>20 September 2013</a:t>
            </a:fld>
            <a:endParaRPr lang="ar-EG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Study Designs Overview</a:t>
            </a:r>
            <a:endParaRPr lang="ar-EG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F6831-B29B-4182-8E14-F2D71F1161C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26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3075" name="Freeform 1027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3076" name="Freeform 1028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3077" name="Freeform 1029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3078" name="Freeform 1030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3079" name="Rectangle 103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0F8A0AE6-03C5-4D38-ABF1-9E1078548B80}" type="datetime3">
              <a:rPr lang="en-US"/>
              <a:pPr>
                <a:defRPr/>
              </a:pPr>
              <a:t>20 September 2013</a:t>
            </a:fld>
            <a:endParaRPr lang="ar-EG"/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Study Designs Overview</a:t>
            </a:r>
            <a:endParaRPr lang="ar-EG"/>
          </a:p>
        </p:txBody>
      </p:sp>
      <p:sp>
        <p:nvSpPr>
          <p:cNvPr id="3082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cs typeface="Times New Roman" pitchFamily="18" charset="0"/>
              </a:defRPr>
            </a:lvl1pPr>
          </a:lstStyle>
          <a:p>
            <a:pPr>
              <a:defRPr/>
            </a:pPr>
            <a:fld id="{1CDB5B53-E152-4746-9134-625B1E9976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3" name="Rectangle 10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9138"/>
            <a:ext cx="7772400" cy="13684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Study Designs in Health Research: An Overview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076700"/>
            <a:ext cx="6324600" cy="2781300"/>
          </a:xfrm>
        </p:spPr>
        <p:txBody>
          <a:bodyPr/>
          <a:lstStyle/>
          <a:p>
            <a:pPr marL="635000" indent="-635000" algn="l" eaLnBrk="1" hangingPunct="1">
              <a:buSzTx/>
              <a:defRPr/>
            </a:pPr>
            <a:r>
              <a:rPr lang="en-US" sz="3200" b="1" smtClean="0"/>
              <a:t>	</a:t>
            </a:r>
          </a:p>
          <a:p>
            <a:pPr marL="635000" indent="-635000" algn="l" eaLnBrk="1" hangingPunct="1">
              <a:buSzTx/>
              <a:defRPr/>
            </a:pPr>
            <a:r>
              <a:rPr lang="en-US" sz="3200" b="1" smtClean="0"/>
              <a:t>	</a:t>
            </a:r>
          </a:p>
          <a:p>
            <a:pPr marL="635000" indent="-635000" eaLnBrk="1" hangingPunct="1">
              <a:buSzTx/>
              <a:defRPr/>
            </a:pPr>
            <a:r>
              <a:rPr lang="en-US" sz="2200" smtClean="0">
                <a:effectLst/>
              </a:rPr>
              <a:t>Ahmed Mandil</a:t>
            </a:r>
          </a:p>
          <a:p>
            <a:pPr marL="635000" indent="-635000" eaLnBrk="1" hangingPunct="1">
              <a:buSzTx/>
              <a:defRPr/>
            </a:pPr>
            <a:r>
              <a:rPr lang="en-US" sz="2200" smtClean="0">
                <a:effectLst/>
              </a:rPr>
              <a:t> Prof of Epidemiology</a:t>
            </a:r>
          </a:p>
          <a:p>
            <a:pPr marL="635000" indent="-635000" eaLnBrk="1" hangingPunct="1">
              <a:buSzTx/>
              <a:defRPr/>
            </a:pPr>
            <a:r>
              <a:rPr lang="en-US" sz="2200" smtClean="0">
                <a:effectLst/>
              </a:rPr>
              <a:t>KSU College of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Involves Skills of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8229600" cy="4456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smtClean="0"/>
              <a:t>Observing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2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smtClean="0"/>
              <a:t>Conversing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2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smtClean="0"/>
              <a:t>Participating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2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smtClean="0"/>
              <a:t>Interpreting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2337540-C3A2-49AC-B3AD-1072380CA2BE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A21044-EAB9-4EA0-BE8D-DFB2B3C36039}" type="slidenum">
              <a:rPr lang="ar-SA"/>
              <a:pPr/>
              <a:t>10</a:t>
            </a:fld>
            <a:endParaRPr lang="en-US"/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Rigor in Qualitative Research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773238"/>
            <a:ext cx="3709988" cy="445611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latin typeface="Arial Rounded MT Bold" pitchFamily="34" charset="0"/>
              </a:rPr>
              <a:t>Dependability</a:t>
            </a:r>
          </a:p>
          <a:p>
            <a:pPr eaLnBrk="1" hangingPunct="1">
              <a:defRPr/>
            </a:pPr>
            <a:r>
              <a:rPr lang="en-US" sz="3200" b="1" smtClean="0">
                <a:latin typeface="Arial Rounded MT Bold" pitchFamily="34" charset="0"/>
              </a:rPr>
              <a:t>Credibility</a:t>
            </a:r>
          </a:p>
          <a:p>
            <a:pPr eaLnBrk="1" hangingPunct="1">
              <a:defRPr/>
            </a:pPr>
            <a:r>
              <a:rPr lang="en-US" sz="3200" b="1" smtClean="0">
                <a:latin typeface="Arial Rounded MT Bold" pitchFamily="34" charset="0"/>
              </a:rPr>
              <a:t>Transferability</a:t>
            </a:r>
          </a:p>
          <a:p>
            <a:pPr eaLnBrk="1" hangingPunct="1">
              <a:defRPr/>
            </a:pPr>
            <a:r>
              <a:rPr lang="en-US" sz="3200" b="1" smtClean="0">
                <a:latin typeface="Arial Rounded MT Bold" pitchFamily="34" charset="0"/>
              </a:rPr>
              <a:t>Confirmability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AD4228B-6596-4972-B7B0-D224546EDF21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FFDF3A-5F48-4F8B-953E-6C741A5257F2}" type="slidenum">
              <a:rPr lang="ar-SA"/>
              <a:pPr/>
              <a:t>11</a:t>
            </a:fld>
            <a:endParaRPr lang="en-US"/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chemeClr val="tx2"/>
                </a:solidFill>
              </a:rPr>
              <a:t>Quantitative Designs</a:t>
            </a:r>
          </a:p>
          <a:p>
            <a:pPr eaLnBrk="1" hangingPunct="1">
              <a:defRPr/>
            </a:pPr>
            <a:endParaRPr lang="en-US" sz="36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Quantitative designs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chemeClr val="tx2"/>
                </a:solidFill>
              </a:rPr>
              <a:t>Observational</a:t>
            </a:r>
            <a:r>
              <a:rPr lang="en-US" sz="3600" smtClean="0"/>
              <a:t>: studies that do not involve any intervention or experiment.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chemeClr val="tx2"/>
                </a:solidFill>
              </a:rPr>
              <a:t>Experimental</a:t>
            </a:r>
            <a:r>
              <a:rPr lang="en-US" sz="3600" smtClean="0"/>
              <a:t>: studies that entail </a:t>
            </a:r>
            <a:r>
              <a:rPr lang="en-US" sz="3600" smtClean="0">
                <a:solidFill>
                  <a:schemeClr val="tx2"/>
                </a:solidFill>
              </a:rPr>
              <a:t>manipulation</a:t>
            </a:r>
            <a:r>
              <a:rPr lang="en-US" sz="3600" smtClean="0"/>
              <a:t> of the study factor (exposure) and </a:t>
            </a:r>
            <a:r>
              <a:rPr lang="en-US" sz="3600" smtClean="0">
                <a:solidFill>
                  <a:schemeClr val="tx2"/>
                </a:solidFill>
              </a:rPr>
              <a:t>randomization</a:t>
            </a:r>
            <a:r>
              <a:rPr lang="en-US" sz="3600" smtClean="0"/>
              <a:t> of subjects to treatment (exposure) groups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08877F-25B1-4D8C-8569-DED3D39171FD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1C31F1-8F74-4256-9223-C7DCDB44D142}" type="slidenum">
              <a:rPr lang="ar-SA"/>
              <a:pPr/>
              <a:t>13</a:t>
            </a:fld>
            <a:endParaRPr lang="en-US"/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chemeClr val="tx2"/>
                </a:solidFill>
              </a:rPr>
              <a:t>Observational Designs</a:t>
            </a:r>
          </a:p>
          <a:p>
            <a:pPr eaLnBrk="1" hangingPunct="1">
              <a:defRPr/>
            </a:pPr>
            <a:endParaRPr lang="en-US" sz="36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Observation Methods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chemeClr val="tx2"/>
                </a:solidFill>
              </a:rPr>
              <a:t>Selected Units</a:t>
            </a:r>
            <a:r>
              <a:rPr lang="en-US" sz="3200" smtClean="0"/>
              <a:t>: individuals, groups </a:t>
            </a:r>
          </a:p>
          <a:p>
            <a:pPr eaLnBrk="1" hangingPunct="1">
              <a:defRPr/>
            </a:pPr>
            <a:r>
              <a:rPr lang="en-US" sz="3200" smtClean="0">
                <a:solidFill>
                  <a:schemeClr val="tx2"/>
                </a:solidFill>
              </a:rPr>
              <a:t>Study Populations</a:t>
            </a:r>
            <a:r>
              <a:rPr lang="en-US" sz="3200" smtClean="0"/>
              <a:t>: cross-sectional, longitudinal </a:t>
            </a:r>
          </a:p>
          <a:p>
            <a:pPr eaLnBrk="1" hangingPunct="1">
              <a:defRPr/>
            </a:pPr>
            <a:r>
              <a:rPr lang="en-US" sz="3200" smtClean="0">
                <a:solidFill>
                  <a:schemeClr val="tx2"/>
                </a:solidFill>
              </a:rPr>
              <a:t>Data collection timing</a:t>
            </a:r>
            <a:r>
              <a:rPr lang="en-US" sz="3200" smtClean="0"/>
              <a:t>: prospectively, retrospectively, combination</a:t>
            </a:r>
          </a:p>
          <a:p>
            <a:pPr eaLnBrk="1" hangingPunct="1">
              <a:defRPr/>
            </a:pPr>
            <a:r>
              <a:rPr lang="en-US" sz="3200" smtClean="0">
                <a:solidFill>
                  <a:schemeClr val="tx2"/>
                </a:solidFill>
              </a:rPr>
              <a:t>Data collection types</a:t>
            </a:r>
            <a:r>
              <a:rPr lang="en-US" sz="3200" smtClean="0"/>
              <a:t>: primary, secondary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45D068F-B503-4525-88B6-68DEE50E6A7E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438FF-CD2D-48F9-8156-F50A3CF9A456}" type="slidenum">
              <a:rPr lang="ar-SA"/>
              <a:pPr/>
              <a:t>15</a:t>
            </a:fld>
            <a:endParaRPr lang="en-US"/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Study populations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tx2"/>
                </a:solidFill>
              </a:rPr>
              <a:t>Cross-sectional</a:t>
            </a:r>
            <a:r>
              <a:rPr lang="en-US" b="1" smtClean="0"/>
              <a:t>:</a:t>
            </a:r>
            <a:r>
              <a:rPr lang="en-US" smtClean="0"/>
              <a:t> where only </a:t>
            </a:r>
            <a:r>
              <a:rPr lang="en-US" b="1" smtClean="0">
                <a:solidFill>
                  <a:schemeClr val="tx2"/>
                </a:solidFill>
              </a:rPr>
              <a:t>ONE</a:t>
            </a:r>
            <a:r>
              <a:rPr lang="en-US" smtClean="0"/>
              <a:t> set of observations is collected for every unit in the study, at a certain point in time, disregarding the length of time of the study as a whole</a:t>
            </a:r>
          </a:p>
          <a:p>
            <a:pPr eaLnBrk="1" hangingPunct="1">
              <a:defRPr/>
            </a:pPr>
            <a:r>
              <a:rPr lang="en-US" b="1" smtClean="0">
                <a:solidFill>
                  <a:schemeClr val="tx2"/>
                </a:solidFill>
              </a:rPr>
              <a:t>Longitudinal</a:t>
            </a:r>
            <a:r>
              <a:rPr lang="en-US" b="1" smtClean="0"/>
              <a:t>:</a:t>
            </a:r>
            <a:r>
              <a:rPr lang="en-US" smtClean="0"/>
              <a:t> where </a:t>
            </a:r>
            <a:r>
              <a:rPr lang="en-US" b="1" smtClean="0">
                <a:solidFill>
                  <a:schemeClr val="tx2"/>
                </a:solidFill>
              </a:rPr>
              <a:t>TWO or MORE</a:t>
            </a:r>
            <a:r>
              <a:rPr lang="en-US" smtClean="0"/>
              <a:t> sets of observations are collected for every unit in the study, i.e. follow-up is involved in order to allow monitoring of a certain population (cohort) over a specified period of time.  Such populations are AT RISK (disease-free) at the start of the study.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F7CAE98-6ABC-4C08-A554-BF32EDA9AC94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0E5795-00E9-49B9-BD11-41A0D0D48E52}" type="slidenum">
              <a:rPr lang="ar-SA"/>
              <a:pPr/>
              <a:t>16</a:t>
            </a:fld>
            <a:endParaRPr lang="en-US"/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Observational Designs: Classification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Exploratory</a:t>
            </a:r>
            <a:r>
              <a:rPr lang="en-US" sz="2800" dirty="0" smtClean="0"/>
              <a:t>: used when the state of knowledge about the phenomenon is poor: small scale; of limited duration.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Descriptive</a:t>
            </a:r>
            <a:r>
              <a:rPr lang="en-US" sz="2800" dirty="0" smtClean="0"/>
              <a:t>: used to formulate a certain hypothesis: small / large scale.  Examples: case-studies / series; cross-sectional studies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Analytical</a:t>
            </a:r>
            <a:r>
              <a:rPr lang="en-US" sz="2800" dirty="0" smtClean="0"/>
              <a:t>: used to test hypotheses: small / large scale.  Examples: case-control, cross-sectional, cohort</a:t>
            </a:r>
            <a:r>
              <a:rPr lang="en-US" dirty="0" smtClean="0"/>
              <a:t>.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239807F-1B10-416C-B49C-961BD419BE7C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8840E8-80BB-4EA0-8A12-28FB13F5840B}" type="slidenum">
              <a:rPr lang="ar-SA"/>
              <a:pPr/>
              <a:t>17</a:t>
            </a:fld>
            <a:endParaRPr lang="en-US"/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 smtClean="0">
                <a:latin typeface="Arial Rounded MT Bold" pitchFamily="34" charset="0"/>
              </a:rPr>
              <a:t>Case-series: </a:t>
            </a:r>
            <a:br>
              <a:rPr lang="en-GB" sz="3200" smtClean="0">
                <a:latin typeface="Arial Rounded MT Bold" pitchFamily="34" charset="0"/>
              </a:rPr>
            </a:br>
            <a:r>
              <a:rPr lang="en-GB" sz="3200" smtClean="0">
                <a:latin typeface="Arial Rounded MT Bold" pitchFamily="34" charset="0"/>
              </a:rPr>
              <a:t>Clinical case series</a:t>
            </a:r>
            <a:endParaRPr lang="en-GB" sz="3200" smtClean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686800" cy="47371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mtClean="0">
                <a:solidFill>
                  <a:schemeClr val="tx2"/>
                </a:solidFill>
                <a:latin typeface="Arial Rounded MT Bold" pitchFamily="34" charset="0"/>
              </a:rPr>
              <a:t>Clinical case-series:</a:t>
            </a:r>
            <a:r>
              <a:rPr lang="en-GB" smtClean="0">
                <a:latin typeface="Arial Rounded MT Bold" pitchFamily="34" charset="0"/>
              </a:rPr>
              <a:t> usually a coherent and consecutive set of cases of a disease (or similar problem) which derive from either the practice of one or more health care professionals or a defined health care setting, e.g. a hospital or family practice.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>
                <a:latin typeface="Arial Rounded MT Bold" pitchFamily="34" charset="0"/>
              </a:rPr>
              <a:t>A case-series is, effectively, a </a:t>
            </a:r>
            <a:r>
              <a:rPr lang="en-GB" smtClean="0">
                <a:solidFill>
                  <a:schemeClr val="tx2"/>
                </a:solidFill>
                <a:latin typeface="Arial Rounded MT Bold" pitchFamily="34" charset="0"/>
              </a:rPr>
              <a:t>register</a:t>
            </a:r>
            <a:r>
              <a:rPr lang="en-GB" smtClean="0">
                <a:latin typeface="Arial Rounded MT Bold" pitchFamily="34" charset="0"/>
              </a:rPr>
              <a:t> of cases.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>
                <a:solidFill>
                  <a:schemeClr val="tx2"/>
                </a:solidFill>
                <a:latin typeface="Arial Rounded MT Bold" pitchFamily="34" charset="0"/>
              </a:rPr>
              <a:t>Analyse cases together to learn about the disease</a:t>
            </a:r>
            <a:r>
              <a:rPr lang="en-GB" smtClean="0">
                <a:latin typeface="Arial Rounded MT Bold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>
                <a:latin typeface="Arial Rounded MT Bold" pitchFamily="34" charset="0"/>
              </a:rPr>
              <a:t>Clinical case-series are of value in epidemiology for: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mtClean="0">
                <a:latin typeface="Arial Rounded MT Bold" pitchFamily="34" charset="0"/>
              </a:rPr>
              <a:t>Studying symptoms and signs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mtClean="0">
                <a:latin typeface="Arial Rounded MT Bold" pitchFamily="34" charset="0"/>
              </a:rPr>
              <a:t>Creating case definitions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mtClean="0">
                <a:latin typeface="Arial Rounded MT Bold" pitchFamily="34" charset="0"/>
              </a:rPr>
              <a:t>Clinical education, audit and research 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33B9ACF-193C-4D2B-BAB6-DD6C8D2852E0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37E995-9ECD-47A7-927E-F9AC1A4A5B48}" type="slidenum">
              <a:rPr lang="ar-SA"/>
              <a:pPr/>
              <a:t>18</a:t>
            </a:fld>
            <a:endParaRPr lang="en-US"/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Case series: </a:t>
            </a:r>
            <a:br>
              <a:rPr lang="en-GB" smtClean="0"/>
            </a:br>
            <a:r>
              <a:rPr lang="en-GB" smtClean="0"/>
              <a:t>P</a:t>
            </a:r>
            <a:r>
              <a:rPr lang="en-GB" sz="3200" smtClean="0">
                <a:latin typeface="Arial Rounded MT Bold" pitchFamily="34" charset="0"/>
              </a:rPr>
              <a:t>opulation based</a:t>
            </a:r>
            <a:r>
              <a:rPr lang="en-GB" smtClean="0"/>
              <a:t> 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772400" cy="4827588"/>
          </a:xfrm>
        </p:spPr>
        <p:txBody>
          <a:bodyPr/>
          <a:lstStyle/>
          <a:p>
            <a:pPr eaLnBrk="1" hangingPunct="1">
              <a:defRPr/>
            </a:pPr>
            <a:r>
              <a:rPr lang="en-GB" b="1" smtClean="0">
                <a:latin typeface="Arial Rounded MT Bold" pitchFamily="34" charset="0"/>
              </a:rPr>
              <a:t>When a </a:t>
            </a:r>
            <a:r>
              <a:rPr lang="en-GB" b="1" smtClean="0">
                <a:solidFill>
                  <a:schemeClr val="tx2"/>
                </a:solidFill>
                <a:latin typeface="Arial Rounded MT Bold" pitchFamily="34" charset="0"/>
              </a:rPr>
              <a:t>clinical case-series</a:t>
            </a:r>
            <a:r>
              <a:rPr lang="en-GB" b="1" smtClean="0">
                <a:latin typeface="Arial Rounded MT Bold" pitchFamily="34" charset="0"/>
              </a:rPr>
              <a:t> is complete for a defined geographical area for which the population is known, it is, effectively, a </a:t>
            </a:r>
            <a:r>
              <a:rPr lang="en-GB" b="1" smtClean="0">
                <a:solidFill>
                  <a:schemeClr val="tx2"/>
                </a:solidFill>
                <a:latin typeface="Arial Rounded MT Bold" pitchFamily="34" charset="0"/>
              </a:rPr>
              <a:t>population based case-series</a:t>
            </a:r>
            <a:r>
              <a:rPr lang="en-GB" b="1" smtClean="0">
                <a:latin typeface="Arial Rounded MT Bold" pitchFamily="34" charset="0"/>
              </a:rPr>
              <a:t> consisting of a population register of cases. </a:t>
            </a:r>
          </a:p>
          <a:p>
            <a:pPr eaLnBrk="1" hangingPunct="1">
              <a:defRPr/>
            </a:pPr>
            <a:r>
              <a:rPr lang="en-GB" b="1" smtClean="0">
                <a:latin typeface="Arial Rounded MT Bold" pitchFamily="34" charset="0"/>
              </a:rPr>
              <a:t>Epidemiologically the most important case-series are registers of serious diseases or deaths (usually NCDs), and of health service utilisation, e.g. hospital admissions. </a:t>
            </a:r>
          </a:p>
          <a:p>
            <a:pPr eaLnBrk="1" hangingPunct="1">
              <a:defRPr/>
            </a:pPr>
            <a:r>
              <a:rPr lang="en-GB" b="1" smtClean="0">
                <a:latin typeface="Arial Rounded MT Bold" pitchFamily="34" charset="0"/>
              </a:rPr>
              <a:t>Usually compiled for administrative and legal reasons. 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98192A8-36BD-429B-9671-6D7AF8819EB9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641D96-0D62-4277-B03C-64DD486E072F}" type="slidenum">
              <a:rPr lang="ar-SA"/>
              <a:pPr/>
              <a:t>19</a:t>
            </a:fld>
            <a:endParaRPr lang="en-US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Headlines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1989138"/>
            <a:ext cx="6958012" cy="4321175"/>
          </a:xfrm>
        </p:spPr>
        <p:txBody>
          <a:bodyPr/>
          <a:lstStyle/>
          <a:p>
            <a:pPr marL="635000" indent="-635000" algn="l" eaLnBrk="1" hangingPunct="1">
              <a:buSzTx/>
              <a:buFont typeface="Wingdings" pitchFamily="2" charset="2"/>
              <a:buChar char="Ø"/>
              <a:defRPr/>
            </a:pPr>
            <a:r>
              <a:rPr lang="en-US" sz="2800" b="1" smtClean="0"/>
              <a:t>Health research</a:t>
            </a:r>
          </a:p>
          <a:p>
            <a:pPr marL="635000" indent="-635000" algn="l" eaLnBrk="1" hangingPunct="1">
              <a:buSzTx/>
              <a:buFont typeface="Wingdings" pitchFamily="2" charset="2"/>
              <a:buChar char="Ø"/>
              <a:defRPr/>
            </a:pPr>
            <a:r>
              <a:rPr lang="en-US" sz="2800" b="1" smtClean="0"/>
              <a:t>Classification of study designs</a:t>
            </a:r>
          </a:p>
          <a:p>
            <a:pPr marL="635000" indent="-635000" algn="l" eaLnBrk="1" hangingPunct="1">
              <a:buSzTx/>
              <a:buFont typeface="Wingdings" pitchFamily="2" charset="2"/>
              <a:buChar char="Ø"/>
              <a:defRPr/>
            </a:pPr>
            <a:r>
              <a:rPr lang="en-US" sz="2800" b="1" smtClean="0"/>
              <a:t>Qualitative methods</a:t>
            </a:r>
          </a:p>
          <a:p>
            <a:pPr marL="635000" indent="-635000" algn="l" eaLnBrk="1" hangingPunct="1">
              <a:buSzTx/>
              <a:buFont typeface="Wingdings" pitchFamily="2" charset="2"/>
              <a:buChar char="Ø"/>
              <a:defRPr/>
            </a:pPr>
            <a:r>
              <a:rPr lang="en-US" sz="2800" b="1" smtClean="0"/>
              <a:t>Quantitative methods</a:t>
            </a:r>
          </a:p>
          <a:p>
            <a:pPr marL="635000" indent="-635000" algn="l" eaLnBrk="1" hangingPunct="1">
              <a:buSzTx/>
              <a:buFont typeface="Wingdings" pitchFamily="2" charset="2"/>
              <a:buChar char="Ø"/>
              <a:defRPr/>
            </a:pPr>
            <a:r>
              <a:rPr lang="en-US" sz="2800" b="1" smtClean="0"/>
              <a:t>Choice of study design</a:t>
            </a:r>
          </a:p>
          <a:p>
            <a:pPr marL="635000" indent="-635000" algn="l" eaLnBrk="1" hangingPunct="1">
              <a:buSzTx/>
              <a:buFont typeface="Wingdings" pitchFamily="2" charset="2"/>
              <a:buChar char="Ø"/>
              <a:defRPr/>
            </a:pPr>
            <a:endParaRPr lang="en-US" sz="3200" b="1" smtClean="0"/>
          </a:p>
          <a:p>
            <a:pPr marL="635000" indent="-635000" algn="l" eaLnBrk="1" hangingPunct="1">
              <a:buSzTx/>
              <a:buFont typeface="Wingdings" pitchFamily="2" charset="2"/>
              <a:buChar char="Ø"/>
              <a:defRPr/>
            </a:pPr>
            <a:endParaRPr lang="en-US" sz="3200" b="1" smtClean="0"/>
          </a:p>
          <a:p>
            <a:pPr marL="635000" indent="-635000" algn="l" eaLnBrk="1" hangingPunct="1">
              <a:buSzTx/>
              <a:buFont typeface="Wingdings" pitchFamily="2" charset="2"/>
              <a:buChar char="Ø"/>
              <a:defRPr/>
            </a:pPr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242888"/>
            <a:ext cx="8604250" cy="1295401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Case series: Population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229600" cy="4411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b="1" smtClean="0">
                <a:latin typeface="Arial Rounded MT Bold" pitchFamily="34" charset="0"/>
              </a:rPr>
              <a:t>Full epidemiological use of case-series data needs information on the population to permit calculation of </a:t>
            </a:r>
            <a:r>
              <a:rPr lang="en-GB" b="1" smtClean="0">
                <a:solidFill>
                  <a:schemeClr val="tx2"/>
                </a:solidFill>
                <a:latin typeface="Arial Rounded MT Bold" pitchFamily="34" charset="0"/>
              </a:rPr>
              <a:t>rates</a:t>
            </a:r>
            <a:r>
              <a:rPr lang="en-GB" b="1" smtClean="0">
                <a:latin typeface="Arial Rounded MT Bold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b="1" smtClean="0">
                <a:latin typeface="Arial Rounded MT Bold" pitchFamily="34" charset="0"/>
              </a:rPr>
              <a:t>Key to understanding the distribution of disease in populations and to the study of variations over time, between places and by population characteristics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b="1" smtClean="0">
                <a:latin typeface="Arial Rounded MT Bold" pitchFamily="34" charset="0"/>
              </a:rPr>
              <a:t>Case-series </a:t>
            </a:r>
            <a:r>
              <a:rPr lang="en-GB" b="1" smtClean="0">
                <a:solidFill>
                  <a:schemeClr val="tx2"/>
                </a:solidFill>
                <a:latin typeface="Arial Rounded MT Bold" pitchFamily="34" charset="0"/>
              </a:rPr>
              <a:t>can provide the key to sound case control and cohort studies and trials</a:t>
            </a:r>
            <a:r>
              <a:rPr lang="en-GB" b="1" smtClean="0">
                <a:latin typeface="Arial Rounded MT Bold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b="1" smtClean="0">
                <a:latin typeface="Arial Rounded MT Bold" pitchFamily="34" charset="0"/>
              </a:rPr>
              <a:t>Design of a case-series is conceptually simple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b="1" smtClean="0">
                <a:latin typeface="Arial Rounded MT Bold" pitchFamily="34" charset="0"/>
              </a:rPr>
              <a:t>Defines a disease or health problem to be studied and sets up a </a:t>
            </a:r>
            <a:r>
              <a:rPr lang="en-GB" b="1" smtClean="0">
                <a:solidFill>
                  <a:schemeClr val="tx2"/>
                </a:solidFill>
                <a:latin typeface="Arial Rounded MT Bold" pitchFamily="34" charset="0"/>
              </a:rPr>
              <a:t>system for capturing data on the health status and related factors in consecutive cases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1400" smtClean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218EEDF-65B3-4CE9-93A1-8FF608B0496A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A1F257-F86B-4960-B3AE-F031812E9E4C}" type="slidenum">
              <a:rPr lang="ar-SA"/>
              <a:pPr/>
              <a:t>20</a:t>
            </a:fld>
            <a:endParaRPr lang="en-US"/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Case series: </a:t>
            </a:r>
            <a:br>
              <a:rPr lang="en-GB" smtClean="0"/>
            </a:br>
            <a:r>
              <a:rPr lang="en-GB" smtClean="0"/>
              <a:t>Requirements for interpretation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28775"/>
            <a:ext cx="883920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b="1" smtClean="0">
                <a:latin typeface="Arial Rounded MT Bold" pitchFamily="34" charset="0"/>
              </a:rPr>
              <a:t>To make sense of case-series data the key requirements are: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b="1" smtClean="0">
                <a:latin typeface="Arial Rounded MT Bold" pitchFamily="34" charset="0"/>
              </a:rPr>
              <a:t>The diagnosis (case definition) or, for mortality, the cause of death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b="1" smtClean="0">
                <a:latin typeface="Arial Rounded MT Bold" pitchFamily="34" charset="0"/>
              </a:rPr>
              <a:t>The date when the disease or death occurred </a:t>
            </a:r>
            <a:r>
              <a:rPr lang="en-GB" b="1" smtClean="0">
                <a:solidFill>
                  <a:schemeClr val="tx2"/>
                </a:solidFill>
                <a:latin typeface="Arial Rounded MT Bold" pitchFamily="34" charset="0"/>
              </a:rPr>
              <a:t>(time)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b="1" smtClean="0">
                <a:latin typeface="Arial Rounded MT Bold" pitchFamily="34" charset="0"/>
              </a:rPr>
              <a:t>The place where the person lived, worked etc </a:t>
            </a:r>
            <a:r>
              <a:rPr lang="en-GB" b="1" smtClean="0">
                <a:solidFill>
                  <a:schemeClr val="tx2"/>
                </a:solidFill>
                <a:latin typeface="Arial Rounded MT Bold" pitchFamily="34" charset="0"/>
              </a:rPr>
              <a:t>(place)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b="1" smtClean="0">
                <a:latin typeface="Arial Rounded MT Bold" pitchFamily="34" charset="0"/>
              </a:rPr>
              <a:t>The characteristics of the person </a:t>
            </a:r>
            <a:r>
              <a:rPr lang="en-GB" b="1" smtClean="0">
                <a:solidFill>
                  <a:schemeClr val="tx2"/>
                </a:solidFill>
                <a:latin typeface="Arial Rounded MT Bold" pitchFamily="34" charset="0"/>
              </a:rPr>
              <a:t>(person)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b="1" smtClean="0">
                <a:latin typeface="Arial Rounded MT Bold" pitchFamily="34" charset="0"/>
              </a:rPr>
              <a:t>The opportunity to collect additional data from medical records (possibly by electronic data linkage) or the person directly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b="1" smtClean="0">
                <a:latin typeface="Arial Rounded MT Bold" pitchFamily="34" charset="0"/>
              </a:rPr>
              <a:t>The size and characteristics of the </a:t>
            </a:r>
            <a:r>
              <a:rPr lang="en-GB" b="1" smtClean="0">
                <a:solidFill>
                  <a:schemeClr val="tx2"/>
                </a:solidFill>
                <a:latin typeface="Arial Rounded MT Bold" pitchFamily="34" charset="0"/>
              </a:rPr>
              <a:t>population at risk</a:t>
            </a:r>
            <a:endParaRPr lang="en-GB" smtClean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74E353-AF94-429A-8353-F117F74C6518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13C602-7A48-4E58-BFF0-79ADD62C69E7}" type="slidenum">
              <a:rPr lang="ar-SA"/>
              <a:pPr/>
              <a:t>21</a:t>
            </a:fld>
            <a:endParaRPr lang="en-US"/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76200"/>
            <a:ext cx="815975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Case series: Strengths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36738"/>
            <a:ext cx="8229600" cy="4411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100" b="1" smtClean="0"/>
              <a:t> </a:t>
            </a:r>
            <a:r>
              <a:rPr lang="en-GB" b="1" smtClean="0">
                <a:latin typeface="Arial Rounded MT Bold" pitchFamily="34" charset="0"/>
              </a:rPr>
              <a:t>Population case-series permit two arguably unique forms of epidemiological analysis and insight.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b="1" smtClean="0">
                <a:latin typeface="Arial Rounded MT Bold" pitchFamily="34" charset="0"/>
              </a:rPr>
              <a:t>Paint a truly national and even international </a:t>
            </a:r>
            <a:r>
              <a:rPr lang="en-GB" b="1" smtClean="0">
                <a:solidFill>
                  <a:schemeClr val="tx2"/>
                </a:solidFill>
                <a:latin typeface="Arial Rounded MT Bold" pitchFamily="34" charset="0"/>
              </a:rPr>
              <a:t>population perspective on disease</a:t>
            </a:r>
            <a:r>
              <a:rPr lang="en-GB" b="1" smtClean="0">
                <a:latin typeface="Arial Rounded MT Bold" pitchFamily="34" charset="0"/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b="1" smtClean="0">
                <a:latin typeface="Arial Rounded MT Bold" pitchFamily="34" charset="0"/>
              </a:rPr>
              <a:t>The disease patterns can be </a:t>
            </a:r>
            <a:r>
              <a:rPr lang="en-GB" b="1" smtClean="0">
                <a:solidFill>
                  <a:schemeClr val="tx2"/>
                </a:solidFill>
                <a:latin typeface="Arial Rounded MT Bold" pitchFamily="34" charset="0"/>
              </a:rPr>
              <a:t>related to aspects of society or the environment</a:t>
            </a:r>
            <a:r>
              <a:rPr lang="en-GB" b="1" smtClean="0">
                <a:latin typeface="Arial Rounded MT Bold" pitchFamily="34" charset="0"/>
              </a:rPr>
              <a:t> that affect the population but have no sensible measure at the individual level e.g. ozone concentration at ground level and the thickness of the ozone layer in the earth's atmosphere. 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8EFAF52-00C5-46F6-A5BA-CCEDAC78C2B4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2EBE9F-E89E-4408-8C03-30EA00881046}" type="slidenum">
              <a:rPr lang="ar-SA"/>
              <a:pPr/>
              <a:t>22</a:t>
            </a:fld>
            <a:endParaRPr lang="en-US"/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Cross-sectional Studies</a:t>
            </a:r>
            <a:br>
              <a:rPr lang="en-US" sz="3200" smtClean="0"/>
            </a:br>
            <a:r>
              <a:rPr lang="en-US" sz="3200" smtClean="0"/>
              <a:t>(Community health studies, surveys) 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4381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chemeClr val="tx2"/>
                </a:solidFill>
              </a:rPr>
              <a:t>Characteristics</a:t>
            </a:r>
            <a:r>
              <a:rPr lang="en-US" b="1" smtClean="0"/>
              <a:t>:</a:t>
            </a:r>
            <a:r>
              <a:rPr lang="en-US" smtClean="0"/>
              <a:t> detects point prevalence; relatively common conditions; allows for stratification; different from surveillance / registers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chemeClr val="tx2"/>
                </a:solidFill>
              </a:rPr>
              <a:t>Merits</a:t>
            </a:r>
            <a:r>
              <a:rPr lang="en-US" b="1" smtClean="0"/>
              <a:t>:</a:t>
            </a:r>
            <a:r>
              <a:rPr lang="en-US" smtClean="0"/>
              <a:t> feasible; quick; economic; allows study of several diseases / exposures; useful for estimation of the population burden, health planning and priority setting of health problems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chemeClr val="tx2"/>
                </a:solidFill>
              </a:rPr>
              <a:t>Limitations</a:t>
            </a:r>
            <a:r>
              <a:rPr lang="en-US" b="1" smtClean="0"/>
              <a:t>:</a:t>
            </a:r>
            <a:r>
              <a:rPr lang="en-US" smtClean="0"/>
              <a:t> temporal ambiguity (cannot determine whether the exposure preceded outcome); possible measurement error; not suitable for rare conditions; liable to survivor bias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chemeClr val="tx2"/>
                </a:solidFill>
              </a:rPr>
              <a:t>Effect measure:</a:t>
            </a:r>
            <a:r>
              <a:rPr lang="en-US" smtClean="0"/>
              <a:t> Odds Ratio </a:t>
            </a:r>
            <a:r>
              <a:rPr lang="en-US" u="sng" smtClean="0"/>
              <a:t>+</a:t>
            </a:r>
            <a:r>
              <a:rPr lang="en-US" smtClean="0"/>
              <a:t> CI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C681E3-2E9D-4E7F-B3E5-210F8BD4B9F0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2B2852-7465-4E68-BB2B-FC44543245BB}" type="slidenum">
              <a:rPr lang="ar-SA"/>
              <a:pPr/>
              <a:t>23</a:t>
            </a:fld>
            <a:endParaRPr lang="en-US"/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Case - Control Studies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7772400" cy="4165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/>
                </a:solidFill>
              </a:rPr>
              <a:t>Characteristics</a:t>
            </a:r>
            <a:r>
              <a:rPr lang="en-US" dirty="0" smtClean="0"/>
              <a:t>: two source populations; assumption that non-cases are representative of the source population of cases.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tx2"/>
                </a:solidFill>
              </a:rPr>
              <a:t>Merits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en-US" dirty="0" smtClean="0"/>
              <a:t> least expensive; least time-consuming; suitable for study of rare diseases (especially NCDs)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tx2"/>
                </a:solidFill>
              </a:rPr>
              <a:t>Limitations</a:t>
            </a:r>
            <a:r>
              <a:rPr lang="en-US" dirty="0" smtClean="0"/>
              <a:t>: not suitable for rare exposures; liable to selection bias and recall bias; not suitable for calculation of frequency measures.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tx2"/>
                </a:solidFill>
              </a:rPr>
              <a:t>Effect measure:</a:t>
            </a:r>
            <a:r>
              <a:rPr lang="en-US" dirty="0" smtClean="0"/>
              <a:t> Odds Ratio </a:t>
            </a:r>
            <a:r>
              <a:rPr lang="en-US" u="sng" dirty="0" smtClean="0"/>
              <a:t>+</a:t>
            </a:r>
            <a:r>
              <a:rPr lang="en-US" dirty="0" smtClean="0"/>
              <a:t> CI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6AC8687-89B5-449A-B990-809946B10CB1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143E43-81F6-4AC6-BE41-0810B945954B}" type="slidenum">
              <a:rPr lang="ar-SA"/>
              <a:pPr/>
              <a:t>24</a:t>
            </a:fld>
            <a:endParaRPr lang="en-US"/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Cohort Studies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Characteristics</a:t>
            </a:r>
            <a:r>
              <a:rPr lang="en-US" sz="2800" dirty="0" smtClean="0"/>
              <a:t>: follow-up period (prospective; retrospective)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Merits:</a:t>
            </a:r>
            <a:r>
              <a:rPr lang="en-US" sz="2800" dirty="0" smtClean="0"/>
              <a:t> no temporal ambiguity; several outcomes could be studied at the same time; suitable for incidence estimation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Limitations (of prospective type):</a:t>
            </a:r>
            <a:r>
              <a:rPr lang="en-US" sz="2800" dirty="0" smtClean="0"/>
              <a:t> expensive; time-consuming; inefficient for rare diseases; may not be feasible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tx2"/>
                </a:solidFill>
              </a:rPr>
              <a:t>Effect measure:</a:t>
            </a:r>
            <a:r>
              <a:rPr lang="en-US" dirty="0" smtClean="0"/>
              <a:t> Risk Ratio (Relative Risk) </a:t>
            </a:r>
            <a:r>
              <a:rPr lang="en-US" u="sng" dirty="0" smtClean="0"/>
              <a:t>+</a:t>
            </a:r>
            <a:r>
              <a:rPr lang="en-US" dirty="0" smtClean="0"/>
              <a:t> CI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8F815C3-F71F-4066-9A2B-10247FEAD4EF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922AF1-6C9F-4DFC-8EC0-E03007AD7BF1}" type="slidenum">
              <a:rPr lang="ar-SA"/>
              <a:pPr/>
              <a:t>25</a:t>
            </a:fld>
            <a:endParaRPr lang="en-US"/>
          </a:p>
        </p:txBody>
      </p:sp>
      <p:sp>
        <p:nvSpPr>
          <p:cNvPr id="2867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 rot="16266012">
            <a:off x="-1409700" y="3162300"/>
            <a:ext cx="4267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Cohort Design</a:t>
            </a:r>
            <a:endParaRPr lang="en-US" smtClean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828800" y="3733800"/>
            <a:ext cx="908050" cy="18986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828800" y="5715000"/>
            <a:ext cx="6400800" cy="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505200" y="5715000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9900"/>
                </a:solidFill>
              </a:rPr>
              <a:t>time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2057400" y="5943600"/>
            <a:ext cx="452438" cy="762000"/>
          </a:xfrm>
          <a:prstGeom prst="upArrow">
            <a:avLst>
              <a:gd name="adj1" fmla="val 50000"/>
              <a:gd name="adj2" fmla="val 42105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743200" y="6121400"/>
            <a:ext cx="2892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/>
              <a:t>Study begins here</a:t>
            </a: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1752600" y="1371600"/>
            <a:ext cx="1600200" cy="1600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Study</a:t>
            </a:r>
          </a:p>
          <a:p>
            <a:pPr algn="ctr" eaLnBrk="0" hangingPunct="0"/>
            <a:r>
              <a:rPr lang="en-US" b="1"/>
              <a:t>population</a:t>
            </a:r>
          </a:p>
          <a:p>
            <a:pPr algn="ctr" eaLnBrk="0" hangingPunct="0"/>
            <a:r>
              <a:rPr lang="en-US" b="1"/>
              <a:t>free of</a:t>
            </a:r>
          </a:p>
          <a:p>
            <a:pPr algn="ctr" eaLnBrk="0" hangingPunct="0"/>
            <a:r>
              <a:rPr lang="en-US" b="1"/>
              <a:t>disease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3810000" y="838200"/>
            <a:ext cx="16002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Factor</a:t>
            </a:r>
          </a:p>
          <a:p>
            <a:pPr algn="ctr" eaLnBrk="0" hangingPunct="0"/>
            <a:r>
              <a:rPr lang="en-US" b="1"/>
              <a:t>present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3810000" y="2438400"/>
            <a:ext cx="16002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Factor</a:t>
            </a:r>
          </a:p>
          <a:p>
            <a:pPr algn="ctr" eaLnBrk="0" hangingPunct="0"/>
            <a:r>
              <a:rPr lang="en-US" b="1"/>
              <a:t>absent</a:t>
            </a: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6324600" y="533400"/>
            <a:ext cx="2286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disease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6324600" y="1295400"/>
            <a:ext cx="2286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no disease</a:t>
            </a: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6324600" y="2286000"/>
            <a:ext cx="2286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disease</a:t>
            </a: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6324600" y="3048000"/>
            <a:ext cx="2286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no disease</a:t>
            </a:r>
          </a:p>
        </p:txBody>
      </p:sp>
      <p:sp>
        <p:nvSpPr>
          <p:cNvPr id="29711" name="AutoShape 15"/>
          <p:cNvSpPr>
            <a:spLocks/>
          </p:cNvSpPr>
          <p:nvPr/>
        </p:nvSpPr>
        <p:spPr bwMode="auto">
          <a:xfrm>
            <a:off x="3657600" y="1447800"/>
            <a:ext cx="76200" cy="1447800"/>
          </a:xfrm>
          <a:prstGeom prst="leftBrace">
            <a:avLst>
              <a:gd name="adj1" fmla="val 15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9712" name="AutoShape 16"/>
          <p:cNvSpPr>
            <a:spLocks/>
          </p:cNvSpPr>
          <p:nvPr/>
        </p:nvSpPr>
        <p:spPr bwMode="auto">
          <a:xfrm>
            <a:off x="6096000" y="838200"/>
            <a:ext cx="76200" cy="762000"/>
          </a:xfrm>
          <a:prstGeom prst="leftBrace">
            <a:avLst>
              <a:gd name="adj1" fmla="val 8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9713" name="AutoShape 17"/>
          <p:cNvSpPr>
            <a:spLocks/>
          </p:cNvSpPr>
          <p:nvPr/>
        </p:nvSpPr>
        <p:spPr bwMode="auto">
          <a:xfrm>
            <a:off x="6096000" y="2590800"/>
            <a:ext cx="76200" cy="762000"/>
          </a:xfrm>
          <a:prstGeom prst="leftBrace">
            <a:avLst>
              <a:gd name="adj1" fmla="val 8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cxnSp>
        <p:nvCxnSpPr>
          <p:cNvPr id="29714" name="AutoShape 18"/>
          <p:cNvCxnSpPr>
            <a:cxnSpLocks noChangeShapeType="1"/>
          </p:cNvCxnSpPr>
          <p:nvPr/>
        </p:nvCxnSpPr>
        <p:spPr bwMode="auto">
          <a:xfrm>
            <a:off x="2590800" y="3657600"/>
            <a:ext cx="3124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</p:spPr>
      </p:cxnSp>
      <p:sp>
        <p:nvSpPr>
          <p:cNvPr id="29715" name="AutoShape 19"/>
          <p:cNvSpPr>
            <a:spLocks noChangeArrowheads="1"/>
          </p:cNvSpPr>
          <p:nvPr/>
        </p:nvSpPr>
        <p:spPr bwMode="auto">
          <a:xfrm>
            <a:off x="3365500" y="4876800"/>
            <a:ext cx="3111500" cy="446088"/>
          </a:xfrm>
          <a:prstGeom prst="rightArrow">
            <a:avLst>
              <a:gd name="adj1" fmla="val 50000"/>
              <a:gd name="adj2" fmla="val 34878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cxnSp>
        <p:nvCxnSpPr>
          <p:cNvPr id="29716" name="AutoShape 20"/>
          <p:cNvCxnSpPr>
            <a:cxnSpLocks noChangeShapeType="1"/>
          </p:cNvCxnSpPr>
          <p:nvPr/>
        </p:nvCxnSpPr>
        <p:spPr bwMode="auto">
          <a:xfrm>
            <a:off x="6324600" y="4038600"/>
            <a:ext cx="22098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</p:spPr>
      </p:cxn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3336925" y="3698875"/>
            <a:ext cx="1149350" cy="457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present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6994525" y="4003675"/>
            <a:ext cx="996950" cy="457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future</a:t>
            </a: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 flipV="1">
            <a:off x="2209800" y="4191000"/>
            <a:ext cx="1447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V="1">
            <a:off x="5410200" y="12192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5410200" y="2743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33528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3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B7B89B3-E889-457A-94C7-F8D8A82B02EA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29724" name="Slide Number Placeholder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0F34C0-8769-4C35-B88F-CC447D572420}" type="slidenum">
              <a:rPr lang="ar-SA"/>
              <a:pPr/>
              <a:t>26</a:t>
            </a:fld>
            <a:endParaRPr lang="en-US"/>
          </a:p>
        </p:txBody>
      </p:sp>
      <p:sp>
        <p:nvSpPr>
          <p:cNvPr id="29725" name="Footer Placeholder 2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-612775" y="0"/>
            <a:ext cx="103632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GB" sz="3300" smtClean="0">
                <a:latin typeface="Arial Rounded MT Bold" pitchFamily="34" charset="0"/>
              </a:rPr>
              <a:t>Ecological studies (I)</a:t>
            </a:r>
            <a:endParaRPr lang="en-GB" smtClean="0">
              <a:latin typeface="Arial Rounded MT Bold" pitchFamily="34" charset="0"/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69325" cy="446405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latin typeface="Arial Rounded MT Bold" pitchFamily="34" charset="0"/>
              </a:rPr>
              <a:t>These are studies where exposure data relating to a place (say hardness of water, which could be collected on individuals) are correlated with health data collected on individuals but summarised by place (say CHD rates). </a:t>
            </a:r>
          </a:p>
          <a:p>
            <a:pPr eaLnBrk="1" hangingPunct="1">
              <a:defRPr/>
            </a:pPr>
            <a:r>
              <a:rPr lang="en-GB" b="1" dirty="0" smtClean="0">
                <a:latin typeface="Arial Rounded MT Bold" pitchFamily="34" charset="0"/>
              </a:rPr>
              <a:t>Conceptually, the ecological component in this kind of study is an issue of data analysis and not study design</a:t>
            </a:r>
            <a:r>
              <a:rPr lang="en-GB" sz="2500" b="1" dirty="0" smtClean="0"/>
              <a:t>.  </a:t>
            </a:r>
          </a:p>
          <a:p>
            <a:pPr eaLnBrk="1" hangingPunct="1">
              <a:defRPr/>
            </a:pPr>
            <a:r>
              <a:rPr lang="en-GB" sz="2500" b="1" dirty="0" smtClean="0">
                <a:solidFill>
                  <a:schemeClr val="tx2"/>
                </a:solidFill>
              </a:rPr>
              <a:t>What is missing: relationship between exposure and outcome at the individual level (incomplete design)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07E32D0-9312-4A38-A78E-9BA345035451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CBE017-B246-40B0-9384-329FCDB769C1}" type="slidenum">
              <a:rPr lang="ar-SA"/>
              <a:pPr/>
              <a:t>27</a:t>
            </a:fld>
            <a:endParaRPr lang="en-US"/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-612775" y="0"/>
            <a:ext cx="103632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GB" sz="3300" smtClean="0">
                <a:latin typeface="Arial Rounded MT Bold" pitchFamily="34" charset="0"/>
              </a:rPr>
              <a:t>Ecological studies (II)</a:t>
            </a:r>
            <a:endParaRPr lang="en-GB" smtClean="0">
              <a:latin typeface="Arial Rounded MT Bold" pitchFamily="34" charset="0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4319587"/>
          </a:xfrm>
        </p:spPr>
        <p:txBody>
          <a:bodyPr/>
          <a:lstStyle/>
          <a:p>
            <a:pPr eaLnBrk="1" hangingPunct="1">
              <a:defRPr/>
            </a:pPr>
            <a:r>
              <a:rPr lang="en-GB" b="1" smtClean="0">
                <a:latin typeface="Arial Rounded MT Bold" pitchFamily="34" charset="0"/>
              </a:rPr>
              <a:t>Cross-sectional, case-control and cohort studies and trials (and not just population case-series) could also be analysed in relation to such "ecological" variables and such units of analysis.</a:t>
            </a:r>
          </a:p>
          <a:p>
            <a:pPr eaLnBrk="1" hangingPunct="1">
              <a:defRPr/>
            </a:pPr>
            <a:r>
              <a:rPr lang="en-GB" b="1" smtClean="0">
                <a:latin typeface="Arial Rounded MT Bold" pitchFamily="34" charset="0"/>
              </a:rPr>
              <a:t>Most ecological analyses are based on </a:t>
            </a:r>
            <a:r>
              <a:rPr lang="en-GB" b="1" smtClean="0">
                <a:solidFill>
                  <a:schemeClr val="tx2"/>
                </a:solidFill>
                <a:latin typeface="Arial Rounded MT Bold" pitchFamily="34" charset="0"/>
              </a:rPr>
              <a:t>population case-series. </a:t>
            </a:r>
          </a:p>
          <a:p>
            <a:pPr eaLnBrk="1" hangingPunct="1">
              <a:defRPr/>
            </a:pPr>
            <a:r>
              <a:rPr lang="en-GB" b="1" smtClean="0">
                <a:latin typeface="Arial Rounded MT Bold" pitchFamily="34" charset="0"/>
              </a:rPr>
              <a:t>Ecological analyses are subject to the ecological fallacy.</a:t>
            </a:r>
            <a:r>
              <a:rPr lang="en-GB" sz="2100" b="1" smtClean="0"/>
              <a:t> </a:t>
            </a:r>
          </a:p>
          <a:p>
            <a:pPr eaLnBrk="1" hangingPunct="1">
              <a:defRPr/>
            </a:pPr>
            <a:endParaRPr lang="en-GB" sz="2100" b="1" smtClean="0"/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D49E071-70EC-4461-BE6F-36E2869FE36B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79D83-1A90-4FC7-8197-CAED52038E5A}" type="slidenum">
              <a:rPr lang="ar-SA"/>
              <a:pPr/>
              <a:t>28</a:t>
            </a:fld>
            <a:endParaRPr lang="en-US"/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Ecological fallacy: example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57338"/>
            <a:ext cx="8229600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100" b="1" smtClean="0"/>
              <a:t>Imagine a study of the rate of coronary heart disease in the capital cities of the world relating the rate to average income.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b="1" smtClean="0"/>
              <a:t>Within the cities studied, coronary heart disease is higher in the richer cities than in the poorer ones.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b="1" smtClean="0"/>
              <a:t>We might predict from such a finding that being rich increases your risk of heart disease.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b="1" smtClean="0"/>
              <a:t>In the industrialised world the opposite is the case - within cities such as London, Washington and Stockholm, poor people have higher CHD rates than rich ones.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b="1" smtClean="0">
                <a:solidFill>
                  <a:schemeClr val="tx2"/>
                </a:solidFill>
              </a:rPr>
              <a:t>The ecological fallacy is usually interpreted as a major weakness of ecological analyses.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100" b="1" smtClean="0">
                <a:solidFill>
                  <a:schemeClr val="tx2"/>
                </a:solidFill>
              </a:rPr>
              <a:t>Ecological analyses, however, informs us about forces which act on whole populations.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100" b="1" smtClean="0">
              <a:solidFill>
                <a:schemeClr val="tx2"/>
              </a:solidFill>
            </a:endParaRP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DC8D38-57A6-452D-88B0-A465CA9B4EE4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3C18EC-910B-482C-BE71-188C3424D6F9}" type="slidenum">
              <a:rPr lang="ar-SA"/>
              <a:pPr/>
              <a:t>29</a:t>
            </a:fld>
            <a:endParaRPr lang="en-US"/>
          </a:p>
        </p:txBody>
      </p:sp>
      <p:sp>
        <p:nvSpPr>
          <p:cNvPr id="327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Health Research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/>
                </a:solidFill>
              </a:rPr>
              <a:t>Lab research</a:t>
            </a:r>
            <a:r>
              <a:rPr lang="en-US" dirty="0" smtClean="0"/>
              <a:t>: applies knowledge of basic sciences towards development of procedures and strategies to prevent, control and understand mechanisms of health-related phenomena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tx2"/>
                </a:solidFill>
              </a:rPr>
              <a:t>Population-based (field) research</a:t>
            </a:r>
            <a:r>
              <a:rPr lang="en-US" b="1" dirty="0" smtClean="0"/>
              <a:t>:</a:t>
            </a:r>
            <a:r>
              <a:rPr lang="en-US" dirty="0" smtClean="0"/>
              <a:t> study of distribution, determinants, control measures of health-related phenomena in chosen populations, followed by application of suitable </a:t>
            </a:r>
            <a:r>
              <a:rPr lang="en-US" dirty="0" err="1" smtClean="0"/>
              <a:t>biostatistical</a:t>
            </a:r>
            <a:r>
              <a:rPr lang="en-US" dirty="0" smtClean="0"/>
              <a:t> techniques which may allow generalization of results 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Healthcare-facility (clinical) research</a:t>
            </a:r>
            <a:r>
              <a:rPr lang="en-US" dirty="0" smtClean="0"/>
              <a:t>: application of epidemiological principles in research based in  healthcare facilities, e.g. randomized clinical trials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06A26E7-AE8A-4CB3-86AA-600731B0D192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1CE13D-E162-4DBC-B1B3-E3460997E138}" type="slidenum">
              <a:rPr lang="ar-SA"/>
              <a:pPr/>
              <a:t>3</a:t>
            </a:fld>
            <a:endParaRPr lang="en-US"/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chemeClr val="tx2"/>
                </a:solidFill>
              </a:rPr>
              <a:t>Experimental Designs</a:t>
            </a:r>
          </a:p>
          <a:p>
            <a:pPr eaLnBrk="1" hangingPunct="1">
              <a:defRPr/>
            </a:pPr>
            <a:endParaRPr lang="en-US" sz="36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Experimental Study Design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2973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/>
              <a:t>	</a:t>
            </a:r>
            <a:r>
              <a:rPr lang="en-US" sz="2800" smtClean="0">
                <a:latin typeface="Arial Rounded MT Bold" pitchFamily="34" charset="0"/>
              </a:rPr>
              <a:t>A study in which a population is selected for a planned trial of a regimen, whose effects are measured by comparing the outcome of the regimen in the </a:t>
            </a:r>
            <a:r>
              <a:rPr lang="en-US" sz="2800" smtClean="0">
                <a:solidFill>
                  <a:schemeClr val="tx2"/>
                </a:solidFill>
                <a:latin typeface="Arial Rounded MT Bold" pitchFamily="34" charset="0"/>
              </a:rPr>
              <a:t>experimental</a:t>
            </a:r>
            <a:r>
              <a:rPr lang="en-US" sz="2800" smtClean="0">
                <a:solidFill>
                  <a:schemeClr val="folHlink"/>
                </a:solidFill>
                <a:latin typeface="Arial Rounded MT Bold" pitchFamily="34" charset="0"/>
              </a:rPr>
              <a:t> </a:t>
            </a:r>
            <a:r>
              <a:rPr lang="en-US" sz="2800" smtClean="0">
                <a:latin typeface="Arial Rounded MT Bold" pitchFamily="34" charset="0"/>
              </a:rPr>
              <a:t>group versus the outcome of another regimen in the </a:t>
            </a:r>
            <a:r>
              <a:rPr lang="en-US" sz="2800" smtClean="0">
                <a:solidFill>
                  <a:schemeClr val="folHlink"/>
                </a:solidFill>
                <a:latin typeface="Arial Rounded MT Bold" pitchFamily="34" charset="0"/>
              </a:rPr>
              <a:t>control</a:t>
            </a:r>
            <a:r>
              <a:rPr lang="en-US" sz="2800" smtClean="0">
                <a:latin typeface="Arial Rounded MT Bold" pitchFamily="34" charset="0"/>
              </a:rPr>
              <a:t> group.  Such designs are differentiated from observational designs by the fact that there is </a:t>
            </a:r>
            <a:r>
              <a:rPr lang="en-US" sz="2800" smtClean="0">
                <a:solidFill>
                  <a:schemeClr val="tx2"/>
                </a:solidFill>
                <a:latin typeface="Arial Rounded MT Bold" pitchFamily="34" charset="0"/>
              </a:rPr>
              <a:t>manipulation of the study</a:t>
            </a:r>
            <a:r>
              <a:rPr lang="en-US" sz="2800" smtClean="0">
                <a:solidFill>
                  <a:schemeClr val="folHlink"/>
                </a:solidFill>
                <a:latin typeface="Arial Rounded MT Bold" pitchFamily="34" charset="0"/>
              </a:rPr>
              <a:t> factor</a:t>
            </a:r>
            <a:r>
              <a:rPr lang="en-US" sz="2800" smtClean="0">
                <a:latin typeface="Arial Rounded MT Bold" pitchFamily="34" charset="0"/>
              </a:rPr>
              <a:t> (exposure), and </a:t>
            </a:r>
            <a:r>
              <a:rPr lang="en-US" sz="2800" smtClean="0">
                <a:solidFill>
                  <a:schemeClr val="tx2"/>
                </a:solidFill>
                <a:latin typeface="Arial Rounded MT Bold" pitchFamily="34" charset="0"/>
              </a:rPr>
              <a:t>randomization (</a:t>
            </a:r>
            <a:r>
              <a:rPr lang="en-US" sz="2800" smtClean="0">
                <a:latin typeface="Arial Rounded MT Bold" pitchFamily="34" charset="0"/>
              </a:rPr>
              <a:t>random allocation) of subjects to treatment (exposure) groups. 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9C10AE-2B72-4CD2-BC86-78ADBA1A024F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9BD508-A8D0-4160-A8D5-449A07820176}" type="slidenum">
              <a:rPr lang="ar-SA"/>
              <a:pPr/>
              <a:t>31</a:t>
            </a:fld>
            <a:endParaRPr lang="en-US"/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0" smtClean="0">
                <a:solidFill>
                  <a:schemeClr val="folHlink"/>
                </a:solidFill>
              </a:rPr>
              <a:t>Why Performed ?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7848600" cy="37814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en-US" b="1" smtClean="0">
                <a:latin typeface="Arial Rounded MT Bold" pitchFamily="34" charset="0"/>
              </a:rPr>
              <a:t>Provide stronger </a:t>
            </a:r>
            <a:r>
              <a:rPr lang="en-US" b="1" smtClean="0">
                <a:solidFill>
                  <a:schemeClr val="tx2"/>
                </a:solidFill>
                <a:latin typeface="Arial Rounded MT Bold" pitchFamily="34" charset="0"/>
              </a:rPr>
              <a:t>evidence</a:t>
            </a:r>
            <a:r>
              <a:rPr lang="en-US" b="1" smtClean="0">
                <a:latin typeface="Arial Rounded MT Bold" pitchFamily="34" charset="0"/>
              </a:rPr>
              <a:t> of the effect (outcome) compared to observational designs, with maximum confidence and assurance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b="1" smtClean="0">
                <a:latin typeface="Arial Rounded MT Bold" pitchFamily="34" charset="0"/>
              </a:rPr>
              <a:t>Yield more </a:t>
            </a:r>
            <a:r>
              <a:rPr lang="en-US" b="1" smtClean="0">
                <a:solidFill>
                  <a:schemeClr val="tx2"/>
                </a:solidFill>
                <a:latin typeface="Arial Rounded MT Bold" pitchFamily="34" charset="0"/>
              </a:rPr>
              <a:t>valid results</a:t>
            </a:r>
            <a:r>
              <a:rPr lang="en-US" b="1" smtClean="0">
                <a:latin typeface="Arial Rounded MT Bold" pitchFamily="34" charset="0"/>
              </a:rPr>
              <a:t>, as variation is minimized and bias controlled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b="1" smtClean="0">
                <a:latin typeface="Arial Rounded MT Bold" pitchFamily="34" charset="0"/>
              </a:rPr>
              <a:t>Determine whether experimental treatments are safe and effective under </a:t>
            </a:r>
            <a:r>
              <a:rPr lang="en-US" b="1" smtClean="0">
                <a:solidFill>
                  <a:schemeClr val="tx2"/>
                </a:solidFill>
                <a:latin typeface="Arial Rounded MT Bold" pitchFamily="34" charset="0"/>
              </a:rPr>
              <a:t>“controlled environments”</a:t>
            </a:r>
            <a:r>
              <a:rPr lang="en-US" b="1" smtClean="0">
                <a:latin typeface="Arial Rounded MT Bold" pitchFamily="34" charset="0"/>
              </a:rPr>
              <a:t> (as opposed to “natural settings” in observational designs), especially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b="1" smtClean="0">
                <a:latin typeface="Arial Rounded MT Bold" pitchFamily="34" charset="0"/>
              </a:rPr>
              <a:t>	when the margin of expected benefit is doubtful / narrow (10 - 30%)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endParaRPr lang="en-US" b="1" smtClean="0">
              <a:latin typeface="Arial Rounded MT Bold" pitchFamily="34" charset="0"/>
            </a:endParaRPr>
          </a:p>
          <a:p>
            <a:pPr marL="457200" indent="-457200" eaLnBrk="1" hangingPunct="1">
              <a:buFontTx/>
              <a:buChar char="•"/>
              <a:defRPr/>
            </a:pPr>
            <a:endParaRPr lang="en-US" b="1" smtClean="0">
              <a:latin typeface="Arial Rounded MT Bold" pitchFamily="34" charset="0"/>
            </a:endParaRPr>
          </a:p>
          <a:p>
            <a:pPr marL="457200" indent="-457200" eaLnBrk="1" hangingPunct="1">
              <a:buFontTx/>
              <a:buChar char="•"/>
              <a:defRPr/>
            </a:pPr>
            <a:endParaRPr lang="en-US" b="1" smtClean="0">
              <a:latin typeface="Arial Rounded MT Bold" pitchFamily="34" charset="0"/>
            </a:endParaRP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1711A6E-80DE-4D2F-9663-C125F910D7A0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82C27D-47A4-4E6B-AF3A-22DC74E7E401}" type="slidenum">
              <a:rPr lang="ar-SA"/>
              <a:pPr/>
              <a:t>32</a:t>
            </a:fld>
            <a:endParaRPr lang="en-US"/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 rot="16266012">
            <a:off x="-1982787" y="3198813"/>
            <a:ext cx="5410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Experimental Design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828800" y="3733800"/>
            <a:ext cx="908050" cy="18986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828800" y="5715000"/>
            <a:ext cx="6400800" cy="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505200" y="5664200"/>
            <a:ext cx="855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9900"/>
                </a:solidFill>
              </a:rPr>
              <a:t>time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2057400" y="5943600"/>
            <a:ext cx="452438" cy="762000"/>
          </a:xfrm>
          <a:prstGeom prst="upArrow">
            <a:avLst>
              <a:gd name="adj1" fmla="val 50000"/>
              <a:gd name="adj2" fmla="val 42105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743200" y="5991225"/>
            <a:ext cx="2811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Study begins here  (baseline point</a:t>
            </a:r>
            <a:r>
              <a:rPr lang="en-US" sz="1800" b="1"/>
              <a:t>)</a:t>
            </a: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2362200" y="1752600"/>
            <a:ext cx="16002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Study</a:t>
            </a:r>
          </a:p>
          <a:p>
            <a:pPr algn="ctr" eaLnBrk="0" hangingPunct="0"/>
            <a:r>
              <a:rPr lang="en-US" b="1"/>
              <a:t>population</a:t>
            </a:r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4343400" y="838200"/>
            <a:ext cx="16002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Intervention</a:t>
            </a:r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4343400" y="2438400"/>
            <a:ext cx="16002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Control</a:t>
            </a:r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6324600" y="533400"/>
            <a:ext cx="2286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outcome</a:t>
            </a:r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6324600" y="1295400"/>
            <a:ext cx="2286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no outcome</a:t>
            </a:r>
          </a:p>
        </p:txBody>
      </p:sp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6324600" y="2286000"/>
            <a:ext cx="2286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outcome</a:t>
            </a:r>
          </a:p>
        </p:txBody>
      </p:sp>
      <p:sp>
        <p:nvSpPr>
          <p:cNvPr id="36878" name="AutoShape 14"/>
          <p:cNvSpPr>
            <a:spLocks noChangeArrowheads="1"/>
          </p:cNvSpPr>
          <p:nvPr/>
        </p:nvSpPr>
        <p:spPr bwMode="auto">
          <a:xfrm>
            <a:off x="6324600" y="3048000"/>
            <a:ext cx="2286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no outcome</a:t>
            </a:r>
          </a:p>
        </p:txBody>
      </p:sp>
      <p:sp>
        <p:nvSpPr>
          <p:cNvPr id="36879" name="AutoShape 15"/>
          <p:cNvSpPr>
            <a:spLocks/>
          </p:cNvSpPr>
          <p:nvPr/>
        </p:nvSpPr>
        <p:spPr bwMode="auto">
          <a:xfrm>
            <a:off x="4114800" y="1447800"/>
            <a:ext cx="76200" cy="1447800"/>
          </a:xfrm>
          <a:prstGeom prst="leftBrace">
            <a:avLst>
              <a:gd name="adj1" fmla="val 15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36880" name="AutoShape 16"/>
          <p:cNvSpPr>
            <a:spLocks/>
          </p:cNvSpPr>
          <p:nvPr/>
        </p:nvSpPr>
        <p:spPr bwMode="auto">
          <a:xfrm>
            <a:off x="6096000" y="838200"/>
            <a:ext cx="76200" cy="762000"/>
          </a:xfrm>
          <a:prstGeom prst="leftBrace">
            <a:avLst>
              <a:gd name="adj1" fmla="val 8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36881" name="AutoShape 17"/>
          <p:cNvSpPr>
            <a:spLocks/>
          </p:cNvSpPr>
          <p:nvPr/>
        </p:nvSpPr>
        <p:spPr bwMode="auto">
          <a:xfrm>
            <a:off x="6096000" y="2590800"/>
            <a:ext cx="76200" cy="762000"/>
          </a:xfrm>
          <a:prstGeom prst="leftBrace">
            <a:avLst>
              <a:gd name="adj1" fmla="val 8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cxnSp>
        <p:nvCxnSpPr>
          <p:cNvPr id="36882" name="AutoShape 18"/>
          <p:cNvCxnSpPr>
            <a:cxnSpLocks noChangeShapeType="1"/>
          </p:cNvCxnSpPr>
          <p:nvPr/>
        </p:nvCxnSpPr>
        <p:spPr bwMode="auto">
          <a:xfrm>
            <a:off x="2590800" y="3657600"/>
            <a:ext cx="3124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</p:spPr>
      </p:cxnSp>
      <p:sp>
        <p:nvSpPr>
          <p:cNvPr id="36883" name="AutoShape 19"/>
          <p:cNvSpPr>
            <a:spLocks noChangeArrowheads="1"/>
          </p:cNvSpPr>
          <p:nvPr/>
        </p:nvSpPr>
        <p:spPr bwMode="auto">
          <a:xfrm>
            <a:off x="3365500" y="4876800"/>
            <a:ext cx="3111500" cy="446088"/>
          </a:xfrm>
          <a:prstGeom prst="rightArrow">
            <a:avLst>
              <a:gd name="adj1" fmla="val 50000"/>
              <a:gd name="adj2" fmla="val 34878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cxnSp>
        <p:nvCxnSpPr>
          <p:cNvPr id="36884" name="AutoShape 20"/>
          <p:cNvCxnSpPr>
            <a:cxnSpLocks noChangeShapeType="1"/>
          </p:cNvCxnSpPr>
          <p:nvPr/>
        </p:nvCxnSpPr>
        <p:spPr bwMode="auto">
          <a:xfrm>
            <a:off x="6324600" y="4038600"/>
            <a:ext cx="22098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</p:spPr>
      </p:cxn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3336925" y="3698875"/>
            <a:ext cx="1233488" cy="457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baseline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6994525" y="4003675"/>
            <a:ext cx="996950" cy="457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future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 flipV="1">
            <a:off x="2209800" y="4191000"/>
            <a:ext cx="1447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1828800" y="685800"/>
            <a:ext cx="1916113" cy="346075"/>
          </a:xfrm>
          <a:prstGeom prst="rect">
            <a:avLst/>
          </a:prstGeom>
          <a:solidFill>
            <a:srgbClr val="FC012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1828800" y="685800"/>
            <a:ext cx="1909763" cy="3365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FFFFFF"/>
                </a:solidFill>
                <a:latin typeface="Arial" charset="0"/>
              </a:rPr>
              <a:t>RANDOMIZATION</a:t>
            </a:r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2743200" y="1066800"/>
            <a:ext cx="1295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Date Placeholder 2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1802F9A-504E-4B33-AC68-9BCC79B6436D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36892" name="Slide Number Placeholder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A06E55-B425-4199-B197-DDC54DE7F25B}" type="slidenum">
              <a:rPr lang="ar-SA"/>
              <a:pPr/>
              <a:t>33</a:t>
            </a:fld>
            <a:endParaRPr lang="en-US"/>
          </a:p>
        </p:txBody>
      </p:sp>
      <p:sp>
        <p:nvSpPr>
          <p:cNvPr id="36893" name="Footer Placeholder 2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400" b="0" smtClean="0"/>
              <a:t>Types of trials</a:t>
            </a:r>
            <a:endParaRPr lang="da-DK" sz="4400" b="0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type="dgm" idx="1"/>
          </p:nvPr>
        </p:nvGraphicFramePr>
        <p:xfrm>
          <a:off x="1366838" y="1998663"/>
          <a:ext cx="6408737" cy="3740150"/>
        </p:xfrm>
        <a:graphic>
          <a:graphicData uri="http://schemas.openxmlformats.org/presentationml/2006/ole">
            <p:oleObj spid="_x0000_s1026" name="MS Org Chart" r:id="rId4" imgW="6406920" imgH="3454200" progId="OrgPlusWOPX.4">
              <p:embed followColorScheme="full"/>
            </p:oleObj>
          </a:graphicData>
        </a:graphic>
      </p:graphicFrame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C74D56-1C1D-401F-8BD4-0EBBB18627E2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10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B840D9-7FC0-4357-80FA-FA04CA0489C5}" type="slidenum">
              <a:rPr lang="ar-SA"/>
              <a:pPr/>
              <a:t>34</a:t>
            </a:fld>
            <a:endParaRPr lang="en-US"/>
          </a:p>
        </p:txBody>
      </p:sp>
      <p:sp>
        <p:nvSpPr>
          <p:cNvPr id="103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43887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Choice of Design (I)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4561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200" smtClean="0"/>
              <a:t>Depends on: </a:t>
            </a:r>
          </a:p>
          <a:p>
            <a:pPr lvl="1" eaLnBrk="1" hangingPunct="1">
              <a:defRPr/>
            </a:pPr>
            <a:r>
              <a:rPr lang="en-US" sz="3200" smtClean="0"/>
              <a:t>Research Questions</a:t>
            </a:r>
          </a:p>
          <a:p>
            <a:pPr lvl="1" eaLnBrk="1" hangingPunct="1">
              <a:defRPr/>
            </a:pPr>
            <a:r>
              <a:rPr lang="en-US" sz="3200" smtClean="0"/>
              <a:t>Research Goals</a:t>
            </a:r>
          </a:p>
          <a:p>
            <a:pPr lvl="1" eaLnBrk="1" hangingPunct="1">
              <a:defRPr/>
            </a:pPr>
            <a:r>
              <a:rPr lang="en-US" sz="3200" smtClean="0"/>
              <a:t>Researcher Beliefs and Values</a:t>
            </a:r>
          </a:p>
          <a:p>
            <a:pPr lvl="1" eaLnBrk="1" hangingPunct="1">
              <a:defRPr/>
            </a:pPr>
            <a:r>
              <a:rPr lang="en-US" sz="3200" smtClean="0"/>
              <a:t>Researcher Skills</a:t>
            </a:r>
          </a:p>
          <a:p>
            <a:pPr lvl="1" eaLnBrk="1" hangingPunct="1">
              <a:defRPr/>
            </a:pPr>
            <a:r>
              <a:rPr lang="en-US" sz="3200" smtClean="0"/>
              <a:t>Time and Funds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1436AC-B1FE-4C80-BCF3-F37F8CB9918C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B4CCF9-0399-45DD-9C15-A3EF52B25E53}" type="slidenum">
              <a:rPr lang="ar-SA"/>
              <a:pPr/>
              <a:t>35</a:t>
            </a:fld>
            <a:endParaRPr lang="en-US"/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Choice of design (II)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200" b="1" smtClean="0"/>
              <a:t>It is also related to:</a:t>
            </a:r>
          </a:p>
          <a:p>
            <a:pPr eaLnBrk="1" hangingPunct="1">
              <a:defRPr/>
            </a:pPr>
            <a:r>
              <a:rPr lang="en-US" sz="3200" b="1" smtClean="0"/>
              <a:t>Status of existent knowledge</a:t>
            </a:r>
          </a:p>
          <a:p>
            <a:pPr eaLnBrk="1" hangingPunct="1">
              <a:defRPr/>
            </a:pPr>
            <a:r>
              <a:rPr lang="en-US" sz="3200" b="1" smtClean="0"/>
              <a:t>Occurrence of disease</a:t>
            </a:r>
          </a:p>
          <a:p>
            <a:pPr eaLnBrk="1" hangingPunct="1">
              <a:defRPr/>
            </a:pPr>
            <a:r>
              <a:rPr lang="en-US" sz="3200" b="1" smtClean="0"/>
              <a:t>Duration of latent period</a:t>
            </a:r>
          </a:p>
          <a:p>
            <a:pPr eaLnBrk="1" hangingPunct="1">
              <a:defRPr/>
            </a:pPr>
            <a:r>
              <a:rPr lang="en-US" sz="3200" b="1" smtClean="0"/>
              <a:t>Nature and availability of information</a:t>
            </a:r>
          </a:p>
          <a:p>
            <a:pPr eaLnBrk="1" hangingPunct="1">
              <a:defRPr/>
            </a:pPr>
            <a:r>
              <a:rPr lang="en-US" sz="3200" b="1" smtClean="0"/>
              <a:t>Available resources</a:t>
            </a:r>
          </a:p>
          <a:p>
            <a:pPr eaLnBrk="1" hangingPunct="1">
              <a:defRPr/>
            </a:pPr>
            <a:endParaRPr lang="en-US" sz="3200" b="1" smtClean="0"/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FD5436A-0B14-4A1B-B50E-BE73F6690A7D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F35541-F0E9-4952-AF45-EE15B8BE31BA}" type="slidenum">
              <a:rPr lang="ar-SA"/>
              <a:pPr/>
              <a:t>36</a:t>
            </a:fld>
            <a:endParaRPr lang="en-US"/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-323850" y="0"/>
            <a:ext cx="9904413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Conclusion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3776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3000" smtClean="0">
                <a:effectLst/>
                <a:latin typeface="Arial Rounded MT Bold" pitchFamily="34" charset="0"/>
              </a:rPr>
              <a:t>Qualitative designs are complementary to quantitative designs, are important in study of social determinants of health problems</a:t>
            </a:r>
          </a:p>
          <a:p>
            <a:pPr eaLnBrk="1" hangingPunct="1">
              <a:lnSpc>
                <a:spcPct val="90000"/>
              </a:lnSpc>
            </a:pPr>
            <a:r>
              <a:rPr lang="en-GB" sz="3000" smtClean="0">
                <a:effectLst/>
                <a:latin typeface="Arial Rounded MT Bold" pitchFamily="34" charset="0"/>
              </a:rPr>
              <a:t>Quantitative designs have a common goal to understand the frequency and causes of health-related phenomena</a:t>
            </a:r>
          </a:p>
          <a:p>
            <a:pPr eaLnBrk="1" hangingPunct="1">
              <a:lnSpc>
                <a:spcPct val="90000"/>
              </a:lnSpc>
            </a:pPr>
            <a:r>
              <a:rPr lang="en-GB" sz="3000" smtClean="0">
                <a:effectLst/>
                <a:latin typeface="Arial Rounded MT Bold" pitchFamily="34" charset="0"/>
              </a:rPr>
              <a:t>Seeking causes starts by describing associations between exposures (causes) and outcomes </a:t>
            </a:r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DD35DFA-DC84-4539-BB4C-FCB586ABA59E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FF7525-990A-4562-AD51-9B4A52ACB4B1}" type="slidenum">
              <a:rPr lang="ar-SA"/>
              <a:pPr/>
              <a:t>37</a:t>
            </a:fld>
            <a:endParaRPr lang="en-US"/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Headlines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447800"/>
            <a:ext cx="6477000" cy="3810000"/>
          </a:xfrm>
        </p:spPr>
        <p:txBody>
          <a:bodyPr/>
          <a:lstStyle/>
          <a:p>
            <a:pPr marL="635000" indent="-635000" algn="l" eaLnBrk="1" hangingPunct="1">
              <a:buSzTx/>
              <a:buFont typeface="Wingdings" pitchFamily="2" charset="2"/>
              <a:buChar char="Ø"/>
              <a:defRPr/>
            </a:pPr>
            <a:r>
              <a:rPr lang="en-US" sz="2800" b="1" smtClean="0"/>
              <a:t>Health research</a:t>
            </a:r>
          </a:p>
          <a:p>
            <a:pPr marL="635000" indent="-635000" algn="l" eaLnBrk="1" hangingPunct="1">
              <a:buSzTx/>
              <a:buFont typeface="Wingdings" pitchFamily="2" charset="2"/>
              <a:buChar char="Ø"/>
              <a:defRPr/>
            </a:pPr>
            <a:r>
              <a:rPr lang="en-US" sz="2800" b="1" smtClean="0"/>
              <a:t>Classification of designs</a:t>
            </a:r>
          </a:p>
          <a:p>
            <a:pPr marL="635000" indent="-635000" algn="l" eaLnBrk="1" hangingPunct="1">
              <a:buSzTx/>
              <a:buFont typeface="Wingdings" pitchFamily="2" charset="2"/>
              <a:buChar char="Ø"/>
              <a:defRPr/>
            </a:pPr>
            <a:r>
              <a:rPr lang="en-US" sz="2800" b="1" smtClean="0"/>
              <a:t>Qualitative methods</a:t>
            </a:r>
          </a:p>
          <a:p>
            <a:pPr marL="635000" indent="-635000" algn="l" eaLnBrk="1" hangingPunct="1">
              <a:buSzTx/>
              <a:buFont typeface="Wingdings" pitchFamily="2" charset="2"/>
              <a:buChar char="Ø"/>
              <a:defRPr/>
            </a:pPr>
            <a:r>
              <a:rPr lang="en-US" sz="2800" b="1" smtClean="0"/>
              <a:t>Quantitative methods</a:t>
            </a:r>
          </a:p>
          <a:p>
            <a:pPr marL="635000" indent="-635000" algn="l" eaLnBrk="1" hangingPunct="1">
              <a:buSzTx/>
              <a:buFont typeface="Wingdings" pitchFamily="2" charset="2"/>
              <a:buChar char="Ø"/>
              <a:defRPr/>
            </a:pPr>
            <a:r>
              <a:rPr lang="en-US" sz="2800" b="1" smtClean="0"/>
              <a:t>Choice of design</a:t>
            </a:r>
          </a:p>
          <a:p>
            <a:pPr marL="635000" indent="-635000" algn="l" eaLnBrk="1" hangingPunct="1">
              <a:buSzTx/>
              <a:buFont typeface="Wingdings" pitchFamily="2" charset="2"/>
              <a:buChar char="Ø"/>
              <a:defRPr/>
            </a:pPr>
            <a:endParaRPr lang="en-US" sz="3200" b="1" smtClean="0"/>
          </a:p>
          <a:p>
            <a:pPr marL="635000" indent="-635000" algn="l" eaLnBrk="1" hangingPunct="1">
              <a:buSzTx/>
              <a:buFont typeface="Wingdings" pitchFamily="2" charset="2"/>
              <a:buChar char="Ø"/>
              <a:defRPr/>
            </a:pPr>
            <a:endParaRPr lang="en-US" sz="3200" b="1" smtClean="0"/>
          </a:p>
          <a:p>
            <a:pPr marL="635000" indent="-635000" algn="l" eaLnBrk="1" hangingPunct="1">
              <a:buSzTx/>
              <a:buFont typeface="Wingdings" pitchFamily="2" charset="2"/>
              <a:buChar char="Ø"/>
              <a:defRPr/>
            </a:pPr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References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899025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/>
              <a:t>Porta M.  </a:t>
            </a:r>
            <a:r>
              <a:rPr lang="en-US" b="1" smtClean="0">
                <a:solidFill>
                  <a:schemeClr val="tx2"/>
                </a:solidFill>
              </a:rPr>
              <a:t>A dictionary of epidemiology</a:t>
            </a:r>
            <a:r>
              <a:rPr lang="en-US" smtClean="0"/>
              <a:t>.  5</a:t>
            </a:r>
            <a:r>
              <a:rPr lang="en-US" baseline="30000" smtClean="0"/>
              <a:t>th</a:t>
            </a:r>
            <a:r>
              <a:rPr lang="en-US" smtClean="0"/>
              <a:t> edition. Oxford, New York: Oxford University Press, 2008. </a:t>
            </a:r>
          </a:p>
          <a:p>
            <a:pPr marL="457200" indent="-457200" algn="just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>
                <a:latin typeface="Arial Rounded MT Bold" pitchFamily="34" charset="0"/>
                <a:cs typeface="Times New Roman" pitchFamily="18" charset="0"/>
              </a:rPr>
              <a:t>Rothman J, Greenland S. </a:t>
            </a:r>
            <a:r>
              <a:rPr lang="en-US" b="1" smtClean="0">
                <a:solidFill>
                  <a:schemeClr val="tx2"/>
                </a:solidFill>
                <a:latin typeface="Arial Rounded MT Bold" pitchFamily="34" charset="0"/>
                <a:cs typeface="Times New Roman" pitchFamily="18" charset="0"/>
              </a:rPr>
              <a:t>Modern epidemiology</a:t>
            </a:r>
            <a:r>
              <a:rPr lang="en-US" smtClean="0">
                <a:latin typeface="Arial Rounded MT Bold" pitchFamily="34" charset="0"/>
                <a:cs typeface="Times New Roman" pitchFamily="18" charset="0"/>
              </a:rPr>
              <a:t>.  Second edition.  Lippincott - Raven Publishers, 1998.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/>
              <a:t>Bhopal R. </a:t>
            </a:r>
            <a:r>
              <a:rPr lang="en-US" b="1" smtClean="0">
                <a:solidFill>
                  <a:schemeClr val="tx2"/>
                </a:solidFill>
              </a:rPr>
              <a:t>Study design</a:t>
            </a:r>
            <a:r>
              <a:rPr lang="en-US" smtClean="0"/>
              <a:t>. University of Edinburgh.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/>
              <a:t>NLM. </a:t>
            </a:r>
            <a:r>
              <a:rPr lang="en-US" b="1" smtClean="0">
                <a:solidFill>
                  <a:schemeClr val="tx2"/>
                </a:solidFill>
              </a:rPr>
              <a:t>An introduction to Clinical trials</a:t>
            </a:r>
            <a:r>
              <a:rPr lang="en-US" smtClean="0"/>
              <a:t>. U.S. National Library of Medicine, 2004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/>
              <a:t>Songer T.  </a:t>
            </a:r>
            <a:r>
              <a:rPr lang="en-US" b="1" smtClean="0">
                <a:solidFill>
                  <a:schemeClr val="tx2"/>
                </a:solidFill>
              </a:rPr>
              <a:t>Study designs in epidemiological research</a:t>
            </a:r>
            <a:r>
              <a:rPr lang="en-US" smtClean="0"/>
              <a:t>. In: South Asian Cardiovascular Research Methodology Workshop. Aga-Khan and Pittsburgh universities.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endParaRPr lang="en-US" smtClean="0"/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14CEDA2-D7D9-41EC-B8F8-730E62D0C429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2234E9-04F3-4782-91DC-916C514D9057}" type="slidenum">
              <a:rPr lang="ar-SA"/>
              <a:pPr/>
              <a:t>39</a:t>
            </a:fld>
            <a:endParaRPr lang="en-US"/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Data Collection Methods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tx2"/>
                </a:solidFill>
              </a:rPr>
              <a:t>Primary:</a:t>
            </a:r>
            <a:r>
              <a:rPr lang="en-US" smtClean="0"/>
              <a:t> where the investigator is the first to collect the data.  Sources include: medical examinations, interviews, observations, etc. Merits: less measurement error, suits objectives of the study better.  Disadvantage: costly, may not be feasible.</a:t>
            </a:r>
          </a:p>
          <a:p>
            <a:pPr eaLnBrk="1" hangingPunct="1">
              <a:defRPr/>
            </a:pPr>
            <a:r>
              <a:rPr lang="en-US" b="1" smtClean="0">
                <a:solidFill>
                  <a:schemeClr val="tx2"/>
                </a:solidFill>
              </a:rPr>
              <a:t>Secondary</a:t>
            </a:r>
            <a:r>
              <a:rPr lang="en-US" smtClean="0">
                <a:solidFill>
                  <a:schemeClr val="tx2"/>
                </a:solidFill>
              </a:rPr>
              <a:t>:</a:t>
            </a:r>
            <a:r>
              <a:rPr lang="en-US" smtClean="0"/>
              <a:t> where the data is collected by OTHERS, for other purposes that those of the current study. Sources include: individual records (medical / employment); group records (census data, vital statistics)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76E1C35-D06E-4189-B641-14AE57A8A5C7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715F5C-1902-4F2F-B6E4-E95C09B484BA}" type="slidenum">
              <a:rPr lang="ar-SA"/>
              <a:pPr/>
              <a:t>4</a:t>
            </a:fld>
            <a:endParaRPr lang="en-US"/>
          </a:p>
        </p:txBody>
      </p:sp>
      <p:sp>
        <p:nvSpPr>
          <p:cNvPr id="71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2667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0" smtClean="0">
                <a:latin typeface="Monotype Corsiva" pitchFamily="66" charset="0"/>
              </a:rPr>
              <a:t>Thanks for your kind attention </a:t>
            </a:r>
            <a:br>
              <a:rPr lang="en-US" sz="4800" b="0" smtClean="0">
                <a:latin typeface="Monotype Corsiva" pitchFamily="66" charset="0"/>
              </a:rPr>
            </a:br>
            <a:r>
              <a:rPr lang="en-US" sz="4800" b="0" smtClean="0">
                <a:latin typeface="Monotype Corsiva" pitchFamily="66" charset="0"/>
              </a:rPr>
              <a:t>and listening</a:t>
            </a:r>
            <a:br>
              <a:rPr lang="en-US" sz="4800" b="0" smtClean="0">
                <a:latin typeface="Monotype Corsiva" pitchFamily="66" charset="0"/>
              </a:rPr>
            </a:br>
            <a:endParaRPr lang="en-US" sz="4800" b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Study design: Definition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54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</a:t>
            </a:r>
            <a:r>
              <a:rPr lang="en-US" sz="3600" smtClean="0"/>
              <a:t>A study design is a specific plan or protocol for conducting the study, which allows the investigator to translate the </a:t>
            </a:r>
            <a:r>
              <a:rPr lang="en-US" sz="3600" smtClean="0">
                <a:solidFill>
                  <a:schemeClr val="tx2"/>
                </a:solidFill>
              </a:rPr>
              <a:t>conceptual</a:t>
            </a:r>
            <a:r>
              <a:rPr lang="en-US" sz="3600" smtClean="0"/>
              <a:t> hypothesis into an </a:t>
            </a:r>
            <a:r>
              <a:rPr lang="en-US" sz="3600" smtClean="0">
                <a:solidFill>
                  <a:schemeClr val="hlink"/>
                </a:solidFill>
              </a:rPr>
              <a:t>operational </a:t>
            </a:r>
            <a:r>
              <a:rPr lang="en-US" sz="3600" smtClean="0"/>
              <a:t>one.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44EEA76-5C55-44BE-90EE-895054917722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2BA072-3A48-4060-8F0F-363DB56F91DD}" type="slidenum">
              <a:rPr lang="ar-SA"/>
              <a:pPr/>
              <a:t>5</a:t>
            </a:fld>
            <a:endParaRPr lang="en-US"/>
          </a:p>
        </p:txBody>
      </p:sp>
      <p:sp>
        <p:nvSpPr>
          <p:cNvPr id="81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Study Designs: Types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772400" cy="41798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Qualitative </a:t>
            </a:r>
          </a:p>
          <a:p>
            <a:pPr eaLnBrk="1" hangingPunct="1">
              <a:defRPr/>
            </a:pPr>
            <a:r>
              <a:rPr lang="en-US" sz="4000" dirty="0" smtClean="0"/>
              <a:t>Quantitative</a:t>
            </a:r>
          </a:p>
          <a:p>
            <a:pPr lvl="1" eaLnBrk="1" hangingPunct="1">
              <a:defRPr/>
            </a:pPr>
            <a:r>
              <a:rPr lang="en-US" sz="4000" dirty="0" smtClean="0"/>
              <a:t>Experimental</a:t>
            </a:r>
          </a:p>
          <a:p>
            <a:pPr lvl="1" eaLnBrk="1" hangingPunct="1">
              <a:defRPr/>
            </a:pPr>
            <a:r>
              <a:rPr lang="en-US" sz="4000" dirty="0" smtClean="0"/>
              <a:t>Observational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24ACF6-6E6B-450E-A979-C724530D4BC2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ED7CD6-9087-4667-BE2E-D5349283A8B7}" type="slidenum">
              <a:rPr lang="ar-SA"/>
              <a:pPr/>
              <a:t>6</a:t>
            </a:fld>
            <a:endParaRPr lang="en-US"/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chemeClr val="tx2"/>
                </a:solidFill>
              </a:rPr>
              <a:t>Qualitative Designs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242888"/>
            <a:ext cx="8243888" cy="1314451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latin typeface="Arial Rounded MT Bold" pitchFamily="34" charset="0"/>
              </a:rPr>
              <a:t>Comparison (II)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268413"/>
            <a:ext cx="3886200" cy="4783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rgbClr val="FF3300"/>
                </a:solidFill>
              </a:rPr>
              <a:t>Quantitative</a:t>
            </a:r>
            <a:r>
              <a:rPr lang="en-US" sz="2000" smtClean="0">
                <a:solidFill>
                  <a:srgbClr val="FF3300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FF3300"/>
                </a:solidFill>
              </a:rPr>
              <a:t>Methods</a:t>
            </a:r>
            <a:r>
              <a:rPr lang="en-US" sz="200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Observational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Experimental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Mixed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smtClean="0"/>
              <a:t>Sampling</a:t>
            </a:r>
            <a:r>
              <a:rPr lang="en-US" sz="2000" smtClean="0"/>
              <a:t>: Random (simple, stratified, cluster, etc) or purposive  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FF3300"/>
                </a:solidFill>
              </a:rPr>
              <a:t>Quality Assurance</a:t>
            </a:r>
            <a:r>
              <a:rPr lang="en-US" sz="2000" smtClean="0">
                <a:solidFill>
                  <a:srgbClr val="FF3300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smtClean="0"/>
              <a:t>Reliability:</a:t>
            </a:r>
            <a:r>
              <a:rPr lang="en-US" sz="2000" smtClean="0"/>
              <a:t> Internal and External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smtClean="0"/>
              <a:t>Validity</a:t>
            </a:r>
            <a:r>
              <a:rPr lang="en-US" sz="2000" smtClean="0"/>
              <a:t>: Construct, Content, Face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smtClean="0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1196975"/>
            <a:ext cx="4040188" cy="4456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rgbClr val="FF3300"/>
                </a:solidFill>
              </a:rPr>
              <a:t>Qualitative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FF3300"/>
                </a:solidFill>
              </a:rPr>
              <a:t>Methods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Focus Groups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Interviews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Surveys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Self-reports 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Observations 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Document analysis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smtClean="0"/>
              <a:t>Sampling</a:t>
            </a:r>
            <a:r>
              <a:rPr lang="en-US" sz="2000" smtClean="0"/>
              <a:t>: Purposive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FF3300"/>
                </a:solidFill>
              </a:rPr>
              <a:t>Quality Assurance: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smtClean="0"/>
              <a:t>Trustworthiness</a:t>
            </a:r>
            <a:r>
              <a:rPr lang="en-US" sz="2000" smtClean="0"/>
              <a:t>: Credibility, Confirmability, Dependability, Transferability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smtClean="0"/>
              <a:t>Authenticity:</a:t>
            </a:r>
            <a:r>
              <a:rPr lang="en-US" sz="2000" smtClean="0"/>
              <a:t> Fairness, Ontological, Educative, Tactical, Catalytic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smtClean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4213" y="4149725"/>
            <a:ext cx="3733800" cy="1074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  <a:cs typeface="Arial" charset="0"/>
            </a:endParaRPr>
          </a:p>
        </p:txBody>
      </p:sp>
      <p:sp>
        <p:nvSpPr>
          <p:cNvPr id="1127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F7CFC9D-84E5-479B-BFC4-CDD55B54415A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394C97-3FCB-451D-88B8-1DA71DF659BD}" type="slidenum">
              <a:rPr lang="ar-SA"/>
              <a:pPr/>
              <a:t>8</a:t>
            </a:fld>
            <a:endParaRPr lang="en-US"/>
          </a:p>
        </p:txBody>
      </p:sp>
      <p:sp>
        <p:nvSpPr>
          <p:cNvPr id="11272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Qualitative Research Techniques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9600" cy="445611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Participant observation (field notes)</a:t>
            </a:r>
          </a:p>
          <a:p>
            <a:pPr eaLnBrk="1" hangingPunct="1">
              <a:defRPr/>
            </a:pPr>
            <a:r>
              <a:rPr lang="en-US" sz="3200" b="1" smtClean="0"/>
              <a:t>Interviews / Focus group discussions with key infomants</a:t>
            </a:r>
          </a:p>
          <a:p>
            <a:pPr eaLnBrk="1" hangingPunct="1">
              <a:defRPr/>
            </a:pPr>
            <a:r>
              <a:rPr lang="en-US" sz="3200" b="1" smtClean="0"/>
              <a:t>Video / Text and Image analysis (documents, media data)</a:t>
            </a:r>
          </a:p>
          <a:p>
            <a:pPr eaLnBrk="1" hangingPunct="1">
              <a:defRPr/>
            </a:pPr>
            <a:r>
              <a:rPr lang="en-US" sz="3200" b="1" smtClean="0"/>
              <a:t>Surveys</a:t>
            </a:r>
          </a:p>
          <a:p>
            <a:pPr eaLnBrk="1" hangingPunct="1">
              <a:defRPr/>
            </a:pPr>
            <a:r>
              <a:rPr lang="en-US" sz="3200" b="1" smtClean="0"/>
              <a:t>User testing</a:t>
            </a:r>
          </a:p>
          <a:p>
            <a:pPr eaLnBrk="1" hangingPunct="1">
              <a:defRPr/>
            </a:pPr>
            <a:endParaRPr lang="en-US" sz="3200" b="1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F445484-5C49-47AF-95FF-3EDC4030EB2C}" type="datetime3">
              <a:rPr lang="en-US" smtClean="0"/>
              <a:pPr/>
              <a:t>20 September 2013</a:t>
            </a:fld>
            <a:endParaRPr lang="ar-EG" smtClean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222E6A-5B8E-41CD-86EC-ADA1F1CC7342}" type="slidenum">
              <a:rPr lang="ar-SA"/>
              <a:pPr/>
              <a:t>9</a:t>
            </a:fld>
            <a:endParaRPr lang="en-US"/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Study Designs Overview</a:t>
            </a:r>
            <a:endParaRPr lang="ar-E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1424</TotalTime>
  <Words>1923</Words>
  <Application>Microsoft PowerPoint</Application>
  <PresentationFormat>عرض على الشاشة (3:4)‏</PresentationFormat>
  <Paragraphs>357</Paragraphs>
  <Slides>40</Slides>
  <Notes>40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5</vt:i4>
      </vt:variant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40</vt:i4>
      </vt:variant>
    </vt:vector>
  </HeadingPairs>
  <TitlesOfParts>
    <vt:vector size="47" baseType="lpstr">
      <vt:lpstr>Times New Roman</vt:lpstr>
      <vt:lpstr>Arial</vt:lpstr>
      <vt:lpstr>Wingdings</vt:lpstr>
      <vt:lpstr>Arial Rounded MT Bold</vt:lpstr>
      <vt:lpstr>Monotype Corsiva</vt:lpstr>
      <vt:lpstr>Blue Diagonal</vt:lpstr>
      <vt:lpstr>MS Organisationsdiagram 2.0</vt:lpstr>
      <vt:lpstr>Study Designs in Health Research: An Overview</vt:lpstr>
      <vt:lpstr>Headlines</vt:lpstr>
      <vt:lpstr>Health Research</vt:lpstr>
      <vt:lpstr>Data Collection Methods</vt:lpstr>
      <vt:lpstr>Study design: Definition</vt:lpstr>
      <vt:lpstr>Study Designs: Types</vt:lpstr>
      <vt:lpstr>الشريحة 7</vt:lpstr>
      <vt:lpstr>Comparison (II)</vt:lpstr>
      <vt:lpstr>Qualitative Research Techniques</vt:lpstr>
      <vt:lpstr>Involves Skills of</vt:lpstr>
      <vt:lpstr>Rigor in Qualitative Research</vt:lpstr>
      <vt:lpstr>الشريحة 12</vt:lpstr>
      <vt:lpstr>Quantitative designs</vt:lpstr>
      <vt:lpstr>الشريحة 14</vt:lpstr>
      <vt:lpstr>Observation Methods</vt:lpstr>
      <vt:lpstr>Study populations</vt:lpstr>
      <vt:lpstr>Observational Designs: Classification</vt:lpstr>
      <vt:lpstr>Case-series:  Clinical case series</vt:lpstr>
      <vt:lpstr>Case series:  Population based </vt:lpstr>
      <vt:lpstr>Case series: Population</vt:lpstr>
      <vt:lpstr>Case series:  Requirements for interpretation</vt:lpstr>
      <vt:lpstr>Case series: Strengths</vt:lpstr>
      <vt:lpstr>Cross-sectional Studies (Community health studies, surveys) </vt:lpstr>
      <vt:lpstr>Case - Control Studies</vt:lpstr>
      <vt:lpstr>Cohort Studies</vt:lpstr>
      <vt:lpstr>Cohort Design</vt:lpstr>
      <vt:lpstr>Ecological studies (I)</vt:lpstr>
      <vt:lpstr>Ecological studies (II)</vt:lpstr>
      <vt:lpstr>Ecological fallacy: example</vt:lpstr>
      <vt:lpstr>الشريحة 30</vt:lpstr>
      <vt:lpstr>Experimental Study Design</vt:lpstr>
      <vt:lpstr>Why Performed ?</vt:lpstr>
      <vt:lpstr>Experimental Design</vt:lpstr>
      <vt:lpstr>Types of trials</vt:lpstr>
      <vt:lpstr>Choice of Design (I)</vt:lpstr>
      <vt:lpstr>Choice of design (II)</vt:lpstr>
      <vt:lpstr>Conclusion</vt:lpstr>
      <vt:lpstr>Headlines</vt:lpstr>
      <vt:lpstr>References</vt:lpstr>
      <vt:lpstr>Thanks for your kind attention  and listening </vt:lpstr>
    </vt:vector>
  </TitlesOfParts>
  <Company>EMRO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HD</dc:creator>
  <cp:lastModifiedBy>AA</cp:lastModifiedBy>
  <cp:revision>245</cp:revision>
  <dcterms:created xsi:type="dcterms:W3CDTF">2002-01-30T08:36:53Z</dcterms:created>
  <dcterms:modified xsi:type="dcterms:W3CDTF">2013-09-19T21:32:21Z</dcterms:modified>
</cp:coreProperties>
</file>