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9"/>
  </p:notesMasterIdLst>
  <p:sldIdLst>
    <p:sldId id="280" r:id="rId2"/>
    <p:sldId id="343" r:id="rId3"/>
    <p:sldId id="322" r:id="rId4"/>
    <p:sldId id="279" r:id="rId5"/>
    <p:sldId id="258" r:id="rId6"/>
    <p:sldId id="259" r:id="rId7"/>
    <p:sldId id="330" r:id="rId8"/>
    <p:sldId id="262" r:id="rId9"/>
    <p:sldId id="263" r:id="rId10"/>
    <p:sldId id="283" r:id="rId11"/>
    <p:sldId id="266" r:id="rId12"/>
    <p:sldId id="267" r:id="rId13"/>
    <p:sldId id="269" r:id="rId14"/>
    <p:sldId id="271" r:id="rId15"/>
    <p:sldId id="272" r:id="rId16"/>
    <p:sldId id="273" r:id="rId17"/>
    <p:sldId id="331" r:id="rId18"/>
    <p:sldId id="320" r:id="rId19"/>
    <p:sldId id="321" r:id="rId20"/>
    <p:sldId id="323" r:id="rId21"/>
    <p:sldId id="324" r:id="rId22"/>
    <p:sldId id="325" r:id="rId23"/>
    <p:sldId id="326" r:id="rId24"/>
    <p:sldId id="328" r:id="rId25"/>
    <p:sldId id="329" r:id="rId26"/>
    <p:sldId id="282" r:id="rId27"/>
    <p:sldId id="292" r:id="rId28"/>
    <p:sldId id="344" r:id="rId29"/>
    <p:sldId id="345" r:id="rId30"/>
    <p:sldId id="346" r:id="rId31"/>
    <p:sldId id="347" r:id="rId32"/>
    <p:sldId id="348" r:id="rId33"/>
    <p:sldId id="339" r:id="rId34"/>
    <p:sldId id="340" r:id="rId35"/>
    <p:sldId id="341" r:id="rId36"/>
    <p:sldId id="342" r:id="rId37"/>
    <p:sldId id="27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  <a:srgbClr val="00FF00"/>
    <a:srgbClr val="FFFFFF"/>
    <a:srgbClr val="990033"/>
    <a:srgbClr val="FFFF00"/>
    <a:srgbClr val="99FFCC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2547" autoAdjust="0"/>
  </p:normalViewPr>
  <p:slideViewPr>
    <p:cSldViewPr>
      <p:cViewPr varScale="1">
        <p:scale>
          <a:sx n="64" d="100"/>
          <a:sy n="64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B6EDE1-2049-45EC-A964-9B2B31B45C77}" type="datetimeFigureOut">
              <a:rPr lang="en-US"/>
              <a:pPr>
                <a:defRPr/>
              </a:pPr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967FF6-C457-4DD2-873B-03978594D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0D8041-2AAD-44B7-A3B8-BA719DD41BE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w="12699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4343400"/>
            <a:ext cx="6400800" cy="4702175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2000" b="1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538A735-7786-4FE5-981B-9CEC068929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7DEA-A568-49E4-B3A2-8733418714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0FBB8-9573-467B-BCF1-AFDC954317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981200"/>
            <a:ext cx="75438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CFB0-B421-40DB-8545-9B2816B22C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5F2B-CD87-4EC1-B467-8F9FB4139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4A35-E490-410E-94B3-8ADF95EBCD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53868BF-43D1-47E9-8347-78FC186F19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695F3-80C9-4762-8DF3-E89B51D6DC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A6968-F9BD-4842-A408-72E6C50F42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E3672-C096-486D-A4B5-489FF94D1E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252B4-84A5-445E-9C6A-035EA117E1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1271-959F-498F-A24F-73E56F7F67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2772B-D859-4572-94E7-63ED50F119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FD5C8EFC-E7BE-438E-8083-83F83FFD6B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4" r:id="rId2"/>
    <p:sldLayoutId id="214748380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5" r:id="rId9"/>
    <p:sldLayoutId id="2147483800" r:id="rId10"/>
    <p:sldLayoutId id="2147483801" r:id="rId11"/>
    <p:sldLayoutId id="2147483802" r:id="rId12"/>
    <p:sldLayoutId id="214748380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epiet.org/course/" TargetMode="External"/><Relationship Id="rId4" Type="http://schemas.openxmlformats.org/officeDocument/2006/relationships/oleObject" Target="../embeddings/Microsoft_Office_Word_97_-_2003_Document1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servers.medlib.hscbklyn.edu/ebm/cohort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7826375" cy="2559050"/>
          </a:xfrm>
        </p:spPr>
        <p:txBody>
          <a:bodyPr/>
          <a:lstStyle/>
          <a:p>
            <a:pPr eaLnBrk="1" hangingPunct="1"/>
            <a:r>
              <a:rPr lang="en-US" sz="5400" b="1" i="1" smtClean="0">
                <a:solidFill>
                  <a:srgbClr val="0000FF"/>
                </a:solidFill>
              </a:rPr>
              <a:t>cohort design in Epidemiological studies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00FF"/>
                </a:solidFill>
              </a:rPr>
              <a:t>Prof. Ashry Gad Mohamed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FF"/>
                </a:solidFill>
              </a:rPr>
              <a:t>MBCh B, MPH, DrPH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00FF"/>
                </a:solidFill>
              </a:rPr>
              <a:t>Prof. of Epidemiology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00FF"/>
                </a:solidFill>
              </a:rPr>
              <a:t>Dr  Amna R Siddiqui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MBBS, MSPH, FCPS, PhD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Associate 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7872413" cy="64135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Selection of comparison group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25538"/>
            <a:ext cx="7543800" cy="4970462"/>
          </a:xfrm>
        </p:spPr>
        <p:txBody>
          <a:bodyPr/>
          <a:lstStyle/>
          <a:p>
            <a:pPr eaLnBrk="1" hangingPunct="1"/>
            <a:r>
              <a:rPr lang="en-US" sz="3600" b="1" smtClean="0"/>
              <a:t>Heterogeneous exposure</a:t>
            </a:r>
            <a:r>
              <a:rPr lang="en-US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  No need for comparison group (internal comparison).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sz="3600" b="1" smtClean="0"/>
              <a:t>Homogenous group</a:t>
            </a:r>
            <a:r>
              <a:rPr lang="en-US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  Need comparison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700"/>
            <a:ext cx="7467600" cy="17399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Collection of baseline information</a:t>
            </a:r>
            <a:r>
              <a:rPr lang="en-US" sz="3600" smtClean="0">
                <a:solidFill>
                  <a:srgbClr val="FFFF00"/>
                </a:solidFill>
              </a:rPr>
              <a:t>:</a:t>
            </a:r>
            <a:br>
              <a:rPr lang="en-US" sz="3600" smtClean="0">
                <a:solidFill>
                  <a:srgbClr val="FFFF00"/>
                </a:solidFill>
              </a:rPr>
            </a:br>
            <a:endParaRPr lang="en-US" sz="3600" smtClean="0">
              <a:solidFill>
                <a:srgbClr val="FFFF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7543800" cy="4114800"/>
          </a:xfrm>
        </p:spPr>
        <p:txBody>
          <a:bodyPr/>
          <a:lstStyle/>
          <a:p>
            <a:pPr eaLnBrk="1" hangingPunct="1"/>
            <a:r>
              <a:rPr lang="en-US" sz="3300" b="1" smtClean="0"/>
              <a:t>Baseline information is important to assess exposure status.</a:t>
            </a:r>
          </a:p>
          <a:p>
            <a:pPr eaLnBrk="1" hangingPunct="1"/>
            <a:r>
              <a:rPr lang="en-US" sz="3300" b="1" smtClean="0"/>
              <a:t>Exclude diseased</a:t>
            </a:r>
          </a:p>
          <a:p>
            <a:pPr eaLnBrk="1" hangingPunct="1"/>
            <a:r>
              <a:rPr lang="en-US" sz="3300" b="1" smtClean="0"/>
              <a:t>Establish a basis for follow up.</a:t>
            </a:r>
          </a:p>
          <a:p>
            <a:pPr eaLnBrk="1" hangingPunct="1"/>
            <a:r>
              <a:rPr lang="en-US" sz="3300" b="1" smtClean="0"/>
              <a:t>Obtain data on the important co-variables e.g. age and sex. </a:t>
            </a:r>
            <a:br>
              <a:rPr lang="en-US" sz="3300" b="1" smtClean="0"/>
            </a:br>
            <a:endParaRPr lang="en-US" sz="33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7467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Sources of information</a:t>
            </a:r>
            <a:r>
              <a:rPr lang="en-US" b="1" dirty="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Records.</a:t>
            </a:r>
          </a:p>
          <a:p>
            <a:pPr eaLnBrk="1" hangingPunct="1"/>
            <a:r>
              <a:rPr lang="en-US" sz="3600" b="1" smtClean="0"/>
              <a:t>Interview</a:t>
            </a:r>
          </a:p>
          <a:p>
            <a:pPr eaLnBrk="1" hangingPunct="1"/>
            <a:r>
              <a:rPr lang="en-US" sz="3600" b="1" smtClean="0"/>
              <a:t>Examination</a:t>
            </a:r>
          </a:p>
          <a:p>
            <a:pPr eaLnBrk="1" hangingPunct="1"/>
            <a:r>
              <a:rPr lang="en-US" sz="3600" b="1" smtClean="0"/>
              <a:t>Investigation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77724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</a:rPr>
              <a:t>Interviews:</a:t>
            </a:r>
            <a:r>
              <a:rPr lang="en-US" sz="2800" smtClean="0">
                <a:solidFill>
                  <a:srgbClr val="0000FF"/>
                </a:solidFill>
              </a:rPr>
              <a:t> </a:t>
            </a:r>
          </a:p>
          <a:p>
            <a:pPr eaLnBrk="1" hangingPunct="1"/>
            <a:r>
              <a:rPr lang="en-US" sz="2800" b="1" smtClean="0"/>
              <a:t>To interview the cohort members or other informatants through direct personal interview, mailed questionnaire, telephone interviews or computer administered questionnaire (e mail). </a:t>
            </a:r>
          </a:p>
          <a:p>
            <a:pPr eaLnBrk="1" hangingPunct="1"/>
            <a:r>
              <a:rPr lang="en-US" sz="2800" b="1" smtClean="0"/>
              <a:t>Wide variety of topics and allow asking complex questions.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b="1" smtClean="0"/>
              <a:t>However it is biased if the subject knows the aims of the investigation</a:t>
            </a:r>
            <a:r>
              <a:rPr lang="en-US" sz="2800" smtClean="0"/>
              <a:t>.</a:t>
            </a:r>
          </a:p>
          <a:p>
            <a:pPr eaLnBrk="1" hangingPunct="1"/>
            <a:endParaRPr lang="en-US" sz="2800" smtClean="0">
              <a:solidFill>
                <a:srgbClr val="FFFF00"/>
              </a:solidFill>
            </a:endParaRPr>
          </a:p>
          <a:p>
            <a:pPr eaLnBrk="1" hangingPunct="1"/>
            <a:endParaRPr 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620713"/>
            <a:ext cx="77724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0000FF"/>
                </a:solidFill>
              </a:rPr>
              <a:t>Examinations :</a:t>
            </a:r>
            <a:r>
              <a:rPr lang="en-US" sz="4000" smtClean="0">
                <a:solidFill>
                  <a:srgbClr val="0000FF"/>
                </a:solidFill>
              </a:rPr>
              <a:t> </a:t>
            </a:r>
          </a:p>
          <a:p>
            <a:pPr eaLnBrk="1" hangingPunct="1"/>
            <a:r>
              <a:rPr lang="en-US" b="1" smtClean="0"/>
              <a:t>Repeated examinations and investigations are independent valid source of information </a:t>
            </a:r>
          </a:p>
          <a:p>
            <a:pPr eaLnBrk="1" hangingPunct="1"/>
            <a:r>
              <a:rPr lang="en-US" b="1" smtClean="0"/>
              <a:t>Sometimes it is the only method. </a:t>
            </a:r>
          </a:p>
          <a:p>
            <a:pPr eaLnBrk="1" hangingPunct="1"/>
            <a:r>
              <a:rPr lang="en-US" b="1" smtClean="0"/>
              <a:t>However it is expensive and time consuming and</a:t>
            </a:r>
          </a:p>
          <a:p>
            <a:pPr eaLnBrk="1" hangingPunct="1"/>
            <a:r>
              <a:rPr lang="en-US" b="1" smtClean="0"/>
              <a:t> Unless blindly performed it is usually biased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69950"/>
            <a:ext cx="7772400" cy="2101850"/>
          </a:xfrm>
        </p:spPr>
        <p:txBody>
          <a:bodyPr/>
          <a:lstStyle/>
          <a:p>
            <a:pPr eaLnBrk="1" hangingPunct="1"/>
            <a:r>
              <a:rPr lang="en-US" sz="4100" smtClean="0"/>
              <a:t>.</a:t>
            </a:r>
            <a:br>
              <a:rPr lang="en-US" sz="4100" smtClean="0"/>
            </a:br>
            <a:r>
              <a:rPr lang="en-US" sz="4100" smtClean="0">
                <a:latin typeface="Times New Roman" pitchFamily="18" charset="0"/>
              </a:rPr>
              <a:t> </a:t>
            </a:r>
            <a:r>
              <a:rPr lang="en-US" sz="4100" smtClean="0"/>
              <a:t/>
            </a:r>
            <a:br>
              <a:rPr lang="en-US" sz="4100" smtClean="0"/>
            </a:br>
            <a:endParaRPr lang="en-US" sz="41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 b="1" smtClean="0">
                <a:solidFill>
                  <a:srgbClr val="0000FF"/>
                </a:solidFill>
              </a:rPr>
              <a:t>Follow up</a:t>
            </a:r>
            <a:br>
              <a:rPr lang="en-US" sz="4400" b="1" smtClean="0">
                <a:solidFill>
                  <a:srgbClr val="0000FF"/>
                </a:solidFill>
              </a:rPr>
            </a:br>
            <a:r>
              <a:rPr lang="en-US" sz="3600" b="1" i="1" smtClean="0"/>
              <a:t>Duration of follow up</a:t>
            </a:r>
            <a:br>
              <a:rPr lang="en-US" sz="3600" b="1" i="1" smtClean="0"/>
            </a:br>
            <a:r>
              <a:rPr lang="en-US" sz="2800" b="1" smtClean="0"/>
              <a:t>It depends on the length of induction period of the outcome in addition to the resources</a:t>
            </a:r>
          </a:p>
          <a:p>
            <a:pPr eaLnBrk="1" hangingPunct="1"/>
            <a:r>
              <a:rPr lang="en-US" sz="3600" b="1" i="1" smtClean="0"/>
              <a:t>It should fulfill the following</a:t>
            </a:r>
          </a:p>
          <a:p>
            <a:pPr eaLnBrk="1" hangingPunct="1"/>
            <a:r>
              <a:rPr lang="en-US" sz="2800" b="1" smtClean="0"/>
              <a:t>Uniform and complete for all participants.</a:t>
            </a:r>
          </a:p>
          <a:p>
            <a:pPr eaLnBrk="1" hangingPunct="1"/>
            <a:r>
              <a:rPr lang="en-US" sz="2800" b="1" smtClean="0"/>
              <a:t>Complete ascertainment of the outcome events.</a:t>
            </a:r>
          </a:p>
          <a:p>
            <a:pPr eaLnBrk="1" hangingPunct="1"/>
            <a:r>
              <a:rPr lang="en-US" sz="2800" b="1" smtClean="0"/>
              <a:t>Standardized diagnosis of outcome events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7467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FF"/>
                </a:solidFill>
              </a:rPr>
              <a:t>Outcome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/>
              <a:t>Objective and explicit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Assessed blindly (diagnostic-suspicision bias &amp; expectation bias)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Adjust for extraneous prognostic factors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Cohort Study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Prospective cohort study</a:t>
            </a:r>
          </a:p>
          <a:p>
            <a:pPr eaLnBrk="1" hangingPunct="1"/>
            <a:r>
              <a:rPr lang="en-US" smtClean="0"/>
              <a:t>Retrospective (historical) cohort study</a:t>
            </a:r>
          </a:p>
          <a:p>
            <a:pPr eaLnBrk="1" hangingPunct="1"/>
            <a:r>
              <a:rPr lang="en-US" smtClean="0"/>
              <a:t>Combination of Retrospective and Prospective cohort study.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9750" y="609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 of Cohort Studies</a:t>
            </a:r>
          </a:p>
        </p:txBody>
      </p:sp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990600" y="1295400"/>
            <a:ext cx="7543800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Can establish population-based incidence 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Accurate relative risk (risk ratio) estimation 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Can examine rare exposures (asbestos &gt; lung cancer)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Temporal relationship can be inferred (prospective design)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Time-to-event analysis is possible 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Can be used where randomization is not possible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Magnitude of a risk factor’s effect can be quantified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Selection and information biases are decreased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Multiple outcomes can be studied </a:t>
            </a:r>
          </a:p>
          <a:p>
            <a:pPr>
              <a:spcBef>
                <a:spcPct val="15000"/>
              </a:spcBef>
            </a:pPr>
            <a:r>
              <a:rPr lang="en-AU">
                <a:solidFill>
                  <a:srgbClr val="000066"/>
                </a:solidFill>
              </a:rPr>
              <a:t>  (smoking &gt; lung cancer, COPD, larynx cancer)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539750" y="609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Disadvantages of Cohort Studies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1341438"/>
            <a:ext cx="8458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Lengthy and expensive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May require very large samples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Not suitable for rare diseases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Not suitable for diseases with long-latency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Unexpected environmental changes may influence the association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Nonresponse, migration and loss-to-follow-up biases</a:t>
            </a:r>
          </a:p>
          <a:p>
            <a:pPr>
              <a:spcBef>
                <a:spcPct val="50000"/>
              </a:spcBef>
            </a:pPr>
            <a:r>
              <a:rPr lang="en-AU">
                <a:solidFill>
                  <a:srgbClr val="000066"/>
                </a:solidFill>
              </a:rPr>
              <a:t>- Sampling, ascertainment and observer biases are still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describe the types of Cohort Study designs with their advantages and disadvantages</a:t>
            </a:r>
          </a:p>
          <a:p>
            <a:r>
              <a:rPr lang="en-US" smtClean="0"/>
              <a:t>2. Calculate and interpret Relative Risk as measure of association.</a:t>
            </a:r>
          </a:p>
          <a:p>
            <a:r>
              <a:rPr lang="en-US" smtClean="0"/>
              <a:t>3. Illustrate the relationship of a confounder with exposure and outcome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Calculation of incidence rates among exposed and non exposed groups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Estimation of risk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Comparison of incidence proportion in both groups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Conceptually longitudinal to determine possible causal association between risk (exposure) and disease (outcome) </a:t>
            </a:r>
          </a:p>
          <a:p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Incidence rates of outcome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305800" cy="43957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9705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970588" y="4032250"/>
            <a:ext cx="1350962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970588" y="50990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tx2"/>
              </a:solidFill>
              <a:latin typeface="Arial" charset="0"/>
            </a:endParaRPr>
          </a:p>
          <a:p>
            <a:pPr algn="ctr" eaLnBrk="0" hangingPunct="0"/>
            <a:r>
              <a:rPr lang="en-US" sz="2800" b="1">
                <a:solidFill>
                  <a:schemeClr val="tx2"/>
                </a:solidFill>
                <a:latin typeface="Arial" charset="0"/>
              </a:rPr>
              <a:t>N</a:t>
            </a:r>
            <a:endParaRPr lang="en-US" sz="2800" b="1">
              <a:solidFill>
                <a:schemeClr val="bg2"/>
              </a:solidFill>
              <a:latin typeface="Arial" charset="0"/>
            </a:endParaRPr>
          </a:p>
          <a:p>
            <a:pPr algn="ctr"/>
            <a:endParaRPr lang="en-US" sz="2800" b="1">
              <a:latin typeface="Arial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75188" y="29654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675188" y="40322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675188" y="5099050"/>
            <a:ext cx="1350962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352800" y="5105400"/>
            <a:ext cx="1350963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3379788" y="4032250"/>
            <a:ext cx="1350962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379788" y="2965450"/>
            <a:ext cx="1350962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81000" y="228600"/>
            <a:ext cx="8305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n-US" sz="4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105400" y="42687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d</a:t>
            </a:r>
            <a:endParaRPr lang="en-US" sz="280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3846513" y="42687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c</a:t>
            </a:r>
            <a:endParaRPr lang="en-US" sz="280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5065713" y="32766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b</a:t>
            </a:r>
            <a:endParaRPr lang="en-US" sz="280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810000" y="3276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a</a:t>
            </a:r>
            <a:endParaRPr lang="en-US" sz="280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633788" y="23622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Yes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987925" y="23622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No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3867150" y="1625600"/>
            <a:ext cx="224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</a:rPr>
              <a:t>Disease Status</a:t>
            </a:r>
            <a:endParaRPr lang="en-US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2414588" y="32766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Yes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549525" y="4191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No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685800" y="3429000"/>
            <a:ext cx="162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</a:rPr>
              <a:t>Exposure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eaLnBrk="0" hangingPunct="0"/>
            <a:r>
              <a:rPr lang="en-US" sz="2800">
                <a:solidFill>
                  <a:schemeClr val="tx2"/>
                </a:solidFill>
              </a:rPr>
              <a:t>Status</a:t>
            </a:r>
            <a:endParaRPr lang="en-US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6075363" y="3305175"/>
            <a:ext cx="1249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  a+b </a:t>
            </a:r>
            <a:endParaRPr lang="en-US" sz="280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6096000" y="4295775"/>
            <a:ext cx="1130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  c+d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856163" y="5362575"/>
            <a:ext cx="892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Arial Black" pitchFamily="34" charset="0"/>
              </a:rPr>
              <a:t>b+d</a:t>
            </a:r>
            <a:endParaRPr lang="en-US" sz="280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3484563" y="5362575"/>
            <a:ext cx="1249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Arial Black" pitchFamily="34" charset="0"/>
              </a:rPr>
              <a:t>   a+c</a:t>
            </a: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6019800" y="2135188"/>
            <a:ext cx="0" cy="836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6096000" y="236220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Arial" charset="0"/>
              </a:rPr>
              <a:t>Total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6324600" y="556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Incidence rate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Incidence among exposed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a+b</a:t>
            </a:r>
          </a:p>
          <a:p>
            <a:pPr eaLnBrk="1" hangingPunct="1"/>
            <a:r>
              <a:rPr lang="en-US" smtClean="0"/>
              <a:t>Incidence among non-exposed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c+d</a:t>
            </a:r>
          </a:p>
          <a:p>
            <a:pPr eaLnBrk="1" hangingPunct="1"/>
            <a:endParaRPr lang="en-US" smtClean="0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1447800" y="2819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12954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 of risk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Relative Risk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incidence of disease among exposed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RR = 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800" smtClean="0"/>
              <a:t>Incidence of disease among non-exposed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	a/a+b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=	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	c/c+d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13" name="Group 129"/>
          <p:cNvGraphicFramePr>
            <a:graphicFrameLocks noGrp="1"/>
          </p:cNvGraphicFramePr>
          <p:nvPr/>
        </p:nvGraphicFramePr>
        <p:xfrm>
          <a:off x="1295400" y="914400"/>
          <a:ext cx="6477000" cy="4114801"/>
        </p:xfrm>
        <a:graphic>
          <a:graphicData uri="http://schemas.openxmlformats.org/drawingml/2006/table">
            <a:tbl>
              <a:tblPr/>
              <a:tblGrid>
                <a:gridCol w="1619250"/>
                <a:gridCol w="1619250"/>
                <a:gridCol w="1619250"/>
                <a:gridCol w="1619250"/>
              </a:tblGrid>
              <a:tr h="758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Smoking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Lung cancer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6930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9927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53" name="Text Box 130"/>
          <p:cNvSpPr txBox="1">
            <a:spLocks noChangeArrowheads="1"/>
          </p:cNvSpPr>
          <p:nvPr/>
        </p:nvSpPr>
        <p:spPr bwMode="auto">
          <a:xfrm>
            <a:off x="990600" y="5486400"/>
            <a:ext cx="6629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Find out RR and AR for above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en-US" sz="2800" smtClean="0"/>
              <a:t>Incidence of lung cancer among smokers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70/7000  = 10 per 1000</a:t>
            </a:r>
          </a:p>
          <a:p>
            <a:pPr eaLnBrk="1" hangingPunct="1"/>
            <a:r>
              <a:rPr lang="en-US" sz="2800" smtClean="0"/>
              <a:t>Incidence of lung cancer among non-smokers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3/3000 = 1 per thousand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RR = 10 / 1 = 10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(lung cancer is 10 times more common among smokers than non smokers)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49275"/>
            <a:ext cx="6967537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FF"/>
                </a:solidFill>
              </a:rPr>
              <a:t>Obesity &amp; Diabetes</a:t>
            </a:r>
          </a:p>
        </p:txBody>
      </p:sp>
      <p:graphicFrame>
        <p:nvGraphicFramePr>
          <p:cNvPr id="29739" name="Group 43"/>
          <p:cNvGraphicFramePr>
            <a:graphicFrameLocks noGrp="1"/>
          </p:cNvGraphicFramePr>
          <p:nvPr>
            <p:ph type="tbl" idx="1"/>
          </p:nvPr>
        </p:nvGraphicFramePr>
        <p:xfrm>
          <a:off x="685800" y="1752600"/>
          <a:ext cx="7086600" cy="3886202"/>
        </p:xfrm>
        <a:graphic>
          <a:graphicData uri="http://schemas.openxmlformats.org/drawingml/2006/table">
            <a:tbl>
              <a:tblPr/>
              <a:tblGrid>
                <a:gridCol w="1771650"/>
                <a:gridCol w="1771650"/>
                <a:gridCol w="1771650"/>
                <a:gridCol w="1771650"/>
              </a:tblGrid>
              <a:tr h="776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Obesity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Diabetes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b+d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40" name="Comment 44"/>
          <p:cNvSpPr>
            <a:spLocks noChangeArrowheads="1"/>
          </p:cNvSpPr>
          <p:nvPr/>
        </p:nvSpPr>
        <p:spPr bwMode="auto">
          <a:xfrm>
            <a:off x="685800" y="5486400"/>
            <a:ext cx="7086600" cy="101441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RR= (43/412) / (29/630) =0.104 / 0.046 =2.26</a:t>
            </a:r>
          </a:p>
          <a:p>
            <a:pPr>
              <a:spcBef>
                <a:spcPct val="50000"/>
              </a:spcBef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611188" y="1897063"/>
          <a:ext cx="7962900" cy="3619500"/>
        </p:xfrm>
        <a:graphic>
          <a:graphicData uri="http://schemas.openxmlformats.org/presentationml/2006/ole">
            <p:oleObj spid="_x0000_s1026" name="Document" r:id="rId4" imgW="8534520" imgH="4762440" progId="Word.Document.8">
              <p:embed/>
            </p:oleObj>
          </a:graphicData>
        </a:graphic>
      </p:graphicFrame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Cohort study: Tobacco smoking and lung cancer, England &amp; Wales, 1951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762000" y="6248400"/>
            <a:ext cx="195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66"/>
                </a:solidFill>
              </a:rPr>
              <a:t>Source: Doll &amp; Hill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7667625" y="638175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>
                <a:solidFill>
                  <a:srgbClr val="333333"/>
                </a:solidFill>
              </a:rPr>
              <a:t>EPIET </a:t>
            </a:r>
            <a:r>
              <a:rPr lang="en-GB" sz="1200">
                <a:solidFill>
                  <a:srgbClr val="333333"/>
                </a:solidFill>
              </a:rPr>
              <a:t>(</a:t>
            </a:r>
            <a:r>
              <a:rPr lang="en-GB" sz="1200">
                <a:solidFill>
                  <a:srgbClr val="333333"/>
                </a:solidFill>
                <a:hlinkClick r:id="rId5"/>
              </a:rPr>
              <a:t>www</a:t>
            </a:r>
            <a:r>
              <a:rPr lang="en-GB" sz="1200">
                <a:solidFill>
                  <a:srgbClr val="33333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Causal Associations: Bias &amp; Confounding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r>
              <a:rPr lang="en-US" smtClean="0"/>
              <a:t>Need to consider the following when relating causality</a:t>
            </a:r>
          </a:p>
          <a:p>
            <a:pPr>
              <a:buFontTx/>
              <a:buAutoNum type="arabicPeriod"/>
            </a:pPr>
            <a:r>
              <a:rPr lang="en-US" b="1" smtClean="0">
                <a:solidFill>
                  <a:srgbClr val="0000FF"/>
                </a:solidFill>
              </a:rPr>
              <a:t>Bias </a:t>
            </a:r>
          </a:p>
          <a:p>
            <a:pPr>
              <a:buFontTx/>
              <a:buAutoNum type="arabicPeriod"/>
            </a:pPr>
            <a:r>
              <a:rPr lang="en-US" b="1" smtClean="0">
                <a:solidFill>
                  <a:srgbClr val="0000FF"/>
                </a:solidFill>
              </a:rPr>
              <a:t>Confounding</a:t>
            </a:r>
          </a:p>
          <a:p>
            <a:pPr>
              <a:buFontTx/>
              <a:buAutoNum type="arabicPeriod"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b="1" u="sng" smtClean="0">
                <a:solidFill>
                  <a:srgbClr val="115964"/>
                </a:solidFill>
              </a:rPr>
              <a:t>Potential Biases in Cohort Studies</a:t>
            </a:r>
          </a:p>
          <a:p>
            <a:pPr>
              <a:lnSpc>
                <a:spcPct val="150000"/>
              </a:lnSpc>
            </a:pPr>
            <a:r>
              <a:rPr lang="en-US" smtClean="0"/>
              <a:t>Non response </a:t>
            </a:r>
          </a:p>
          <a:p>
            <a:pPr>
              <a:lnSpc>
                <a:spcPct val="150000"/>
              </a:lnSpc>
            </a:pPr>
            <a:r>
              <a:rPr lang="en-US" smtClean="0"/>
              <a:t>Loss to follow up with time</a:t>
            </a:r>
          </a:p>
          <a:p>
            <a:pPr>
              <a:lnSpc>
                <a:spcPct val="150000"/>
              </a:lnSpc>
            </a:pPr>
            <a:r>
              <a:rPr lang="en-US" smtClean="0"/>
              <a:t>Measurement errors in exposure </a:t>
            </a:r>
          </a:p>
          <a:p>
            <a:pPr>
              <a:buFontTx/>
              <a:buAutoNum type="arabicPeriod"/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1AD8B4-50CF-44DE-BA1C-A0F28795531E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Confounding </a:t>
            </a:r>
          </a:p>
        </p:txBody>
      </p:sp>
      <p:sp>
        <p:nvSpPr>
          <p:cNvPr id="3481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</a:t>
            </a:r>
            <a:r>
              <a:rPr lang="en-US" sz="2800" b="1" smtClean="0">
                <a:solidFill>
                  <a:srgbClr val="0000FF"/>
                </a:solidFill>
              </a:rPr>
              <a:t>confounding variable </a:t>
            </a:r>
            <a:r>
              <a:rPr lang="en-US" sz="2800" smtClean="0"/>
              <a:t>is one that is associated with the predictor variable, and a cause for the outcome variable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00FF"/>
                </a:solidFill>
              </a:rPr>
              <a:t>Confounding bias </a:t>
            </a:r>
            <a:r>
              <a:rPr lang="en-US" sz="2800" b="1" smtClean="0"/>
              <a:t>occurs when two factors are associated (travel together) and the effect of one is confused with or distorted by the effect of the other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800" b="1" smtClean="0"/>
              <a:t>Exposure                      Disease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5410200"/>
            <a:ext cx="1828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COHORT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Ancient Roman military unit, A band of warriors.  </a:t>
            </a:r>
          </a:p>
          <a:p>
            <a:pPr eaLnBrk="1" hangingPunct="1"/>
            <a:r>
              <a:rPr lang="en-US" smtClean="0"/>
              <a:t>Persons banded together. </a:t>
            </a:r>
          </a:p>
          <a:p>
            <a:pPr eaLnBrk="1" hangingPunct="1"/>
            <a:r>
              <a:rPr lang="en-US" smtClean="0"/>
              <a:t>Group of persons with a common  statistical characteristic. [Latin]</a:t>
            </a:r>
          </a:p>
          <a:p>
            <a:pPr eaLnBrk="1" hangingPunct="1"/>
            <a:r>
              <a:rPr lang="en-US" smtClean="0"/>
              <a:t>E.g. age, birth date, </a:t>
            </a:r>
          </a:p>
          <a:p>
            <a:pPr eaLnBrk="1" hangingPunct="1"/>
            <a:endParaRPr lang="en-US" smtClean="0"/>
          </a:p>
        </p:txBody>
      </p:sp>
      <p:pic>
        <p:nvPicPr>
          <p:cNvPr id="22532" name="Picture 4" descr="display-03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752600"/>
            <a:ext cx="4038600" cy="3890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>
                <a:solidFill>
                  <a:srgbClr val="005024"/>
                </a:solidFill>
              </a:rPr>
              <a:t>Exposure - Outcome Model</a:t>
            </a:r>
            <a:endParaRPr lang="en-US" sz="4400" b="1">
              <a:solidFill>
                <a:srgbClr val="005024"/>
              </a:solidFill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763713" y="2060575"/>
            <a:ext cx="5122862" cy="582613"/>
            <a:chOff x="971" y="1753"/>
            <a:chExt cx="3227" cy="367"/>
          </a:xfrm>
        </p:grpSpPr>
        <p:sp>
          <p:nvSpPr>
            <p:cNvPr id="35854" name="Text Box 4"/>
            <p:cNvSpPr txBox="1">
              <a:spLocks noChangeArrowheads="1"/>
            </p:cNvSpPr>
            <p:nvPr/>
          </p:nvSpPr>
          <p:spPr bwMode="auto">
            <a:xfrm>
              <a:off x="971" y="1755"/>
              <a:ext cx="10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/>
                <a:t>Exposure</a:t>
              </a:r>
            </a:p>
          </p:txBody>
        </p:sp>
        <p:sp>
          <p:nvSpPr>
            <p:cNvPr id="35855" name="Text Box 5"/>
            <p:cNvSpPr txBox="1">
              <a:spLocks noChangeArrowheads="1"/>
            </p:cNvSpPr>
            <p:nvPr/>
          </p:nvSpPr>
          <p:spPr bwMode="auto">
            <a:xfrm>
              <a:off x="3157" y="1753"/>
              <a:ext cx="10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/>
                <a:t>Outcome</a:t>
              </a:r>
              <a:endParaRPr lang="en-US" i="1"/>
            </a:p>
          </p:txBody>
        </p:sp>
        <p:cxnSp>
          <p:nvCxnSpPr>
            <p:cNvPr id="35856" name="AutoShape 6"/>
            <p:cNvCxnSpPr>
              <a:cxnSpLocks noChangeShapeType="1"/>
              <a:stCxn id="35854" idx="3"/>
              <a:endCxn id="35855" idx="1"/>
            </p:cNvCxnSpPr>
            <p:nvPr/>
          </p:nvCxnSpPr>
          <p:spPr bwMode="auto">
            <a:xfrm flipV="1">
              <a:off x="2054" y="1936"/>
              <a:ext cx="1103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5844" name="Group 7"/>
          <p:cNvGrpSpPr>
            <a:grpSpLocks/>
          </p:cNvGrpSpPr>
          <p:nvPr/>
        </p:nvGrpSpPr>
        <p:grpSpPr bwMode="auto">
          <a:xfrm>
            <a:off x="1830388" y="4200525"/>
            <a:ext cx="5122862" cy="1712913"/>
            <a:chOff x="1127" y="2166"/>
            <a:chExt cx="3227" cy="1079"/>
          </a:xfrm>
        </p:grpSpPr>
        <p:grpSp>
          <p:nvGrpSpPr>
            <p:cNvPr id="35847" name="Group 8"/>
            <p:cNvGrpSpPr>
              <a:grpSpLocks/>
            </p:cNvGrpSpPr>
            <p:nvPr/>
          </p:nvGrpSpPr>
          <p:grpSpPr bwMode="auto">
            <a:xfrm>
              <a:off x="1127" y="2878"/>
              <a:ext cx="3227" cy="367"/>
              <a:chOff x="971" y="1753"/>
              <a:chExt cx="3227" cy="367"/>
            </a:xfrm>
          </p:grpSpPr>
          <p:sp>
            <p:nvSpPr>
              <p:cNvPr id="35851" name="Text Box 9"/>
              <p:cNvSpPr txBox="1">
                <a:spLocks noChangeArrowheads="1"/>
              </p:cNvSpPr>
              <p:nvPr/>
            </p:nvSpPr>
            <p:spPr bwMode="auto">
              <a:xfrm>
                <a:off x="971" y="1755"/>
                <a:ext cx="10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 i="1"/>
                  <a:t>Exposure</a:t>
                </a:r>
                <a:endParaRPr lang="en-US" sz="3200"/>
              </a:p>
            </p:txBody>
          </p:sp>
          <p:sp>
            <p:nvSpPr>
              <p:cNvPr id="35852" name="Text Box 10"/>
              <p:cNvSpPr txBox="1">
                <a:spLocks noChangeArrowheads="1"/>
              </p:cNvSpPr>
              <p:nvPr/>
            </p:nvSpPr>
            <p:spPr bwMode="auto">
              <a:xfrm>
                <a:off x="3157" y="1753"/>
                <a:ext cx="104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 i="1"/>
                  <a:t>Outcome</a:t>
                </a:r>
                <a:endParaRPr lang="en-US"/>
              </a:p>
            </p:txBody>
          </p:sp>
          <p:cxnSp>
            <p:nvCxnSpPr>
              <p:cNvPr id="35853" name="AutoShape 11"/>
              <p:cNvCxnSpPr>
                <a:cxnSpLocks noChangeShapeType="1"/>
                <a:stCxn id="35851" idx="3"/>
                <a:endCxn id="35852" idx="1"/>
              </p:cNvCxnSpPr>
              <p:nvPr/>
            </p:nvCxnSpPr>
            <p:spPr bwMode="auto">
              <a:xfrm flipV="1">
                <a:off x="2054" y="1936"/>
                <a:ext cx="1103" cy="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35848" name="Text Box 12"/>
            <p:cNvSpPr txBox="1">
              <a:spLocks noChangeArrowheads="1"/>
            </p:cNvSpPr>
            <p:nvPr/>
          </p:nvSpPr>
          <p:spPr bwMode="auto">
            <a:xfrm>
              <a:off x="2035" y="2166"/>
              <a:ext cx="16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/>
                <a:t>Confounder(s)</a:t>
              </a:r>
              <a:endParaRPr lang="en-US" sz="3200"/>
            </a:p>
          </p:txBody>
        </p:sp>
        <p:sp>
          <p:nvSpPr>
            <p:cNvPr id="35849" name="Line 13"/>
            <p:cNvSpPr>
              <a:spLocks noChangeShapeType="1"/>
            </p:cNvSpPr>
            <p:nvPr/>
          </p:nvSpPr>
          <p:spPr bwMode="auto">
            <a:xfrm>
              <a:off x="2837" y="2537"/>
              <a:ext cx="497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Line 14"/>
            <p:cNvSpPr>
              <a:spLocks noChangeShapeType="1"/>
            </p:cNvSpPr>
            <p:nvPr/>
          </p:nvSpPr>
          <p:spPr bwMode="auto">
            <a:xfrm flipH="1">
              <a:off x="1928" y="2529"/>
              <a:ext cx="446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5" name="Text Box 15"/>
          <p:cNvSpPr txBox="1">
            <a:spLocks noChangeArrowheads="1"/>
          </p:cNvSpPr>
          <p:nvPr/>
        </p:nvSpPr>
        <p:spPr bwMode="auto">
          <a:xfrm>
            <a:off x="2916238" y="1412875"/>
            <a:ext cx="2611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</a:rPr>
              <a:t>Simple Model</a:t>
            </a:r>
          </a:p>
        </p:txBody>
      </p:sp>
      <p:sp>
        <p:nvSpPr>
          <p:cNvPr id="35846" name="Text Box 16"/>
          <p:cNvSpPr txBox="1">
            <a:spLocks noChangeArrowheads="1"/>
          </p:cNvSpPr>
          <p:nvPr/>
        </p:nvSpPr>
        <p:spPr bwMode="auto">
          <a:xfrm>
            <a:off x="2700338" y="3573463"/>
            <a:ext cx="3636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0000FF"/>
                </a:solidFill>
              </a:rPr>
              <a:t>Complicated Model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6985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Confounding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20574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The confounding variable is causally associated with the outcome / disease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 </a:t>
            </a:r>
            <a:r>
              <a:rPr lang="en-US" sz="3200" smtClean="0">
                <a:solidFill>
                  <a:srgbClr val="CC0000"/>
                </a:solidFill>
              </a:rPr>
              <a:t>and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Non causally or causally associated with exposure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solidFill>
                  <a:srgbClr val="CC0000"/>
                </a:solidFill>
              </a:rPr>
              <a:t>but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Is not an intermediate variable in the causal pathway between exposure and outcome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468313" y="549275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70C0"/>
                </a:solidFill>
              </a:rPr>
              <a:t>Interpreting associations: Causal &amp; Non Causal</a:t>
            </a:r>
          </a:p>
          <a:p>
            <a:r>
              <a:rPr lang="en-US" sz="2800" b="1">
                <a:solidFill>
                  <a:srgbClr val="0070C0"/>
                </a:solidFill>
              </a:rPr>
              <a:t>In truth only smoking is associated with Ca Pancreas  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250825" y="1700213"/>
            <a:ext cx="403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b="1" u="sng"/>
              <a:t>Causal (hypothesized)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Coffee consumption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        Ca Pancreas 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4140200" y="1700213"/>
            <a:ext cx="47164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b="1" u="sng"/>
              <a:t>Non Causal </a:t>
            </a:r>
            <a:r>
              <a:rPr lang="en-US" sz="2000" b="1" u="sng"/>
              <a:t>(due to Confounding)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              Coffee consumption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Smoking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                      Ca Pancreas </a:t>
            </a:r>
          </a:p>
        </p:txBody>
      </p:sp>
      <p:sp>
        <p:nvSpPr>
          <p:cNvPr id="37893" name="Line 7"/>
          <p:cNvSpPr>
            <a:spLocks noChangeShapeType="1"/>
          </p:cNvSpPr>
          <p:nvPr/>
        </p:nvSpPr>
        <p:spPr bwMode="auto">
          <a:xfrm>
            <a:off x="2209800" y="3124200"/>
            <a:ext cx="58738" cy="167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Line 8"/>
          <p:cNvSpPr>
            <a:spLocks noChangeShapeType="1"/>
          </p:cNvSpPr>
          <p:nvPr/>
        </p:nvSpPr>
        <p:spPr bwMode="auto">
          <a:xfrm flipH="1">
            <a:off x="5943600" y="3200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>
            <a:off x="5943600" y="4495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4140200" y="4437063"/>
            <a:ext cx="1704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Real </a:t>
            </a:r>
          </a:p>
          <a:p>
            <a:r>
              <a:rPr lang="en-US" b="1">
                <a:solidFill>
                  <a:srgbClr val="FF3300"/>
                </a:solidFill>
              </a:rPr>
              <a:t>Association </a:t>
            </a:r>
          </a:p>
        </p:txBody>
      </p:sp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7380288" y="3573463"/>
            <a:ext cx="150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Spurious </a:t>
            </a:r>
          </a:p>
          <a:p>
            <a:r>
              <a:rPr lang="en-US" b="1">
                <a:solidFill>
                  <a:srgbClr val="FF3300"/>
                </a:solidFill>
              </a:rPr>
              <a:t>association </a:t>
            </a:r>
          </a:p>
        </p:txBody>
      </p:sp>
      <p:sp>
        <p:nvSpPr>
          <p:cNvPr id="37898" name="Text Box 13"/>
          <p:cNvSpPr txBox="1">
            <a:spLocks noChangeArrowheads="1"/>
          </p:cNvSpPr>
          <p:nvPr/>
        </p:nvSpPr>
        <p:spPr bwMode="auto">
          <a:xfrm>
            <a:off x="4211638" y="2852738"/>
            <a:ext cx="188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Real </a:t>
            </a:r>
          </a:p>
          <a:p>
            <a:r>
              <a:rPr lang="en-US" b="1">
                <a:solidFill>
                  <a:srgbClr val="FF3300"/>
                </a:solidFill>
              </a:rPr>
              <a:t>Association </a:t>
            </a:r>
          </a:p>
          <a:p>
            <a:endParaRPr lang="en-US"/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1050925" y="6132513"/>
            <a:ext cx="504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Ref: MacMohan B. et al NEJM 1981 304:630-33</a:t>
            </a:r>
          </a:p>
        </p:txBody>
      </p:sp>
      <p:sp>
        <p:nvSpPr>
          <p:cNvPr id="37900" name="Line 7"/>
          <p:cNvSpPr>
            <a:spLocks noChangeShapeType="1"/>
          </p:cNvSpPr>
          <p:nvPr/>
        </p:nvSpPr>
        <p:spPr bwMode="auto">
          <a:xfrm>
            <a:off x="7019925" y="3068638"/>
            <a:ext cx="73025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8916" name="Picture 4" descr="http://www.pitt.edu/~super1/lecture/lec8581/img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36613"/>
            <a:ext cx="77755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9940" name="Picture 4" descr="http://www.pitt.edu/~super1/lecture/lec8581/img0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96975"/>
            <a:ext cx="7704137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65" name="Picture 4" descr="http://www.pitt.edu/~super1/lecture/lec8581/img0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341438"/>
            <a:ext cx="777557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989" name="Picture 4" descr="http://www.pitt.edu/~super1/lecture/lec8581/img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25538"/>
            <a:ext cx="7561262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6248400" cy="3019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i="1" smtClean="0">
                <a:solidFill>
                  <a:srgbClr val="FF0000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600" b="1" smtClean="0"/>
              <a:t>An</a:t>
            </a:r>
            <a:r>
              <a:rPr lang="en-US" sz="3600" b="1" smtClean="0">
                <a:solidFill>
                  <a:srgbClr val="FFFF00"/>
                </a:solidFill>
              </a:rPr>
              <a:t> </a:t>
            </a:r>
            <a:r>
              <a:rPr lang="en-US" sz="3600" b="1" smtClean="0">
                <a:solidFill>
                  <a:srgbClr val="0000FF"/>
                </a:solidFill>
              </a:rPr>
              <a:t>observational</a:t>
            </a:r>
            <a:r>
              <a:rPr lang="en-US" sz="3600" b="1" smtClean="0"/>
              <a:t> epidemiological study in which we attempt to study the relationship between </a:t>
            </a:r>
            <a:r>
              <a:rPr lang="en-US" sz="3600" b="1" smtClean="0">
                <a:solidFill>
                  <a:srgbClr val="0000FF"/>
                </a:solidFill>
              </a:rPr>
              <a:t>a proposed cause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sz="3600" b="1" smtClean="0">
                <a:solidFill>
                  <a:srgbClr val="0000FF"/>
                </a:solidFill>
              </a:rPr>
              <a:t>exposure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lang="en-US" sz="3600" b="1" smtClean="0">
                <a:solidFill>
                  <a:srgbClr val="0000FF"/>
                </a:solidFill>
              </a:rPr>
              <a:t> and the subsequent risk of developing certain disease. 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/>
          <p:cNvSpPr txBox="1">
            <a:spLocks noChangeArrowheads="1"/>
          </p:cNvSpPr>
          <p:nvPr/>
        </p:nvSpPr>
        <p:spPr bwMode="auto">
          <a:xfrm>
            <a:off x="0" y="2286000"/>
            <a:ext cx="1752600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Reference population</a:t>
            </a:r>
          </a:p>
          <a:p>
            <a:pPr eaLnBrk="0" hangingPunct="0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267" name="Text Box 16"/>
          <p:cNvSpPr txBox="1">
            <a:spLocks noChangeArrowheads="1"/>
          </p:cNvSpPr>
          <p:nvPr/>
        </p:nvSpPr>
        <p:spPr bwMode="auto">
          <a:xfrm>
            <a:off x="1785938" y="1928813"/>
            <a:ext cx="1447800" cy="2447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Sample free</a:t>
            </a:r>
          </a:p>
          <a:p>
            <a:r>
              <a:rPr lang="en-US" b="1"/>
              <a:t> from</a:t>
            </a:r>
          </a:p>
          <a:p>
            <a:r>
              <a:rPr lang="en-US" b="1"/>
              <a:t> the disease</a:t>
            </a:r>
          </a:p>
          <a:p>
            <a:pPr eaLnBrk="0" hangingPunct="0"/>
            <a:endParaRPr lang="en-US"/>
          </a:p>
        </p:txBody>
      </p: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3214688" y="1500188"/>
            <a:ext cx="2209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With  the characteristic</a:t>
            </a:r>
          </a:p>
          <a:p>
            <a:pPr eaLnBrk="0" hangingPunct="0"/>
            <a:endParaRPr lang="en-US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3214688" y="3714750"/>
            <a:ext cx="23622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Without the characteristic</a:t>
            </a:r>
          </a:p>
          <a:p>
            <a:pPr eaLnBrk="0" hangingPunct="0"/>
            <a:endParaRPr lang="en-US"/>
          </a:p>
        </p:txBody>
      </p:sp>
      <p:sp>
        <p:nvSpPr>
          <p:cNvPr id="11270" name="Text Box 19"/>
          <p:cNvSpPr txBox="1">
            <a:spLocks noChangeArrowheads="1"/>
          </p:cNvSpPr>
          <p:nvPr/>
        </p:nvSpPr>
        <p:spPr bwMode="auto">
          <a:xfrm>
            <a:off x="5429250" y="2000250"/>
            <a:ext cx="3200400" cy="708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Develop the disease</a:t>
            </a:r>
          </a:p>
          <a:p>
            <a:pPr eaLnBrk="0" hangingPunct="0"/>
            <a:endParaRPr lang="en-US" b="1"/>
          </a:p>
        </p:txBody>
      </p:sp>
      <p:sp>
        <p:nvSpPr>
          <p:cNvPr id="11271" name="Text Box 15"/>
          <p:cNvSpPr txBox="1">
            <a:spLocks noChangeArrowheads="1"/>
          </p:cNvSpPr>
          <p:nvPr/>
        </p:nvSpPr>
        <p:spPr bwMode="auto">
          <a:xfrm>
            <a:off x="5429250" y="785813"/>
            <a:ext cx="32004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Do not develop the disease</a:t>
            </a:r>
          </a:p>
          <a:p>
            <a:pPr eaLnBrk="0" hangingPunct="0"/>
            <a:endParaRPr lang="en-US" b="1"/>
          </a:p>
        </p:txBody>
      </p:sp>
      <p:sp>
        <p:nvSpPr>
          <p:cNvPr id="11272" name="Text Box 3"/>
          <p:cNvSpPr txBox="1">
            <a:spLocks noChangeArrowheads="1"/>
          </p:cNvSpPr>
          <p:nvPr/>
        </p:nvSpPr>
        <p:spPr bwMode="auto">
          <a:xfrm>
            <a:off x="5572125" y="3143250"/>
            <a:ext cx="3124200" cy="708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Develop the disease</a:t>
            </a:r>
          </a:p>
          <a:p>
            <a:pPr eaLnBrk="0" hangingPunct="0"/>
            <a:endParaRPr lang="en-US"/>
          </a:p>
        </p:txBody>
      </p:sp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5572125" y="4286250"/>
            <a:ext cx="3124200" cy="785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Do not develop the disease</a:t>
            </a:r>
          </a:p>
          <a:p>
            <a:pPr eaLnBrk="0" hangingPunct="0"/>
            <a:endParaRPr lang="en-US" b="1"/>
          </a:p>
        </p:txBody>
      </p:sp>
      <p:sp>
        <p:nvSpPr>
          <p:cNvPr id="11274" name="Line 6"/>
          <p:cNvSpPr>
            <a:spLocks noChangeShapeType="1"/>
          </p:cNvSpPr>
          <p:nvPr/>
        </p:nvSpPr>
        <p:spPr bwMode="auto">
          <a:xfrm>
            <a:off x="2514600" y="22352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2514600" y="2300288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8"/>
          <p:cNvSpPr>
            <a:spLocks noChangeShapeType="1"/>
          </p:cNvSpPr>
          <p:nvPr/>
        </p:nvSpPr>
        <p:spPr bwMode="auto">
          <a:xfrm>
            <a:off x="4229100" y="21209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Rectangle 20"/>
          <p:cNvSpPr>
            <a:spLocks noChangeArrowheads="1"/>
          </p:cNvSpPr>
          <p:nvPr/>
        </p:nvSpPr>
        <p:spPr bwMode="auto"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8" name="Line 26"/>
          <p:cNvSpPr>
            <a:spLocks noChangeShapeType="1"/>
          </p:cNvSpPr>
          <p:nvPr/>
        </p:nvSpPr>
        <p:spPr bwMode="auto">
          <a:xfrm>
            <a:off x="900113" y="5734050"/>
            <a:ext cx="7559675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servers.medlib.hscbklyn.edu/ebm/cohort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0" y="357188"/>
            <a:ext cx="8686800" cy="58213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INDICATION OF A COHORT STUDY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there is good evidence of exposure and disease. </a:t>
            </a:r>
          </a:p>
          <a:p>
            <a:pPr eaLnBrk="1" hangingPunct="1"/>
            <a:r>
              <a:rPr lang="en-US" smtClean="0"/>
              <a:t>When exposure is rare but incidence of disease is higher among exposed</a:t>
            </a:r>
          </a:p>
          <a:p>
            <a:pPr eaLnBrk="1" hangingPunct="1"/>
            <a:r>
              <a:rPr lang="en-US" smtClean="0"/>
              <a:t>When follow-up is easy, cohort is stable</a:t>
            </a:r>
          </a:p>
          <a:p>
            <a:pPr eaLnBrk="1" hangingPunct="1"/>
            <a:r>
              <a:rPr lang="en-US" smtClean="0"/>
              <a:t>When ample funds are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FF"/>
                </a:solidFill>
              </a:rPr>
              <a:t>Selection of cohort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78724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FFFF00"/>
                </a:solidFill>
              </a:rPr>
              <a:t>1- </a:t>
            </a:r>
            <a:r>
              <a:rPr lang="en-US" b="1" smtClean="0">
                <a:solidFill>
                  <a:srgbClr val="0000FF"/>
                </a:solidFill>
              </a:rPr>
              <a:t>Special exposure group</a:t>
            </a:r>
          </a:p>
          <a:p>
            <a:pPr eaLnBrk="1" hangingPunct="1"/>
            <a:r>
              <a:rPr lang="en-US" b="1" smtClean="0"/>
              <a:t>Unusual exposure to suspected causative factor e.g. nuclear explosion.</a:t>
            </a:r>
          </a:p>
          <a:p>
            <a:pPr eaLnBrk="1" hangingPunct="1"/>
            <a:r>
              <a:rPr lang="en-US" b="1" smtClean="0"/>
              <a:t>Unusual life style e. g. new migrants.</a:t>
            </a:r>
          </a:p>
          <a:p>
            <a:pPr eaLnBrk="1" hangingPunct="1"/>
            <a:r>
              <a:rPr lang="en-US" b="1" smtClean="0"/>
              <a:t>Unusual work experience e.g. new employers in silica industry.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FF"/>
                </a:solidFill>
              </a:rPr>
              <a:t>General population </a:t>
            </a:r>
            <a:r>
              <a:rPr lang="en-US" b="1" smtClean="0"/>
              <a:t>sample where there is heterogeneity of exposure</a:t>
            </a:r>
            <a:r>
              <a:rPr lang="en-US" b="1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Groups of people selected because of </a:t>
            </a:r>
            <a:r>
              <a:rPr lang="en-US" b="1" smtClean="0">
                <a:solidFill>
                  <a:srgbClr val="0000FF"/>
                </a:solidFill>
              </a:rPr>
              <a:t>administrative ease</a:t>
            </a: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b="1" smtClean="0"/>
              <a:t>e.g. insured persons, volunteers. 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Geographical</a:t>
            </a: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b="1" smtClean="0">
                <a:solidFill>
                  <a:srgbClr val="0000FF"/>
                </a:solidFill>
              </a:rPr>
              <a:t>defined area </a:t>
            </a:r>
            <a:r>
              <a:rPr lang="en-US" b="1" smtClean="0"/>
              <a:t>e.g. Framingham study.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2063</TotalTime>
  <Words>972</Words>
  <Application>Microsoft Office PowerPoint</Application>
  <PresentationFormat>On-screen Show (4:3)</PresentationFormat>
  <Paragraphs>250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Times New Roman</vt:lpstr>
      <vt:lpstr>Arial</vt:lpstr>
      <vt:lpstr>Calibri</vt:lpstr>
      <vt:lpstr>Constantia</vt:lpstr>
      <vt:lpstr>Wingdings 2</vt:lpstr>
      <vt:lpstr>Wingdings</vt:lpstr>
      <vt:lpstr>Arial Black</vt:lpstr>
      <vt:lpstr>Tahoma</vt:lpstr>
      <vt:lpstr>Flow</vt:lpstr>
      <vt:lpstr>Microsoft Word Document</vt:lpstr>
      <vt:lpstr>cohort design in Epidemiological studies</vt:lpstr>
      <vt:lpstr>Objectives</vt:lpstr>
      <vt:lpstr>WHAT IS COHORT</vt:lpstr>
      <vt:lpstr>Slide 4</vt:lpstr>
      <vt:lpstr>Slide 5</vt:lpstr>
      <vt:lpstr>Slide 6</vt:lpstr>
      <vt:lpstr>INDICATION OF A COHORT STUDY</vt:lpstr>
      <vt:lpstr>Selection of cohort</vt:lpstr>
      <vt:lpstr>Slide 9</vt:lpstr>
      <vt:lpstr>Selection of comparison group</vt:lpstr>
      <vt:lpstr>Collection of baseline information: </vt:lpstr>
      <vt:lpstr> Sources of information </vt:lpstr>
      <vt:lpstr>Slide 13</vt:lpstr>
      <vt:lpstr>Slide 14</vt:lpstr>
      <vt:lpstr>.   </vt:lpstr>
      <vt:lpstr>Outcome</vt:lpstr>
      <vt:lpstr>Types of Cohort Study</vt:lpstr>
      <vt:lpstr>Slide 18</vt:lpstr>
      <vt:lpstr>Slide 19</vt:lpstr>
      <vt:lpstr>ANALYSIS</vt:lpstr>
      <vt:lpstr>Incidence rates of outcome</vt:lpstr>
      <vt:lpstr>Incidence rate</vt:lpstr>
      <vt:lpstr>Estimation of risk</vt:lpstr>
      <vt:lpstr>Slide 24</vt:lpstr>
      <vt:lpstr>Slide 25</vt:lpstr>
      <vt:lpstr>Obesity &amp; Diabetes</vt:lpstr>
      <vt:lpstr>Cohort study: Tobacco smoking and lung cancer, England &amp; Wales, 1951</vt:lpstr>
      <vt:lpstr>Causal Associations: Bias &amp; Confounding</vt:lpstr>
      <vt:lpstr>Confounding </vt:lpstr>
      <vt:lpstr>Slide 30</vt:lpstr>
      <vt:lpstr>Confounding </vt:lpstr>
      <vt:lpstr>Slide 32</vt:lpstr>
      <vt:lpstr>Slide 33</vt:lpstr>
      <vt:lpstr>Slide 34</vt:lpstr>
      <vt:lpstr>Slide 35</vt:lpstr>
      <vt:lpstr>Slide 36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User</cp:lastModifiedBy>
  <cp:revision>61</cp:revision>
  <dcterms:created xsi:type="dcterms:W3CDTF">2001-12-27T10:47:29Z</dcterms:created>
  <dcterms:modified xsi:type="dcterms:W3CDTF">2013-09-29T11:00:07Z</dcterms:modified>
</cp:coreProperties>
</file>