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5"/>
  </p:notesMasterIdLst>
  <p:handoutMasterIdLst>
    <p:handoutMasterId r:id="rId26"/>
  </p:handoutMasterIdLst>
  <p:sldIdLst>
    <p:sldId id="257" r:id="rId3"/>
    <p:sldId id="361" r:id="rId4"/>
    <p:sldId id="376" r:id="rId5"/>
    <p:sldId id="363" r:id="rId6"/>
    <p:sldId id="364" r:id="rId7"/>
    <p:sldId id="365" r:id="rId8"/>
    <p:sldId id="377" r:id="rId9"/>
    <p:sldId id="378" r:id="rId10"/>
    <p:sldId id="379" r:id="rId11"/>
    <p:sldId id="380" r:id="rId12"/>
    <p:sldId id="366" r:id="rId13"/>
    <p:sldId id="367" r:id="rId14"/>
    <p:sldId id="368" r:id="rId15"/>
    <p:sldId id="369" r:id="rId16"/>
    <p:sldId id="381" r:id="rId17"/>
    <p:sldId id="375" r:id="rId18"/>
    <p:sldId id="382" r:id="rId19"/>
    <p:sldId id="371" r:id="rId20"/>
    <p:sldId id="372" r:id="rId21"/>
    <p:sldId id="383" r:id="rId22"/>
    <p:sldId id="373" r:id="rId23"/>
    <p:sldId id="374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01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8200EC8-C2B3-4776-AD63-E99CDCF655C5}" type="datetimeFigureOut">
              <a:rPr lang="en-US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C0A884D2-88B6-48F3-A357-5FBE628489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9296D7A6-14F7-4DAA-A556-0A9C281C1DD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4666F5-A14D-40CF-95C2-12A8CEB560A8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8C37D-F477-43FD-BDAC-130A0BFCE5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C6C3A-5EB3-4C79-A57B-95F88FB811F2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B4847-3119-4B3A-9762-EDF5F75D6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F379D0-C84A-47CA-B2DE-5502E75D37B1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1BAC1-99F0-43F4-8029-80904384E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B38BD0-8087-46F3-B4AF-00F4BE5156C0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4EE6A-3DBC-43CC-89B8-C0C80EF18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2B6F53-E09B-46B9-85E1-69E093FA089E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A96A-776E-471E-8D62-5F5D7116C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3EF0E5-0761-47A0-B6A3-10EE2F703102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D1780-6032-4CD8-B75E-61A21A7DAC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EFC4BF-340C-4076-A7FA-6753D42F7CA2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B5FA8-B13B-493E-B63D-57BB1D8DB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34F9EA-8A70-4C68-8108-502E3D753EDC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6F089-9DB9-4935-84CA-4AA87C1DC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7E492B-B314-434E-86DF-44EC0202FB35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67A5F-8F5E-479E-A636-3B43450F8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0CD93A-D533-4E49-A570-A3616A80854B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7BAB6-B902-405E-8457-42FA416A7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FE00E-8328-4436-9A35-05D527346906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C9A90-2334-495F-9C0B-78E9F1D806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F06D2-0AE2-4632-B200-BD0680441BCD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E181-42F8-4928-967B-5CB6DCB7D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6400D4-DCA7-4E25-A171-06608A8C6038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EDD93-6631-4B2B-A78B-B5C7E41E3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8C84D0-BCE2-4025-9C9C-A38FB8E3B14D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2F28E-3B07-4896-BB6F-4128BBADF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99C7D6-645E-44C7-BEC8-DDABC36DB211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64142-330D-4E1A-81FA-55D6B8DDC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7DEC08-44CC-433E-8E63-539D9FEA0A79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46952-6E04-46D0-931B-8EEAEBD61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9177D-24F6-4ED6-88B2-2865FF3E7136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855DA-A041-47B3-8E06-7CF7BDA23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143A87-FD3B-406C-8726-AA25A7996632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52EFD-6C39-42E5-80AC-65FB0DFD5B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5ED13-9F13-4FCD-9C33-862AE3A04237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2E199-9E19-428E-A598-EFDD862AB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00864E-CB31-489A-B614-E829729D0D9A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6D5D9-62E9-47E9-B674-00355F9605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043603-7099-4443-BF1A-D7F59A484C65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C4DC0-F291-407D-8071-D72C3F52E3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6FDE4-7C5C-4E91-AEC4-A4213273837A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35DEB-C20C-4EED-B47E-D1059564D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DCC9E94B-F714-45D6-AB66-8AC81A67FE93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3902968F-42A8-4AEB-81CA-7B6936D195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94A04582-9ECE-4F2F-B223-75E253EAE85F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33022602-7158-4E8B-A36A-BBAA827AEC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ＭＳ Ｐゴシック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ＭＳ Ｐゴシック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ＭＳ Ｐゴシック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ＭＳ Ｐゴシック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 idx="4294967295"/>
          </p:nvPr>
        </p:nvSpPr>
        <p:spPr>
          <a:xfrm>
            <a:off x="395288" y="838200"/>
            <a:ext cx="8497887" cy="2286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34" charset="-128"/>
              </a:rPr>
              <a:t>Tools for Data Collection: Questionnaire and others</a:t>
            </a:r>
          </a:p>
        </p:txBody>
      </p:sp>
      <p:sp>
        <p:nvSpPr>
          <p:cNvPr id="27650" name="Subtitle 2"/>
          <p:cNvSpPr>
            <a:spLocks noGrp="1"/>
          </p:cNvSpPr>
          <p:nvPr>
            <p:ph type="subTitle" idx="4294967295"/>
          </p:nvPr>
        </p:nvSpPr>
        <p:spPr>
          <a:xfrm>
            <a:off x="1752600" y="5084763"/>
            <a:ext cx="6096000" cy="935037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US" sz="2200" smtClean="0">
                <a:latin typeface="Footlight MT Light" pitchFamily="18" charset="0"/>
                <a:ea typeface="ＭＳ Ｐゴシック" pitchFamily="34" charset="-128"/>
              </a:rPr>
              <a:t>Prof Awatif Alam,  Prof Ashry Ghad 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200" smtClean="0">
                <a:latin typeface="Footlight MT Light" pitchFamily="18" charset="0"/>
                <a:ea typeface="ＭＳ Ｐゴシック" pitchFamily="34" charset="-128"/>
              </a:rPr>
              <a:t>KSU Department of Family &amp; Community Medicine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sz="2200" smtClean="0">
                <a:latin typeface="Footlight MT Light" pitchFamily="18" charset="0"/>
                <a:ea typeface="ＭＳ Ｐゴシック" pitchFamily="34" charset="-128"/>
              </a:rPr>
              <a:t>(21 October, 2013)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7652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81FF49-334F-4C25-862B-217DCBFF6702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BEHAVIOUR: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4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Questions related to elicit people</a:t>
            </a:r>
            <a:r>
              <a:rPr lang="en-US" altLang="en-US" sz="4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en-US" sz="4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 beliefs about their behavior, </a:t>
            </a:r>
          </a:p>
          <a:p>
            <a:pPr algn="just" eaLnBrk="1" hangingPunct="1">
              <a:lnSpc>
                <a:spcPct val="90000"/>
              </a:lnSpc>
            </a:pPr>
            <a:endParaRPr lang="en-US" sz="40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40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 might be concerned with what they have done in the past, what they are currently doing, or what they plan to do in the future</a:t>
            </a:r>
            <a:r>
              <a:rPr lang="en-US" sz="4000" smtClean="0">
                <a:latin typeface="Arial Rounded MT Bold" pitchFamily="34" charset="0"/>
                <a:ea typeface="ＭＳ Ｐゴシック" pitchFamily="34" charset="-128"/>
              </a:rPr>
              <a:t>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608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EB80AA-80DA-4406-B16D-D5FCAA66A5A7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8600"/>
            <a:ext cx="7488238" cy="896938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USEFULNESS OF QUESTIONNAIRES: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8"/>
            <a:ext cx="777240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1.Enable researchers to maintain uniformity in information collected during health surveys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2.Ensures completeness of health records from each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respondent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3.Guarantees proper homework on the type of information required for a meaningful research.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4.Tests </a:t>
            </a:r>
            <a:r>
              <a:rPr lang="en-US" alt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</a:t>
            </a:r>
            <a:r>
              <a:rPr lang="en-US" alt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the investigator  about the research.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5.Allows the investigator to prepare </a:t>
            </a:r>
            <a:r>
              <a:rPr lang="en-US" alt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dummy</a:t>
            </a:r>
            <a:r>
              <a:rPr lang="en-US" alt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tables for collected data.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8BD399-1E64-4725-B942-1333B9417D7C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QUALITIES OF THE QUESTIONS: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1. The number of questions should be determined in relevance to the proposed objectives.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2. Avoid irrelevant questions.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3. The questions must be simple, short, inquire about one thing at a time.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4. Avoid sensitive and very personal questions, however, if the topic is of such a nature, leave them to the end.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5. Avoid leading questions.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6. Arrange questions in an orderly manner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7. Questions relating to the same issue should be kept together.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8. Avoid technical terms.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9. Use local language of community.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8322C7-CAF2-423B-A121-45B7ACEA99A4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747713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FORMAT OF A QUESTIONNAIRE: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359775" cy="53562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ea typeface="ＭＳ Ｐゴシック" pitchFamily="34" charset="-128"/>
              </a:rPr>
              <a:t>  Questionnaires are composed of two main parts:</a:t>
            </a:r>
          </a:p>
          <a:p>
            <a:pPr eaLnBrk="1" hangingPunct="1"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en-US" sz="2400" u="sng" smtClean="0">
                <a:solidFill>
                  <a:srgbClr val="FFFF00"/>
                </a:solidFill>
                <a:latin typeface="Arial Rounded MT Bold" pitchFamily="34" charset="0"/>
                <a:ea typeface="ＭＳ Ｐゴシック" pitchFamily="34" charset="-128"/>
              </a:rPr>
              <a:t>The first part</a:t>
            </a:r>
            <a:r>
              <a:rPr lang="en-US" sz="2400" smtClean="0">
                <a:solidFill>
                  <a:srgbClr val="FFFF00"/>
                </a:solidFill>
                <a:latin typeface="Arial Rounded MT Bold" pitchFamily="34" charset="0"/>
                <a:ea typeface="ＭＳ Ｐゴシック" pitchFamily="34" charset="-128"/>
              </a:rPr>
              <a:t> </a:t>
            </a:r>
            <a:r>
              <a:rPr lang="en-US" sz="2800" smtClean="0">
                <a:ea typeface="ＭＳ Ｐゴシック" pitchFamily="34" charset="-128"/>
              </a:rPr>
              <a:t> includes information for identifying the respondent</a:t>
            </a:r>
            <a:r>
              <a:rPr lang="en-US" altLang="en-US" sz="2800" smtClean="0">
                <a:ea typeface="ＭＳ Ｐゴシック" pitchFamily="34" charset="-128"/>
              </a:rPr>
              <a:t>’</a:t>
            </a:r>
            <a:r>
              <a:rPr lang="en-US" sz="2800" smtClean="0">
                <a:ea typeface="ＭＳ Ｐゴシック" pitchFamily="34" charset="-128"/>
              </a:rPr>
              <a:t>s house no., address, record no, income, educational level, marital status, ect. 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This is called the </a:t>
            </a:r>
            <a:r>
              <a:rPr lang="en-US" sz="2800" b="1" smtClean="0">
                <a:solidFill>
                  <a:srgbClr val="FFFF00"/>
                </a:solidFill>
                <a:ea typeface="ＭＳ Ｐゴシック" pitchFamily="34" charset="-128"/>
              </a:rPr>
              <a:t>socio demographic </a:t>
            </a:r>
            <a:r>
              <a:rPr lang="en-US" sz="2800" smtClean="0">
                <a:ea typeface="ＭＳ Ｐゴシック" pitchFamily="34" charset="-128"/>
              </a:rPr>
              <a:t>information</a:t>
            </a:r>
          </a:p>
          <a:p>
            <a:pPr eaLnBrk="1" hangingPunct="1"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en-US" sz="2400" u="sng" smtClean="0">
                <a:solidFill>
                  <a:srgbClr val="FFFF00"/>
                </a:solidFill>
                <a:latin typeface="Arial Rounded MT Bold" pitchFamily="34" charset="0"/>
                <a:ea typeface="ＭＳ Ｐゴシック" pitchFamily="34" charset="-128"/>
              </a:rPr>
              <a:t>The second part</a:t>
            </a:r>
            <a:r>
              <a:rPr lang="en-US" sz="2400" smtClean="0">
                <a:solidFill>
                  <a:srgbClr val="FFFF00"/>
                </a:solidFill>
                <a:latin typeface="Arial Rounded MT Bold" pitchFamily="34" charset="0"/>
                <a:ea typeface="ＭＳ Ｐゴシック" pitchFamily="34" charset="-128"/>
              </a:rPr>
              <a:t> </a:t>
            </a:r>
            <a:r>
              <a:rPr lang="en-US" sz="2800" smtClean="0">
                <a:ea typeface="ＭＳ Ｐゴシック" pitchFamily="34" charset="-128"/>
              </a:rPr>
              <a:t>pertains the relevant questions to</a:t>
            </a:r>
          </a:p>
          <a:p>
            <a:pPr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   the study objectives which may be subdivided such</a:t>
            </a:r>
          </a:p>
          <a:p>
            <a:pPr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   that questions in any section deal with specific theme or pattern.</a:t>
            </a:r>
            <a:endParaRPr lang="en-US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BDEAAC-0D09-467D-B816-7BB182674B50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86688" cy="8382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 Rounded MT Bold" pitchFamily="34" charset="0"/>
                <a:ea typeface="ＭＳ Ｐゴシック" pitchFamily="34" charset="-128"/>
              </a:rPr>
              <a:t>DECIDING QUESTION STRUCTURE: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13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200" b="1" u="sng" smtClean="0">
                <a:solidFill>
                  <a:srgbClr val="FFFF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CLOSE-ENDED with ordered choices:</a:t>
            </a:r>
            <a:r>
              <a:rPr lang="en-US" sz="3200" b="1" smtClean="0">
                <a:solidFill>
                  <a:srgbClr val="FF0000"/>
                </a:solidFill>
                <a:latin typeface="Arial Rounded MT Bold" pitchFamily="34" charset="0"/>
                <a:ea typeface="ＭＳ Ｐゴシック" pitchFamily="34" charset="-128"/>
              </a:rPr>
              <a:t> </a:t>
            </a:r>
          </a:p>
          <a:p>
            <a:pPr marL="514350" indent="-514350"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Choices for answers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 provided for these questions. </a:t>
            </a:r>
          </a:p>
          <a:p>
            <a:pPr marL="514350" indent="-514350"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respondent</a:t>
            </a:r>
            <a:r>
              <a:rPr lang="en-US" alt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 task is to find the most appropriate place on an implied continuum for his/her response.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e.g. Subject may be asked to indicate the degree of agreement with choices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    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1.STRONGLY AGREE            2. AGREE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3.UNDECIDED                        4. DISAGREE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5.STRONGLY DISAGREE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Arial Rounded MT Bold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54888" cy="838200"/>
          </a:xfrm>
        </p:spPr>
        <p:txBody>
          <a:bodyPr/>
          <a:lstStyle/>
          <a:p>
            <a:pPr algn="l">
              <a:defRPr/>
            </a:pPr>
            <a:r>
              <a:rPr lang="en-US" sz="3600" b="1" dirty="0" smtClean="0">
                <a:latin typeface="+mn-lt"/>
              </a:rPr>
              <a:t>DECIDING QUESTION STRUCTURE:</a:t>
            </a:r>
            <a:endParaRPr lang="en-US" sz="3600" b="1" dirty="0">
              <a:latin typeface="+mn-lt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2. </a:t>
            </a:r>
            <a:r>
              <a:rPr lang="en-US" sz="3200" b="1" u="sng" smtClean="0">
                <a:solidFill>
                  <a:srgbClr val="FFFF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CLOSE-ENDED with unordered response choices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: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Answer choices are provided,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Respondents must choose from among discrete, unordered categories by independently evaluating each choice and selecting the one that best reflects his/her situation.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e.g. </a:t>
            </a:r>
            <a:r>
              <a:rPr lang="en-US" sz="3200" smtClean="0">
                <a:solidFill>
                  <a:srgbClr val="FFFF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Marital Status: </a:t>
            </a: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1. Single           2. Married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                               3. Widowed     4</a:t>
            </a:r>
            <a:r>
              <a:rPr lang="en-US" sz="3200" smtClean="0">
                <a:ea typeface="ＭＳ Ｐゴシック" pitchFamily="34" charset="-128"/>
              </a:rPr>
              <a:t>. Divorced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5FED5A-B2AC-4E7C-8828-208EF70E2644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8488" cy="838200"/>
          </a:xfrm>
        </p:spPr>
        <p:txBody>
          <a:bodyPr/>
          <a:lstStyle/>
          <a:p>
            <a:r>
              <a:rPr lang="en-US" sz="3200" smtClean="0">
                <a:latin typeface="Arial Rounded MT Bold" pitchFamily="34" charset="0"/>
                <a:ea typeface="ＭＳ Ｐゴシック" pitchFamily="34" charset="-128"/>
              </a:rPr>
              <a:t>DECIDING QUESTION STRUCTURE </a:t>
            </a:r>
            <a:r>
              <a:rPr lang="en-US" sz="1800" smtClean="0">
                <a:latin typeface="Arial Rounded MT Bold" pitchFamily="34" charset="0"/>
                <a:ea typeface="ＭＳ Ｐゴシック" pitchFamily="34" charset="-128"/>
              </a:rPr>
              <a:t> cont…..</a:t>
            </a:r>
            <a:endParaRPr lang="en-US" sz="3200" smtClean="0">
              <a:ea typeface="ＭＳ Ｐゴシック" pitchFamily="34" charset="-128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solidFill>
                  <a:srgbClr val="FFFF00"/>
                </a:solidFill>
                <a:ea typeface="ＭＳ Ｐゴシック" pitchFamily="34" charset="-128"/>
              </a:rPr>
              <a:t>3. </a:t>
            </a:r>
            <a:r>
              <a:rPr lang="en-US" sz="3200" b="1" u="sng" smtClean="0">
                <a:solidFill>
                  <a:srgbClr val="FFFF00"/>
                </a:solidFill>
                <a:ea typeface="ＭＳ Ｐゴシック" pitchFamily="34" charset="-128"/>
              </a:rPr>
              <a:t>PARTIALLY CLOSE-ENDED</a:t>
            </a:r>
            <a:r>
              <a:rPr lang="en-US" sz="3200" smtClean="0">
                <a:solidFill>
                  <a:srgbClr val="FFFF00"/>
                </a:solidFill>
                <a:ea typeface="ＭＳ Ｐゴシック" pitchFamily="34" charset="-128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smtClean="0">
              <a:solidFill>
                <a:srgbClr val="FFFF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ea typeface="ＭＳ Ｐゴシック" pitchFamily="34" charset="-128"/>
              </a:rPr>
              <a:t>These questions provide a compromise.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2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ea typeface="ＭＳ Ｐゴシック" pitchFamily="34" charset="-128"/>
              </a:rPr>
              <a:t>Although answer choices are provided, respondents have the option of creating their own responses. </a:t>
            </a:r>
          </a:p>
          <a:p>
            <a:pPr eaLnBrk="1" hangingPunct="1">
              <a:lnSpc>
                <a:spcPct val="90000"/>
              </a:lnSpc>
            </a:pPr>
            <a:endParaRPr lang="en-US" sz="32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3200" smtClean="0">
                <a:ea typeface="ＭＳ Ｐゴシック" pitchFamily="34" charset="-128"/>
              </a:rPr>
              <a:t>  e.g. provide  the option </a:t>
            </a:r>
            <a:r>
              <a:rPr lang="en-US" altLang="en-US" sz="3200" smtClean="0">
                <a:solidFill>
                  <a:srgbClr val="FFFF00"/>
                </a:solidFill>
                <a:ea typeface="ＭＳ Ｐゴシック" pitchFamily="34" charset="-128"/>
              </a:rPr>
              <a:t>“</a:t>
            </a:r>
            <a:r>
              <a:rPr lang="en-US" altLang="ja-JP" sz="3200" b="1" smtClean="0">
                <a:solidFill>
                  <a:srgbClr val="FFFF00"/>
                </a:solidFill>
                <a:ea typeface="ＭＳ Ｐゴシック" pitchFamily="34" charset="-128"/>
              </a:rPr>
              <a:t> OTHERS (SPECIFY)</a:t>
            </a:r>
            <a:r>
              <a:rPr lang="en-US" altLang="en-US" sz="3200" b="1" smtClean="0">
                <a:solidFill>
                  <a:srgbClr val="FFFF00"/>
                </a:solidFill>
                <a:ea typeface="ＭＳ Ｐゴシック" pitchFamily="34" charset="-128"/>
              </a:rPr>
              <a:t>”</a:t>
            </a:r>
            <a:r>
              <a:rPr lang="en-US" altLang="ja-JP" sz="3200" b="1" smtClean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b="1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721E24-2175-405A-B634-C4390B2BC2B5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813" cy="838200"/>
          </a:xfrm>
        </p:spPr>
        <p:txBody>
          <a:bodyPr/>
          <a:lstStyle/>
          <a:p>
            <a:r>
              <a:rPr lang="en-US" sz="3200" b="1" smtClean="0">
                <a:latin typeface="Calibri" pitchFamily="34" charset="0"/>
                <a:ea typeface="ＭＳ Ｐゴシック" pitchFamily="34" charset="-128"/>
              </a:rPr>
              <a:t>DECIDING QUESTION STRUCTURE  cont….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b="1" smtClean="0">
                <a:solidFill>
                  <a:srgbClr val="FFFF00"/>
                </a:solidFill>
                <a:ea typeface="ＭＳ Ｐゴシック" pitchFamily="34" charset="-128"/>
              </a:rPr>
              <a:t>4.</a:t>
            </a:r>
            <a:r>
              <a:rPr lang="en-US" sz="3200" b="1" u="sng" smtClean="0">
                <a:solidFill>
                  <a:srgbClr val="FFFF00"/>
                </a:solidFill>
                <a:ea typeface="ＭＳ Ｐゴシック" pitchFamily="34" charset="-128"/>
              </a:rPr>
              <a:t>OPEN-ENDED QUESTIONS</a:t>
            </a:r>
            <a:r>
              <a:rPr lang="en-US" sz="3200" b="1" smtClean="0">
                <a:solidFill>
                  <a:srgbClr val="FFFF00"/>
                </a:solidFill>
                <a:ea typeface="ＭＳ Ｐゴシック" pitchFamily="34" charset="-128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b="1" smtClean="0">
              <a:solidFill>
                <a:srgbClr val="FFFF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>
                <a:ea typeface="ＭＳ Ｐゴシック" pitchFamily="34" charset="-128"/>
              </a:rPr>
              <a:t> </a:t>
            </a:r>
            <a:r>
              <a:rPr lang="en-US" sz="3200" smtClean="0">
                <a:ea typeface="ＭＳ Ｐゴシック" pitchFamily="34" charset="-128"/>
              </a:rPr>
              <a:t>These questions have no answer choices from which respondents select their response.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2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ea typeface="ＭＳ Ｐゴシック" pitchFamily="34" charset="-128"/>
              </a:rPr>
              <a:t>Respondents must </a:t>
            </a:r>
            <a:r>
              <a:rPr lang="en-US" altLang="en-US" sz="3200" smtClean="0">
                <a:ea typeface="ＭＳ Ｐゴシック" pitchFamily="34" charset="-128"/>
              </a:rPr>
              <a:t>“</a:t>
            </a:r>
            <a:r>
              <a:rPr lang="en-US" sz="3200" smtClean="0">
                <a:ea typeface="ＭＳ Ｐゴシック" pitchFamily="34" charset="-128"/>
              </a:rPr>
              <a:t>create</a:t>
            </a:r>
            <a:r>
              <a:rPr lang="en-US" altLang="en-US" sz="3200" smtClean="0">
                <a:ea typeface="ＭＳ Ｐゴシック" pitchFamily="34" charset="-128"/>
              </a:rPr>
              <a:t>”</a:t>
            </a:r>
            <a:r>
              <a:rPr lang="en-US" sz="3200" smtClean="0">
                <a:ea typeface="ＭＳ Ｐゴシック" pitchFamily="34" charset="-128"/>
              </a:rPr>
              <a:t> their own answers and state them in their own words.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2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ea typeface="ＭＳ Ｐゴシック" pitchFamily="34" charset="-128"/>
              </a:rPr>
              <a:t>   </a:t>
            </a:r>
            <a:r>
              <a:rPr lang="en-US" sz="3200" smtClean="0">
                <a:solidFill>
                  <a:srgbClr val="FFFF00"/>
                </a:solidFill>
                <a:ea typeface="ＭＳ Ｐゴシック" pitchFamily="34" charset="-128"/>
              </a:rPr>
              <a:t> e.g. Why did you stop smoking?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3F90F5-3F5D-4D74-AA0E-AE861E2E1A7C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Arial Rounded MT Bold" pitchFamily="34" charset="0"/>
                <a:ea typeface="ＭＳ Ｐゴシック" pitchFamily="34" charset="-128"/>
              </a:rPr>
              <a:t>REQUIRMENTS OF QUESTIONS: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dirty="0"/>
              <a:t>Face </a:t>
            </a:r>
            <a:r>
              <a:rPr lang="en-US" sz="2800" dirty="0" smtClean="0"/>
              <a:t>validity.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dirty="0"/>
              <a:t>Respondents </a:t>
            </a:r>
            <a:r>
              <a:rPr lang="en-US" sz="2800" dirty="0" smtClean="0"/>
              <a:t>are expected </a:t>
            </a:r>
            <a:r>
              <a:rPr lang="en-US" sz="2800" dirty="0"/>
              <a:t>to know the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     </a:t>
            </a:r>
            <a:r>
              <a:rPr lang="en-US" sz="2800" dirty="0" smtClean="0"/>
              <a:t>   </a:t>
            </a:r>
            <a:r>
              <a:rPr lang="en-US" sz="2800" dirty="0"/>
              <a:t>answers.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n-US" sz="2800" dirty="0"/>
              <a:t>Clear and </a:t>
            </a:r>
            <a:r>
              <a:rPr lang="en-US" sz="2800" dirty="0" smtClean="0"/>
              <a:t>unambiguous.</a:t>
            </a: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  <a:defRPr/>
            </a:pPr>
            <a:r>
              <a:rPr lang="en-US" sz="2800" dirty="0"/>
              <a:t>Not be </a:t>
            </a:r>
            <a:r>
              <a:rPr lang="en-US" sz="2800" dirty="0" smtClean="0"/>
              <a:t>offensive.</a:t>
            </a: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800" dirty="0"/>
              <a:t>Be </a:t>
            </a:r>
            <a:r>
              <a:rPr lang="en-US" sz="2800" dirty="0" smtClean="0"/>
              <a:t>fair.</a:t>
            </a: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/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D646C8-00A9-4BFE-AC7C-122E045B99EB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+mn-lt"/>
              </a:rPr>
              <a:t>Advantages &amp; Disadvantages: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7772400" cy="5629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smtClean="0">
                <a:ea typeface="ＭＳ Ｐゴシック" pitchFamily="34" charset="-128"/>
              </a:rPr>
              <a:t>Close-ended questions: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800" b="1" u="sng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ea typeface="ＭＳ Ｐゴシック" pitchFamily="34" charset="-128"/>
              </a:rPr>
              <a:t>   </a:t>
            </a:r>
            <a:r>
              <a:rPr lang="en-US" sz="2800" smtClean="0">
                <a:ea typeface="ＭＳ Ｐゴシック" pitchFamily="34" charset="-128"/>
              </a:rPr>
              <a:t> Provide greater inter-rater reliability.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smtClean="0">
                <a:ea typeface="ＭＳ Ｐゴシック" pitchFamily="34" charset="-128"/>
              </a:rPr>
              <a:t>   May be  scored quickly.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smtClean="0">
                <a:ea typeface="ＭＳ Ｐゴシック" pitchFamily="34" charset="-128"/>
              </a:rPr>
              <a:t>   Provide greater uniformity and simplify the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          analysis.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                              </a:t>
            </a:r>
            <a:r>
              <a:rPr lang="en-US" altLang="en-US" sz="2800" smtClean="0">
                <a:ea typeface="ＭＳ Ｐゴシック" pitchFamily="34" charset="-128"/>
              </a:rPr>
              <a:t>“</a:t>
            </a:r>
            <a:r>
              <a:rPr lang="en-US" sz="2800" smtClean="0">
                <a:ea typeface="ＭＳ Ｐゴシック" pitchFamily="34" charset="-128"/>
              </a:rPr>
              <a:t>  HOWEVER</a:t>
            </a:r>
            <a:r>
              <a:rPr lang="en-US" altLang="en-US" sz="2800" smtClean="0">
                <a:ea typeface="ＭＳ Ｐゴシック" pitchFamily="34" charset="-128"/>
              </a:rPr>
              <a:t>”</a:t>
            </a:r>
            <a:endParaRPr lang="en-US" altLang="ja-JP" sz="28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>
                <a:solidFill>
                  <a:srgbClr val="FFFF00"/>
                </a:solidFill>
                <a:ea typeface="ＭＳ Ｐゴシック" pitchFamily="34" charset="-128"/>
              </a:rPr>
              <a:t>They may be open to interpretive error due to guessing ,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smtClean="0">
                <a:solidFill>
                  <a:srgbClr val="FFFF00"/>
                </a:solidFill>
                <a:ea typeface="ＭＳ Ｐゴシック" pitchFamily="34" charset="-128"/>
              </a:rPr>
              <a:t>                                         And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>
                <a:solidFill>
                  <a:srgbClr val="FFFF00"/>
                </a:solidFill>
                <a:ea typeface="ＭＳ Ｐゴシック" pitchFamily="34" charset="-128"/>
              </a:rPr>
              <a:t> They limit the variety and details of responses.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Objectives of the session	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 the end of the session the students should be able to;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Have an understanding of the different types of tools used for data collection</a:t>
            </a:r>
          </a:p>
          <a:p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Appreciate the difference between an open ended and a closed ended questionnaire</a:t>
            </a:r>
          </a:p>
          <a:p>
            <a:r>
              <a:rPr lang="en-US" sz="2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Construct an appropriate tool for their own survey</a:t>
            </a:r>
          </a:p>
          <a:p>
            <a:endParaRPr lang="en-US" sz="2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567AC5-DF53-49E3-B4AD-D39C51DB53DC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6629400" cy="838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latin typeface="+mn-lt"/>
              </a:rPr>
              <a:t>Advantages &amp; Disadvantages</a:t>
            </a:r>
            <a:r>
              <a:rPr lang="en-US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51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 </a:t>
            </a:r>
            <a:r>
              <a:rPr lang="en-US" sz="2800" b="1" u="sng" smtClean="0">
                <a:ea typeface="ＭＳ Ｐゴシック" pitchFamily="34" charset="-128"/>
              </a:rPr>
              <a:t>Open-ended questions: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z="2800" smtClean="0">
                <a:ea typeface="ＭＳ Ｐゴシック" pitchFamily="34" charset="-128"/>
              </a:rPr>
              <a:t> May be constructed more quickly.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smtClean="0">
                <a:ea typeface="ＭＳ Ｐゴシック" pitchFamily="34" charset="-128"/>
              </a:rPr>
              <a:t> Provide fewer stimulus cues for guessing.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smtClean="0">
                <a:ea typeface="ＭＳ Ｐゴシック" pitchFamily="34" charset="-128"/>
              </a:rPr>
              <a:t> Play an important role in </a:t>
            </a:r>
            <a:r>
              <a:rPr lang="en-US" sz="2800" smtClean="0">
                <a:solidFill>
                  <a:srgbClr val="FFFF00"/>
                </a:solidFill>
                <a:ea typeface="ＭＳ Ｐゴシック" pitchFamily="34" charset="-128"/>
              </a:rPr>
              <a:t>exploratory surveys.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smtClean="0">
                <a:ea typeface="ＭＳ Ｐゴシック" pitchFamily="34" charset="-128"/>
              </a:rPr>
              <a:t> Provide interesting information which may be used                 to brighten up a dull report.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                                 </a:t>
            </a:r>
            <a:r>
              <a:rPr lang="en-US" altLang="en-US" sz="2800" smtClean="0">
                <a:ea typeface="ＭＳ Ｐゴシック" pitchFamily="34" charset="-128"/>
              </a:rPr>
              <a:t>“</a:t>
            </a:r>
            <a:r>
              <a:rPr lang="en-US" sz="2800" smtClean="0">
                <a:ea typeface="ＭＳ Ｐゴシック" pitchFamily="34" charset="-128"/>
              </a:rPr>
              <a:t>HOWEVER</a:t>
            </a:r>
            <a:r>
              <a:rPr lang="en-US" altLang="en-US" sz="2800" smtClean="0">
                <a:ea typeface="ＭＳ Ｐゴシック" pitchFamily="34" charset="-128"/>
              </a:rPr>
              <a:t>”</a:t>
            </a:r>
            <a:endParaRPr lang="en-US" sz="28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>
                <a:solidFill>
                  <a:srgbClr val="FFFF00"/>
                </a:solidFill>
                <a:ea typeface="ＭＳ Ｐゴシック" pitchFamily="34" charset="-128"/>
              </a:rPr>
              <a:t>They may produce difficulty in interpreting and categorizing  responses.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800" smtClean="0">
              <a:solidFill>
                <a:srgbClr val="FFFF00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>
                <a:solidFill>
                  <a:srgbClr val="FFFF00"/>
                </a:solidFill>
                <a:ea typeface="ＭＳ Ｐゴシック" pitchFamily="34" charset="-128"/>
              </a:rPr>
              <a:t> They may be more difficult to score accurately.</a:t>
            </a:r>
            <a:endParaRPr lang="en-US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228600" y="115888"/>
            <a:ext cx="8382000" cy="6513512"/>
          </a:xfrm>
        </p:spPr>
        <p:txBody>
          <a:bodyPr anchor="t"/>
          <a:lstStyle/>
          <a:p>
            <a:pPr algn="l" eaLnBrk="1" hangingPunct="1"/>
            <a:r>
              <a:rPr lang="en-US" sz="3200" b="1" smtClean="0">
                <a:solidFill>
                  <a:srgbClr val="01000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Closed ended or Open ended questions? </a:t>
            </a:r>
            <a:br>
              <a:rPr lang="en-US" sz="3200" b="1" smtClean="0">
                <a:solidFill>
                  <a:srgbClr val="01000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200" b="1" smtClean="0">
                <a:solidFill>
                  <a:srgbClr val="01000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Which one to use?</a:t>
            </a: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32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32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32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It is sometimes advisable to use an open-ended question first, in a pretest, in order to collect free responses which can be used as a basis for constructing </a:t>
            </a:r>
            <a:r>
              <a:rPr lang="en-US" altLang="en-US" sz="32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“</a:t>
            </a: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closed</a:t>
            </a:r>
            <a:r>
              <a:rPr lang="en-US" altLang="en-US" sz="32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”</a:t>
            </a: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categories.</a:t>
            </a:r>
            <a:r>
              <a:rPr lang="en-US" b="1" smtClean="0">
                <a:ea typeface="ＭＳ Ｐゴシック" pitchFamily="34" charset="-128"/>
              </a:rPr>
              <a:t/>
            </a:r>
            <a:br>
              <a:rPr lang="en-US" b="1" smtClean="0">
                <a:ea typeface="ＭＳ Ｐゴシック" pitchFamily="34" charset="-128"/>
              </a:rPr>
            </a:br>
            <a:r>
              <a:rPr lang="en-US" b="1" smtClean="0">
                <a:ea typeface="ＭＳ Ｐゴシック" pitchFamily="34" charset="-128"/>
              </a:rPr>
              <a:t/>
            </a:r>
            <a:br>
              <a:rPr lang="en-US" b="1" smtClean="0">
                <a:ea typeface="ＭＳ Ｐゴシック" pitchFamily="34" charset="-128"/>
              </a:rPr>
            </a:br>
            <a:endParaRPr lang="en-US" b="1" smtClean="0">
              <a:ea typeface="ＭＳ Ｐゴシック" pitchFamily="34" charset="-128"/>
            </a:endParaRPr>
          </a:p>
        </p:txBody>
      </p:sp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E973A1-38CE-47B7-8E6E-9437736D8470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1986" name="Text Box 8"/>
          <p:cNvSpPr txBox="1">
            <a:spLocks noChangeArrowheads="1"/>
          </p:cNvSpPr>
          <p:nvPr/>
        </p:nvSpPr>
        <p:spPr bwMode="auto">
          <a:xfrm>
            <a:off x="457200" y="3124200"/>
            <a:ext cx="8305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    </a:t>
            </a:r>
            <a:r>
              <a:rPr lang="en-US" sz="4400" b="1"/>
              <a:t>THANK YOU</a:t>
            </a:r>
          </a:p>
          <a:p>
            <a:pPr algn="ctr">
              <a:spcBef>
                <a:spcPct val="50000"/>
              </a:spcBef>
            </a:pPr>
            <a:r>
              <a:rPr lang="en-US" sz="4400" b="1"/>
              <a:t>For further assistance:</a:t>
            </a:r>
          </a:p>
          <a:p>
            <a:pPr algn="ctr">
              <a:spcBef>
                <a:spcPct val="50000"/>
              </a:spcBef>
            </a:pPr>
            <a:r>
              <a:rPr lang="en-US" sz="4400" b="1"/>
              <a:t>Aalam@ksu.edu.sa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097648-8A84-49A8-80F4-6B4976EEB0A0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400" dirty="0"/>
              <a:t>Instrument used to collect information for use in performance assessment, self-evaluation and external evaluation. </a:t>
            </a:r>
            <a:endParaRPr lang="en-US" sz="2400" dirty="0" smtClean="0"/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Examples </a:t>
            </a:r>
            <a:r>
              <a:rPr lang="en-US" sz="2400" dirty="0"/>
              <a:t>are mail, telephone, in-person and web-based surveys, direct or participatory observation, interviews, focus groups, expert opinion, case studies, literature search, and content analysis of internal and external records</a:t>
            </a:r>
            <a:r>
              <a:rPr lang="en-US" sz="2400" dirty="0" smtClean="0"/>
              <a:t>.</a:t>
            </a:r>
          </a:p>
          <a:p>
            <a:pPr>
              <a:buFont typeface="Arial" charset="0"/>
              <a:buChar char="•"/>
              <a:defRPr/>
            </a:pPr>
            <a:endParaRPr lang="en-US" sz="2400" dirty="0"/>
          </a:p>
          <a:p>
            <a:pPr>
              <a:buFont typeface="Arial" charset="0"/>
              <a:buChar char="•"/>
              <a:defRPr/>
            </a:pPr>
            <a:endParaRPr lang="en-US" sz="2400" dirty="0" smtClean="0"/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 </a:t>
            </a:r>
            <a:r>
              <a:rPr lang="en-US" sz="2400" dirty="0"/>
              <a:t>The data collection tools must be strong enough to support the findings of the evaluation.</a:t>
            </a:r>
            <a:br>
              <a:rPr lang="en-US" sz="2400" dirty="0"/>
            </a:br>
            <a:endParaRPr lang="en-US" sz="2400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28A237-0A80-4D03-AAA7-8017E6846336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8604250" cy="657225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 Rounded MT Bold" pitchFamily="34" charset="0"/>
                <a:ea typeface="ＭＳ Ｐゴシック" pitchFamily="34" charset="-128"/>
              </a:rPr>
              <a:t>METHODS OF DATA COLLECTION</a:t>
            </a:r>
            <a:r>
              <a:rPr lang="en-US" smtClean="0">
                <a:ea typeface="ＭＳ Ｐゴシック" pitchFamily="34" charset="-128"/>
              </a:rPr>
              <a:t/>
            </a:r>
            <a:br>
              <a:rPr lang="en-US" smtClean="0">
                <a:ea typeface="ＭＳ Ｐゴシック" pitchFamily="34" charset="-128"/>
              </a:rPr>
            </a:br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569325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ea typeface="ＭＳ Ｐゴシック" pitchFamily="34" charset="-128"/>
              </a:rPr>
              <a:t>1.OBSERVATION: </a:t>
            </a:r>
          </a:p>
          <a:p>
            <a:pPr eaLnBrk="1" hangingPunct="1">
              <a:buFontTx/>
              <a:buNone/>
            </a:pPr>
            <a:endParaRPr lang="en-US" sz="2400" b="1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FF0000"/>
                </a:solidFill>
                <a:ea typeface="ＭＳ Ｐゴシック" pitchFamily="34" charset="-128"/>
              </a:rPr>
              <a:t>		</a:t>
            </a:r>
            <a:r>
              <a:rPr lang="en-US" sz="2400" b="1" smtClean="0">
                <a:solidFill>
                  <a:srgbClr val="FFFF00"/>
                </a:solidFill>
                <a:ea typeface="ＭＳ Ｐゴシック" pitchFamily="34" charset="-128"/>
              </a:rPr>
              <a:t>- clinical examination, radiography, biochemical, etc.. </a:t>
            </a:r>
          </a:p>
          <a:p>
            <a:pPr eaLnBrk="1" hangingPunct="1">
              <a:buFontTx/>
              <a:buNone/>
            </a:pPr>
            <a:endParaRPr lang="en-US" sz="2400" b="1" smtClean="0">
              <a:solidFill>
                <a:srgbClr val="FFFF00"/>
              </a:solidFill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ea typeface="ＭＳ Ｐゴシック" pitchFamily="34" charset="-128"/>
              </a:rPr>
              <a:t>2.INTERVIEWS &amp; SELF- ADMINISTERED QUESTIONNAIRES:</a:t>
            </a:r>
          </a:p>
          <a:p>
            <a:pPr eaLnBrk="1" hangingPunct="1">
              <a:buFontTx/>
              <a:buNone/>
            </a:pPr>
            <a:endParaRPr lang="en-US" sz="2400" b="1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ea typeface="ＭＳ Ｐゴシック" pitchFamily="34" charset="-128"/>
              </a:rPr>
              <a:t>3.THE USE OF DOCUMANTARY SOURCES:</a:t>
            </a:r>
          </a:p>
          <a:p>
            <a:pPr eaLnBrk="1" hangingPunct="1">
              <a:buFontTx/>
              <a:buNone/>
            </a:pPr>
            <a:r>
              <a:rPr lang="en-US" b="1" smtClean="0">
                <a:ea typeface="ＭＳ Ｐゴシック" pitchFamily="34" charset="-128"/>
              </a:rPr>
              <a:t>   		</a:t>
            </a:r>
            <a:r>
              <a:rPr lang="en-US" b="1" smtClean="0">
                <a:solidFill>
                  <a:srgbClr val="FFFF00"/>
                </a:solidFill>
                <a:ea typeface="ＭＳ Ｐゴシック" pitchFamily="34" charset="-128"/>
              </a:rPr>
              <a:t>  - </a:t>
            </a:r>
            <a:r>
              <a:rPr lang="en-US" sz="2800" b="1" smtClean="0">
                <a:solidFill>
                  <a:srgbClr val="FFFF00"/>
                </a:solidFill>
                <a:ea typeface="ＭＳ Ｐゴシック" pitchFamily="34" charset="-128"/>
              </a:rPr>
              <a:t>clinical records, death certificates, mortality 	statistics, census, publications, etc.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FF00"/>
                </a:solidFill>
                <a:ea typeface="ＭＳ Ｐゴシック" pitchFamily="34" charset="-128"/>
              </a:rPr>
              <a:t>                             (SECONDARY DATA) </a:t>
            </a:r>
          </a:p>
          <a:p>
            <a:pPr eaLnBrk="1" hangingPunct="1">
              <a:buFontTx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68249B-A556-42F2-BF3C-EA85F735F978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Arial Rounded MT Bold" pitchFamily="34" charset="0"/>
                <a:ea typeface="ＭＳ Ｐゴシック" pitchFamily="34" charset="-128"/>
              </a:rPr>
              <a:t>BASICS FOR SELECTION: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1. Accuracy and relevance of information.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2.The need for personnel, skill, equipment, etc. in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    relation to what is available, and the urgency with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    which results are needed.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3.The probability that the method will provide a good coverage, i.e will supply the information about target subjects.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4.The investigator</a:t>
            </a:r>
            <a:r>
              <a:rPr lang="en-US" altLang="en-US" sz="2800" smtClean="0">
                <a:ea typeface="ＭＳ Ｐゴシック" pitchFamily="34" charset="-128"/>
              </a:rPr>
              <a:t>’</a:t>
            </a:r>
            <a:r>
              <a:rPr lang="en-US" sz="2800" smtClean="0">
                <a:ea typeface="ＭＳ Ｐゴシック" pitchFamily="34" charset="-128"/>
              </a:rPr>
              <a:t>s familiarity with a study procedure.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13D37A-1FF8-4DD8-8853-7A37E014F8FA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134350" cy="1295400"/>
          </a:xfrm>
        </p:spPr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THE BASIC CATEGORIES OF INFORMATION TO BE SOUGHT: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0403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1.   ATTRIBUTES: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4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2.   ATTITUDE: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4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3.   BELIEFS: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44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4.   BEHAVIOUR:</a:t>
            </a:r>
            <a:endParaRPr lang="en-US" sz="4400" smtClean="0">
              <a:latin typeface="Arial Rounded MT Bold" pitchFamily="34" charset="0"/>
              <a:ea typeface="ＭＳ Ｐゴシック" pitchFamily="34" charset="-128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55525C-1957-4DBA-B01B-3D847DC5130E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ATTRIBUTES: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3816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Refer to personal or demographic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characteristics.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32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 of the most frequently requested attributes are age, sex, marital status, education, occupation, income, etc.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DABF02-38DA-4BEC-BECA-03961E43A9ED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ATTITUDE: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31686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Questions are evaluative and reflect the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respondent</a:t>
            </a:r>
            <a:r>
              <a:rPr lang="en-US" altLang="en-US" sz="3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en-US" sz="3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 views about the desirability of doing something.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056269-7D3C-4620-A1CD-17CAE8417F70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BELIEFS: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 assessments of what a person thinks is correct or incorrect. </a:t>
            </a:r>
          </a:p>
          <a:p>
            <a:pPr algn="just" eaLnBrk="1" hangingPunct="1">
              <a:lnSpc>
                <a:spcPct val="90000"/>
              </a:lnSpc>
            </a:pPr>
            <a:endParaRPr lang="en-US" sz="36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 questions are designed to elicit people</a:t>
            </a:r>
            <a:r>
              <a:rPr lang="en-US" altLang="en-US" sz="3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en-US" sz="36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 perceptions of past, present, or future reality.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5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000D46-B122-4B54-A172-42E39EC26741}" type="datetime1">
              <a:rPr lang="en-US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1109</Words>
  <Application>Microsoft Office PowerPoint</Application>
  <PresentationFormat>On-screen Show (4:3)</PresentationFormat>
  <Paragraphs>194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ＭＳ Ｐゴシック</vt:lpstr>
      <vt:lpstr>Tahoma</vt:lpstr>
      <vt:lpstr>Calibri</vt:lpstr>
      <vt:lpstr>Footlight MT Light</vt:lpstr>
      <vt:lpstr>Times New Roman</vt:lpstr>
      <vt:lpstr>Wingdings</vt:lpstr>
      <vt:lpstr>Arial Rounded MT Bold</vt:lpstr>
      <vt:lpstr>1_TP101967919_template</vt:lpstr>
      <vt:lpstr>TP101967919_template</vt:lpstr>
      <vt:lpstr>Tools for Data Collection: Questionnaire and others</vt:lpstr>
      <vt:lpstr>Objectives of the session </vt:lpstr>
      <vt:lpstr>Slide 3</vt:lpstr>
      <vt:lpstr>METHODS OF DATA COLLECTION </vt:lpstr>
      <vt:lpstr>BASICS FOR SELECTION:</vt:lpstr>
      <vt:lpstr>THE BASIC CATEGORIES OF INFORMATION TO BE SOUGHT:</vt:lpstr>
      <vt:lpstr>ATTRIBUTES:</vt:lpstr>
      <vt:lpstr>ATTITUDE:</vt:lpstr>
      <vt:lpstr>BELIEFS:</vt:lpstr>
      <vt:lpstr>     BEHAVIOUR:</vt:lpstr>
      <vt:lpstr>USEFULNESS OF QUESTIONNAIRES:</vt:lpstr>
      <vt:lpstr>QUALITIES OF THE QUESTIONS:</vt:lpstr>
      <vt:lpstr>FORMAT OF A QUESTIONNAIRE:</vt:lpstr>
      <vt:lpstr>DECIDING QUESTION STRUCTURE:</vt:lpstr>
      <vt:lpstr>DECIDING QUESTION STRUCTURE:</vt:lpstr>
      <vt:lpstr>DECIDING QUESTION STRUCTURE  cont…..</vt:lpstr>
      <vt:lpstr>DECIDING QUESTION STRUCTURE  cont….</vt:lpstr>
      <vt:lpstr>REQUIRMENTS OF QUESTIONS:</vt:lpstr>
      <vt:lpstr>Advantages &amp; Disadvantages:</vt:lpstr>
      <vt:lpstr>Advantages &amp; Disadvantages:</vt:lpstr>
      <vt:lpstr>Closed ended or Open ended questions?  Which one to use?   It is sometimes advisable to use an open-ended question first, in a pretest, in order to collect free responses which can be used as a basis for constructing “closed” categories.  </vt:lpstr>
      <vt:lpstr>Slide 22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 triad&amp;  natural history of diseases</dc:title>
  <dc:creator>User</dc:creator>
  <cp:lastModifiedBy>User</cp:lastModifiedBy>
  <cp:revision>86</cp:revision>
  <dcterms:created xsi:type="dcterms:W3CDTF">2011-09-15T09:02:42Z</dcterms:created>
  <dcterms:modified xsi:type="dcterms:W3CDTF">2013-10-23T05:05:58Z</dcterms:modified>
</cp:coreProperties>
</file>