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93" r:id="rId2"/>
    <p:sldId id="294" r:id="rId3"/>
    <p:sldId id="303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257" r:id="rId13"/>
    <p:sldId id="284" r:id="rId14"/>
    <p:sldId id="285" r:id="rId15"/>
    <p:sldId id="304" r:id="rId16"/>
    <p:sldId id="286" r:id="rId17"/>
    <p:sldId id="287" r:id="rId18"/>
    <p:sldId id="290" r:id="rId19"/>
    <p:sldId id="288" r:id="rId20"/>
    <p:sldId id="289" r:id="rId21"/>
    <p:sldId id="278" r:id="rId22"/>
    <p:sldId id="263" r:id="rId23"/>
    <p:sldId id="264" r:id="rId24"/>
    <p:sldId id="265" r:id="rId25"/>
    <p:sldId id="266" r:id="rId26"/>
    <p:sldId id="267" r:id="rId27"/>
    <p:sldId id="268" r:id="rId28"/>
    <p:sldId id="291" r:id="rId29"/>
    <p:sldId id="292" r:id="rId30"/>
    <p:sldId id="282" r:id="rId31"/>
    <p:sldId id="283" r:id="rId32"/>
    <p:sldId id="272" r:id="rId33"/>
    <p:sldId id="273" r:id="rId34"/>
    <p:sldId id="274" r:id="rId35"/>
    <p:sldId id="277" r:id="rId36"/>
    <p:sldId id="305" r:id="rId37"/>
  </p:sldIdLst>
  <p:sldSz cx="9144000" cy="6858000" type="screen4x3"/>
  <p:notesSz cx="92964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E9181-E9EA-4CAA-8020-2CE8F02E3E5D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13910"/>
            <a:ext cx="402844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40BD27-604B-4098-A498-E42665F06C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A2207-FDBB-448C-B5A3-8ECFA5C358F3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337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257550"/>
            <a:ext cx="743585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513513"/>
            <a:ext cx="4029075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2D01A-1EB1-42A8-80CB-F8A312A5A2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B8E790-24BB-46E6-B889-3C3F5DD3D77D}" type="slidenum">
              <a:rPr lang="ar-SA">
                <a:ea typeface="ヒラギノ角ゴ Pro W3"/>
              </a:rPr>
              <a:pPr/>
              <a:t>7</a:t>
            </a:fld>
            <a:endParaRPr lang="en-US">
              <a:ea typeface="ヒラギノ角ゴ Pro W3"/>
              <a:cs typeface="ヒラギノ角ゴ Pro W3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39520" y="3257550"/>
            <a:ext cx="6817360" cy="3086100"/>
          </a:xfrm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 smtClean="0">
                <a:ea typeface="ヒラギノ角ゴ Pro W3"/>
                <a:cs typeface="ヒラギノ角ゴ Pro W3"/>
              </a:defRPr>
            </a:lvl1pPr>
          </a:lstStyle>
          <a:p>
            <a:fld id="{973A2AE7-AB02-4DBF-B989-F77AA7DB6C6D}" type="slidenum">
              <a:rPr lang="ar-SA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8E95B5-8F2B-4564-9A48-788BFF6C8D89}" type="datetimeFigureOut">
              <a:rPr lang="en-US" smtClean="0"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A7E04-463A-4FCE-B03C-D1305F3603D9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cs typeface="+mj-cs"/>
            </a:endParaRPr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381001"/>
            <a:ext cx="8208962" cy="57848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General Guidelines </a:t>
            </a:r>
            <a:endParaRPr lang="en-US" sz="2800" i="1" dirty="0" smtClean="0">
              <a:ea typeface="+mj-ea"/>
              <a:cs typeface="+mj-cs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00200"/>
            <a:ext cx="7693025" cy="4495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3600" b="1" dirty="0" smtClean="0">
                <a:ea typeface="+mn-ea"/>
                <a:cs typeface="+mn-cs"/>
              </a:rPr>
              <a:t>Write clearly.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Use economy of expression (i.e., be concise).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Be precise.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Follow grammatical rules.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Write fairly.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  <a:defRPr/>
            </a:pPr>
            <a:r>
              <a:rPr lang="en-US" dirty="0" smtClean="0">
                <a:ea typeface="+mn-ea"/>
                <a:cs typeface="+mn-cs"/>
              </a:rPr>
              <a:t>Don’t use abbreviations except you have explained earlier (KSA, KSU……).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a typeface="+mj-ea"/>
                <a:cs typeface="+mj-cs"/>
              </a:rPr>
              <a:t>General Guidelines </a:t>
            </a:r>
            <a:endParaRPr lang="en-US" sz="2800" i="1" dirty="0" smtClean="0">
              <a:ea typeface="+mj-ea"/>
              <a:cs typeface="+mj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b="1" dirty="0" smtClean="0">
                <a:ea typeface="+mn-ea"/>
                <a:cs typeface="+mn-cs"/>
              </a:rPr>
              <a:t>Write an interesting report.</a:t>
            </a:r>
          </a:p>
          <a:p>
            <a:pPr lvl="1" eaLnBrk="1" hangingPunct="1">
              <a:defRPr/>
            </a:pPr>
            <a:r>
              <a:rPr lang="en-US" dirty="0" smtClean="0"/>
              <a:t>Present ideas and findings directly.</a:t>
            </a:r>
          </a:p>
          <a:p>
            <a:pPr lvl="1" eaLnBrk="1" hangingPunct="1">
              <a:defRPr/>
            </a:pPr>
            <a:r>
              <a:rPr lang="en-US" dirty="0" smtClean="0"/>
              <a:t> Interesting and compelling manner </a:t>
            </a:r>
          </a:p>
          <a:p>
            <a:pPr lvl="1" eaLnBrk="1" hangingPunct="1">
              <a:defRPr/>
            </a:pPr>
            <a:r>
              <a:rPr lang="en-US" dirty="0" smtClean="0"/>
              <a:t>Reflects your involvement with the research problem.</a:t>
            </a:r>
          </a:p>
          <a:p>
            <a:pPr lvl="1" eaLnBrk="1" hangingPunct="1">
              <a:defRPr/>
            </a:pPr>
            <a:r>
              <a:rPr lang="en-US" dirty="0" smtClean="0"/>
              <a:t>Strive to tell a good story about your research.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endParaRPr lang="en-US" sz="6600" b="1" dirty="0" smtClean="0">
              <a:ea typeface="+mn-ea"/>
              <a:cs typeface="+mn-cs"/>
            </a:endParaRPr>
          </a:p>
          <a:p>
            <a:pPr algn="ctr" eaLnBrk="1" hangingPunct="1">
              <a:buNone/>
              <a:defRPr/>
            </a:pPr>
            <a:r>
              <a:rPr lang="en-US" sz="6600" b="1" dirty="0" smtClean="0">
                <a:ea typeface="+mn-ea"/>
                <a:cs typeface="+mn-cs"/>
              </a:rPr>
              <a:t>Results</a:t>
            </a:r>
            <a:endParaRPr lang="en-US" sz="6600" b="1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800" b="1" dirty="0" smtClean="0">
                <a:cs typeface="+mj-cs"/>
              </a:rPr>
              <a:t>Results</a:t>
            </a:r>
            <a:endParaRPr lang="en-US" sz="2800" b="1" i="1" dirty="0" smtClean="0">
              <a:ea typeface="+mj-ea"/>
              <a:cs typeface="+mj-cs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lvl="1" eaLnBrk="1" hangingPunct="1">
              <a:defRPr/>
            </a:pPr>
            <a:r>
              <a:rPr lang="en-US" sz="3200" b="1" dirty="0" smtClean="0"/>
              <a:t>The climax of the report </a:t>
            </a:r>
          </a:p>
          <a:p>
            <a:pPr lvl="1" eaLnBrk="1" hangingPunct="1">
              <a:defRPr/>
            </a:pPr>
            <a:r>
              <a:rPr lang="en-US" sz="3200" b="1" dirty="0" smtClean="0"/>
              <a:t>The actual findings of the study.</a:t>
            </a:r>
          </a:p>
          <a:p>
            <a:pPr lvl="1" eaLnBrk="1" hangingPunct="1">
              <a:defRPr/>
            </a:pPr>
            <a:r>
              <a:rPr lang="en-US" sz="3200" b="1" dirty="0" smtClean="0"/>
              <a:t>Answer the questions &amp; fulfill hypothesis/objectives </a:t>
            </a:r>
          </a:p>
          <a:p>
            <a:pPr lvl="1" eaLnBrk="1" hangingPunct="1">
              <a:defRPr/>
            </a:pPr>
            <a:r>
              <a:rPr lang="en-US" sz="3200" b="1" dirty="0" smtClean="0"/>
              <a:t> BUT “stick to the </a:t>
            </a:r>
            <a:r>
              <a:rPr lang="en-US" sz="3200" b="1" dirty="0" smtClean="0"/>
              <a:t>facts</a:t>
            </a:r>
            <a:r>
              <a:rPr lang="en-US" sz="3200" b="1" dirty="0" smtClean="0"/>
              <a:t>” </a:t>
            </a:r>
          </a:p>
          <a:p>
            <a:pPr lvl="1" eaLnBrk="1" hangingPunct="1">
              <a:defRPr/>
            </a:pPr>
            <a:r>
              <a:rPr lang="en-US" sz="3200" b="1" dirty="0" smtClean="0"/>
              <a:t>Negative findings??</a:t>
            </a:r>
          </a:p>
          <a:p>
            <a:pPr lvl="1" eaLnBrk="1" hangingPunct="1">
              <a:defRPr/>
            </a:pPr>
            <a:r>
              <a:rPr lang="en-US" sz="3200" b="1" dirty="0" smtClean="0">
                <a:solidFill>
                  <a:srgbClr val="FFC000"/>
                </a:solidFill>
              </a:rPr>
              <a:t> NO interpretation of the findings.</a:t>
            </a:r>
          </a:p>
          <a:p>
            <a:pPr eaLnBrk="1" hangingPunct="1">
              <a:defRPr/>
            </a:pPr>
            <a:endParaRPr lang="en-US" b="1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Components of Results section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Results should answer main hypothesis or research question(s). </a:t>
            </a:r>
          </a:p>
          <a:p>
            <a:endParaRPr lang="en-US" sz="3400" b="1" dirty="0" smtClean="0"/>
          </a:p>
          <a:p>
            <a:r>
              <a:rPr lang="en-US" sz="3400" b="1" dirty="0" smtClean="0"/>
              <a:t>Order of presenting results is arbitrary.</a:t>
            </a:r>
          </a:p>
          <a:p>
            <a:endParaRPr lang="en-US" sz="3400" b="1" dirty="0" smtClean="0"/>
          </a:p>
          <a:p>
            <a:r>
              <a:rPr lang="en-US" sz="3400" b="1" dirty="0" smtClean="0"/>
              <a:t>Results that are "sidelights" should not receive equal weight.</a:t>
            </a:r>
          </a:p>
          <a:p>
            <a:endParaRPr lang="en-US" sz="3400" b="1" dirty="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>
            <a:normAutofit fontScale="92500" lnSpcReduction="10000"/>
          </a:bodyPr>
          <a:lstStyle/>
          <a:p>
            <a:r>
              <a:rPr lang="en-US" sz="3400" b="1" dirty="0" smtClean="0"/>
              <a:t>When presenting the </a:t>
            </a:r>
            <a:r>
              <a:rPr lang="en-US" sz="3400" b="1" dirty="0" smtClean="0">
                <a:solidFill>
                  <a:srgbClr val="FFC000"/>
                </a:solidFill>
              </a:rPr>
              <a:t>results for the main hypotheses,</a:t>
            </a:r>
            <a:r>
              <a:rPr lang="en-US" sz="3400" b="1" dirty="0" smtClean="0"/>
              <a:t> consider: </a:t>
            </a:r>
          </a:p>
          <a:p>
            <a:endParaRPr lang="en-US" sz="3400" b="1" dirty="0" smtClean="0"/>
          </a:p>
          <a:p>
            <a:pPr lvl="1"/>
            <a:r>
              <a:rPr lang="en-US" sz="3400" b="1" dirty="0" smtClean="0"/>
              <a:t>Clear, concise, simple</a:t>
            </a:r>
          </a:p>
          <a:p>
            <a:pPr lvl="1"/>
            <a:r>
              <a:rPr lang="en-US" sz="3400" b="1" dirty="0" smtClean="0"/>
              <a:t>Enough detail is presented to allow the reader to determine whether the effect of the study (vs. chance alone, not bias or sloppy technique) produced the significant statistical value?</a:t>
            </a:r>
          </a:p>
          <a:p>
            <a:pPr lvl="1"/>
            <a:endParaRPr lang="en-US" sz="3400" b="1" dirty="0" smtClean="0"/>
          </a:p>
          <a:p>
            <a:pPr lvl="1"/>
            <a:r>
              <a:rPr lang="en-US" sz="3400" b="1" dirty="0" smtClean="0"/>
              <a:t>Adverse effects  are reported?</a:t>
            </a:r>
          </a:p>
          <a:p>
            <a:pPr lvl="1"/>
            <a:endParaRPr lang="en-US" dirty="0" smtClean="0"/>
          </a:p>
          <a:p>
            <a:endParaRPr lang="en-US" sz="12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Do not state any differences were present between groups unless a significant P value is attached.</a:t>
            </a:r>
          </a:p>
          <a:p>
            <a:endParaRPr lang="en-US" b="1" dirty="0" smtClean="0"/>
          </a:p>
          <a:p>
            <a:r>
              <a:rPr lang="en-US" b="1" dirty="0" smtClean="0"/>
              <a:t>Don’t comment on results.</a:t>
            </a:r>
          </a:p>
          <a:p>
            <a:endParaRPr lang="en-US" b="1" dirty="0" smtClean="0"/>
          </a:p>
          <a:p>
            <a:r>
              <a:rPr lang="en-US" b="1" dirty="0" smtClean="0"/>
              <a:t>Don’t attach the entire statistical output.</a:t>
            </a:r>
          </a:p>
          <a:p>
            <a:r>
              <a:rPr lang="en-US" b="1" dirty="0" smtClean="0"/>
              <a:t> </a:t>
            </a:r>
          </a:p>
          <a:p>
            <a:r>
              <a:rPr lang="en-US" b="1" dirty="0" smtClean="0"/>
              <a:t>Select those descriptive and inferential statistics you wish to use, and place them in the order that seems reasonable.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09600"/>
            <a:ext cx="8302625" cy="5943600"/>
          </a:xfrm>
        </p:spPr>
        <p:txBody>
          <a:bodyPr/>
          <a:lstStyle/>
          <a:p>
            <a:pPr marL="914400" lvl="1" indent="-457200" eaLnBrk="1" hangingPunct="1">
              <a:defRPr/>
            </a:pPr>
            <a:r>
              <a:rPr lang="en-US" sz="3200" b="1" dirty="0" smtClean="0"/>
              <a:t>The </a:t>
            </a:r>
            <a:r>
              <a:rPr lang="en-US" sz="3200" b="1" dirty="0" smtClean="0">
                <a:solidFill>
                  <a:srgbClr val="FFC000"/>
                </a:solidFill>
              </a:rPr>
              <a:t>structure of a typical paragraph </a:t>
            </a:r>
            <a:r>
              <a:rPr lang="en-US" sz="3200" b="1" dirty="0" smtClean="0"/>
              <a:t>in the Results section is as follows:</a:t>
            </a:r>
            <a:endParaRPr lang="en-US" sz="2400" b="1" dirty="0" smtClean="0"/>
          </a:p>
          <a:p>
            <a:pPr marL="1428750" lvl="2" indent="-514350" eaLnBrk="1" hangingPunct="1">
              <a:buFont typeface="Wingdings" pitchFamily="2" charset="2"/>
              <a:buAutoNum type="arabicPeriod"/>
              <a:defRPr/>
            </a:pPr>
            <a:r>
              <a:rPr lang="en-US" sz="2800" b="1" dirty="0" smtClean="0"/>
              <a:t>Start </a:t>
            </a:r>
            <a:r>
              <a:rPr lang="en-US" sz="2800" b="1" dirty="0" smtClean="0"/>
              <a:t>with simple and descriptive statistic</a:t>
            </a:r>
            <a:r>
              <a:rPr lang="en-US" sz="2800" b="1" dirty="0" smtClean="0"/>
              <a:t>.</a:t>
            </a:r>
          </a:p>
          <a:p>
            <a:pPr marL="1428750" lvl="2" indent="-514350" eaLnBrk="1" hangingPunct="1">
              <a:buFont typeface="Wingdings" pitchFamily="2" charset="2"/>
              <a:buAutoNum type="arabicPeriod"/>
              <a:defRPr/>
            </a:pPr>
            <a:endParaRPr lang="en-US" sz="2800" b="1" dirty="0" smtClean="0"/>
          </a:p>
          <a:p>
            <a:pPr marL="1428750" lvl="2" indent="-514350" eaLnBrk="1" hangingPunct="1">
              <a:buFont typeface="Wingdings" pitchFamily="2" charset="2"/>
              <a:buAutoNum type="arabicPeriod" startAt="2"/>
              <a:defRPr/>
            </a:pPr>
            <a:r>
              <a:rPr lang="en-US" sz="2800" b="1" dirty="0" smtClean="0"/>
              <a:t>Present </a:t>
            </a:r>
            <a:r>
              <a:rPr lang="en-US" sz="2800" b="1" dirty="0" smtClean="0"/>
              <a:t>a summary of this descriptive statistic  in the text itself, in a table, or in a figure</a:t>
            </a:r>
            <a:r>
              <a:rPr lang="en-US" sz="2800" b="1" dirty="0" smtClean="0"/>
              <a:t>.</a:t>
            </a:r>
          </a:p>
          <a:p>
            <a:pPr marL="1428750" lvl="2" indent="-514350" eaLnBrk="1" hangingPunct="1">
              <a:buFont typeface="Wingdings" pitchFamily="2" charset="2"/>
              <a:buAutoNum type="arabicPeriod" startAt="2"/>
              <a:defRPr/>
            </a:pPr>
            <a:endParaRPr lang="en-US" sz="2800" b="1" dirty="0" smtClean="0"/>
          </a:p>
          <a:p>
            <a:pPr marL="1295400" lvl="2" indent="-381000" eaLnBrk="1" hangingPunct="1">
              <a:buFont typeface="Wingdings" pitchFamily="2" charset="2"/>
              <a:buNone/>
              <a:defRPr/>
            </a:pPr>
            <a:r>
              <a:rPr lang="en-GB" sz="2800" b="1" dirty="0" smtClean="0"/>
              <a:t>3. Move to more analytic findings </a:t>
            </a: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685800"/>
            <a:ext cx="7772400" cy="5943600"/>
          </a:xfrm>
        </p:spPr>
        <p:txBody>
          <a:bodyPr/>
          <a:lstStyle/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  <a:p>
            <a:pPr marL="1428750" lvl="2" indent="-51435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r>
              <a:rPr lang="en-US" sz="2800" dirty="0" smtClean="0"/>
              <a:t>Tables/figure </a:t>
            </a:r>
            <a:r>
              <a:rPr lang="en-US" sz="2800" dirty="0" smtClean="0"/>
              <a:t>: point out the major findings on which the reader should focus</a:t>
            </a:r>
            <a:r>
              <a:rPr lang="en-US" sz="2800" dirty="0" smtClean="0"/>
              <a:t>.</a:t>
            </a:r>
          </a:p>
          <a:p>
            <a:pPr marL="1428750" lvl="2" indent="-514350" eaLnBrk="1" hangingPunct="1">
              <a:lnSpc>
                <a:spcPct val="90000"/>
              </a:lnSpc>
              <a:buFont typeface="Wingdings" pitchFamily="2" charset="2"/>
              <a:buAutoNum type="arabicPeriod" startAt="4"/>
              <a:defRPr/>
            </a:pPr>
            <a:endParaRPr lang="en-US" sz="2800" dirty="0" smtClean="0"/>
          </a:p>
          <a:p>
            <a:pPr marL="1428750" lvl="2" indent="-514350" eaLnBrk="1" hangingPunct="1">
              <a:lnSpc>
                <a:spcPct val="90000"/>
              </a:lnSpc>
              <a:buFont typeface="Wingdings" pitchFamily="2" charset="2"/>
              <a:buAutoNum type="arabicPeriod" startAt="5"/>
              <a:defRPr/>
            </a:pPr>
            <a:r>
              <a:rPr lang="en-US" sz="2800" dirty="0" smtClean="0"/>
              <a:t>Present </a:t>
            </a:r>
            <a:r>
              <a:rPr lang="en-US" sz="2800" dirty="0" smtClean="0"/>
              <a:t>the reasons for, and the results of confidence intervals, effect sizes, and inferential statistics</a:t>
            </a:r>
            <a:r>
              <a:rPr lang="en-US" sz="2800" dirty="0" smtClean="0"/>
              <a:t>.</a:t>
            </a:r>
          </a:p>
          <a:p>
            <a:pPr marL="1428750" lvl="2" indent="-514350" eaLnBrk="1" hangingPunct="1">
              <a:lnSpc>
                <a:spcPct val="90000"/>
              </a:lnSpc>
              <a:buFont typeface="Wingdings" pitchFamily="2" charset="2"/>
              <a:buAutoNum type="arabicPeriod" startAt="5"/>
              <a:defRPr/>
            </a:pPr>
            <a:endParaRPr lang="en-US" sz="2800" dirty="0" smtClean="0"/>
          </a:p>
          <a:p>
            <a:pPr marL="1428750" lvl="2" indent="-514350" eaLnBrk="1" hangingPunct="1">
              <a:lnSpc>
                <a:spcPct val="90000"/>
              </a:lnSpc>
              <a:buFont typeface="Wingdings" pitchFamily="2" charset="2"/>
              <a:buAutoNum type="arabicPeriod" startAt="6"/>
              <a:defRPr/>
            </a:pPr>
            <a:r>
              <a:rPr lang="en-US" sz="2800" dirty="0" smtClean="0"/>
              <a:t>State the conclusion that follows from each test</a:t>
            </a:r>
            <a:r>
              <a:rPr lang="en-US" sz="2800" dirty="0" smtClean="0"/>
              <a:t>.</a:t>
            </a:r>
          </a:p>
          <a:p>
            <a:pPr marL="1428750" lvl="2" indent="-514350" eaLnBrk="1" hangingPunct="1">
              <a:lnSpc>
                <a:spcPct val="90000"/>
              </a:lnSpc>
              <a:buFont typeface="Wingdings" pitchFamily="2" charset="2"/>
              <a:buAutoNum type="arabicPeriod" startAt="6"/>
              <a:defRPr/>
            </a:pPr>
            <a:endParaRPr lang="en-US" sz="2800" dirty="0" smtClean="0"/>
          </a:p>
          <a:p>
            <a:pPr marL="1428750" lvl="2" indent="-514350" eaLnBrk="1" hangingPunct="1">
              <a:lnSpc>
                <a:spcPct val="90000"/>
              </a:lnSpc>
              <a:buFont typeface="Wingdings" pitchFamily="2" charset="2"/>
              <a:buAutoNum type="arabicPeriod" startAt="6"/>
              <a:defRPr/>
            </a:pPr>
            <a:r>
              <a:rPr lang="en-US" sz="2800" dirty="0" smtClean="0"/>
              <a:t>DO NOT discuss implications. </a:t>
            </a:r>
          </a:p>
          <a:p>
            <a:pPr marL="914400" lvl="1" indent="-4572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i="1" dirty="0" smtClean="0"/>
          </a:p>
          <a:p>
            <a:pPr marL="1295400" lvl="2" indent="-3810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endParaRPr lang="en-US" sz="2800" dirty="0" smtClean="0"/>
          </a:p>
          <a:p>
            <a:pPr marL="914400" lvl="1" indent="-457200" eaLnBrk="1" hangingPunct="1">
              <a:lnSpc>
                <a:spcPct val="90000"/>
              </a:lnSpc>
              <a:defRPr/>
            </a:pPr>
            <a:endParaRPr lang="en-US" i="1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en-US" dirty="0" smtClean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592763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b="1" dirty="0" smtClean="0"/>
              <a:t>8. Tables and graphs must stand alone (Can a member of your department unfamiliar with the study pick up your graph and explain its meaning to you?).</a:t>
            </a:r>
          </a:p>
          <a:p>
            <a:endParaRPr lang="en-US" b="1" dirty="0" smtClean="0"/>
          </a:p>
          <a:p>
            <a:pPr>
              <a:buNone/>
            </a:pPr>
            <a:r>
              <a:rPr lang="en-US" b="1" dirty="0" smtClean="0"/>
              <a:t>9.  Text should highlight the importance or meaning of the figures and tables, not repeat the data contained within them.</a:t>
            </a:r>
          </a:p>
          <a:p>
            <a:pPr>
              <a:buNone/>
            </a:pPr>
            <a:r>
              <a:rPr lang="en-US" b="1" dirty="0" smtClean="0"/>
              <a:t> </a:t>
            </a:r>
          </a:p>
          <a:p>
            <a:pPr>
              <a:buNone/>
            </a:pPr>
            <a:r>
              <a:rPr lang="en-US" b="1" dirty="0" smtClean="0"/>
              <a:t>10. Tables and graphs both carry a necessary part of the message- use both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676400" y="2743200"/>
            <a:ext cx="594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>
              <a:latin typeface="Arial" pitchFamily="34" charset="0"/>
              <a:cs typeface="ヒラギノ角ゴ Pro W3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71600" y="4437063"/>
            <a:ext cx="58674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BY</a:t>
            </a:r>
          </a:p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DR. HAMZA ABDULGHANI</a:t>
            </a:r>
          </a:p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      </a:t>
            </a:r>
            <a:r>
              <a:rPr lang="en-US" sz="1600" b="1" i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MBBS,DPHC,ABFM,FRCGP (UK), Diploma MedED(UK)</a:t>
            </a:r>
          </a:p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Associate Professor</a:t>
            </a:r>
          </a:p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DEPT. OF MEDICAL EDUCATION</a:t>
            </a:r>
          </a:p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COLLEGE OF MEDICINE</a:t>
            </a:r>
          </a:p>
          <a:p>
            <a:pPr algn="ctr" eaLnBrk="0" hangingPunct="0"/>
            <a:r>
              <a:rPr lang="en-US" sz="2000" b="1">
                <a:solidFill>
                  <a:schemeClr val="hlink"/>
                </a:solidFill>
                <a:latin typeface="Arial" pitchFamily="34" charset="0"/>
                <a:cs typeface="ヒラギノ角ゴ Pro W3"/>
              </a:rPr>
              <a:t>June 2012</a:t>
            </a:r>
            <a:endParaRPr lang="en-US" sz="2000" b="1">
              <a:latin typeface="Arial" pitchFamily="34" charset="0"/>
              <a:cs typeface="ヒラギノ角ゴ Pro W3"/>
            </a:endParaRPr>
          </a:p>
        </p:txBody>
      </p:sp>
      <p:pic>
        <p:nvPicPr>
          <p:cNvPr id="5124" name="Picture 4" descr="THE BOOK copy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0"/>
            <a:ext cx="7775575" cy="4378325"/>
          </a:xfrm>
        </p:spPr>
      </p:pic>
      <p:sp>
        <p:nvSpPr>
          <p:cNvPr id="556037" name="Rectangle 5"/>
          <p:cNvSpPr>
            <a:spLocks noChangeArrowheads="1"/>
          </p:cNvSpPr>
          <p:nvPr/>
        </p:nvSpPr>
        <p:spPr bwMode="auto">
          <a:xfrm>
            <a:off x="250825" y="3500438"/>
            <a:ext cx="8064500" cy="863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5400" dirty="0">
                <a:ea typeface="ヒラギノ角ゴ Pro W3" charset="-128"/>
                <a:cs typeface="+mn-cs"/>
              </a:rPr>
              <a:t>Writing Research Manuscript</a:t>
            </a:r>
            <a:endParaRPr lang="en-US" sz="5400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ea typeface="ヒラギノ角ゴ Pro W3" charset="-128"/>
              <a:cs typeface="+mn-cs"/>
            </a:endParaRPr>
          </a:p>
        </p:txBody>
      </p:sp>
      <p:pic>
        <p:nvPicPr>
          <p:cNvPr id="5126" name="Picture 6" descr="guestbk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334000"/>
            <a:ext cx="1905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457200" y="762000"/>
            <a:ext cx="7391400" cy="4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sz="3200" b="1" dirty="0" smtClean="0">
                <a:cs typeface="ヒラギノ角ゴ Pro W3"/>
              </a:rPr>
              <a:t>11. Present </a:t>
            </a:r>
            <a:r>
              <a:rPr lang="en-US" sz="3200" b="1" dirty="0">
                <a:cs typeface="ヒラギノ角ゴ Pro W3"/>
              </a:rPr>
              <a:t>absolute numbers and percentages so reviewers can judge the significance of the findings</a:t>
            </a:r>
            <a:r>
              <a:rPr lang="en-US" sz="3200" b="1" dirty="0" smtClean="0">
                <a:cs typeface="ヒラギノ角ゴ Pro W3"/>
              </a:rPr>
              <a:t>.</a:t>
            </a: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endParaRPr lang="en-US" sz="3200" b="1" dirty="0">
              <a:cs typeface="ヒラギノ角ゴ Pro W3"/>
            </a:endParaRPr>
          </a:p>
          <a:p>
            <a:pPr marL="342900" indent="-342900" eaLnBrk="0" hangingPunct="0">
              <a:lnSpc>
                <a:spcPct val="150000"/>
              </a:lnSpc>
              <a:spcBef>
                <a:spcPct val="20000"/>
              </a:spcBef>
            </a:pPr>
            <a:r>
              <a:rPr lang="en-US" sz="3200" b="1" dirty="0" smtClean="0">
                <a:cs typeface="ヒラギノ角ゴ Pro W3"/>
              </a:rPr>
              <a:t>12. Statistical </a:t>
            </a:r>
            <a:r>
              <a:rPr lang="en-US" sz="3200" b="1" dirty="0">
                <a:cs typeface="ヒラギノ角ゴ Pro W3"/>
              </a:rPr>
              <a:t>significance; P-value/95% CI</a:t>
            </a:r>
            <a:r>
              <a:rPr lang="en-US" sz="3200" b="1" dirty="0" smtClean="0">
                <a:cs typeface="ヒラギノ角ゴ Pro W3"/>
              </a:rPr>
              <a:t>….</a:t>
            </a:r>
            <a:endParaRPr lang="en-US" sz="3200" b="1" dirty="0"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b="1" dirty="0" smtClean="0">
                <a:solidFill>
                  <a:srgbClr val="FFC000"/>
                </a:solidFill>
              </a:rPr>
              <a:t>Why is Table 1 in most studies?</a:t>
            </a:r>
            <a:br>
              <a:rPr lang="en-US" b="1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Describe the characteristics of the study population.</a:t>
            </a:r>
          </a:p>
          <a:p>
            <a:endParaRPr lang="en-US" b="1" dirty="0" smtClean="0"/>
          </a:p>
          <a:p>
            <a:r>
              <a:rPr lang="en-US" b="1" dirty="0" smtClean="0"/>
              <a:t>Shows that demographic and prognostic variables were evenly balanced in the process of random allocation of subjects to experimental and control groups. </a:t>
            </a:r>
          </a:p>
          <a:p>
            <a:endParaRPr lang="en-US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Include         Don’t Include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2895600"/>
          </a:xfrm>
        </p:spPr>
        <p:txBody>
          <a:bodyPr/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Summary of your findings (i.e. averages, trends)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Tables and Figures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References to tables and figures</a:t>
            </a:r>
          </a:p>
          <a:p>
            <a:pPr>
              <a:defRPr/>
            </a:pPr>
            <a:endParaRPr lang="en-US" sz="2700" dirty="0">
              <a:cs typeface="+mn-cs"/>
            </a:endParaRP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Raw data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The same information twice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Too many figures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Interpretation of your results</a:t>
            </a:r>
          </a:p>
          <a:p>
            <a:pPr>
              <a:defRPr/>
            </a:pPr>
            <a:endParaRPr lang="en-US" sz="2700" dirty="0">
              <a:cs typeface="+mn-cs"/>
            </a:endParaRP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1219200" y="5334000"/>
            <a:ext cx="7086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solidFill>
                  <a:srgbClr val="FFC000"/>
                </a:solidFill>
                <a:cs typeface="ヒラギノ角ゴ Pro W3"/>
              </a:rPr>
              <a:t>NO “interpretation” of the findings.</a:t>
            </a:r>
            <a:endParaRPr lang="ar-SA">
              <a:solidFill>
                <a:srgbClr val="FFC000"/>
              </a:solidFill>
              <a:cs typeface="ヒラギノ角ゴ Pro W3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ea typeface="ヒラギノ角ゴ Pro W3"/>
            </a:endParaRPr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ea typeface="ヒラギノ角ゴ Pro W3"/>
            </a:endParaRPr>
          </a:p>
        </p:txBody>
      </p:sp>
      <p:pic>
        <p:nvPicPr>
          <p:cNvPr id="2560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7086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ea typeface="ヒラギノ角ゴ Pro W3"/>
            </a:endParaRP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88392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solidFill>
                  <a:srgbClr val="FFC000"/>
                </a:solidFill>
                <a:cs typeface="+mj-cs"/>
              </a:rPr>
              <a:t>Tables and Figures</a:t>
            </a:r>
            <a:endParaRPr lang="en-US" sz="3200" i="1" dirty="0" smtClean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3600" dirty="0" smtClean="0"/>
              <a:t>Tables and/or figures are attached at the end of the research manuscript.</a:t>
            </a:r>
          </a:p>
          <a:p>
            <a:pPr lvl="1" eaLnBrk="1" hangingPunct="1">
              <a:defRPr/>
            </a:pPr>
            <a:r>
              <a:rPr lang="en-US" sz="3600" dirty="0" smtClean="0"/>
              <a:t>Only one table or figure on a page.</a:t>
            </a:r>
          </a:p>
          <a:p>
            <a:pPr lvl="1" eaLnBrk="1" hangingPunct="1">
              <a:defRPr/>
            </a:pPr>
            <a:r>
              <a:rPr lang="en-US" sz="3600" dirty="0" smtClean="0"/>
              <a:t>Each table/figure are explained well with the titles.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4876800"/>
          </a:xfrm>
        </p:spPr>
        <p:txBody>
          <a:bodyPr/>
          <a:lstStyle/>
          <a:p>
            <a:pPr algn="ctr" eaLnBrk="1" hangingPunct="1">
              <a:buNone/>
              <a:defRPr/>
            </a:pPr>
            <a:endParaRPr lang="en-US" sz="6600" b="1" dirty="0" smtClean="0">
              <a:ea typeface="+mn-ea"/>
              <a:cs typeface="+mn-cs"/>
            </a:endParaRPr>
          </a:p>
          <a:p>
            <a:pPr algn="ctr" eaLnBrk="1" hangingPunct="1">
              <a:buNone/>
              <a:defRPr/>
            </a:pPr>
            <a:r>
              <a:rPr lang="en-US" sz="6600" b="1" dirty="0" smtClean="0">
                <a:ea typeface="+mn-ea"/>
                <a:cs typeface="+mn-cs"/>
              </a:rPr>
              <a:t>Discussion</a:t>
            </a:r>
            <a:endParaRPr lang="en-US" sz="6600" b="1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solidFill>
                  <a:srgbClr val="FFC000"/>
                </a:solidFill>
                <a:cs typeface="+mj-cs"/>
              </a:rPr>
              <a:t>Discussion</a:t>
            </a:r>
            <a:endParaRPr lang="en-US" sz="2800" i="1" dirty="0" smtClean="0">
              <a:solidFill>
                <a:srgbClr val="FFC000"/>
              </a:solidFill>
              <a:ea typeface="+mj-ea"/>
              <a:cs typeface="+mj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4953000"/>
          </a:xfrm>
        </p:spPr>
        <p:txBody>
          <a:bodyPr>
            <a:normAutofit fontScale="92500" lnSpcReduction="20000"/>
          </a:bodyPr>
          <a:lstStyle/>
          <a:p>
            <a:pPr lvl="2">
              <a:defRPr/>
            </a:pPr>
            <a:r>
              <a:rPr lang="en-US" sz="2800" b="1" dirty="0" smtClean="0"/>
              <a:t>A clear and concise statement of the essential findings</a:t>
            </a:r>
            <a:r>
              <a:rPr lang="en-US" sz="2800" b="1" dirty="0" smtClean="0"/>
              <a:t>.</a:t>
            </a:r>
          </a:p>
          <a:p>
            <a:pPr lvl="2">
              <a:defRPr/>
            </a:pPr>
            <a:endParaRPr lang="en-US" sz="2800" b="1" dirty="0" smtClean="0"/>
          </a:p>
          <a:p>
            <a:pPr lvl="2">
              <a:defRPr/>
            </a:pPr>
            <a:r>
              <a:rPr lang="en-US" sz="2800" b="1" dirty="0" smtClean="0"/>
              <a:t>A clear presentation of how the findings support or refute the hypotheses</a:t>
            </a:r>
            <a:r>
              <a:rPr lang="en-US" sz="2800" b="1" dirty="0" smtClean="0"/>
              <a:t>.</a:t>
            </a:r>
          </a:p>
          <a:p>
            <a:pPr lvl="2">
              <a:defRPr/>
            </a:pPr>
            <a:endParaRPr lang="en-US" sz="2800" b="1" dirty="0" smtClean="0"/>
          </a:p>
          <a:p>
            <a:pPr lvl="2">
              <a:defRPr/>
            </a:pPr>
            <a:r>
              <a:rPr lang="en-US" sz="2800" b="1" dirty="0" smtClean="0"/>
              <a:t>A description of how the results are similar to or different from previous research</a:t>
            </a:r>
            <a:r>
              <a:rPr lang="en-US" sz="2800" b="1" dirty="0" smtClean="0"/>
              <a:t>.</a:t>
            </a:r>
          </a:p>
          <a:p>
            <a:pPr lvl="2">
              <a:defRPr/>
            </a:pPr>
            <a:endParaRPr lang="en-US" sz="2800" b="1" dirty="0" smtClean="0"/>
          </a:p>
          <a:p>
            <a:pPr lvl="2">
              <a:defRPr/>
            </a:pPr>
            <a:r>
              <a:rPr lang="en-US" sz="2800" b="1" dirty="0" smtClean="0"/>
              <a:t>Limitations or problems in the research</a:t>
            </a:r>
            <a:r>
              <a:rPr lang="en-US" sz="2800" b="1" dirty="0" smtClean="0"/>
              <a:t>.</a:t>
            </a:r>
          </a:p>
          <a:p>
            <a:pPr lvl="2">
              <a:defRPr/>
            </a:pPr>
            <a:endParaRPr lang="en-US" sz="2800" b="1" dirty="0" smtClean="0"/>
          </a:p>
          <a:p>
            <a:pPr lvl="2">
              <a:defRPr/>
            </a:pPr>
            <a:r>
              <a:rPr lang="en-US" sz="2800" b="1" dirty="0" smtClean="0"/>
              <a:t>Specific ideas for additional research based on the findings.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2" eaLnBrk="1" hangingPunct="1"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Discussion</a:t>
            </a:r>
          </a:p>
        </p:txBody>
      </p:sp>
      <p:sp>
        <p:nvSpPr>
          <p:cNvPr id="3174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3500" dirty="0">
                <a:cs typeface="+mn-cs"/>
              </a:rPr>
              <a:t>Interpret your results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3500" dirty="0">
                <a:cs typeface="+mn-cs"/>
              </a:rPr>
              <a:t>Sometimes combined with results into one section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3500" dirty="0">
                <a:cs typeface="+mn-cs"/>
              </a:rPr>
              <a:t>May repeat specific to general writing multiple times (e.g. for each objective or key finding)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build="p" bldLvl="5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pPr algn="ctr">
              <a:buNone/>
            </a:pPr>
            <a:r>
              <a:rPr lang="en-US" b="1" dirty="0" smtClean="0">
                <a:latin typeface="Arial Rounded MT Bold" pitchFamily="34" charset="0"/>
              </a:rPr>
              <a:t>Results and discussion sections are modified </a:t>
            </a:r>
          </a:p>
          <a:p>
            <a:pPr algn="ctr">
              <a:buNone/>
            </a:pPr>
            <a:endParaRPr lang="en-US" b="1" dirty="0" smtClean="0">
              <a:latin typeface="Arial Rounded MT Bold" pitchFamily="34" charset="0"/>
            </a:endParaRPr>
          </a:p>
          <a:p>
            <a:pPr algn="ctr">
              <a:buNone/>
            </a:pPr>
            <a:r>
              <a:rPr lang="en-US" b="1" dirty="0" smtClean="0">
                <a:latin typeface="Arial Rounded MT Bold" pitchFamily="34" charset="0"/>
              </a:rPr>
              <a:t>By</a:t>
            </a:r>
          </a:p>
          <a:p>
            <a:pPr algn="ctr">
              <a:buNone/>
            </a:pPr>
            <a:r>
              <a:rPr lang="en-US" b="1" dirty="0" smtClean="0">
                <a:latin typeface="Arial Rounded MT Bold" pitchFamily="34" charset="0"/>
              </a:rPr>
              <a:t> Prof. </a:t>
            </a:r>
            <a:r>
              <a:rPr lang="en-US" b="1" dirty="0" err="1" smtClean="0">
                <a:latin typeface="Arial Rounded MT Bold" pitchFamily="34" charset="0"/>
              </a:rPr>
              <a:t>Ashry</a:t>
            </a:r>
            <a:r>
              <a:rPr lang="en-US" b="1" dirty="0" smtClean="0">
                <a:latin typeface="Arial Rounded MT Bold" pitchFamily="34" charset="0"/>
              </a:rPr>
              <a:t> Gad Mohamed</a:t>
            </a:r>
          </a:p>
          <a:p>
            <a:pPr algn="ctr">
              <a:buNone/>
            </a:pPr>
            <a:r>
              <a:rPr lang="en-US" b="1" dirty="0" smtClean="0">
                <a:latin typeface="Arial Rounded MT Bold" pitchFamily="34" charset="0"/>
              </a:rPr>
              <a:t>Prof. of Epidemiology</a:t>
            </a:r>
          </a:p>
          <a:p>
            <a:pPr algn="ctr">
              <a:buNone/>
            </a:pPr>
            <a:r>
              <a:rPr lang="en-US" b="1" dirty="0" smtClean="0">
                <a:latin typeface="Arial Rounded MT Bold" pitchFamily="34" charset="0"/>
              </a:rPr>
              <a:t>College of Medicine</a:t>
            </a:r>
          </a:p>
          <a:p>
            <a:pPr algn="ctr">
              <a:buNone/>
            </a:pPr>
            <a:r>
              <a:rPr lang="en-US" b="1" dirty="0" smtClean="0">
                <a:latin typeface="Arial Rounded MT Bold" pitchFamily="34" charset="0"/>
              </a:rPr>
              <a:t>KSU</a:t>
            </a:r>
            <a:endParaRPr lang="en-US" b="1" dirty="0">
              <a:latin typeface="Arial Rounded MT Bold" pitchFamily="34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Don’t repeat results Order simple to complex (building to conclusion</a:t>
            </a:r>
          </a:p>
          <a:p>
            <a:endParaRPr lang="en-US" dirty="0" smtClean="0"/>
          </a:p>
          <a:p>
            <a:r>
              <a:rPr lang="en-US" dirty="0" smtClean="0"/>
              <a:t> Explain how the results answer the question under study Emphasize what is new, different, or important about your results.</a:t>
            </a:r>
          </a:p>
          <a:p>
            <a:endParaRPr lang="en-US" dirty="0"/>
          </a:p>
          <a:p>
            <a:r>
              <a:rPr lang="en-US" dirty="0" smtClean="0"/>
              <a:t> Consider alternative explanations for the results 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>
            <a:normAutofit/>
          </a:bodyPr>
          <a:lstStyle/>
          <a:p>
            <a:r>
              <a:rPr lang="en-US" dirty="0" smtClean="0"/>
              <a:t>Avoid biased language or biased citation of previous work.</a:t>
            </a:r>
          </a:p>
          <a:p>
            <a:r>
              <a:rPr lang="en-US" dirty="0" smtClean="0"/>
              <a:t> Don’t confuse non-significance (large P) with "no difference" especially with small sample sizes.</a:t>
            </a:r>
          </a:p>
          <a:p>
            <a:r>
              <a:rPr lang="en-US" dirty="0" smtClean="0"/>
              <a:t> Don’t confuse statistical significance with clinical importance .</a:t>
            </a:r>
          </a:p>
          <a:p>
            <a:r>
              <a:rPr lang="en-US" dirty="0" smtClean="0"/>
              <a:t>Never give incidental observations the weight you attach to conclusions based on hypotheses generated before the study began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ea typeface="ヒラギノ角ゴ Pro W3"/>
            </a:endParaRPr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Discussion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10000" y="1982788"/>
            <a:ext cx="4656138" cy="4037012"/>
          </a:xfrm>
        </p:spPr>
        <p:txBody>
          <a:bodyPr>
            <a:normAutofit lnSpcReduction="10000"/>
          </a:bodyPr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2800" dirty="0">
                <a:cs typeface="+mn-cs"/>
              </a:rPr>
              <a:t>Address your hypothesis with reference to your results</a:t>
            </a:r>
          </a:p>
          <a:p>
            <a:pPr>
              <a:buFontTx/>
              <a:buBlip>
                <a:blip r:embed="rId2"/>
              </a:buBlip>
              <a:defRPr/>
            </a:pPr>
            <a:endParaRPr lang="en-US" sz="400" dirty="0">
              <a:cs typeface="+mn-cs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800" dirty="0">
                <a:cs typeface="+mn-cs"/>
              </a:rPr>
              <a:t>Explain and put findings in context </a:t>
            </a:r>
            <a:r>
              <a:rPr lang="en-US" sz="2800" b="1" dirty="0">
                <a:solidFill>
                  <a:srgbClr val="FFC000"/>
                </a:solidFill>
                <a:cs typeface="+mn-cs"/>
              </a:rPr>
              <a:t>(references)</a:t>
            </a:r>
            <a:endParaRPr lang="en-US" sz="1800" b="1" dirty="0">
              <a:solidFill>
                <a:srgbClr val="FFC000"/>
              </a:solidFill>
              <a:cs typeface="+mn-cs"/>
            </a:endParaRPr>
          </a:p>
          <a:p>
            <a:pPr>
              <a:buFontTx/>
              <a:buBlip>
                <a:blip r:embed="rId2"/>
              </a:buBlip>
              <a:defRPr/>
            </a:pPr>
            <a:endParaRPr lang="en-US" sz="400" dirty="0">
              <a:cs typeface="+mn-cs"/>
            </a:endParaRP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800" dirty="0">
                <a:cs typeface="+mn-cs"/>
              </a:rPr>
              <a:t>Comment on your finding’s significance and potential for future </a:t>
            </a:r>
            <a:r>
              <a:rPr lang="en-US" sz="2800" dirty="0" smtClean="0">
                <a:cs typeface="+mn-cs"/>
              </a:rPr>
              <a:t>study.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800" dirty="0" smtClean="0">
                <a:cs typeface="+mn-cs"/>
              </a:rPr>
              <a:t>Conclude from the findings</a:t>
            </a:r>
          </a:p>
          <a:p>
            <a:pPr>
              <a:buFontTx/>
              <a:buBlip>
                <a:blip r:embed="rId2"/>
              </a:buBlip>
              <a:defRPr/>
            </a:pPr>
            <a:endParaRPr lang="en-US" sz="2800" dirty="0">
              <a:cs typeface="+mn-cs"/>
            </a:endParaRPr>
          </a:p>
        </p:txBody>
      </p:sp>
      <p:sp>
        <p:nvSpPr>
          <p:cNvPr id="33796" name="AutoShape 3"/>
          <p:cNvSpPr>
            <a:spLocks/>
          </p:cNvSpPr>
          <p:nvPr/>
        </p:nvSpPr>
        <p:spPr bwMode="auto">
          <a:xfrm>
            <a:off x="1357313" y="2608263"/>
            <a:ext cx="1438275" cy="3178175"/>
          </a:xfrm>
          <a:prstGeom prst="triangle">
            <a:avLst>
              <a:gd name="adj" fmla="val 50000"/>
            </a:avLst>
          </a:prstGeom>
          <a:blipFill dpi="0" rotWithShape="0">
            <a:blip r:embed="rId3"/>
            <a:srcRect/>
            <a:tile tx="0" ty="0" sx="100000" sy="100000" flip="none" algn="tl"/>
          </a:blipFill>
          <a:ln w="12700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endParaRPr lang="ar-SA">
              <a:cs typeface="ヒラギノ角ゴ Pro W3"/>
            </a:endParaRPr>
          </a:p>
        </p:txBody>
      </p:sp>
      <p:sp>
        <p:nvSpPr>
          <p:cNvPr id="33797" name="Rectangle 4"/>
          <p:cNvSpPr>
            <a:spLocks/>
          </p:cNvSpPr>
          <p:nvPr/>
        </p:nvSpPr>
        <p:spPr bwMode="auto">
          <a:xfrm>
            <a:off x="1504950" y="5784850"/>
            <a:ext cx="1066800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2700">
                <a:ea typeface="Gill Sans"/>
                <a:cs typeface="Gill Sans"/>
              </a:rPr>
              <a:t>General</a:t>
            </a:r>
          </a:p>
        </p:txBody>
      </p:sp>
      <p:sp>
        <p:nvSpPr>
          <p:cNvPr id="33798" name="Rectangle 5"/>
          <p:cNvSpPr>
            <a:spLocks/>
          </p:cNvSpPr>
          <p:nvPr/>
        </p:nvSpPr>
        <p:spPr bwMode="auto">
          <a:xfrm>
            <a:off x="1539875" y="2070100"/>
            <a:ext cx="1042988" cy="414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eaLnBrk="0" hangingPunct="0"/>
            <a:r>
              <a:rPr lang="en-US" sz="2700">
                <a:ea typeface="Gill Sans"/>
                <a:cs typeface="Gill Sans"/>
              </a:rPr>
              <a:t>Specific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Include           Don’t Include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Most papers from the introduction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References to tables and figures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Summary / Conclusion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Detailed account of your results</a:t>
            </a:r>
          </a:p>
          <a:p>
            <a:pPr>
              <a:buFontTx/>
              <a:buBlip>
                <a:blip r:embed="rId2"/>
              </a:buBlip>
              <a:defRPr/>
            </a:pPr>
            <a:r>
              <a:rPr lang="en-US" sz="2700" dirty="0">
                <a:cs typeface="+mn-cs"/>
              </a:rPr>
              <a:t>Any new ideas not set up in the introduction</a:t>
            </a:r>
          </a:p>
          <a:p>
            <a:pPr>
              <a:defRPr/>
            </a:pPr>
            <a:endParaRPr lang="en-US" sz="2700" dirty="0"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ea typeface="ヒラギノ角ゴ Pro W3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endParaRPr lang="ar-SA" smtClean="0">
              <a:ea typeface="ヒラギノ角ゴ Pro W3"/>
            </a:endParaRPr>
          </a:p>
        </p:txBody>
      </p:sp>
      <p:pic>
        <p:nvPicPr>
          <p:cNvPr id="3789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228600"/>
            <a:ext cx="8686800" cy="6629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200"/>
            <a:ext cx="8229600" cy="1143000"/>
          </a:xfrm>
        </p:spPr>
        <p:txBody>
          <a:bodyPr/>
          <a:lstStyle/>
          <a:p>
            <a:r>
              <a:rPr lang="en-US" b="1" dirty="0" smtClean="0"/>
              <a:t>Thank you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solidFill>
                  <a:srgbClr val="FFCCCC"/>
                </a:solidFill>
                <a:latin typeface="+mn-lt"/>
                <a:ea typeface="+mn-ea"/>
                <a:cs typeface="+mn-cs"/>
              </a:rPr>
              <a:t>Roadmap of the Session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 smtClean="0">
                <a:ea typeface="+mn-ea"/>
                <a:cs typeface="+mn-cs"/>
              </a:rPr>
              <a:t>Review the scientific writing style</a:t>
            </a:r>
          </a:p>
          <a:p>
            <a:pPr eaLnBrk="1" hangingPunct="1">
              <a:defRPr/>
            </a:pPr>
            <a:endParaRPr lang="en-US" sz="4000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4000" b="1" dirty="0" smtClean="0">
                <a:solidFill>
                  <a:srgbClr val="FFC000"/>
                </a:solidFill>
                <a:cs typeface="+mn-cs"/>
              </a:rPr>
              <a:t>Discus the </a:t>
            </a:r>
            <a:r>
              <a:rPr lang="en-US" sz="4000" b="1" dirty="0" smtClean="0">
                <a:solidFill>
                  <a:srgbClr val="FFC000"/>
                </a:solidFill>
                <a:cs typeface="+mn-cs"/>
              </a:rPr>
              <a:t>structure and contents of Results </a:t>
            </a:r>
            <a:r>
              <a:rPr lang="en-US" sz="4000" b="1" dirty="0" smtClean="0">
                <a:solidFill>
                  <a:srgbClr val="FFC000"/>
                </a:solidFill>
                <a:cs typeface="+mn-cs"/>
              </a:rPr>
              <a:t>&amp; </a:t>
            </a:r>
            <a:r>
              <a:rPr lang="en-US" sz="4000" b="1" dirty="0" smtClean="0">
                <a:solidFill>
                  <a:srgbClr val="FFC000"/>
                </a:solidFill>
                <a:cs typeface="+mn-cs"/>
              </a:rPr>
              <a:t>Discussion sections</a:t>
            </a:r>
            <a:endParaRPr lang="en-US" sz="4000" b="1" dirty="0" smtClean="0">
              <a:solidFill>
                <a:srgbClr val="FFC000"/>
              </a:solidFill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000" b="1" dirty="0" smtClean="0">
                <a:solidFill>
                  <a:srgbClr val="FFC000"/>
                </a:solidFill>
                <a:cs typeface="+mn-cs"/>
              </a:rPr>
              <a:t> </a:t>
            </a:r>
            <a:endParaRPr lang="en-US" sz="4000" b="1" dirty="0" smtClean="0">
              <a:solidFill>
                <a:srgbClr val="FFC000"/>
              </a:solidFill>
              <a:ea typeface="+mn-ea"/>
              <a:cs typeface="+mn-cs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400" b="1" dirty="0" smtClean="0">
                <a:ea typeface="+mn-ea"/>
                <a:cs typeface="+mn-cs"/>
              </a:rPr>
              <a:t> </a:t>
            </a:r>
            <a:endParaRPr lang="en-US" sz="6600" b="1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4876800"/>
          </a:xfrm>
        </p:spPr>
        <p:txBody>
          <a:bodyPr/>
          <a:lstStyle/>
          <a:p>
            <a:pPr algn="ctr" eaLnBrk="1" hangingPunct="1">
              <a:buNone/>
              <a:defRPr/>
            </a:pPr>
            <a:endParaRPr lang="en-US" sz="6600" b="1" dirty="0" smtClean="0">
              <a:ea typeface="+mn-ea"/>
              <a:cs typeface="+mn-cs"/>
            </a:endParaRPr>
          </a:p>
          <a:p>
            <a:pPr algn="ctr" eaLnBrk="1" hangingPunct="1">
              <a:buNone/>
              <a:defRPr/>
            </a:pPr>
            <a:r>
              <a:rPr lang="en-US" sz="6600" b="1" dirty="0" smtClean="0">
                <a:ea typeface="+mn-ea"/>
                <a:cs typeface="+mn-cs"/>
              </a:rPr>
              <a:t>Manuscript </a:t>
            </a:r>
            <a:r>
              <a:rPr lang="en-US" sz="6600" b="1" dirty="0" smtClean="0">
                <a:ea typeface="+mn-ea"/>
                <a:cs typeface="+mn-cs"/>
              </a:rPr>
              <a:t>??</a:t>
            </a:r>
            <a:endParaRPr lang="en-US" sz="6600" b="1" dirty="0" smtClean="0"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828800"/>
            <a:ext cx="8077200" cy="4876800"/>
          </a:xfrm>
        </p:spPr>
        <p:txBody>
          <a:bodyPr/>
          <a:lstStyle/>
          <a:p>
            <a:pPr eaLnBrk="1" hangingPunct="1">
              <a:defRPr/>
            </a:pPr>
            <a:r>
              <a:rPr lang="en-US" sz="6600" b="1" dirty="0" smtClean="0">
                <a:ea typeface="+mn-ea"/>
                <a:cs typeface="+mn-cs"/>
              </a:rPr>
              <a:t>Manuscript</a:t>
            </a:r>
            <a:r>
              <a:rPr lang="en-US" sz="6600" b="1" dirty="0" smtClean="0">
                <a:ea typeface="+mn-ea"/>
                <a:cs typeface="+mn-cs"/>
              </a:rPr>
              <a:t>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4800" b="1" dirty="0" smtClean="0">
                <a:ea typeface="+mn-ea"/>
                <a:cs typeface="+mn-cs"/>
              </a:rPr>
              <a:t>A </a:t>
            </a:r>
            <a:r>
              <a:rPr lang="en-US" sz="4800" b="1" dirty="0" smtClean="0">
                <a:ea typeface="+mn-ea"/>
                <a:cs typeface="+mn-cs"/>
              </a:rPr>
              <a:t>research report (a text) which has not yet published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6000" dirty="0" smtClean="0">
                <a:latin typeface="Arial" pitchFamily="34" charset="0"/>
                <a:cs typeface="+mj-cs"/>
              </a:rPr>
              <a:t>A good research work</a:t>
            </a:r>
            <a:endParaRPr lang="en-US" sz="6000" dirty="0">
              <a:latin typeface="Arial" pitchFamily="34" charset="0"/>
              <a:cs typeface="+mj-cs"/>
            </a:endParaRPr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76400"/>
            <a:ext cx="8588375" cy="4419600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</a:rPr>
              <a:t>What </a:t>
            </a:r>
            <a:r>
              <a:rPr lang="en-US" sz="2400" b="1" dirty="0">
                <a:solidFill>
                  <a:srgbClr val="FFC000"/>
                </a:solidFill>
                <a:latin typeface="Arial" pitchFamily="34" charset="0"/>
              </a:rPr>
              <a:t>are the key </a:t>
            </a:r>
            <a:r>
              <a:rPr lang="en-US" sz="2400" b="1" dirty="0" smtClean="0">
                <a:solidFill>
                  <a:srgbClr val="FFC000"/>
                </a:solidFill>
                <a:latin typeface="Arial" pitchFamily="34" charset="0"/>
              </a:rPr>
              <a:t>factors for a good research project?</a:t>
            </a:r>
            <a:endParaRPr lang="en-US" sz="2400" b="1" dirty="0">
              <a:solidFill>
                <a:srgbClr val="FFC000"/>
              </a:solidFill>
              <a:latin typeface="Arial" pitchFamily="34" charset="0"/>
            </a:endParaRPr>
          </a:p>
          <a:p>
            <a:pPr lvl="1">
              <a:defRPr/>
            </a:pPr>
            <a:r>
              <a:rPr lang="en-US" sz="3200" b="1" dirty="0" smtClean="0">
                <a:latin typeface="Arial" pitchFamily="34" charset="0"/>
              </a:rPr>
              <a:t>High quality research work </a:t>
            </a:r>
            <a:r>
              <a:rPr lang="en-US" b="1" i="1" dirty="0" smtClean="0">
                <a:solidFill>
                  <a:srgbClr val="FF0000"/>
                </a:solidFill>
                <a:latin typeface="Arial" pitchFamily="34" charset="0"/>
              </a:rPr>
              <a:t>(manuscript)</a:t>
            </a:r>
            <a:endParaRPr lang="en-US" sz="3200" b="1" i="1" dirty="0" smtClean="0">
              <a:solidFill>
                <a:srgbClr val="FF0000"/>
              </a:solidFill>
              <a:latin typeface="Arial" pitchFamily="34" charset="0"/>
            </a:endParaRPr>
          </a:p>
          <a:p>
            <a:pPr lvl="2">
              <a:defRPr/>
            </a:pPr>
            <a:r>
              <a:rPr lang="en-US" sz="2800" b="1" dirty="0" smtClean="0">
                <a:latin typeface="Arial" pitchFamily="34" charset="0"/>
              </a:rPr>
              <a:t>topic/issue</a:t>
            </a:r>
            <a:endParaRPr lang="en-US" sz="2800" b="1" dirty="0">
              <a:latin typeface="Arial" pitchFamily="34" charset="0"/>
            </a:endParaRPr>
          </a:p>
          <a:p>
            <a:pPr lvl="2">
              <a:defRPr/>
            </a:pPr>
            <a:r>
              <a:rPr lang="en-US" sz="2800" b="1" dirty="0" smtClean="0">
                <a:latin typeface="Arial" pitchFamily="34" charset="0"/>
              </a:rPr>
              <a:t>question</a:t>
            </a:r>
          </a:p>
          <a:p>
            <a:pPr lvl="2">
              <a:defRPr/>
            </a:pPr>
            <a:r>
              <a:rPr lang="en-US" sz="2800" b="1" dirty="0" smtClean="0">
                <a:latin typeface="Arial" pitchFamily="34" charset="0"/>
              </a:rPr>
              <a:t>“Literature Review”</a:t>
            </a:r>
          </a:p>
          <a:p>
            <a:pPr lvl="2">
              <a:defRPr/>
            </a:pPr>
            <a:r>
              <a:rPr lang="en-US" sz="2800" b="1" dirty="0" smtClean="0">
                <a:latin typeface="Arial" pitchFamily="34" charset="0"/>
              </a:rPr>
              <a:t>methodology</a:t>
            </a:r>
          </a:p>
          <a:p>
            <a:pPr lvl="2">
              <a:defRPr/>
            </a:pPr>
            <a:r>
              <a:rPr lang="en-US" sz="2800" b="1" dirty="0" smtClean="0">
                <a:latin typeface="Arial" pitchFamily="34" charset="0"/>
              </a:rPr>
              <a:t>results</a:t>
            </a:r>
          </a:p>
          <a:p>
            <a:pPr lvl="2">
              <a:defRPr/>
            </a:pPr>
            <a:r>
              <a:rPr lang="en-US" sz="2800" b="1" dirty="0" smtClean="0">
                <a:latin typeface="Arial" pitchFamily="34" charset="0"/>
              </a:rPr>
              <a:t>discussion section</a:t>
            </a:r>
          </a:p>
          <a:p>
            <a:pPr lvl="2">
              <a:defRPr/>
            </a:pPr>
            <a:r>
              <a:rPr lang="en-US" sz="2800" b="1" dirty="0" smtClean="0">
                <a:latin typeface="Arial" pitchFamily="34" charset="0"/>
              </a:rPr>
              <a:t>conclusion</a:t>
            </a:r>
            <a:endParaRPr lang="en-US" sz="2800" b="1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9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69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69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69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6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69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6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69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769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FFC000"/>
                </a:solidFill>
                <a:latin typeface="+mn-lt"/>
                <a:cs typeface="+mj-cs"/>
              </a:rPr>
              <a:t>Structure of a Research Report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cs typeface="+mn-cs"/>
              </a:rPr>
              <a:t>A research report/original article consists of the following sections: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>
              <a:cs typeface="+mn-cs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Title      			■  References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Abstract</a:t>
            </a:r>
            <a:r>
              <a:rPr lang="en-US" dirty="0" smtClean="0">
                <a:solidFill>
                  <a:srgbClr val="FFC000"/>
                </a:solidFill>
              </a:rPr>
              <a:t>			</a:t>
            </a:r>
            <a:r>
              <a:rPr lang="en-US" sz="2400" dirty="0" smtClean="0">
                <a:solidFill>
                  <a:srgbClr val="FFC000"/>
                </a:solidFill>
                <a:cs typeface="Arial" pitchFamily="34" charset="0"/>
              </a:rPr>
              <a:t>■</a:t>
            </a:r>
            <a:r>
              <a:rPr lang="en-US" dirty="0" smtClean="0">
                <a:solidFill>
                  <a:srgbClr val="FFC000"/>
                </a:solidFill>
              </a:rPr>
              <a:t>  Appendixes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Introduction</a:t>
            </a:r>
            <a:r>
              <a:rPr lang="en-US" dirty="0" smtClean="0">
                <a:solidFill>
                  <a:srgbClr val="FFC000"/>
                </a:solidFill>
              </a:rPr>
              <a:t>			</a:t>
            </a:r>
            <a:r>
              <a:rPr lang="en-US" sz="2400" dirty="0" smtClean="0">
                <a:solidFill>
                  <a:srgbClr val="FFC000"/>
                </a:solidFill>
                <a:cs typeface="Arial" pitchFamily="34" charset="0"/>
              </a:rPr>
              <a:t>■</a:t>
            </a:r>
            <a:r>
              <a:rPr lang="en-US" dirty="0" smtClean="0">
                <a:solidFill>
                  <a:srgbClr val="FFC000"/>
                </a:solidFill>
              </a:rPr>
              <a:t>  Author Note</a:t>
            </a: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Method</a:t>
            </a:r>
            <a:r>
              <a:rPr lang="en-US" dirty="0" smtClean="0">
                <a:solidFill>
                  <a:srgbClr val="FFC000"/>
                </a:solidFill>
              </a:rPr>
              <a:t>			</a:t>
            </a:r>
            <a:r>
              <a:rPr lang="en-US" sz="2400" dirty="0" smtClean="0">
                <a:solidFill>
                  <a:srgbClr val="FFC000"/>
                </a:solidFill>
                <a:cs typeface="Arial" pitchFamily="34" charset="0"/>
              </a:rPr>
              <a:t>■</a:t>
            </a:r>
            <a:r>
              <a:rPr lang="en-US" dirty="0" smtClean="0">
                <a:solidFill>
                  <a:srgbClr val="FFC000"/>
                </a:solidFill>
              </a:rPr>
              <a:t>  Footnotes</a:t>
            </a:r>
            <a:endParaRPr lang="en-US" b="1" dirty="0" smtClean="0">
              <a:solidFill>
                <a:srgbClr val="FFC000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Results</a:t>
            </a:r>
            <a:r>
              <a:rPr lang="en-US" dirty="0" smtClean="0">
                <a:solidFill>
                  <a:srgbClr val="FFC000"/>
                </a:solidFill>
              </a:rPr>
              <a:t>			</a:t>
            </a:r>
            <a:r>
              <a:rPr lang="en-US" dirty="0" smtClean="0">
                <a:solidFill>
                  <a:srgbClr val="FFC000"/>
                </a:solidFill>
              </a:rPr>
              <a:t>           </a:t>
            </a:r>
            <a:r>
              <a:rPr lang="en-US" sz="2400" dirty="0" smtClean="0">
                <a:solidFill>
                  <a:srgbClr val="FFC000"/>
                </a:solidFill>
                <a:cs typeface="Arial" pitchFamily="34" charset="0"/>
              </a:rPr>
              <a:t>■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b="1" dirty="0" smtClean="0">
                <a:solidFill>
                  <a:srgbClr val="FFC000"/>
                </a:solidFill>
              </a:rPr>
              <a:t>Tables (if any)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rgbClr val="FFC000"/>
                </a:solidFill>
              </a:rPr>
              <a:t>Discussion			■  Figures (if any)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smtClean="0">
              <a:ea typeface="ヒラギノ角ゴ Pro W3"/>
            </a:endParaRPr>
          </a:p>
        </p:txBody>
      </p:sp>
      <p:pic>
        <p:nvPicPr>
          <p:cNvPr id="112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9275" y="0"/>
            <a:ext cx="80454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943</Words>
  <Application>Microsoft Office PowerPoint</Application>
  <PresentationFormat>On-screen Show (4:3)</PresentationFormat>
  <Paragraphs>169</Paragraphs>
  <Slides>36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Roadmap of the Session</vt:lpstr>
      <vt:lpstr>Slide 5</vt:lpstr>
      <vt:lpstr>Slide 6</vt:lpstr>
      <vt:lpstr>A good research work</vt:lpstr>
      <vt:lpstr>Structure of a Research Report</vt:lpstr>
      <vt:lpstr>Slide 9</vt:lpstr>
      <vt:lpstr>General Guidelines </vt:lpstr>
      <vt:lpstr>General Guidelines </vt:lpstr>
      <vt:lpstr>Slide 12</vt:lpstr>
      <vt:lpstr>Results</vt:lpstr>
      <vt:lpstr>Components of Results section </vt:lpstr>
      <vt:lpstr>Slide 15</vt:lpstr>
      <vt:lpstr>Slide 16</vt:lpstr>
      <vt:lpstr>Slide 17</vt:lpstr>
      <vt:lpstr>Slide 18</vt:lpstr>
      <vt:lpstr>Slide 19</vt:lpstr>
      <vt:lpstr>Slide 20</vt:lpstr>
      <vt:lpstr>Why is Table 1 in most studies? </vt:lpstr>
      <vt:lpstr>Include         Don’t Include</vt:lpstr>
      <vt:lpstr>Slide 23</vt:lpstr>
      <vt:lpstr>Slide 24</vt:lpstr>
      <vt:lpstr>Slide 25</vt:lpstr>
      <vt:lpstr>Tables and Figures</vt:lpstr>
      <vt:lpstr>Slide 27</vt:lpstr>
      <vt:lpstr>Discussion</vt:lpstr>
      <vt:lpstr>Discussion</vt:lpstr>
      <vt:lpstr>Slide 30</vt:lpstr>
      <vt:lpstr>Slide 31</vt:lpstr>
      <vt:lpstr>Slide 32</vt:lpstr>
      <vt:lpstr>Discussion</vt:lpstr>
      <vt:lpstr>Include           Don’t Include</vt:lpstr>
      <vt:lpstr>Slide 35</vt:lpstr>
      <vt:lpstr>Thank you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Ashry</dc:creator>
  <cp:lastModifiedBy>Ashry</cp:lastModifiedBy>
  <cp:revision>16</cp:revision>
  <dcterms:created xsi:type="dcterms:W3CDTF">2013-12-10T16:38:22Z</dcterms:created>
  <dcterms:modified xsi:type="dcterms:W3CDTF">2013-12-10T18:17:24Z</dcterms:modified>
</cp:coreProperties>
</file>