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</p:sldMasterIdLst>
  <p:notesMasterIdLst>
    <p:notesMasterId r:id="rId57"/>
  </p:notesMasterIdLst>
  <p:sldIdLst>
    <p:sldId id="1036" r:id="rId2"/>
    <p:sldId id="1037" r:id="rId3"/>
    <p:sldId id="1038" r:id="rId4"/>
    <p:sldId id="935" r:id="rId5"/>
    <p:sldId id="1039" r:id="rId6"/>
    <p:sldId id="1040" r:id="rId7"/>
    <p:sldId id="1002" r:id="rId8"/>
    <p:sldId id="1008" r:id="rId9"/>
    <p:sldId id="1016" r:id="rId10"/>
    <p:sldId id="545" r:id="rId11"/>
    <p:sldId id="557" r:id="rId12"/>
    <p:sldId id="559" r:id="rId13"/>
    <p:sldId id="648" r:id="rId14"/>
    <p:sldId id="1041" r:id="rId15"/>
    <p:sldId id="1042" r:id="rId16"/>
    <p:sldId id="1043" r:id="rId17"/>
    <p:sldId id="1044" r:id="rId18"/>
    <p:sldId id="1059" r:id="rId19"/>
    <p:sldId id="1061" r:id="rId20"/>
    <p:sldId id="1060" r:id="rId21"/>
    <p:sldId id="1069" r:id="rId22"/>
    <p:sldId id="1070" r:id="rId23"/>
    <p:sldId id="1072" r:id="rId24"/>
    <p:sldId id="1073" r:id="rId25"/>
    <p:sldId id="1074" r:id="rId26"/>
    <p:sldId id="1064" r:id="rId27"/>
    <p:sldId id="1062" r:id="rId28"/>
    <p:sldId id="1063" r:id="rId29"/>
    <p:sldId id="1048" r:id="rId30"/>
    <p:sldId id="1049" r:id="rId31"/>
    <p:sldId id="1050" r:id="rId32"/>
    <p:sldId id="1051" r:id="rId33"/>
    <p:sldId id="1045" r:id="rId34"/>
    <p:sldId id="1046" r:id="rId35"/>
    <p:sldId id="1047" r:id="rId36"/>
    <p:sldId id="1056" r:id="rId37"/>
    <p:sldId id="1065" r:id="rId38"/>
    <p:sldId id="504" r:id="rId39"/>
    <p:sldId id="507" r:id="rId40"/>
    <p:sldId id="673" r:id="rId41"/>
    <p:sldId id="674" r:id="rId42"/>
    <p:sldId id="510" r:id="rId43"/>
    <p:sldId id="1035" r:id="rId44"/>
    <p:sldId id="668" r:id="rId45"/>
    <p:sldId id="669" r:id="rId46"/>
    <p:sldId id="670" r:id="rId47"/>
    <p:sldId id="671" r:id="rId48"/>
    <p:sldId id="1066" r:id="rId49"/>
    <p:sldId id="815" r:id="rId50"/>
    <p:sldId id="1028" r:id="rId51"/>
    <p:sldId id="1006" r:id="rId52"/>
    <p:sldId id="1029" r:id="rId53"/>
    <p:sldId id="843" r:id="rId54"/>
    <p:sldId id="1067" r:id="rId55"/>
    <p:sldId id="848" r:id="rId5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FF0066"/>
    <a:srgbClr val="59F7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24" autoAdjust="0"/>
  </p:normalViewPr>
  <p:slideViewPr>
    <p:cSldViewPr>
      <p:cViewPr>
        <p:scale>
          <a:sx n="94" d="100"/>
          <a:sy n="94" d="100"/>
        </p:scale>
        <p:origin x="-72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fld id="{22A72773-D983-42EB-B97F-0C8542704CA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863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99603-F06B-410C-85C1-E6113094F9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03/11/2012</a:t>
            </a:r>
          </a:p>
        </p:txBody>
      </p:sp>
    </p:spTree>
    <p:extLst>
      <p:ext uri="{BB962C8B-B14F-4D97-AF65-F5344CB8AC3E}">
        <p14:creationId xmlns:p14="http://schemas.microsoft.com/office/powerpoint/2010/main" xmlns="" val="141886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B386F-9EEE-4140-805E-412F9AFB4A1A}" type="slidenum">
              <a:rPr lang="ar-SA"/>
              <a:pPr/>
              <a:t>4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35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E3B5D-9855-4C9B-9761-D32CE3574A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3049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BED0-93EE-43E1-8B70-C0B6CC49199A}" type="slidenum">
              <a:rPr lang="ar-SA"/>
              <a:pPr/>
              <a:t>7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635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2982A-3505-4920-98C4-9F56A6702D73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6071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77A61-51F9-4B4E-AB11-8BF199F7786C}" type="slidenum">
              <a:rPr lang="ar-SA"/>
              <a:pPr/>
              <a:t>10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47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040FC-F360-4EDE-9B8D-FB902BAD3412}" type="slidenum">
              <a:rPr lang="ar-SA"/>
              <a:pPr/>
              <a:t>53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18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C1D7-BFE6-4834-841F-C1A4760B01C8}" type="slidenum">
              <a:rPr lang="ar-SA"/>
              <a:pPr/>
              <a:t>55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47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A013-FE5B-4A23-A397-97F0411D58E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3797-2E5E-4EE4-B72A-F973EF0250B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5C54-1387-4E8B-BBDF-BA8F7107845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194887-5B57-4791-BDD7-3E7F8540F5E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6407-1E60-4468-9B8A-DDFE539870F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C3E1-FE54-436E-A02C-BA84190C25B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B932-58C6-40D0-868A-0684FB883FB2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D0BF-1D3A-410A-9340-F264B198DFA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858A-1617-4B69-BAF8-5CF8B9593B8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FD4F-660D-4038-AA9F-BDEE9A0D2DE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9A6A-ED3B-4525-969E-239A3B186BC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3637E8-3C9A-4269-A702-CC4343AA277B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B00DC0-3137-46DF-8017-CCE2D623707E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kin.edu.au/library/findout/research/litrev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851648" cy="23538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Literature search </a:t>
            </a:r>
            <a:br>
              <a:rPr lang="en-US" sz="4400" dirty="0" smtClean="0"/>
            </a:br>
            <a:r>
              <a:rPr lang="en-US" sz="4400" dirty="0" smtClean="0"/>
              <a:t> Search Engines</a:t>
            </a:r>
            <a:endParaRPr lang="en-US" sz="44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990600" y="4343400"/>
            <a:ext cx="7854950" cy="1677888"/>
          </a:xfrm>
        </p:spPr>
        <p:txBody>
          <a:bodyPr/>
          <a:lstStyle/>
          <a:p>
            <a:pPr marR="0" algn="ctr" eaLnBrk="1" hangingPunct="1"/>
            <a:r>
              <a:rPr lang="en-US" dirty="0" smtClean="0"/>
              <a:t>Armen </a:t>
            </a:r>
            <a:r>
              <a:rPr lang="en-US" dirty="0" err="1" smtClean="0"/>
              <a:t>Torchyan</a:t>
            </a:r>
            <a:r>
              <a:rPr lang="en-US" dirty="0" smtClean="0"/>
              <a:t>,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Hafsa</a:t>
            </a:r>
            <a:r>
              <a:rPr lang="en-US" dirty="0" smtClean="0"/>
              <a:t> </a:t>
            </a:r>
            <a:r>
              <a:rPr lang="en-US" dirty="0" err="1" smtClean="0"/>
              <a:t>Raheel</a:t>
            </a:r>
            <a:endParaRPr lang="en-US" dirty="0" smtClean="0"/>
          </a:p>
          <a:p>
            <a:pPr marR="0" algn="ctr" eaLnBrk="1" hangingPunct="1"/>
            <a:r>
              <a:rPr lang="en-US" dirty="0" smtClean="0"/>
              <a:t>Dept. of Family and Community Medicine, KSU</a:t>
            </a:r>
          </a:p>
          <a:p>
            <a:pPr marR="0" algn="ctr" eaLnBrk="1" hangingPunct="1"/>
            <a:endParaRPr lang="en-US" sz="1800" i="1" dirty="0" smtClean="0"/>
          </a:p>
          <a:p>
            <a:pPr marR="0" algn="ctr" eaLnBrk="1" hangingPunct="1"/>
            <a:r>
              <a:rPr lang="en-US" sz="1800" i="1" dirty="0" smtClean="0"/>
              <a:t>Thanks to </a:t>
            </a:r>
            <a:r>
              <a:rPr lang="en-US" sz="1800" i="1" dirty="0" err="1" smtClean="0"/>
              <a:t>Dr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Rufaida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Dabab</a:t>
            </a:r>
            <a:endParaRPr lang="en-US" sz="1800" i="1" dirty="0"/>
          </a:p>
          <a:p>
            <a:pPr marR="0" algn="ctr" eaLnBrk="1" hangingPunct="1"/>
            <a:endParaRPr lang="en-US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733800" y="61722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September, 2013</a:t>
            </a:r>
            <a:endParaRPr lang="en-US" sz="1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1066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800" dirty="0" smtClean="0"/>
              <a:t>Evidence Based Guidelines </a:t>
            </a:r>
            <a:br>
              <a:rPr lang="en-US" sz="3800" dirty="0" smtClean="0"/>
            </a:b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NICE - National Institute for Health and Clinical Excellence</a:t>
            </a:r>
          </a:p>
          <a:p>
            <a:pPr lvl="2"/>
            <a:r>
              <a:rPr lang="en-US" sz="1600" dirty="0" smtClean="0">
                <a:solidFill>
                  <a:srgbClr val="0070C0"/>
                </a:solidFill>
              </a:rPr>
              <a:t>http://www.nice.org.uk </a:t>
            </a:r>
          </a:p>
          <a:p>
            <a:r>
              <a:rPr lang="en-US" sz="2400" dirty="0" smtClean="0"/>
              <a:t>PRODIGY - formerly CKS</a:t>
            </a:r>
          </a:p>
          <a:p>
            <a:pPr lvl="2"/>
            <a:r>
              <a:rPr lang="en-US" sz="1600" dirty="0" smtClean="0">
                <a:solidFill>
                  <a:srgbClr val="0070C0"/>
                </a:solidFill>
              </a:rPr>
              <a:t>http://prodigy.clarity.co.uk/home</a:t>
            </a:r>
          </a:p>
          <a:p>
            <a:r>
              <a:rPr lang="en-US" sz="2400" dirty="0" smtClean="0"/>
              <a:t>NGC - National Guideline Clearinghouse</a:t>
            </a:r>
          </a:p>
          <a:p>
            <a:pPr lvl="2"/>
            <a:r>
              <a:rPr lang="en-US" sz="1600" dirty="0" smtClean="0">
                <a:solidFill>
                  <a:srgbClr val="0070C0"/>
                </a:solidFill>
              </a:rPr>
              <a:t>http://guideline.gov/</a:t>
            </a:r>
          </a:p>
          <a:p>
            <a:r>
              <a:rPr lang="en-US" sz="2400" dirty="0" smtClean="0"/>
              <a:t>SIGN - Scottish Intercollegiate Guidelines Network</a:t>
            </a:r>
          </a:p>
          <a:p>
            <a:pPr lvl="2"/>
            <a:r>
              <a:rPr lang="en-US" sz="1600" dirty="0" smtClean="0">
                <a:solidFill>
                  <a:srgbClr val="0070C0"/>
                </a:solidFill>
              </a:rPr>
              <a:t>http://www.sign.ac.uk/index.html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19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3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rtl="0"/>
            <a:r>
              <a:rPr lang="en-US" sz="3400" dirty="0" smtClean="0"/>
              <a:t>More thorough search?</a:t>
            </a:r>
            <a:endParaRPr lang="en-US" sz="3400" dirty="0"/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4509120"/>
            <a:ext cx="7355160" cy="136815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Prepare            Organize             Combine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132856"/>
            <a:ext cx="58326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If you fail to plan,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you plan to fail.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Ben Franklin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71800" y="4786033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20072" y="4797152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US" sz="3400" dirty="0"/>
              <a:t>Prepare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What do </a:t>
            </a:r>
            <a:r>
              <a:rPr lang="en-US" sz="2400" dirty="0" smtClean="0"/>
              <a:t>we </a:t>
            </a:r>
            <a:r>
              <a:rPr lang="en-US" sz="2400" dirty="0"/>
              <a:t>need to know about </a:t>
            </a:r>
            <a:r>
              <a:rPr lang="en-US" sz="2400" dirty="0" smtClean="0"/>
              <a:t>our </a:t>
            </a:r>
            <a:r>
              <a:rPr lang="en-US" sz="2400" dirty="0"/>
              <a:t>topic?</a:t>
            </a:r>
          </a:p>
          <a:p>
            <a:pPr algn="l" rtl="0"/>
            <a:endParaRPr lang="en-US" sz="2400" dirty="0"/>
          </a:p>
          <a:p>
            <a:pPr algn="l" rtl="0">
              <a:buFont typeface="Wingdings" pitchFamily="2" charset="2"/>
              <a:buNone/>
            </a:pPr>
            <a:endParaRPr lang="en-US" sz="2400" dirty="0"/>
          </a:p>
          <a:p>
            <a:pPr algn="l" rtl="0"/>
            <a:r>
              <a:rPr lang="en-US" sz="2400" dirty="0"/>
              <a:t>Make a list of all the terms connected with </a:t>
            </a:r>
            <a:r>
              <a:rPr lang="en-US" sz="2400" dirty="0" smtClean="0"/>
              <a:t>our </a:t>
            </a:r>
            <a:r>
              <a:rPr lang="en-US" sz="2400" dirty="0"/>
              <a:t>topic.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US" sz="3400" dirty="0"/>
              <a:t>Organize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Make </a:t>
            </a:r>
            <a:r>
              <a:rPr lang="en-US" sz="2400" dirty="0"/>
              <a:t>a list of the words that are critical to your </a:t>
            </a:r>
            <a:r>
              <a:rPr lang="en-US" sz="2400" dirty="0" smtClean="0"/>
              <a:t>search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Exchange/add some words if </a:t>
            </a:r>
            <a:r>
              <a:rPr lang="en-US" sz="2400" dirty="0" smtClean="0"/>
              <a:t>needed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 Note terms that you don’t want to </a:t>
            </a:r>
            <a:r>
              <a:rPr lang="en-US" sz="2400" dirty="0" smtClean="0"/>
              <a:t>appear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 Discard the </a:t>
            </a:r>
            <a:r>
              <a:rPr lang="en-US" sz="2400" dirty="0" smtClean="0"/>
              <a:t>rest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US" sz="3400" dirty="0"/>
              <a:t>Combine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Use Boolean operators to combine </a:t>
            </a:r>
            <a:r>
              <a:rPr lang="en-US" sz="2400" dirty="0" smtClean="0"/>
              <a:t>our </a:t>
            </a:r>
            <a:r>
              <a:rPr lang="en-US" sz="2400" dirty="0"/>
              <a:t>most important terms.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r>
              <a:rPr lang="en-US" sz="2400" dirty="0"/>
              <a:t>Use AND to connect the terms </a:t>
            </a:r>
            <a:r>
              <a:rPr lang="en-US" sz="2400" dirty="0" smtClean="0"/>
              <a:t>we </a:t>
            </a:r>
            <a:r>
              <a:rPr lang="en-US" sz="2400" dirty="0"/>
              <a:t>want to </a:t>
            </a:r>
            <a:r>
              <a:rPr lang="en-US" sz="2400" dirty="0" smtClean="0"/>
              <a:t>see</a:t>
            </a:r>
            <a:endParaRPr lang="en-US" sz="2400" dirty="0"/>
          </a:p>
          <a:p>
            <a:pPr algn="l" rtl="0">
              <a:lnSpc>
                <a:spcPct val="150000"/>
              </a:lnSpc>
            </a:pPr>
            <a:r>
              <a:rPr lang="en-US" sz="2400" dirty="0"/>
              <a:t>Use NOT to exclude terms </a:t>
            </a:r>
            <a:r>
              <a:rPr lang="en-US" sz="2400" dirty="0" smtClean="0"/>
              <a:t>we </a:t>
            </a:r>
            <a:r>
              <a:rPr lang="en-US" sz="2400" dirty="0"/>
              <a:t>don’t </a:t>
            </a:r>
            <a:r>
              <a:rPr lang="en-US" sz="2400" dirty="0" smtClean="0"/>
              <a:t>want</a:t>
            </a:r>
            <a:endParaRPr lang="en-US" sz="2400" dirty="0"/>
          </a:p>
          <a:p>
            <a:pPr algn="l" rtl="0">
              <a:lnSpc>
                <a:spcPct val="150000"/>
              </a:lnSpc>
            </a:pPr>
            <a:r>
              <a:rPr lang="en-US" sz="2400" dirty="0"/>
              <a:t>Use OR to include similar </a:t>
            </a:r>
            <a:r>
              <a:rPr lang="en-US" sz="2400" dirty="0" smtClean="0"/>
              <a:t>terms</a:t>
            </a:r>
            <a:endParaRPr lang="en-US" sz="2400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en-AU" sz="3100" dirty="0" smtClean="0"/>
              <a:t>What is </a:t>
            </a:r>
            <a:r>
              <a:rPr lang="en-AU" sz="3100" dirty="0" err="1" smtClean="0"/>
              <a:t>PubMed</a:t>
            </a:r>
            <a:r>
              <a:rPr lang="en-AU" sz="3100" dirty="0" smtClean="0"/>
              <a:t>?</a:t>
            </a:r>
            <a:endParaRPr lang="en-US" sz="31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7912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PubMed</a:t>
            </a:r>
            <a:r>
              <a:rPr lang="en-US" sz="2400" dirty="0" smtClean="0"/>
              <a:t> </a:t>
            </a:r>
            <a:r>
              <a:rPr lang="en-US" sz="2400" dirty="0"/>
              <a:t>is a database developed by the National Center for Biotechnology Information (NCBI) at the National Library of Medicine (</a:t>
            </a:r>
            <a:r>
              <a:rPr lang="en-US" sz="2400" b="1" dirty="0"/>
              <a:t>NLM</a:t>
            </a:r>
            <a:r>
              <a:rPr lang="en-US" sz="2400" dirty="0"/>
              <a:t>) available on the Web.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 smtClean="0"/>
              <a:t>NLM</a:t>
            </a:r>
            <a:r>
              <a:rPr lang="en-US" sz="2400" dirty="0" smtClean="0"/>
              <a:t> is the worlds largest medical library</a:t>
            </a:r>
            <a:endParaRPr lang="en-US" sz="2400" dirty="0"/>
          </a:p>
          <a:p>
            <a:pPr>
              <a:defRPr/>
            </a:pPr>
            <a:r>
              <a:rPr lang="en-US" sz="2400" b="1" dirty="0"/>
              <a:t>NLM</a:t>
            </a:r>
            <a:r>
              <a:rPr lang="en-US" sz="2400" dirty="0"/>
              <a:t> has been </a:t>
            </a:r>
            <a:r>
              <a:rPr lang="en-US" sz="2400" dirty="0" smtClean="0"/>
              <a:t>indexing  </a:t>
            </a:r>
            <a:r>
              <a:rPr lang="en-US" sz="2400" dirty="0"/>
              <a:t>the biomedical literature since </a:t>
            </a:r>
            <a:r>
              <a:rPr lang="en-US" sz="2400" dirty="0" smtClean="0"/>
              <a:t>1879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b="1" dirty="0" smtClean="0"/>
              <a:t>MEDLINE</a:t>
            </a:r>
            <a:r>
              <a:rPr lang="en-US" sz="2400" dirty="0" smtClean="0"/>
              <a:t> is a database of indexes (with citations and abstracts)</a:t>
            </a:r>
          </a:p>
          <a:p>
            <a:pPr>
              <a:defRPr/>
            </a:pPr>
            <a:r>
              <a:rPr lang="en-US" sz="2400" b="1" dirty="0" smtClean="0"/>
              <a:t>PubMed</a:t>
            </a:r>
            <a:r>
              <a:rPr lang="en-US" sz="2400" dirty="0" smtClean="0"/>
              <a:t> provides access to MEDLINE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PubMed</a:t>
            </a:r>
            <a:r>
              <a:rPr lang="en-US" sz="2400" dirty="0"/>
              <a:t> database is more </a:t>
            </a:r>
            <a:r>
              <a:rPr lang="en-US" sz="2400" dirty="0" smtClean="0"/>
              <a:t>current and comprehensive than </a:t>
            </a:r>
            <a:r>
              <a:rPr lang="en-US" sz="2400" b="1" dirty="0" smtClean="0"/>
              <a:t>MEDLINE</a:t>
            </a:r>
            <a:r>
              <a:rPr lang="en-US" sz="2400" dirty="0" smtClean="0"/>
              <a:t> ( it includes citations </a:t>
            </a:r>
            <a:r>
              <a:rPr lang="en-US" sz="2400" dirty="0"/>
              <a:t>even prior to their </a:t>
            </a:r>
            <a:r>
              <a:rPr lang="en-US" sz="2400" dirty="0" smtClean="0"/>
              <a:t>indexing with </a:t>
            </a:r>
            <a:r>
              <a:rPr lang="en-US" sz="2400" b="1" dirty="0" smtClean="0"/>
              <a:t>MEDLINE</a:t>
            </a:r>
            <a:r>
              <a:rPr lang="en-US" sz="2400" dirty="0" smtClean="0"/>
              <a:t>)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4672"/>
          </a:xfrm>
        </p:spPr>
        <p:txBody>
          <a:bodyPr>
            <a:normAutofit/>
          </a:bodyPr>
          <a:lstStyle/>
          <a:p>
            <a:r>
              <a:rPr lang="en-AU" sz="3100" dirty="0" smtClean="0"/>
              <a:t>Why </a:t>
            </a:r>
            <a:r>
              <a:rPr lang="en-AU" sz="3100" dirty="0" err="1" smtClean="0"/>
              <a:t>PubMed</a:t>
            </a:r>
            <a:r>
              <a:rPr lang="en-AU" sz="3100" dirty="0" smtClean="0"/>
              <a:t> ?</a:t>
            </a:r>
            <a:endParaRPr lang="en-US" sz="31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2514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Over 20 million citations for biomedical literature from app. 5500 selected journals from over 70 countries</a:t>
            </a:r>
          </a:p>
          <a:p>
            <a:endParaRPr lang="en-US" sz="2400" dirty="0" smtClean="0"/>
          </a:p>
          <a:p>
            <a:r>
              <a:rPr lang="en-US" sz="2400" dirty="0" smtClean="0"/>
              <a:t> Source:</a:t>
            </a:r>
          </a:p>
          <a:p>
            <a:pPr lvl="3"/>
            <a:r>
              <a:rPr lang="en-US" dirty="0" smtClean="0"/>
              <a:t>MEDLINE (NLM database)</a:t>
            </a:r>
          </a:p>
          <a:p>
            <a:pPr lvl="3"/>
            <a:r>
              <a:rPr lang="en-US" dirty="0" smtClean="0"/>
              <a:t>Life science journals</a:t>
            </a:r>
          </a:p>
          <a:p>
            <a:pPr lvl="3"/>
            <a:r>
              <a:rPr lang="en-US" dirty="0" smtClean="0"/>
              <a:t>Online books</a:t>
            </a:r>
          </a:p>
          <a:p>
            <a:pPr lvl="3"/>
            <a:endParaRPr lang="en-US" sz="1000" dirty="0" smtClean="0"/>
          </a:p>
          <a:p>
            <a:r>
              <a:rPr lang="en-US" sz="2400" dirty="0" smtClean="0"/>
              <a:t> Fields: </a:t>
            </a:r>
          </a:p>
          <a:p>
            <a:pPr lvl="3"/>
            <a:r>
              <a:rPr lang="en-US" dirty="0" smtClean="0"/>
              <a:t>Medicine</a:t>
            </a:r>
          </a:p>
          <a:p>
            <a:pPr lvl="3"/>
            <a:r>
              <a:rPr lang="en-US" dirty="0" smtClean="0"/>
              <a:t>Nursing</a:t>
            </a:r>
          </a:p>
          <a:p>
            <a:pPr lvl="3"/>
            <a:r>
              <a:rPr lang="en-US" dirty="0" smtClean="0"/>
              <a:t>Dentistry</a:t>
            </a:r>
          </a:p>
          <a:p>
            <a:pPr lvl="3"/>
            <a:r>
              <a:rPr lang="en-US" dirty="0" smtClean="0"/>
              <a:t>Veterinary medicine</a:t>
            </a:r>
          </a:p>
          <a:p>
            <a:pPr lvl="3"/>
            <a:r>
              <a:rPr lang="en-US" dirty="0" smtClean="0"/>
              <a:t>Health care system</a:t>
            </a:r>
          </a:p>
          <a:p>
            <a:pPr lvl="3"/>
            <a:r>
              <a:rPr lang="en-US" dirty="0" smtClean="0"/>
              <a:t>Preclinical sciences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lIns="91440" rIns="91440" bIns="45720"/>
          <a:lstStyle/>
          <a:p>
            <a:pPr eaLnBrk="1" hangingPunct="1"/>
            <a:r>
              <a:rPr lang="en-US" sz="3600" dirty="0" smtClean="0"/>
              <a:t>Objectives of the session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467600" cy="365442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dirty="0" smtClean="0"/>
              <a:t>By the end of the session students would;</a:t>
            </a:r>
          </a:p>
          <a:p>
            <a:pPr marL="880110" lvl="1" indent="-514350">
              <a:lnSpc>
                <a:spcPct val="150000"/>
              </a:lnSpc>
            </a:pPr>
            <a:r>
              <a:rPr lang="en-US" dirty="0"/>
              <a:t>b</a:t>
            </a:r>
            <a:r>
              <a:rPr lang="en-US" dirty="0" smtClean="0"/>
              <a:t>e oriented to the various search engines used for literature search</a:t>
            </a:r>
          </a:p>
          <a:p>
            <a:pPr marL="880110" lvl="1" indent="-514350">
              <a:lnSpc>
                <a:spcPct val="150000"/>
              </a:lnSpc>
            </a:pPr>
            <a:r>
              <a:rPr lang="en-US" dirty="0"/>
              <a:t>b</a:t>
            </a:r>
            <a:r>
              <a:rPr lang="en-US" dirty="0" smtClean="0"/>
              <a:t>e able to identify suitable information sources</a:t>
            </a:r>
          </a:p>
          <a:p>
            <a:pPr marL="880110" lvl="1" indent="-514350">
              <a:lnSpc>
                <a:spcPct val="150000"/>
              </a:lnSpc>
            </a:pPr>
            <a:r>
              <a:rPr lang="en-US" dirty="0"/>
              <a:t>a</a:t>
            </a:r>
            <a:r>
              <a:rPr lang="en-US" dirty="0" smtClean="0"/>
              <a:t>ccess main search engines on the web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35E85-C2A8-4F1E-BF4C-3E7EE71FB39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20656"/>
          </a:xfrm>
        </p:spPr>
        <p:txBody>
          <a:bodyPr>
            <a:noAutofit/>
          </a:bodyPr>
          <a:lstStyle/>
          <a:p>
            <a:r>
              <a:rPr lang="en-US" sz="3100" dirty="0" smtClean="0"/>
              <a:t>Indexing a literature</a:t>
            </a: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962400" y="1447800"/>
            <a:ext cx="129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Journal Publishers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5823" y="3431370"/>
            <a:ext cx="12954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PubMed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4914900" y="54864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MEDLNE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7110413" y="3427413"/>
            <a:ext cx="12954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Web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10100" y="3611563"/>
            <a:ext cx="17907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4788024" y="3212976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indexing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133600" y="4038600"/>
            <a:ext cx="1066800" cy="1214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873500" y="4038600"/>
            <a:ext cx="1155700" cy="1214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33800" y="2209800"/>
            <a:ext cx="685800" cy="1036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TextBox 22"/>
          <p:cNvSpPr txBox="1">
            <a:spLocks noChangeArrowheads="1"/>
          </p:cNvSpPr>
          <p:nvPr/>
        </p:nvSpPr>
        <p:spPr bwMode="auto">
          <a:xfrm>
            <a:off x="2699792" y="5301208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reviewing</a:t>
            </a:r>
          </a:p>
        </p:txBody>
      </p:sp>
      <p:sp>
        <p:nvSpPr>
          <p:cNvPr id="9231" name="TextBox 23"/>
          <p:cNvSpPr txBox="1">
            <a:spLocks noChangeArrowheads="1"/>
          </p:cNvSpPr>
          <p:nvPr/>
        </p:nvSpPr>
        <p:spPr bwMode="auto">
          <a:xfrm>
            <a:off x="2511425" y="5689600"/>
            <a:ext cx="193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MeSH indexing</a:t>
            </a:r>
          </a:p>
        </p:txBody>
      </p:sp>
      <p:sp>
        <p:nvSpPr>
          <p:cNvPr id="25" name="Oval 24"/>
          <p:cNvSpPr/>
          <p:nvPr/>
        </p:nvSpPr>
        <p:spPr>
          <a:xfrm>
            <a:off x="2495550" y="4746625"/>
            <a:ext cx="1924050" cy="18907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3" name="TextBox 25"/>
          <p:cNvSpPr txBox="1">
            <a:spLocks noChangeArrowheads="1"/>
          </p:cNvSpPr>
          <p:nvPr/>
        </p:nvSpPr>
        <p:spPr bwMode="auto">
          <a:xfrm>
            <a:off x="7110413" y="2378075"/>
            <a:ext cx="12954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Users</a:t>
            </a:r>
          </a:p>
        </p:txBody>
      </p:sp>
      <p:sp>
        <p:nvSpPr>
          <p:cNvPr id="9234" name="TextBox 29"/>
          <p:cNvSpPr txBox="1">
            <a:spLocks noChangeArrowheads="1"/>
          </p:cNvSpPr>
          <p:nvPr/>
        </p:nvSpPr>
        <p:spPr bwMode="auto">
          <a:xfrm>
            <a:off x="873125" y="54864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NLM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416175" y="5672138"/>
            <a:ext cx="21097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758113" y="2895600"/>
            <a:ext cx="0" cy="350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532313" y="2562225"/>
            <a:ext cx="1924050" cy="18907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MeSH</a:t>
            </a:r>
            <a:r>
              <a:rPr lang="en-US" sz="3400" dirty="0" smtClean="0"/>
              <a:t> indexing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Acronym for “Medical Subject Headings”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Similar to key words on other systems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Used for indexing journal articles for MEDLINE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Arranged in hierarchy, from more general to more specific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Used by researchers 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Tree of </a:t>
            </a:r>
            <a:r>
              <a:rPr lang="en-US" sz="3400" dirty="0" err="1" smtClean="0"/>
              <a:t>MeSH</a:t>
            </a:r>
            <a:r>
              <a:rPr lang="en-US" sz="3400" dirty="0" smtClean="0"/>
              <a:t> database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392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tx2"/>
                </a:solidFill>
              </a:rPr>
              <a:t>Searching MeSH Term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4775"/>
            <a:ext cx="86233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2000" y="3511550"/>
            <a:ext cx="2362200" cy="58896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b="1" smtClean="0">
              <a:solidFill>
                <a:schemeClr val="tx2"/>
              </a:solidFill>
            </a:endParaRP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988" y="287338"/>
            <a:ext cx="929798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143125" y="22098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43125" y="67945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28956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59025" y="43434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60198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>
              <a:buFont typeface="Arial" charset="0"/>
              <a:buNone/>
            </a:pPr>
            <a:endParaRPr lang="en-US" sz="2800" dirty="0" smtClean="0"/>
          </a:p>
          <a:p>
            <a:r>
              <a:rPr lang="en-US" sz="2800" dirty="0" smtClean="0"/>
              <a:t>This will help you exclude all other diseases in that category</a:t>
            </a:r>
          </a:p>
          <a:p>
            <a:endParaRPr lang="en-US" sz="2800" dirty="0" smtClean="0"/>
          </a:p>
          <a:p>
            <a:r>
              <a:rPr lang="en-US" sz="2800" dirty="0" smtClean="0"/>
              <a:t>This will give you </a:t>
            </a:r>
            <a:r>
              <a:rPr lang="en-US" sz="2800" b="1" dirty="0" smtClean="0"/>
              <a:t>fewer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articles in your results page!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20656"/>
          </a:xfrm>
        </p:spPr>
        <p:txBody>
          <a:bodyPr>
            <a:noAutofit/>
          </a:bodyPr>
          <a:lstStyle/>
          <a:p>
            <a:r>
              <a:rPr lang="en-AU" sz="3100" dirty="0" smtClean="0"/>
              <a:t>Keys to Successful Searching</a:t>
            </a:r>
            <a:endParaRPr lang="en-US" sz="31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r>
              <a:rPr lang="en-US" sz="3200" b="1" dirty="0" smtClean="0"/>
              <a:t>		</a:t>
            </a:r>
            <a:r>
              <a:rPr lang="en-US" sz="2800" b="1" dirty="0" smtClean="0"/>
              <a:t>Indexes</a:t>
            </a:r>
            <a:endParaRPr lang="en-US" sz="2800" b="1" dirty="0"/>
          </a:p>
          <a:p>
            <a:pPr>
              <a:defRPr/>
            </a:pPr>
            <a:r>
              <a:rPr lang="en-US" sz="2400" dirty="0"/>
              <a:t>Identifying appropriate </a:t>
            </a:r>
            <a:r>
              <a:rPr lang="en-US" sz="2400" b="1" dirty="0"/>
              <a:t>indexes</a:t>
            </a:r>
            <a:r>
              <a:rPr lang="en-US" sz="2400" dirty="0"/>
              <a:t> through clinical </a:t>
            </a:r>
            <a:r>
              <a:rPr lang="en-US" sz="2400" dirty="0" smtClean="0"/>
              <a:t>questions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/>
              <a:t>	Components of “well-built clinical questions.”</a:t>
            </a:r>
          </a:p>
          <a:p>
            <a:pPr algn="ctr">
              <a:buFont typeface="Arial" charset="0"/>
              <a:buNone/>
              <a:defRPr/>
            </a:pPr>
            <a:r>
              <a:rPr lang="en-US" sz="2800" dirty="0" smtClean="0"/>
              <a:t>PICO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Patient/problem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Intervention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Comparison intervention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Outcome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95288" y="4235450"/>
            <a:ext cx="3810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5288" y="4692650"/>
            <a:ext cx="3810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5288" y="5149850"/>
            <a:ext cx="3810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5288" y="5607050"/>
            <a:ext cx="3810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en-AU" sz="3100" dirty="0" smtClean="0"/>
              <a:t>Try to make a search...</a:t>
            </a:r>
            <a:endParaRPr lang="en-US" sz="31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5791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/>
              <a:t>		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484784"/>
            <a:ext cx="84582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	</a:t>
            </a:r>
            <a:r>
              <a:rPr lang="en-US" sz="2800" b="1" i="1" dirty="0"/>
              <a:t>Case example</a:t>
            </a:r>
          </a:p>
          <a:p>
            <a:pPr algn="l">
              <a:defRPr/>
            </a:pPr>
            <a:endParaRPr lang="en-US" sz="2400" b="1" i="1" dirty="0"/>
          </a:p>
          <a:p>
            <a:pPr algn="l">
              <a:defRPr/>
            </a:pPr>
            <a:endParaRPr lang="en-US" sz="600" b="1" i="1" dirty="0"/>
          </a:p>
          <a:p>
            <a:pPr algn="l">
              <a:defRPr/>
            </a:pPr>
            <a:r>
              <a:rPr lang="en-US" sz="600" dirty="0"/>
              <a:t>	</a:t>
            </a:r>
            <a:endParaRPr lang="en-US" sz="2400" dirty="0"/>
          </a:p>
          <a:p>
            <a:pPr indent="274320" algn="l">
              <a:defRPr/>
            </a:pPr>
            <a:r>
              <a:rPr lang="en-US" sz="2400" dirty="0"/>
              <a:t>A 45-year-old man presents with a 10-month history of burning </a:t>
            </a:r>
            <a:r>
              <a:rPr lang="en-US" sz="2400" dirty="0" err="1"/>
              <a:t>epigastric</a:t>
            </a:r>
            <a:r>
              <a:rPr lang="en-US" sz="2400" dirty="0"/>
              <a:t> pain that has not improved with a proton- pump inhibitor. Findings on upper endoscopy are normal, but </a:t>
            </a:r>
            <a:r>
              <a:rPr lang="en-US" sz="2400" i="1" dirty="0"/>
              <a:t>Helicobacter pylori serology is positive.</a:t>
            </a:r>
          </a:p>
          <a:p>
            <a:pPr algn="l">
              <a:defRPr/>
            </a:pPr>
            <a:endParaRPr lang="en-US" sz="2400" i="1" dirty="0"/>
          </a:p>
          <a:p>
            <a:pPr algn="l">
              <a:defRPr/>
            </a:pPr>
            <a:endParaRPr lang="en-US" sz="2400" i="1" dirty="0"/>
          </a:p>
          <a:p>
            <a:pPr algn="l">
              <a:defRPr/>
            </a:pPr>
            <a:r>
              <a:rPr lang="en-US" sz="2400" i="1" dirty="0"/>
              <a:t>	</a:t>
            </a:r>
            <a:r>
              <a:rPr lang="en-US" sz="2800" i="1" dirty="0"/>
              <a:t>Treat Helicobacter pylori or not? </a:t>
            </a:r>
          </a:p>
          <a:p>
            <a:pPr algn="l">
              <a:defRPr/>
            </a:pPr>
            <a:endParaRPr lang="en-US" sz="2400" dirty="0"/>
          </a:p>
          <a:p>
            <a:pPr indent="274320" algn="l">
              <a:defRPr/>
            </a:pPr>
            <a:r>
              <a:rPr lang="en-US" sz="2400" dirty="0"/>
              <a:t>Try to make a search….</a:t>
            </a:r>
          </a:p>
          <a:p>
            <a:pPr>
              <a:defRPr/>
            </a:pPr>
            <a:r>
              <a:rPr lang="en-US" sz="2400" i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201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Autofit/>
          </a:bodyPr>
          <a:lstStyle/>
          <a:p>
            <a:r>
              <a:rPr lang="en-US" sz="3100" dirty="0" smtClean="0"/>
              <a:t>Case example</a:t>
            </a:r>
          </a:p>
        </p:txBody>
      </p:sp>
      <p:sp>
        <p:nvSpPr>
          <p:cNvPr id="8" name="Oval 7"/>
          <p:cNvSpPr/>
          <p:nvPr/>
        </p:nvSpPr>
        <p:spPr>
          <a:xfrm>
            <a:off x="1766888" y="2473325"/>
            <a:ext cx="582612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rot="3023510">
            <a:off x="2641600" y="1731963"/>
            <a:ext cx="201613" cy="960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AU" sz="3400" dirty="0" smtClean="0"/>
              <a:t>Case example</a:t>
            </a:r>
            <a:endParaRPr lang="en-US" sz="34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dirty="0" smtClean="0"/>
              <a:t>		</a:t>
            </a:r>
            <a:endParaRPr lang="en-US" sz="2400" i="1" dirty="0" smtClean="0"/>
          </a:p>
          <a:p>
            <a:pPr>
              <a:buFont typeface="Arial" charset="0"/>
              <a:buNone/>
              <a:defRPr/>
            </a:pPr>
            <a:r>
              <a:rPr lang="en-US" sz="2400" i="1" dirty="0" smtClean="0"/>
              <a:t>		</a:t>
            </a:r>
            <a:r>
              <a:rPr lang="en-US" sz="2400" dirty="0" smtClean="0"/>
              <a:t>A </a:t>
            </a:r>
            <a:r>
              <a:rPr lang="en-US" sz="2400" dirty="0"/>
              <a:t>45-year-old man presents with a 10-month history of burning </a:t>
            </a:r>
            <a:r>
              <a:rPr lang="en-US" sz="2400" dirty="0" err="1"/>
              <a:t>epigastric</a:t>
            </a:r>
            <a:r>
              <a:rPr lang="en-US" sz="2400" dirty="0"/>
              <a:t> pain that has not improved with a proton- pump inhibitor. Findings on upper endoscopy are normal, but </a:t>
            </a:r>
            <a:r>
              <a:rPr lang="en-US" sz="2400" i="1" dirty="0"/>
              <a:t>Helicobacter pylori serology is positive.</a:t>
            </a:r>
          </a:p>
          <a:p>
            <a:pPr>
              <a:buFont typeface="Arial" charset="0"/>
              <a:buNone/>
              <a:defRPr/>
            </a:pPr>
            <a:endParaRPr lang="en-US" sz="2800" b="1" i="1" dirty="0" smtClean="0"/>
          </a:p>
          <a:p>
            <a:pPr>
              <a:buFont typeface="Arial" charset="0"/>
              <a:buNone/>
              <a:defRPr/>
            </a:pPr>
            <a:r>
              <a:rPr lang="en-US" sz="2800" b="1" i="1" dirty="0" smtClean="0"/>
              <a:t>		Components of “well-built clinical questions.”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Patient/problem	- “non-ulcer dyspepsia”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Intervention	- “treatment of </a:t>
            </a:r>
            <a:r>
              <a:rPr lang="en-US" sz="2400" i="1" dirty="0" smtClean="0"/>
              <a:t>Helicobacter pylori infection”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Comparison intervention- “no treatment”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Outcome		- “improve symptoms”</a:t>
            </a:r>
          </a:p>
          <a:p>
            <a:pPr>
              <a:buFont typeface="Arial" charset="0"/>
              <a:buNone/>
              <a:defRPr/>
            </a:pPr>
            <a:endParaRPr lang="en-US" sz="2400" i="1" dirty="0" smtClean="0"/>
          </a:p>
          <a:p>
            <a:pPr>
              <a:buFont typeface="Arial" charset="0"/>
              <a:buNone/>
              <a:defRPr/>
            </a:pPr>
            <a:endParaRPr lang="en-US" sz="24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457200" y="4191000"/>
            <a:ext cx="5638800" cy="914400"/>
          </a:xfrm>
          <a:prstGeom prst="roundRect">
            <a:avLst/>
          </a:prstGeom>
          <a:noFill/>
          <a:ln w="38100">
            <a:solidFill>
              <a:srgbClr val="A2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20656"/>
          </a:xfrm>
        </p:spPr>
        <p:txBody>
          <a:bodyPr>
            <a:noAutofit/>
          </a:bodyPr>
          <a:lstStyle/>
          <a:p>
            <a:r>
              <a:rPr lang="en-AU" sz="3600" dirty="0" smtClean="0"/>
              <a:t>Why search literature?</a:t>
            </a:r>
            <a:endParaRPr lang="en-US" sz="36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62798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400" dirty="0"/>
              <a:t>Staying </a:t>
            </a:r>
            <a:r>
              <a:rPr lang="en-US" sz="2400" dirty="0" smtClean="0"/>
              <a:t>updated with the current advances </a:t>
            </a:r>
            <a:r>
              <a:rPr lang="en-US" sz="2400" dirty="0"/>
              <a:t>in medicine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 smtClean="0"/>
              <a:t>Identifying </a:t>
            </a:r>
            <a:r>
              <a:rPr lang="en-US" sz="2400" dirty="0"/>
              <a:t>information and </a:t>
            </a:r>
            <a:r>
              <a:rPr lang="en-US" sz="2400" dirty="0" smtClean="0"/>
              <a:t>ideas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 smtClean="0"/>
              <a:t>Increasing </a:t>
            </a:r>
            <a:r>
              <a:rPr lang="en-US" sz="2400" dirty="0"/>
              <a:t>breadth of </a:t>
            </a:r>
            <a:r>
              <a:rPr lang="en-US" sz="2400" dirty="0" smtClean="0"/>
              <a:t>knowledge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 smtClean="0"/>
              <a:t>Identifying various gaps in literature, and get to new ideas </a:t>
            </a:r>
            <a:endParaRPr lang="en-US" sz="2400" dirty="0"/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A</a:t>
            </a:r>
            <a:r>
              <a:rPr lang="en-US" sz="2400" dirty="0" smtClean="0"/>
              <a:t>voiding </a:t>
            </a:r>
            <a:r>
              <a:rPr lang="en-US" sz="2400" dirty="0"/>
              <a:t>reinventing </a:t>
            </a:r>
            <a:r>
              <a:rPr lang="en-US" sz="2400" dirty="0" smtClean="0"/>
              <a:t>the </a:t>
            </a:r>
            <a:r>
              <a:rPr lang="en-US" sz="2400" dirty="0"/>
              <a:t>wheel 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 smtClean="0"/>
              <a:t>Putting </a:t>
            </a:r>
            <a:r>
              <a:rPr lang="en-US" sz="2400" dirty="0"/>
              <a:t>your work into perspective</a:t>
            </a:r>
          </a:p>
          <a:p>
            <a:pPr>
              <a:defRPr/>
            </a:pP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smtClean="0">
                <a:solidFill>
                  <a:schemeClr val="tx2"/>
                </a:solidFill>
              </a:rPr>
              <a:t>Case example</a:t>
            </a:r>
            <a:endParaRPr lang="en-US" sz="3200" smtClean="0">
              <a:solidFill>
                <a:schemeClr val="tx2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8686903">
            <a:off x="806450" y="1658938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1066800"/>
            <a:ext cx="90805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>
          <a:xfrm rot="3023510">
            <a:off x="2641600" y="1731963"/>
            <a:ext cx="201613" cy="960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25" y="2441575"/>
            <a:ext cx="60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en-AU" sz="3400" dirty="0" smtClean="0"/>
              <a:t>Case example</a:t>
            </a:r>
            <a:endParaRPr lang="en-US" sz="34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dirty="0" smtClean="0"/>
              <a:t>		</a:t>
            </a:r>
            <a:endParaRPr lang="en-US" sz="2400" i="1" dirty="0" smtClean="0"/>
          </a:p>
          <a:p>
            <a:pPr>
              <a:buFont typeface="Arial" charset="0"/>
              <a:buNone/>
              <a:defRPr/>
            </a:pPr>
            <a:r>
              <a:rPr lang="en-US" sz="2400" i="1" dirty="0" smtClean="0"/>
              <a:t>		</a:t>
            </a:r>
            <a:r>
              <a:rPr lang="en-US" sz="2400" dirty="0" smtClean="0"/>
              <a:t>A </a:t>
            </a:r>
            <a:r>
              <a:rPr lang="en-US" sz="2400" dirty="0"/>
              <a:t>45-year-old man presents with a 10-month history of burning </a:t>
            </a:r>
            <a:r>
              <a:rPr lang="en-US" sz="2400" dirty="0" err="1"/>
              <a:t>epigastric</a:t>
            </a:r>
            <a:r>
              <a:rPr lang="en-US" sz="2400" dirty="0"/>
              <a:t> pain that has not improved with a proton- pump inhibitor. Findings on upper endoscopy are normal, but </a:t>
            </a:r>
            <a:r>
              <a:rPr lang="en-US" sz="2400" i="1" dirty="0"/>
              <a:t>Helicobacter pylori serology is positive.</a:t>
            </a:r>
          </a:p>
          <a:p>
            <a:pPr>
              <a:buFont typeface="Arial" charset="0"/>
              <a:buNone/>
              <a:defRPr/>
            </a:pPr>
            <a:endParaRPr lang="en-US" sz="2800" b="1" i="1" dirty="0" smtClean="0"/>
          </a:p>
          <a:p>
            <a:pPr>
              <a:buFont typeface="Arial" charset="0"/>
              <a:buNone/>
              <a:defRPr/>
            </a:pPr>
            <a:r>
              <a:rPr lang="en-US" sz="2800" b="1" i="1" dirty="0" smtClean="0"/>
              <a:t>		Components of “well-built clinical questions.”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Patient/problem	- “non-ulcer dyspepsia”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Intervention	- “treatment of </a:t>
            </a:r>
            <a:r>
              <a:rPr lang="en-US" sz="2400" i="1" dirty="0" smtClean="0"/>
              <a:t>Helicobacter pylori infection”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Comparison intervention- “no treatment”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Outcome		- “improve symptoms”</a:t>
            </a:r>
          </a:p>
          <a:p>
            <a:pPr>
              <a:buFont typeface="Arial" charset="0"/>
              <a:buNone/>
              <a:defRPr/>
            </a:pPr>
            <a:endParaRPr lang="en-US" sz="2400" i="1" dirty="0" smtClean="0"/>
          </a:p>
          <a:p>
            <a:pPr>
              <a:buFont typeface="Arial" charset="0"/>
              <a:buNone/>
              <a:defRPr/>
            </a:pPr>
            <a:endParaRPr lang="en-US" sz="24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457200" y="4191000"/>
            <a:ext cx="5638800" cy="1828800"/>
          </a:xfrm>
          <a:prstGeom prst="roundRect">
            <a:avLst/>
          </a:prstGeom>
          <a:noFill/>
          <a:ln w="38100">
            <a:solidFill>
              <a:srgbClr val="A2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smtClean="0">
                <a:solidFill>
                  <a:srgbClr val="1F497D"/>
                </a:solidFill>
              </a:rPr>
              <a:t>Case example</a:t>
            </a:r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0138"/>
            <a:ext cx="914400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41575"/>
            <a:ext cx="60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3023510">
            <a:off x="1628776" y="1704975"/>
            <a:ext cx="201612" cy="960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088" y="1371600"/>
            <a:ext cx="60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2800" y="2463800"/>
            <a:ext cx="2057400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Boolean Operator</a:t>
            </a:r>
          </a:p>
        </p:txBody>
      </p:sp>
      <p:sp>
        <p:nvSpPr>
          <p:cNvPr id="10" name="Up Arrow 9"/>
          <p:cNvSpPr/>
          <p:nvPr/>
        </p:nvSpPr>
        <p:spPr>
          <a:xfrm rot="1758224">
            <a:off x="4413250" y="1993900"/>
            <a:ext cx="193675" cy="427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Boolean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	</a:t>
            </a:r>
            <a:r>
              <a:rPr lang="en-US" sz="2800" b="1" dirty="0" smtClean="0"/>
              <a:t>AND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/>
              <a:t>Salmonella AND Hamburger</a:t>
            </a:r>
            <a:endParaRPr lang="en-US" sz="2400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Salmonella	- 69432</a:t>
            </a:r>
          </a:p>
          <a:p>
            <a:pPr>
              <a:defRPr/>
            </a:pPr>
            <a:r>
              <a:rPr lang="en-US" dirty="0" smtClean="0"/>
              <a:t>Hamburger	- 2703</a:t>
            </a:r>
          </a:p>
          <a:p>
            <a:pPr>
              <a:defRPr/>
            </a:pPr>
            <a:r>
              <a:rPr lang="en-US" dirty="0" smtClean="0"/>
              <a:t>Salmonella AND Hamburger </a:t>
            </a:r>
            <a:r>
              <a:rPr lang="en-US" b="1" dirty="0" smtClean="0"/>
              <a:t>- 14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429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467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Boolean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	</a:t>
            </a:r>
            <a:r>
              <a:rPr lang="en-US" sz="2800" b="1" dirty="0" smtClean="0"/>
              <a:t>OR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/>
              <a:t>Football OR Hockey OR Soccer</a:t>
            </a:r>
            <a:endParaRPr lang="en-US" sz="2400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Football	- 3948</a:t>
            </a:r>
          </a:p>
          <a:p>
            <a:pPr>
              <a:defRPr/>
            </a:pPr>
            <a:r>
              <a:rPr lang="en-US" dirty="0" smtClean="0"/>
              <a:t>Hockey	- 1466</a:t>
            </a:r>
          </a:p>
          <a:p>
            <a:pPr>
              <a:defRPr/>
            </a:pPr>
            <a:r>
              <a:rPr lang="en-US" dirty="0" smtClean="0"/>
              <a:t>Soccer	- 3137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b="1" dirty="0" smtClean="0"/>
              <a:t>Total	- 7538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3956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Boolean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	</a:t>
            </a:r>
            <a:r>
              <a:rPr lang="en-US" sz="2800" b="1" dirty="0" smtClean="0"/>
              <a:t>NOT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/>
              <a:t>Arthritis NOT Letter</a:t>
            </a:r>
            <a:endParaRPr lang="en-US" sz="2400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Arthritis	- 185375</a:t>
            </a:r>
          </a:p>
          <a:p>
            <a:pPr>
              <a:defRPr/>
            </a:pPr>
            <a:r>
              <a:rPr lang="en-US" dirty="0" smtClean="0"/>
              <a:t>Letter	- 686049</a:t>
            </a:r>
          </a:p>
          <a:p>
            <a:pPr>
              <a:defRPr/>
            </a:pPr>
            <a:r>
              <a:rPr lang="en-US" dirty="0" smtClean="0"/>
              <a:t>Arthritis “excluding” letter </a:t>
            </a:r>
            <a:r>
              <a:rPr lang="en-US" b="1" dirty="0" smtClean="0"/>
              <a:t>- 176352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4290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1F497D"/>
                </a:solidFill>
              </a:rPr>
              <a:t>Limits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2132856"/>
            <a:ext cx="1872208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485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1259632" y="5661248"/>
            <a:ext cx="432048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308304" y="5373216"/>
            <a:ext cx="432048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27984" y="5733256"/>
            <a:ext cx="432048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556792"/>
            <a:ext cx="6767512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15752"/>
          </a:xfrm>
        </p:spPr>
        <p:txBody>
          <a:bodyPr>
            <a:normAutofit/>
          </a:bodyPr>
          <a:lstStyle/>
          <a:p>
            <a:r>
              <a:rPr lang="en-GB" altLang="ar-SA" sz="3400" dirty="0"/>
              <a:t>Review Groups</a:t>
            </a:r>
            <a:endParaRPr lang="en-US" altLang="ar-SA" sz="3400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>
            <a:normAutofit fontScale="92500"/>
          </a:bodyPr>
          <a:lstStyle/>
          <a:p>
            <a:pPr algn="l" rtl="0"/>
            <a:r>
              <a:rPr lang="en-GB" altLang="ar-SA" sz="2000" dirty="0"/>
              <a:t>Acute respiratory infections</a:t>
            </a:r>
          </a:p>
          <a:p>
            <a:pPr algn="l" rtl="0"/>
            <a:r>
              <a:rPr lang="en-GB" altLang="ar-SA" sz="2000" dirty="0"/>
              <a:t>Airways</a:t>
            </a:r>
          </a:p>
          <a:p>
            <a:pPr algn="l" rtl="0"/>
            <a:r>
              <a:rPr lang="en-GB" altLang="ar-SA" sz="2000" dirty="0"/>
              <a:t>Anaesthesia</a:t>
            </a:r>
          </a:p>
          <a:p>
            <a:pPr algn="l" rtl="0"/>
            <a:r>
              <a:rPr lang="en-GB" altLang="ar-SA" sz="2000" dirty="0"/>
              <a:t>Back</a:t>
            </a:r>
          </a:p>
          <a:p>
            <a:pPr algn="l" rtl="0"/>
            <a:r>
              <a:rPr lang="en-GB" altLang="ar-SA" sz="2000" dirty="0"/>
              <a:t>Breast cancer</a:t>
            </a:r>
          </a:p>
          <a:p>
            <a:pPr algn="l" rtl="0"/>
            <a:r>
              <a:rPr lang="en-GB" altLang="ar-SA" sz="2000" dirty="0"/>
              <a:t>Colorectal cancer</a:t>
            </a:r>
          </a:p>
          <a:p>
            <a:pPr algn="l" rtl="0"/>
            <a:r>
              <a:rPr lang="en-GB" altLang="ar-SA" sz="2000" dirty="0"/>
              <a:t>Consumers and communication</a:t>
            </a:r>
          </a:p>
          <a:p>
            <a:pPr algn="l" rtl="0"/>
            <a:r>
              <a:rPr lang="en-GB" altLang="ar-SA" sz="2000" dirty="0"/>
              <a:t>Cystic fibrosis and genetic disorders</a:t>
            </a:r>
          </a:p>
          <a:p>
            <a:pPr algn="l" rtl="0"/>
            <a:r>
              <a:rPr lang="en-GB" altLang="ar-SA" sz="2000" dirty="0"/>
              <a:t>Dementia &amp; </a:t>
            </a:r>
            <a:r>
              <a:rPr lang="en-GB" altLang="ar-SA" sz="2000" dirty="0" smtClean="0"/>
              <a:t>cognitive improvement</a:t>
            </a:r>
            <a:endParaRPr lang="en-GB" altLang="ar-SA" sz="2000" dirty="0"/>
          </a:p>
          <a:p>
            <a:pPr algn="l" rtl="0"/>
            <a:r>
              <a:rPr lang="en-GB" altLang="ar-SA" sz="2000" dirty="0"/>
              <a:t>Depression, anxiety &amp; neurosis</a:t>
            </a:r>
          </a:p>
          <a:p>
            <a:pPr algn="l" rtl="0"/>
            <a:endParaRPr lang="en-US" altLang="en-US" dirty="0"/>
          </a:p>
        </p:txBody>
      </p:sp>
      <p:sp>
        <p:nvSpPr>
          <p:cNvPr id="3276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>
            <a:normAutofit fontScale="92500"/>
          </a:bodyPr>
          <a:lstStyle/>
          <a:p>
            <a:pPr algn="l" rtl="0"/>
            <a:r>
              <a:rPr lang="en-GB" altLang="ar-SA" sz="2000" dirty="0"/>
              <a:t>Developmental, psychosocial and learning problems</a:t>
            </a:r>
          </a:p>
          <a:p>
            <a:pPr algn="l" rtl="0"/>
            <a:r>
              <a:rPr lang="en-GB" altLang="ar-SA" sz="2000" dirty="0"/>
              <a:t>Drugs and alcohol</a:t>
            </a:r>
          </a:p>
          <a:p>
            <a:pPr algn="l" rtl="0"/>
            <a:r>
              <a:rPr lang="en-GB" altLang="ar-SA" sz="2000" dirty="0"/>
              <a:t>Ear, nose and throat disorders</a:t>
            </a:r>
          </a:p>
          <a:p>
            <a:pPr algn="l" rtl="0"/>
            <a:r>
              <a:rPr lang="en-GB" altLang="ar-SA" sz="2000" dirty="0"/>
              <a:t>Effective practice and organisation of care</a:t>
            </a:r>
          </a:p>
          <a:p>
            <a:pPr algn="l" rtl="0"/>
            <a:r>
              <a:rPr lang="en-GB" altLang="ar-SA" sz="2000" dirty="0"/>
              <a:t>Epilepsy</a:t>
            </a:r>
          </a:p>
          <a:p>
            <a:pPr algn="l" rtl="0"/>
            <a:r>
              <a:rPr lang="en-GB" altLang="ar-SA" sz="2000" dirty="0"/>
              <a:t>Eyes and vision</a:t>
            </a:r>
          </a:p>
          <a:p>
            <a:pPr algn="l" rtl="0"/>
            <a:r>
              <a:rPr lang="en-GB" altLang="ar-SA" sz="2000" dirty="0"/>
              <a:t>Fertility regulation</a:t>
            </a:r>
          </a:p>
          <a:p>
            <a:pPr algn="l" rtl="0"/>
            <a:r>
              <a:rPr lang="en-GB" altLang="ar-SA" sz="2000" dirty="0"/>
              <a:t>Gynaecological cancer</a:t>
            </a:r>
          </a:p>
          <a:p>
            <a:pPr algn="l" rtl="0"/>
            <a:r>
              <a:rPr lang="en-GB" altLang="ar-SA" sz="2000" dirty="0"/>
              <a:t>Heart</a:t>
            </a:r>
          </a:p>
          <a:p>
            <a:pPr algn="l" rtl="0"/>
            <a:r>
              <a:rPr lang="en-GB" altLang="ar-SA" sz="2000" dirty="0" err="1"/>
              <a:t>Hepato-biliary</a:t>
            </a:r>
            <a:endParaRPr lang="en-GB" altLang="ar-SA" sz="2000" dirty="0"/>
          </a:p>
          <a:p>
            <a:pPr algn="l" rtl="0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989069" cy="791369"/>
          </a:xfrm>
        </p:spPr>
        <p:txBody>
          <a:bodyPr>
            <a:normAutofit/>
          </a:bodyPr>
          <a:lstStyle/>
          <a:p>
            <a:r>
              <a:rPr lang="en-US" sz="3600" dirty="0"/>
              <a:t>Examples popular Search Engines</a:t>
            </a:r>
          </a:p>
        </p:txBody>
      </p:sp>
      <p:pic>
        <p:nvPicPr>
          <p:cNvPr id="854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1772815"/>
            <a:ext cx="6624736" cy="400274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9172" name="Oval 4"/>
          <p:cNvSpPr>
            <a:spLocks noChangeArrowheads="1"/>
          </p:cNvSpPr>
          <p:nvPr/>
        </p:nvSpPr>
        <p:spPr bwMode="auto">
          <a:xfrm>
            <a:off x="4716463" y="2781300"/>
            <a:ext cx="230505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en-US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9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US" altLang="ar-SA" sz="3400" dirty="0"/>
              <a:t>Clinical Scenario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pPr algn="just" rtl="0"/>
            <a:r>
              <a:rPr lang="en-US" dirty="0"/>
              <a:t>Khalid is a 40 years old </a:t>
            </a:r>
            <a:r>
              <a:rPr lang="en-US" u="sng" dirty="0"/>
              <a:t>smoker</a:t>
            </a:r>
            <a:r>
              <a:rPr lang="en-US" dirty="0"/>
              <a:t>, would like to </a:t>
            </a:r>
            <a:r>
              <a:rPr lang="en-US" u="sng" dirty="0"/>
              <a:t>quit smoking</a:t>
            </a:r>
            <a:r>
              <a:rPr lang="en-US" dirty="0"/>
              <a:t>, he tried to do that, several times over the last two years, but he could not tolerate the withdrawal symptoms. Recently he read an article reporting that some </a:t>
            </a:r>
            <a:r>
              <a:rPr lang="en-US" b="1" u="sng" dirty="0"/>
              <a:t>medications</a:t>
            </a:r>
            <a:r>
              <a:rPr lang="en-US" dirty="0"/>
              <a:t> can be used to help smoker to quit, he would like your advise about this issue!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Saudi Digital</a:t>
            </a:r>
          </a:p>
          <a:p>
            <a:pPr algn="ctr">
              <a:buFont typeface="Wingdings" pitchFamily="2" charset="2"/>
              <a:buNone/>
            </a:pP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 Library</a:t>
            </a:r>
            <a:endParaRPr lang="en-US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Who has access to the following databases ?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u="sng" dirty="0"/>
              <a:t>General search </a:t>
            </a:r>
            <a:r>
              <a:rPr lang="en-US" b="1" u="sng" dirty="0" smtClean="0"/>
              <a:t>engines: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800" b="1" dirty="0" smtClean="0"/>
              <a:t>  </a:t>
            </a:r>
            <a:endParaRPr lang="en-US" sz="800" b="1" dirty="0"/>
          </a:p>
          <a:p>
            <a:pPr algn="l" rtl="0" eaLnBrk="1" hangingPunct="1">
              <a:defRPr/>
            </a:pPr>
            <a:r>
              <a:rPr lang="en-US" sz="2400" dirty="0"/>
              <a:t>Pub-med (Medline)</a:t>
            </a:r>
          </a:p>
          <a:p>
            <a:pPr algn="l" rtl="0" eaLnBrk="1" hangingPunct="1">
              <a:defRPr/>
            </a:pPr>
            <a:r>
              <a:rPr lang="en-US" sz="2400" dirty="0"/>
              <a:t>Clinical Evidence</a:t>
            </a:r>
          </a:p>
          <a:p>
            <a:pPr algn="l" rtl="0" eaLnBrk="1" hangingPunct="1">
              <a:defRPr/>
            </a:pPr>
            <a:r>
              <a:rPr lang="en-US" sz="2400" dirty="0"/>
              <a:t>Cochrane</a:t>
            </a:r>
          </a:p>
          <a:p>
            <a:pPr algn="l" rtl="0" eaLnBrk="1" hangingPunct="1">
              <a:defRPr/>
            </a:pPr>
            <a:r>
              <a:rPr lang="en-US" sz="2400" dirty="0"/>
              <a:t>Best Evidence</a:t>
            </a:r>
          </a:p>
          <a:p>
            <a:pPr algn="l" rtl="0" eaLnBrk="1" hangingPunct="1">
              <a:defRPr/>
            </a:pPr>
            <a:r>
              <a:rPr lang="en-US" sz="2400" dirty="0"/>
              <a:t>Best Treatment </a:t>
            </a:r>
          </a:p>
          <a:p>
            <a:pPr algn="l" rtl="0" eaLnBrk="1" hangingPunct="1">
              <a:defRPr/>
            </a:pPr>
            <a:r>
              <a:rPr lang="en-US" sz="2400" dirty="0"/>
              <a:t>Trip database</a:t>
            </a:r>
          </a:p>
          <a:p>
            <a:pPr algn="l" rtl="0" eaLnBrk="1" hangingPunct="1">
              <a:defRPr/>
            </a:pPr>
            <a:r>
              <a:rPr lang="en-US" sz="2400" dirty="0"/>
              <a:t>Bandolier 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u="sng" dirty="0"/>
              <a:t>EBM Guidelines</a:t>
            </a:r>
            <a:r>
              <a:rPr lang="en-US" b="1" u="sng" dirty="0" smtClean="0"/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800" b="1" u="sng" dirty="0"/>
          </a:p>
          <a:p>
            <a:pPr lvl="1" algn="l" rtl="0" eaLnBrk="1" hangingPunct="1">
              <a:defRPr/>
            </a:pPr>
            <a:r>
              <a:rPr lang="en-US" dirty="0"/>
              <a:t>NICE</a:t>
            </a:r>
          </a:p>
          <a:p>
            <a:pPr lvl="1">
              <a:defRPr/>
            </a:pPr>
            <a:r>
              <a:rPr lang="en-US" dirty="0" smtClean="0"/>
              <a:t>PRODIGY</a:t>
            </a:r>
          </a:p>
          <a:p>
            <a:pPr lvl="1" algn="l" rtl="0" eaLnBrk="1" hangingPunct="1">
              <a:defRPr/>
            </a:pPr>
            <a:r>
              <a:rPr lang="en-US" dirty="0" smtClean="0"/>
              <a:t>SIGN</a:t>
            </a:r>
            <a:endParaRPr lang="en-US" dirty="0"/>
          </a:p>
          <a:p>
            <a:pPr lvl="1" algn="l" rtl="0" eaLnBrk="1" hangingPunct="1">
              <a:defRPr/>
            </a:pPr>
            <a:r>
              <a:rPr lang="en-US" dirty="0" smtClean="0"/>
              <a:t>Others</a:t>
            </a:r>
            <a:endParaRPr lang="en-US" dirty="0"/>
          </a:p>
          <a:p>
            <a:pPr lvl="1" algn="l" rtl="0" eaLnBrk="1" hangingPunct="1">
              <a:defRPr/>
            </a:pP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56612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Not Enough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23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2479680">
            <a:off x="3930484" y="2014487"/>
            <a:ext cx="2286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39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2479680">
            <a:off x="6594779" y="3238624"/>
            <a:ext cx="2286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24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2479680">
            <a:off x="4358139" y="3646768"/>
            <a:ext cx="301080" cy="2519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8748464" cy="968152"/>
          </a:xfrm>
        </p:spPr>
        <p:txBody>
          <a:bodyPr>
            <a:normAutofit/>
          </a:bodyPr>
          <a:lstStyle/>
          <a:p>
            <a:r>
              <a:rPr lang="en-US" altLang="ar-SA" sz="3400" dirty="0" smtClean="0"/>
              <a:t>Conclusion</a:t>
            </a:r>
            <a:endParaRPr lang="en-US" altLang="ar-SA" sz="3400" dirty="0"/>
          </a:p>
        </p:txBody>
      </p:sp>
      <p:sp>
        <p:nvSpPr>
          <p:cNvPr id="7290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18488" cy="3313112"/>
          </a:xfrm>
          <a:solidFill>
            <a:schemeClr val="bg1"/>
          </a:solidFill>
        </p:spPr>
        <p:txBody>
          <a:bodyPr/>
          <a:lstStyle/>
          <a:p>
            <a:pPr algn="l" rtl="0">
              <a:lnSpc>
                <a:spcPct val="150000"/>
              </a:lnSpc>
              <a:buFont typeface="Monotype Sorts" pitchFamily="2" charset="2"/>
              <a:buChar char="«"/>
            </a:pPr>
            <a:r>
              <a:rPr lang="en-US" b="1" dirty="0">
                <a:cs typeface="Times New Roman" pitchFamily="18" charset="0"/>
              </a:rPr>
              <a:t>Be specific about your questions or search.</a:t>
            </a:r>
          </a:p>
          <a:p>
            <a:pPr algn="l" rtl="0">
              <a:lnSpc>
                <a:spcPct val="150000"/>
              </a:lnSpc>
              <a:buFont typeface="Monotype Sorts" pitchFamily="2" charset="2"/>
              <a:buChar char="«"/>
            </a:pPr>
            <a:r>
              <a:rPr lang="en-US" b="1" dirty="0">
                <a:cs typeface="Times New Roman" pitchFamily="18" charset="0"/>
              </a:rPr>
              <a:t>Practice using different sites for search</a:t>
            </a:r>
          </a:p>
          <a:p>
            <a:pPr algn="l" rtl="0">
              <a:lnSpc>
                <a:spcPct val="150000"/>
              </a:lnSpc>
              <a:buFont typeface="Monotype Sorts" pitchFamily="2" charset="2"/>
              <a:buChar char="«"/>
            </a:pPr>
            <a:r>
              <a:rPr lang="en-US" b="1" dirty="0">
                <a:cs typeface="Times New Roman" pitchFamily="18" charset="0"/>
              </a:rPr>
              <a:t>Be familiar with some common sites</a:t>
            </a:r>
          </a:p>
          <a:p>
            <a:pPr algn="l" rtl="0">
              <a:lnSpc>
                <a:spcPct val="150000"/>
              </a:lnSpc>
              <a:buFont typeface="Monotype Sorts" pitchFamily="2" charset="2"/>
              <a:buChar char="«"/>
            </a:pPr>
            <a:r>
              <a:rPr lang="en-US" b="1" dirty="0">
                <a:cs typeface="Times New Roman" pitchFamily="18" charset="0"/>
              </a:rPr>
              <a:t>Be familiar with secondary resources</a:t>
            </a:r>
            <a:endParaRPr lang="en-US" b="1" dirty="0">
              <a:solidFill>
                <a:srgbClr val="FF993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231832" cy="9597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3400" dirty="0" smtClean="0"/>
              <a:t>References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10200"/>
            <a:ext cx="990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700" name="Content Placeholder 4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84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J. </a:t>
            </a:r>
            <a:r>
              <a:rPr lang="en-US" sz="1800" dirty="0" err="1" smtClean="0">
                <a:solidFill>
                  <a:srgbClr val="000000"/>
                </a:solidFill>
              </a:rPr>
              <a:t>Ebbert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00"/>
                </a:solidFill>
              </a:rPr>
              <a:t>et al, Searching the Medical Literature Using PubMed: A Tutorial, Concise Review for </a:t>
            </a:r>
            <a:r>
              <a:rPr lang="en-US" sz="1800" dirty="0" smtClean="0">
                <a:solidFill>
                  <a:srgbClr val="000000"/>
                </a:solidFill>
              </a:rPr>
              <a:t>Clinicians</a:t>
            </a:r>
            <a:r>
              <a:rPr lang="en-US" sz="1800" dirty="0">
                <a:solidFill>
                  <a:srgbClr val="000000"/>
                </a:solidFill>
              </a:rPr>
              <a:t>, Mayo </a:t>
            </a:r>
            <a:r>
              <a:rPr lang="en-US" sz="1800" dirty="0" err="1">
                <a:solidFill>
                  <a:srgbClr val="000000"/>
                </a:solidFill>
              </a:rPr>
              <a:t>Clin</a:t>
            </a:r>
            <a:r>
              <a:rPr lang="en-US" sz="1800" dirty="0">
                <a:solidFill>
                  <a:srgbClr val="000000"/>
                </a:solidFill>
              </a:rPr>
              <a:t> Proc. </a:t>
            </a:r>
            <a:r>
              <a:rPr lang="en-US" sz="1800" dirty="0" smtClean="0">
                <a:solidFill>
                  <a:srgbClr val="000000"/>
                </a:solidFill>
              </a:rPr>
              <a:t>2003;78:87-91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A </a:t>
            </a:r>
            <a:r>
              <a:rPr lang="en-US" sz="1800" dirty="0" err="1" smtClean="0">
                <a:solidFill>
                  <a:srgbClr val="000000"/>
                </a:solidFill>
              </a:rPr>
              <a:t>Sood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00"/>
                </a:solidFill>
              </a:rPr>
              <a:t>AK </a:t>
            </a:r>
            <a:r>
              <a:rPr lang="en-US" sz="1800" dirty="0" err="1" smtClean="0">
                <a:solidFill>
                  <a:srgbClr val="000000"/>
                </a:solidFill>
              </a:rPr>
              <a:t>Ghosh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00"/>
                </a:solidFill>
              </a:rPr>
              <a:t>Literature Search Using PubMed: An Essential Tool </a:t>
            </a:r>
            <a:r>
              <a:rPr lang="en-US" sz="1800" dirty="0" smtClean="0">
                <a:solidFill>
                  <a:srgbClr val="000000"/>
                </a:solidFill>
              </a:rPr>
              <a:t>for Practicing </a:t>
            </a:r>
            <a:r>
              <a:rPr lang="en-US" sz="1800" dirty="0">
                <a:solidFill>
                  <a:srgbClr val="000000"/>
                </a:solidFill>
              </a:rPr>
              <a:t>Evidence- Based </a:t>
            </a:r>
            <a:r>
              <a:rPr lang="en-US" sz="1800" dirty="0" smtClean="0">
                <a:solidFill>
                  <a:srgbClr val="000000"/>
                </a:solidFill>
              </a:rPr>
              <a:t>Medicine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</a:rPr>
              <a:t>JAPI, vol. 54, April 2006</a:t>
            </a:r>
          </a:p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NLM training: PubMed, US National Library of Medicine, April 2011</a:t>
            </a:r>
          </a:p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literature </a:t>
            </a:r>
            <a:r>
              <a:rPr lang="en-US" sz="1800" dirty="0" smtClean="0">
                <a:solidFill>
                  <a:srgbClr val="000000"/>
                </a:solidFill>
              </a:rPr>
              <a:t>review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Deakin</a:t>
            </a:r>
            <a:r>
              <a:rPr lang="en-US" sz="1800" dirty="0">
                <a:solidFill>
                  <a:srgbClr val="000000"/>
                </a:solidFill>
              </a:rPr>
              <a:t> University </a:t>
            </a:r>
            <a:r>
              <a:rPr lang="en-US" sz="1800" dirty="0" smtClean="0">
                <a:solidFill>
                  <a:srgbClr val="000000"/>
                </a:solidFill>
              </a:rPr>
              <a:t>Library,</a:t>
            </a:r>
            <a:r>
              <a:rPr lang="en-US" sz="1800" dirty="0">
                <a:solidFill>
                  <a:srgbClr val="000000"/>
                </a:solidFill>
              </a:rPr>
              <a:t> retrieved on </a:t>
            </a:r>
            <a:r>
              <a:rPr lang="en-US" sz="1800" dirty="0" smtClean="0">
                <a:solidFill>
                  <a:srgbClr val="000000"/>
                </a:solidFill>
              </a:rPr>
              <a:t>24.09.2011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://www.deakin.edu.au/library/findout/research/litrev.php#Bruce</a:t>
            </a:r>
            <a:r>
              <a:rPr lang="en-US" sz="1800" dirty="0" smtClean="0">
                <a:hlinkClick r:id="rId3"/>
              </a:rPr>
              <a:t>, C</a:t>
            </a: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H. </a:t>
            </a:r>
            <a:r>
              <a:rPr lang="en-US" sz="1800" dirty="0" err="1" smtClean="0"/>
              <a:t>Abdulghani</a:t>
            </a:r>
            <a:r>
              <a:rPr lang="en-US" sz="1800" dirty="0" smtClean="0"/>
              <a:t>, Effective Electronic Search, Department of Medical Education, College of Medicine, King Saud University, June 2012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2636912"/>
            <a:ext cx="5760640" cy="1828800"/>
          </a:xfrm>
        </p:spPr>
        <p:txBody>
          <a:bodyPr>
            <a:normAutofit fontScale="90000"/>
          </a:bodyPr>
          <a:lstStyle/>
          <a:p>
            <a:pPr rtl="0"/>
            <a:r>
              <a:rPr lang="en-US" sz="10500" b="1" dirty="0"/>
              <a:t>Thank You</a:t>
            </a:r>
            <a:r>
              <a:rPr lang="en-US" sz="8000" b="1" dirty="0"/>
              <a:t/>
            </a:r>
            <a:br>
              <a:rPr lang="en-US" sz="8000" b="1" dirty="0"/>
            </a:b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dirty="0" smtClean="0"/>
              <a:t>More databases…</a:t>
            </a:r>
            <a:endParaRPr lang="en-US" sz="3400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136904" cy="4623792"/>
          </a:xfrm>
        </p:spPr>
        <p:txBody>
          <a:bodyPr>
            <a:normAutofit fontScale="92500"/>
          </a:bodyPr>
          <a:lstStyle/>
          <a:p>
            <a:pPr algn="l" rtl="0" eaLnBrk="1" hangingPunct="1">
              <a:spcAft>
                <a:spcPts val="600"/>
              </a:spcAft>
              <a:defRPr/>
            </a:pPr>
            <a:r>
              <a:rPr lang="en-US" sz="2300" b="1" dirty="0" smtClean="0"/>
              <a:t>CINAHL</a:t>
            </a:r>
            <a:r>
              <a:rPr lang="en-US" sz="2300" dirty="0" smtClean="0"/>
              <a:t> - Cum</a:t>
            </a:r>
            <a:r>
              <a:rPr lang="en-US" sz="2300" dirty="0"/>
              <a:t>. Index to Nursing and Allied Health </a:t>
            </a:r>
            <a:r>
              <a:rPr lang="en-US" sz="2300" dirty="0" smtClean="0"/>
              <a:t>Literature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700" dirty="0" smtClean="0">
                <a:solidFill>
                  <a:srgbClr val="0070C0"/>
                </a:solidFill>
              </a:rPr>
              <a:t>http://www.cinahl.com</a:t>
            </a:r>
          </a:p>
          <a:p>
            <a:pPr algn="l" rtl="0" eaLnBrk="1" hangingPunct="1">
              <a:spcAft>
                <a:spcPts val="600"/>
              </a:spcAft>
              <a:defRPr/>
            </a:pPr>
            <a:r>
              <a:rPr lang="en-US" sz="2300" b="1" dirty="0" smtClean="0"/>
              <a:t>ERIC</a:t>
            </a:r>
            <a:r>
              <a:rPr lang="en-US" sz="2300" dirty="0" smtClean="0"/>
              <a:t> – Education Resources Information Center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700" dirty="0" smtClean="0">
                <a:solidFill>
                  <a:srgbClr val="0070C0"/>
                </a:solidFill>
              </a:rPr>
              <a:t>http://www.eric.ed.gov</a:t>
            </a:r>
          </a:p>
          <a:p>
            <a:pPr algn="l" rtl="0" eaLnBrk="1" hangingPunct="1">
              <a:spcAft>
                <a:spcPts val="600"/>
              </a:spcAft>
              <a:defRPr/>
            </a:pPr>
            <a:r>
              <a:rPr lang="en-US" sz="2300" b="1" dirty="0" err="1" smtClean="0"/>
              <a:t>PsycINFO</a:t>
            </a:r>
            <a:r>
              <a:rPr lang="en-US" sz="2300" b="1" dirty="0" smtClean="0"/>
              <a:t> – </a:t>
            </a:r>
            <a:r>
              <a:rPr lang="en-US" sz="2300" dirty="0" smtClean="0"/>
              <a:t>A database of American Psychological Association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700" dirty="0" smtClean="0">
                <a:solidFill>
                  <a:srgbClr val="0070C0"/>
                </a:solidFill>
              </a:rPr>
              <a:t>http://www.apa.org/psycinfo</a:t>
            </a:r>
          </a:p>
          <a:p>
            <a:pPr algn="l" rtl="0" eaLnBrk="1" hangingPunct="1">
              <a:spcAft>
                <a:spcPts val="600"/>
              </a:spcAft>
              <a:defRPr/>
            </a:pPr>
            <a:r>
              <a:rPr lang="en-US" sz="2300" b="1" dirty="0"/>
              <a:t>Campbell </a:t>
            </a:r>
            <a:r>
              <a:rPr lang="en-US" sz="2300" b="1" dirty="0" smtClean="0"/>
              <a:t>Collaboration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700" dirty="0" smtClean="0">
                <a:solidFill>
                  <a:srgbClr val="0070C0"/>
                </a:solidFill>
              </a:rPr>
              <a:t>http://www.campbellcollaboration.org</a:t>
            </a:r>
          </a:p>
          <a:p>
            <a:pPr algn="l" rtl="0" eaLnBrk="1" hangingPunct="1">
              <a:spcAft>
                <a:spcPts val="600"/>
              </a:spcAft>
              <a:defRPr/>
            </a:pPr>
            <a:r>
              <a:rPr lang="en-US" sz="2300" b="1" dirty="0"/>
              <a:t>BEME</a:t>
            </a:r>
            <a:r>
              <a:rPr lang="en-US" sz="2300" dirty="0"/>
              <a:t> </a:t>
            </a:r>
            <a:r>
              <a:rPr lang="en-US" sz="2300" dirty="0" smtClean="0"/>
              <a:t>- Best </a:t>
            </a:r>
            <a:r>
              <a:rPr lang="en-US" sz="2300" dirty="0"/>
              <a:t>Evidence </a:t>
            </a:r>
            <a:r>
              <a:rPr lang="en-US" sz="2300" dirty="0" smtClean="0"/>
              <a:t>Medical Education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700" dirty="0" smtClean="0">
                <a:solidFill>
                  <a:srgbClr val="0070C0"/>
                </a:solidFill>
              </a:rPr>
              <a:t>www.bemecollaboration.org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36712"/>
            <a:ext cx="8587680" cy="4419600"/>
          </a:xfrm>
        </p:spPr>
        <p:txBody>
          <a:bodyPr/>
          <a:lstStyle/>
          <a:p>
            <a:pPr lvl="2" algn="l" rtl="0"/>
            <a:endParaRPr lang="en-US" sz="2800" b="1" dirty="0" smtClean="0">
              <a:latin typeface="Arial" pitchFamily="34" charset="0"/>
            </a:endParaRPr>
          </a:p>
          <a:p>
            <a:pPr lvl="2" algn="l" rtl="0"/>
            <a:endParaRPr lang="en-US" sz="2800" b="1" dirty="0" smtClean="0">
              <a:latin typeface="Arial" pitchFamily="34" charset="0"/>
            </a:endParaRPr>
          </a:p>
          <a:p>
            <a:pPr lvl="2" algn="l" rtl="0"/>
            <a:endParaRPr lang="en-US" sz="2800" b="1" dirty="0" smtClean="0">
              <a:latin typeface="Arial" pitchFamily="34" charset="0"/>
            </a:endParaRPr>
          </a:p>
          <a:p>
            <a:pPr lvl="2" algn="l" rtl="0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“Literature Review”</a:t>
            </a:r>
          </a:p>
          <a:p>
            <a:pPr lvl="2" algn="l" rtl="0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“</a:t>
            </a:r>
            <a:r>
              <a:rPr lang="en-US" sz="3600" b="1" dirty="0" smtClean="0">
                <a:solidFill>
                  <a:srgbClr val="990000"/>
                </a:solidFill>
                <a:latin typeface="Arial" pitchFamily="34" charset="0"/>
              </a:rPr>
              <a:t>Literature Search”</a:t>
            </a:r>
          </a:p>
          <a:p>
            <a:pPr lvl="2" algn="l" rtl="0">
              <a:buNone/>
            </a:pPr>
            <a:endParaRPr lang="en-US" sz="4800" b="1" dirty="0" smtClean="0">
              <a:latin typeface="Arial" pitchFamily="34" charset="0"/>
            </a:endParaRPr>
          </a:p>
          <a:p>
            <a:pPr lvl="2" algn="l" rtl="0">
              <a:buNone/>
            </a:pPr>
            <a:endParaRPr lang="en-US" sz="2800" b="1" dirty="0">
              <a:latin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dirty="0" smtClean="0"/>
              <a:t>What is the difference?</a:t>
            </a:r>
            <a:endParaRPr lang="en-US" sz="3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US" sz="3400" dirty="0"/>
              <a:t>What is a literature search?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291264" cy="4119736"/>
          </a:xfrm>
        </p:spPr>
        <p:txBody>
          <a:bodyPr/>
          <a:lstStyle/>
          <a:p>
            <a:pPr>
              <a:lnSpc>
                <a:spcPct val="150000"/>
              </a:lnSpc>
              <a:buFont typeface="Times" pitchFamily="64" charset="0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“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 systematic and thorough search of published literature in order to collect information about a particular topic.”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74165" y="4293096"/>
            <a:ext cx="4119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The Chartered Society of Physiotherapy,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Where to start…?</a:t>
            </a:r>
            <a:endParaRPr lang="en-US" sz="3400" dirty="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8012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Internet search/Any search engine </a:t>
            </a:r>
          </a:p>
          <a:p>
            <a:r>
              <a:rPr lang="en-US" sz="2400" dirty="0" smtClean="0"/>
              <a:t>Guidelines review</a:t>
            </a:r>
          </a:p>
          <a:p>
            <a:endParaRPr lang="en-US" sz="2400" dirty="0" smtClean="0"/>
          </a:p>
          <a:p>
            <a:pPr algn="l" rtl="0"/>
            <a:r>
              <a:rPr lang="en-US" sz="2400" dirty="0" smtClean="0"/>
              <a:t>Database </a:t>
            </a:r>
            <a:r>
              <a:rPr lang="en-US" sz="2400" dirty="0"/>
              <a:t>search </a:t>
            </a:r>
            <a:r>
              <a:rPr lang="en-US" sz="2400" dirty="0" smtClean="0"/>
              <a:t>– PubMed</a:t>
            </a:r>
            <a:endParaRPr lang="en-US" sz="2400" dirty="0"/>
          </a:p>
          <a:p>
            <a:pPr algn="l" rtl="0"/>
            <a:r>
              <a:rPr lang="en-US" sz="2400" dirty="0"/>
              <a:t>Reference </a:t>
            </a:r>
            <a:r>
              <a:rPr lang="en-US" sz="2400" dirty="0" smtClean="0"/>
              <a:t>tracking-references in articles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/>
              <a:t>Expert </a:t>
            </a:r>
            <a:r>
              <a:rPr lang="en-US" sz="2400" dirty="0"/>
              <a:t>contacts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72200" y="2060848"/>
            <a:ext cx="2448272" cy="576064"/>
            <a:chOff x="6372200" y="2060848"/>
            <a:chExt cx="2448272" cy="576064"/>
          </a:xfrm>
        </p:grpSpPr>
        <p:sp>
          <p:nvSpPr>
            <p:cNvPr id="4" name="Right Brace 3"/>
            <p:cNvSpPr/>
            <p:nvPr/>
          </p:nvSpPr>
          <p:spPr>
            <a:xfrm>
              <a:off x="6372200" y="2060848"/>
              <a:ext cx="144016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88224" y="213285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/>
                <a:t>General overview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72200" y="3284984"/>
            <a:ext cx="2448272" cy="576064"/>
            <a:chOff x="6372200" y="2060848"/>
            <a:chExt cx="2448272" cy="576064"/>
          </a:xfrm>
        </p:grpSpPr>
        <p:sp>
          <p:nvSpPr>
            <p:cNvPr id="9" name="Right Brace 8"/>
            <p:cNvSpPr/>
            <p:nvPr/>
          </p:nvSpPr>
          <p:spPr>
            <a:xfrm>
              <a:off x="6372200" y="2060848"/>
              <a:ext cx="144016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8224" y="213285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/>
                <a:t>Thorough search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72200" y="4437112"/>
            <a:ext cx="2448272" cy="576064"/>
            <a:chOff x="6372200" y="2060848"/>
            <a:chExt cx="2448272" cy="576064"/>
          </a:xfrm>
        </p:grpSpPr>
        <p:sp>
          <p:nvSpPr>
            <p:cNvPr id="12" name="Right Brace 11"/>
            <p:cNvSpPr/>
            <p:nvPr/>
          </p:nvSpPr>
          <p:spPr>
            <a:xfrm>
              <a:off x="6372200" y="2060848"/>
              <a:ext cx="144016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8224" y="213285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/>
                <a:t>Refining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52320" y="2636912"/>
            <a:ext cx="216024" cy="504056"/>
            <a:chOff x="7380312" y="2636912"/>
            <a:chExt cx="216024" cy="50405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7380312" y="2708920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596336" y="2636912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452320" y="3861048"/>
            <a:ext cx="216024" cy="504056"/>
            <a:chOff x="7380312" y="2636912"/>
            <a:chExt cx="216024" cy="50405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7380312" y="2708920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596336" y="2636912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5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4345</TotalTime>
  <Words>907</Words>
  <Application>Microsoft Office PowerPoint</Application>
  <PresentationFormat>On-screen Show (4:3)</PresentationFormat>
  <Paragraphs>283</Paragraphs>
  <Slides>55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Flow</vt:lpstr>
      <vt:lpstr>Literature search   Search Engines</vt:lpstr>
      <vt:lpstr>Objectives of the session </vt:lpstr>
      <vt:lpstr>Why search literature?</vt:lpstr>
      <vt:lpstr>Examples popular Search Engines</vt:lpstr>
      <vt:lpstr>Who has access to the following databases ?</vt:lpstr>
      <vt:lpstr>More databases…</vt:lpstr>
      <vt:lpstr>What is the difference?</vt:lpstr>
      <vt:lpstr>What is a literature search?</vt:lpstr>
      <vt:lpstr>Where to start…?</vt:lpstr>
      <vt:lpstr> Evidence Based Guidelines  </vt:lpstr>
      <vt:lpstr>Slide 11</vt:lpstr>
      <vt:lpstr>Slide 12</vt:lpstr>
      <vt:lpstr>Slide 13</vt:lpstr>
      <vt:lpstr>More thorough search?</vt:lpstr>
      <vt:lpstr>Prepare</vt:lpstr>
      <vt:lpstr>Organize</vt:lpstr>
      <vt:lpstr>Combine</vt:lpstr>
      <vt:lpstr>What is PubMed?</vt:lpstr>
      <vt:lpstr>Why PubMed ?</vt:lpstr>
      <vt:lpstr>Indexing a literature</vt:lpstr>
      <vt:lpstr>MeSH indexing</vt:lpstr>
      <vt:lpstr>Tree of MeSH database</vt:lpstr>
      <vt:lpstr>Searching MeSH Term</vt:lpstr>
      <vt:lpstr>Slide 24</vt:lpstr>
      <vt:lpstr>Slide 25</vt:lpstr>
      <vt:lpstr>Keys to Successful Searching</vt:lpstr>
      <vt:lpstr>Try to make a search...</vt:lpstr>
      <vt:lpstr>Case example</vt:lpstr>
      <vt:lpstr>Case example</vt:lpstr>
      <vt:lpstr>Case example</vt:lpstr>
      <vt:lpstr>Case example</vt:lpstr>
      <vt:lpstr>Case example</vt:lpstr>
      <vt:lpstr>Boolean Operators</vt:lpstr>
      <vt:lpstr>Boolean Operators</vt:lpstr>
      <vt:lpstr>Boolean Operators</vt:lpstr>
      <vt:lpstr>Limits</vt:lpstr>
      <vt:lpstr>Slide 37</vt:lpstr>
      <vt:lpstr>Slide 38</vt:lpstr>
      <vt:lpstr>Review Groups</vt:lpstr>
      <vt:lpstr>Slide 40</vt:lpstr>
      <vt:lpstr>Slide 41</vt:lpstr>
      <vt:lpstr>Slide 42</vt:lpstr>
      <vt:lpstr>Clinical Scenario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Conclusion</vt:lpstr>
      <vt:lpstr>References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Cultural Practices on The Diabetic  Regimen Compliance</dc:title>
  <dc:creator>user</dc:creator>
  <cp:lastModifiedBy>User</cp:lastModifiedBy>
  <cp:revision>257</cp:revision>
  <dcterms:created xsi:type="dcterms:W3CDTF">2004-12-29T17:02:08Z</dcterms:created>
  <dcterms:modified xsi:type="dcterms:W3CDTF">2013-09-11T08:45:43Z</dcterms:modified>
</cp:coreProperties>
</file>