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0"/>
  </p:notesMasterIdLst>
  <p:handoutMasterIdLst>
    <p:handoutMasterId r:id="rId21"/>
  </p:handoutMasterIdLst>
  <p:sldIdLst>
    <p:sldId id="256" r:id="rId3"/>
    <p:sldId id="257" r:id="rId4"/>
    <p:sldId id="299" r:id="rId5"/>
    <p:sldId id="338" r:id="rId6"/>
    <p:sldId id="339" r:id="rId7"/>
    <p:sldId id="346" r:id="rId8"/>
    <p:sldId id="340" r:id="rId9"/>
    <p:sldId id="353" r:id="rId10"/>
    <p:sldId id="347" r:id="rId11"/>
    <p:sldId id="341" r:id="rId12"/>
    <p:sldId id="348" r:id="rId13"/>
    <p:sldId id="349" r:id="rId14"/>
    <p:sldId id="350" r:id="rId15"/>
    <p:sldId id="351" r:id="rId16"/>
    <p:sldId id="352" r:id="rId17"/>
    <p:sldId id="258" r:id="rId18"/>
    <p:sldId id="31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2ABD4"/>
    <a:srgbClr val="006600"/>
    <a:srgbClr val="868593"/>
    <a:srgbClr val="392A53"/>
    <a:srgbClr val="C6D7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485" autoAdjust="0"/>
  </p:normalViewPr>
  <p:slideViewPr>
    <p:cSldViewPr>
      <p:cViewPr varScale="1">
        <p:scale>
          <a:sx n="68" d="100"/>
          <a:sy n="68" d="100"/>
        </p:scale>
        <p:origin x="-5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3E8B5BF-CF88-482B-AABB-4CE3859F8119}" type="datetimeFigureOut">
              <a:rPr lang="en-US"/>
              <a:pPr>
                <a:defRPr/>
              </a:pPr>
              <a:t>10/23/2013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D968CAF2-0E1C-407A-9570-ADC43A9292FF}" type="slidenum">
              <a:rPr lang="en-US"/>
              <a:pPr>
                <a:defRPr/>
              </a:pPr>
              <a:t>‹#›</a:t>
            </a:fld>
            <a:endParaRPr lang="en-US"/>
          </a:p>
        </p:txBody>
      </p:sp>
    </p:spTree>
    <p:extLst>
      <p:ext uri="{BB962C8B-B14F-4D97-AF65-F5344CB8AC3E}">
        <p14:creationId xmlns:p14="http://schemas.microsoft.com/office/powerpoint/2010/main" xmlns="" val="1693033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charset="0"/>
              </a:defRPr>
            </a:lvl1pPr>
          </a:lstStyle>
          <a:p>
            <a:pPr>
              <a:defRPr/>
            </a:pPr>
            <a:fld id="{EFE57C95-393B-4DA6-A371-41EA567E5DC0}" type="datetimeFigureOut">
              <a:rPr lang="en-US"/>
              <a:pPr>
                <a:defRPr/>
              </a:pPr>
              <a:t>10/23/2013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60AA3D0D-1DCD-4064-B2D4-72AA393BCDC3}" type="slidenum">
              <a:rPr lang="en-US"/>
              <a:pPr>
                <a:defRPr/>
              </a:pPr>
              <a:t>‹#›</a:t>
            </a:fld>
            <a:endParaRPr lang="en-US"/>
          </a:p>
        </p:txBody>
      </p:sp>
    </p:spTree>
    <p:extLst>
      <p:ext uri="{BB962C8B-B14F-4D97-AF65-F5344CB8AC3E}">
        <p14:creationId xmlns:p14="http://schemas.microsoft.com/office/powerpoint/2010/main" xmlns="" val="1883722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AA3D0D-1DCD-4064-B2D4-72AA393BCDC3}" type="slidenum">
              <a:rPr lang="en-US" smtClean="0"/>
              <a:pPr>
                <a:defRPr/>
              </a:pPr>
              <a:t>1</a:t>
            </a:fld>
            <a:endParaRPr lang="en-US"/>
          </a:p>
        </p:txBody>
      </p:sp>
    </p:spTree>
    <p:extLst>
      <p:ext uri="{BB962C8B-B14F-4D97-AF65-F5344CB8AC3E}">
        <p14:creationId xmlns:p14="http://schemas.microsoft.com/office/powerpoint/2010/main" xmlns="" val="2088571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4B12629-9C72-4500-A4FB-D070154FC622}" type="datetimeFigureOut">
              <a:rPr lang="en-US"/>
              <a:pPr>
                <a:defRPr/>
              </a:pPr>
              <a:t>10/23/2013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1141A6-BC2E-459D-936C-651726D9561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83ACD1-7410-4DE1-874E-AB6A0F14D0B2}" type="datetimeFigureOut">
              <a:rPr lang="en-US"/>
              <a:pPr>
                <a:defRPr/>
              </a:pPr>
              <a:t>10/23/2013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A80F5D-4BA7-49E2-BC98-2F68F9F638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960D7B-5E2E-4C15-ACB6-D151B89A6464}" type="datetimeFigureOut">
              <a:rPr lang="en-US"/>
              <a:pPr>
                <a:defRPr/>
              </a:pPr>
              <a:t>10/23/2013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291732-CC9E-40F0-A8A7-8F46FBEC6C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2759D4-4183-4736-9C5C-62E052522CB9}" type="datetimeFigureOut">
              <a:rPr lang="en-US"/>
              <a:pPr>
                <a:defRPr/>
              </a:pPr>
              <a:t>10/23/2013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066A58-D4EF-4712-83F0-C332171B1A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E72E1A-F80D-42A7-90CF-6BE105610ADC}" type="datetimeFigureOut">
              <a:rPr lang="en-US"/>
              <a:pPr>
                <a:defRPr/>
              </a:pPr>
              <a:t>10/23/2013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FE002D-74E4-4A1F-89A5-10D2EA3E78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8298C74-8CF2-40FF-A441-25582666CF59}" type="datetimeFigureOut">
              <a:rPr lang="en-US"/>
              <a:pPr>
                <a:defRPr/>
              </a:pPr>
              <a:t>10/23/2013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E2906A-0EFD-40CF-92DB-9E2BE353A1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7136783-9925-40F4-811D-71DCCCBAB0E2}" type="datetimeFigureOut">
              <a:rPr lang="en-US"/>
              <a:pPr>
                <a:defRPr/>
              </a:pPr>
              <a:t>10/23/2013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7CBB55-3747-4F30-994B-0DC164E5EC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74393EB-081D-4406-BCE5-9EB8A79A75E0}" type="datetimeFigureOut">
              <a:rPr lang="en-US"/>
              <a:pPr>
                <a:defRPr/>
              </a:pPr>
              <a:t>10/23/2013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53962C6-CD30-42A2-ACBC-7115F3921D7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C5125D-12D9-406F-9CAA-54D629872BC6}" type="datetimeFigureOut">
              <a:rPr lang="en-US"/>
              <a:pPr>
                <a:defRPr/>
              </a:pPr>
              <a:t>10/23/2013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EDECB5-1398-4B43-87D9-3F7E0E63E62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6FF90F-BDE5-47C5-9D2F-44EE57B40B14}" type="datetimeFigureOut">
              <a:rPr lang="en-US"/>
              <a:pPr>
                <a:defRPr/>
              </a:pPr>
              <a:t>10/23/2013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C44C04-EDA0-40FA-ACE1-E9F06CA17C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225D97-FC3E-4934-B02A-595C20DB41DC}" type="datetimeFigureOut">
              <a:rPr lang="en-US"/>
              <a:pPr>
                <a:defRPr/>
              </a:pPr>
              <a:t>10/23/2013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966625-FEB7-4E87-93BC-DD05C58831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pitchFamily="34" charset="0"/>
                <a:cs typeface="Arial" charset="0"/>
              </a:defRPr>
            </a:lvl1pPr>
          </a:lstStyle>
          <a:p>
            <a:pPr>
              <a:defRPr/>
            </a:pPr>
            <a:fld id="{D1DE1500-385E-4697-ACA5-F695D2E60800}" type="datetimeFigureOut">
              <a:rPr lang="en-US"/>
              <a:pPr>
                <a:defRPr/>
              </a:pPr>
              <a:t>10/23/2013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itchFamily="34" charset="0"/>
                <a:cs typeface="Arial" charset="0"/>
              </a:defRPr>
            </a:lvl1pPr>
          </a:lstStyle>
          <a:p>
            <a:pPr>
              <a:defRPr/>
            </a:pPr>
            <a:fld id="{5CD43029-8BD4-4F49-9C89-600E0CAB69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3048000" y="609600"/>
            <a:ext cx="5867400" cy="2438400"/>
          </a:xfrm>
        </p:spPr>
        <p:txBody>
          <a:bodyPr>
            <a:normAutofit fontScale="90000"/>
          </a:bodyPr>
          <a:lstStyle/>
          <a:p>
            <a:pPr eaLnBrk="1" hangingPunct="1">
              <a:defRPr/>
            </a:pPr>
            <a:r>
              <a:rPr lang="en-US" dirty="0">
                <a:solidFill>
                  <a:srgbClr val="C00000"/>
                </a:solidFill>
              </a:rPr>
              <a:t/>
            </a:r>
            <a:br>
              <a:rPr lang="en-US" dirty="0">
                <a:solidFill>
                  <a:srgbClr val="C00000"/>
                </a:solidFill>
              </a:rPr>
            </a:br>
            <a:r>
              <a:rPr lang="en-US" sz="4000" dirty="0" smtClean="0">
                <a:solidFill>
                  <a:srgbClr val="C00000"/>
                </a:solidFill>
              </a:rPr>
              <a:t>Questionnaire Design</a:t>
            </a:r>
            <a:r>
              <a:rPr lang="en-US" sz="4000" dirty="0">
                <a:solidFill>
                  <a:srgbClr val="C00000"/>
                </a:solidFill>
              </a:rPr>
              <a:t/>
            </a:r>
            <a:br>
              <a:rPr lang="en-US" sz="4000" dirty="0">
                <a:solidFill>
                  <a:srgbClr val="C00000"/>
                </a:solidFill>
              </a:rPr>
            </a:br>
            <a:r>
              <a:rPr lang="en-US" sz="4000" dirty="0">
                <a:solidFill>
                  <a:srgbClr val="C00000"/>
                </a:solidFill>
              </a:rPr>
              <a:t/>
            </a:r>
            <a:br>
              <a:rPr lang="en-US" sz="4000" dirty="0">
                <a:solidFill>
                  <a:srgbClr val="C00000"/>
                </a:solidFill>
              </a:rPr>
            </a:br>
            <a:r>
              <a:rPr lang="en-US" dirty="0">
                <a:solidFill>
                  <a:srgbClr val="C00000"/>
                </a:solidFill>
              </a:rPr>
              <a:t/>
            </a:r>
            <a:br>
              <a:rPr lang="en-US" dirty="0">
                <a:solidFill>
                  <a:srgbClr val="C00000"/>
                </a:solidFill>
              </a:rPr>
            </a:br>
            <a:endParaRPr lang="en-US" dirty="0" smtClean="0">
              <a:solidFill>
                <a:srgbClr val="C00000"/>
              </a:solidFill>
              <a:latin typeface="Footlight MT Light" pitchFamily="18" charset="0"/>
            </a:endParaRPr>
          </a:p>
        </p:txBody>
      </p:sp>
      <p:sp>
        <p:nvSpPr>
          <p:cNvPr id="3075" name="Subtitle 2"/>
          <p:cNvSpPr>
            <a:spLocks noGrp="1"/>
          </p:cNvSpPr>
          <p:nvPr>
            <p:ph type="subTitle" idx="1"/>
          </p:nvPr>
        </p:nvSpPr>
        <p:spPr>
          <a:xfrm>
            <a:off x="2438400" y="4724400"/>
            <a:ext cx="4724400" cy="1295400"/>
          </a:xfrm>
        </p:spPr>
        <p:txBody>
          <a:bodyPr>
            <a:normAutofit fontScale="77500" lnSpcReduction="20000"/>
          </a:bodyPr>
          <a:lstStyle/>
          <a:p>
            <a:pPr eaLnBrk="1" hangingPunct="1">
              <a:defRPr/>
            </a:pPr>
            <a:r>
              <a:rPr lang="en-US" sz="3600" dirty="0" err="1" smtClean="0">
                <a:latin typeface="Footlight MT Light" pitchFamily="18" charset="0"/>
                <a:cs typeface="Arial" charset="0"/>
              </a:rPr>
              <a:t>Dr</a:t>
            </a:r>
            <a:r>
              <a:rPr lang="en-US" sz="3600" dirty="0" smtClean="0">
                <a:latin typeface="Footlight MT Light" pitchFamily="18" charset="0"/>
                <a:cs typeface="Arial" charset="0"/>
              </a:rPr>
              <a:t> Amna Rehana Siddiqui</a:t>
            </a:r>
          </a:p>
          <a:p>
            <a:pPr eaLnBrk="1" hangingPunct="1">
              <a:defRPr/>
            </a:pPr>
            <a:r>
              <a:rPr lang="en-US" sz="3600" dirty="0" err="1" smtClean="0">
                <a:latin typeface="Footlight MT Light" pitchFamily="18" charset="0"/>
                <a:cs typeface="Arial" charset="0"/>
              </a:rPr>
              <a:t>Dr</a:t>
            </a:r>
            <a:r>
              <a:rPr lang="en-US" sz="3600" dirty="0" smtClean="0">
                <a:latin typeface="Footlight MT Light" pitchFamily="18" charset="0"/>
                <a:cs typeface="Arial" charset="0"/>
              </a:rPr>
              <a:t> Armen Torchyan, MD MPH</a:t>
            </a:r>
          </a:p>
          <a:p>
            <a:pPr eaLnBrk="1" hangingPunct="1">
              <a:defRPr/>
            </a:pPr>
            <a:r>
              <a:rPr lang="en-US" sz="3600" dirty="0" smtClean="0">
                <a:latin typeface="Footlight MT Light" pitchFamily="18" charset="0"/>
                <a:cs typeface="Arial" charset="0"/>
              </a:rPr>
              <a:t>October, 2013</a:t>
            </a:r>
          </a:p>
        </p:txBody>
      </p:sp>
      <p:pic>
        <p:nvPicPr>
          <p:cNvPr id="4" name="Picture 3"/>
          <p:cNvPicPr/>
          <p:nvPr/>
        </p:nvPicPr>
        <p:blipFill>
          <a:blip r:embed="rId3"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800" b="1" smtClean="0">
                <a:solidFill>
                  <a:srgbClr val="1F497D"/>
                </a:solidFill>
              </a:rPr>
              <a:t>Main Mistakes (Q5)</a:t>
            </a:r>
            <a:endParaRPr lang="en-US" smtClean="0"/>
          </a:p>
        </p:txBody>
      </p:sp>
      <p:sp>
        <p:nvSpPr>
          <p:cNvPr id="2" name="Content Placeholder 1"/>
          <p:cNvSpPr>
            <a:spLocks noGrp="1"/>
          </p:cNvSpPr>
          <p:nvPr>
            <p:ph idx="1"/>
          </p:nvPr>
        </p:nvSpPr>
        <p:spPr/>
        <p:txBody>
          <a:bodyPr/>
          <a:lstStyle/>
          <a:p>
            <a:pPr marL="0" indent="0">
              <a:buFont typeface="Arial" charset="0"/>
              <a:buNone/>
              <a:defRPr/>
            </a:pPr>
            <a:r>
              <a:rPr lang="en-US" dirty="0"/>
              <a:t> </a:t>
            </a:r>
            <a:r>
              <a:rPr lang="en-US" dirty="0" smtClean="0"/>
              <a:t>         </a:t>
            </a:r>
            <a:r>
              <a:rPr lang="en-US" b="1" dirty="0" smtClean="0"/>
              <a:t>Use skip pattern if necessary</a:t>
            </a:r>
          </a:p>
          <a:p>
            <a:pPr marL="0" indent="0">
              <a:buFont typeface="Arial" charset="0"/>
              <a:buNone/>
              <a:defRPr/>
            </a:pPr>
            <a:endParaRPr lang="en-US" b="1" dirty="0" smtClean="0"/>
          </a:p>
          <a:p>
            <a:pPr marL="0" indent="0">
              <a:buFont typeface="Arial" charset="0"/>
              <a:buNone/>
              <a:defRPr/>
            </a:pPr>
            <a:r>
              <a:rPr lang="en-US" dirty="0"/>
              <a:t>Q.4 Are you currently a member of a gym or fitness club</a:t>
            </a:r>
            <a:r>
              <a:rPr lang="en-US" dirty="0" smtClean="0"/>
              <a:t>?</a:t>
            </a:r>
          </a:p>
          <a:p>
            <a:pPr>
              <a:defRPr/>
            </a:pPr>
            <a:endParaRPr lang="en-US" dirty="0"/>
          </a:p>
          <a:p>
            <a:pPr marL="457200" indent="-457200">
              <a:buFont typeface="Arial" charset="0"/>
              <a:buAutoNum type="arabicPeriod"/>
              <a:defRPr/>
            </a:pPr>
            <a:r>
              <a:rPr lang="en-US" dirty="0" smtClean="0"/>
              <a:t>Yes</a:t>
            </a:r>
          </a:p>
          <a:p>
            <a:pPr marL="457200" indent="-457200">
              <a:buFont typeface="Arial" charset="0"/>
              <a:buAutoNum type="arabicPeriod"/>
              <a:defRPr/>
            </a:pPr>
            <a:r>
              <a:rPr lang="en-US" dirty="0" smtClean="0"/>
              <a:t>No		---------&gt;	    Go to Question  6</a:t>
            </a:r>
          </a:p>
          <a:p>
            <a:pPr marL="0" indent="0">
              <a:buFont typeface="Arial" charset="0"/>
              <a:buNone/>
              <a:defRPr/>
            </a:pPr>
            <a:r>
              <a:rPr lang="en-US" dirty="0" smtClean="0"/>
              <a:t>77.  Refused</a:t>
            </a:r>
          </a:p>
          <a:p>
            <a:pPr marL="457200" indent="-457200">
              <a:buFont typeface="Arial" charset="0"/>
              <a:buAutoNum type="arabicPeriod" startAt="99"/>
              <a:defRPr/>
            </a:pPr>
            <a:r>
              <a:rPr lang="en-US" dirty="0" smtClean="0"/>
              <a:t>Don't know</a:t>
            </a:r>
          </a:p>
          <a:p>
            <a:pPr marL="457200" indent="-457200">
              <a:buFont typeface="Arial" charset="0"/>
              <a:buAutoNum type="arabicPeriod" startAt="99"/>
              <a:defRPr/>
            </a:pPr>
            <a:endParaRPr lang="en-US" dirty="0"/>
          </a:p>
          <a:p>
            <a:pPr marL="0" indent="0">
              <a:buFont typeface="Arial" charset="0"/>
              <a:buNone/>
              <a:defRPr/>
            </a:pPr>
            <a:r>
              <a:rPr lang="en-US" dirty="0" smtClean="0"/>
              <a:t>Q.5 </a:t>
            </a:r>
            <a:r>
              <a:rPr lang="en-US" dirty="0"/>
              <a:t>Please tell </a:t>
            </a:r>
            <a:r>
              <a:rPr lang="en-US" dirty="0" smtClean="0"/>
              <a:t>me </a:t>
            </a:r>
            <a:r>
              <a:rPr lang="en-US" dirty="0"/>
              <a:t>what regular physical activity you participate in</a:t>
            </a:r>
            <a:r>
              <a:rPr lang="en-US" dirty="0" smtClean="0"/>
              <a:t>.</a:t>
            </a:r>
          </a:p>
          <a:p>
            <a:pPr marL="0" indent="0">
              <a:buFont typeface="Arial" charset="0"/>
              <a:buNone/>
              <a:defRPr/>
            </a:pPr>
            <a:endParaRPr lang="en-US" dirty="0"/>
          </a:p>
          <a:p>
            <a:pPr marL="0" indent="0">
              <a:buFont typeface="Arial" charset="0"/>
              <a:buNone/>
              <a:defRPr/>
            </a:pPr>
            <a:r>
              <a:rPr lang="en-US" dirty="0" smtClean="0"/>
              <a:t>____________________</a:t>
            </a:r>
          </a:p>
        </p:txBody>
      </p:sp>
      <p:sp>
        <p:nvSpPr>
          <p:cNvPr id="13317" name="TextBox 6"/>
          <p:cNvSpPr txBox="1">
            <a:spLocks noChangeArrowheads="1"/>
          </p:cNvSpPr>
          <p:nvPr/>
        </p:nvSpPr>
        <p:spPr bwMode="auto">
          <a:xfrm>
            <a:off x="5938838" y="5181600"/>
            <a:ext cx="2667000" cy="708025"/>
          </a:xfrm>
          <a:prstGeom prst="rect">
            <a:avLst/>
          </a:prstGeom>
          <a:noFill/>
          <a:ln w="38100">
            <a:solidFill>
              <a:srgbClr val="FFFF00"/>
            </a:solidFill>
            <a:miter lim="800000"/>
            <a:headEnd/>
            <a:tailEnd/>
          </a:ln>
        </p:spPr>
        <p:txBody>
          <a:bodyPr>
            <a:spAutoFit/>
          </a:bodyPr>
          <a:lstStyle/>
          <a:p>
            <a:pPr algn="ctr"/>
            <a:r>
              <a:rPr lang="en-US" sz="2000"/>
              <a:t>Open-Ended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2800" b="1" smtClean="0">
                <a:solidFill>
                  <a:srgbClr val="1F497D"/>
                </a:solidFill>
              </a:rPr>
              <a:t>Main Mistakes (Q6)</a:t>
            </a:r>
            <a:endParaRPr lang="en-US" smtClean="0"/>
          </a:p>
        </p:txBody>
      </p:sp>
      <p:sp>
        <p:nvSpPr>
          <p:cNvPr id="9219" name="Content Placeholder 3"/>
          <p:cNvSpPr>
            <a:spLocks noGrp="1"/>
          </p:cNvSpPr>
          <p:nvPr>
            <p:ph idx="1"/>
          </p:nvPr>
        </p:nvSpPr>
        <p:spPr/>
        <p:txBody>
          <a:bodyPr/>
          <a:lstStyle/>
          <a:p>
            <a:pPr marL="0" indent="0">
              <a:buFont typeface="Arial" charset="0"/>
              <a:buNone/>
              <a:defRPr/>
            </a:pPr>
            <a:r>
              <a:rPr lang="en-US" dirty="0"/>
              <a:t> </a:t>
            </a:r>
            <a:r>
              <a:rPr lang="en-US" dirty="0" smtClean="0"/>
              <a:t>       </a:t>
            </a:r>
            <a:r>
              <a:rPr lang="en-US" b="1" dirty="0" smtClean="0"/>
              <a:t>Keep related questions together</a:t>
            </a:r>
          </a:p>
          <a:p>
            <a:pPr marL="0" indent="0">
              <a:buFont typeface="Arial" charset="0"/>
              <a:buNone/>
              <a:defRPr/>
            </a:pPr>
            <a:r>
              <a:rPr lang="en-US" b="1" dirty="0" smtClean="0"/>
              <a:t>        Don’t use abbreviations (PSA – public service announcement)</a:t>
            </a:r>
          </a:p>
          <a:p>
            <a:pPr>
              <a:defRPr/>
            </a:pPr>
            <a:endParaRPr lang="en-US" dirty="0"/>
          </a:p>
          <a:p>
            <a:pPr>
              <a:defRPr/>
            </a:pPr>
            <a:r>
              <a:rPr lang="en-US" dirty="0"/>
              <a:t>Q.6 Where did you read, see, or hear this information</a:t>
            </a:r>
            <a:r>
              <a:rPr lang="en-US" dirty="0" smtClean="0"/>
              <a:t>?</a:t>
            </a:r>
          </a:p>
          <a:p>
            <a:pPr>
              <a:defRPr/>
            </a:pPr>
            <a:endParaRPr lang="en-US" dirty="0" smtClean="0"/>
          </a:p>
          <a:p>
            <a:pPr marL="457200" indent="-457200">
              <a:buFont typeface="Arial" charset="0"/>
              <a:buAutoNum type="arabicPeriod"/>
              <a:defRPr/>
            </a:pPr>
            <a:r>
              <a:rPr lang="en-US" dirty="0" smtClean="0"/>
              <a:t>Radio</a:t>
            </a:r>
          </a:p>
          <a:p>
            <a:pPr marL="457200" indent="-457200">
              <a:buFont typeface="Arial" charset="0"/>
              <a:buAutoNum type="arabicPeriod"/>
              <a:defRPr/>
            </a:pPr>
            <a:r>
              <a:rPr lang="en-US" dirty="0" smtClean="0"/>
              <a:t>TV</a:t>
            </a:r>
          </a:p>
          <a:p>
            <a:pPr marL="457200" indent="-457200">
              <a:buFont typeface="Arial" charset="0"/>
              <a:buAutoNum type="arabicPeriod"/>
              <a:defRPr/>
            </a:pPr>
            <a:r>
              <a:rPr lang="en-US" dirty="0" smtClean="0"/>
              <a:t>Weekly Newspaper</a:t>
            </a:r>
          </a:p>
          <a:p>
            <a:pPr marL="457200" indent="-457200">
              <a:buFont typeface="Arial" charset="0"/>
              <a:buAutoNum type="arabicPeriod"/>
              <a:defRPr/>
            </a:pPr>
            <a:r>
              <a:rPr lang="en-US" dirty="0" smtClean="0"/>
              <a:t>Daily Newspaper</a:t>
            </a:r>
          </a:p>
          <a:p>
            <a:pPr marL="0" indent="0">
              <a:buFont typeface="Arial" charset="0"/>
              <a:buNone/>
              <a:defRPr/>
            </a:pPr>
            <a:r>
              <a:rPr lang="en-US" dirty="0" smtClean="0"/>
              <a:t>77.  Refused</a:t>
            </a:r>
          </a:p>
          <a:p>
            <a:pPr marL="0" indent="0">
              <a:buFont typeface="Arial" charset="0"/>
              <a:buNone/>
              <a:defRPr/>
            </a:pPr>
            <a:r>
              <a:rPr lang="en-US" dirty="0" smtClean="0"/>
              <a:t>99.  Don't know</a:t>
            </a:r>
          </a:p>
          <a:p>
            <a:pPr>
              <a:defRPr/>
            </a:pPr>
            <a:endParaRPr lang="en-US" dirty="0"/>
          </a:p>
        </p:txBody>
      </p:sp>
      <p:sp>
        <p:nvSpPr>
          <p:cNvPr id="14340" name="TextBox 1"/>
          <p:cNvSpPr txBox="1">
            <a:spLocks noChangeArrowheads="1"/>
          </p:cNvSpPr>
          <p:nvPr/>
        </p:nvSpPr>
        <p:spPr bwMode="auto">
          <a:xfrm>
            <a:off x="5964238" y="4014788"/>
            <a:ext cx="2667000" cy="707886"/>
          </a:xfrm>
          <a:prstGeom prst="rect">
            <a:avLst/>
          </a:prstGeom>
          <a:noFill/>
          <a:ln w="38100">
            <a:solidFill>
              <a:schemeClr val="tx1"/>
            </a:solidFill>
            <a:miter lim="800000"/>
            <a:headEnd/>
            <a:tailEnd/>
          </a:ln>
        </p:spPr>
        <p:txBody>
          <a:bodyPr>
            <a:spAutoFit/>
          </a:bodyPr>
          <a:lstStyle/>
          <a:p>
            <a:pPr algn="ctr"/>
            <a:r>
              <a:rPr lang="en-US" sz="2000" dirty="0"/>
              <a:t>Categorical Variable</a:t>
            </a:r>
          </a:p>
          <a:p>
            <a:pPr algn="ctr"/>
            <a:r>
              <a:rPr lang="en-US" sz="2000" dirty="0" smtClean="0"/>
              <a:t>(Nominal)</a:t>
            </a:r>
            <a:endParaRPr lang="en-US" sz="2000" dirty="0"/>
          </a:p>
        </p:txBody>
      </p:sp>
      <p:sp>
        <p:nvSpPr>
          <p:cNvPr id="3" name="Right Arrow 2"/>
          <p:cNvSpPr/>
          <p:nvPr/>
        </p:nvSpPr>
        <p:spPr>
          <a:xfrm>
            <a:off x="4343400" y="4191000"/>
            <a:ext cx="873125" cy="4603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2800" b="1" smtClean="0">
                <a:solidFill>
                  <a:srgbClr val="1F497D"/>
                </a:solidFill>
              </a:rPr>
              <a:t>Main Mistakes (Q7)</a:t>
            </a:r>
            <a:endParaRPr lang="en-US" smtClean="0"/>
          </a:p>
        </p:txBody>
      </p:sp>
      <p:sp>
        <p:nvSpPr>
          <p:cNvPr id="9219" name="Content Placeholder 3"/>
          <p:cNvSpPr>
            <a:spLocks noGrp="1"/>
          </p:cNvSpPr>
          <p:nvPr>
            <p:ph idx="1"/>
          </p:nvPr>
        </p:nvSpPr>
        <p:spPr/>
        <p:txBody>
          <a:bodyPr/>
          <a:lstStyle/>
          <a:p>
            <a:pPr marL="0" indent="0">
              <a:buFont typeface="Arial" charset="0"/>
              <a:buNone/>
              <a:defRPr/>
            </a:pPr>
            <a:r>
              <a:rPr lang="en-US" dirty="0"/>
              <a:t> </a:t>
            </a:r>
            <a:r>
              <a:rPr lang="en-US" dirty="0" smtClean="0"/>
              <a:t>       </a:t>
            </a:r>
            <a:r>
              <a:rPr lang="en-US" b="1" dirty="0" smtClean="0"/>
              <a:t>Don’t ask two different questions and give one response category</a:t>
            </a:r>
          </a:p>
          <a:p>
            <a:pPr marL="0" indent="0">
              <a:buFont typeface="Arial" charset="0"/>
              <a:buNone/>
              <a:defRPr/>
            </a:pPr>
            <a:r>
              <a:rPr lang="en-US" b="1" dirty="0" smtClean="0"/>
              <a:t>        Use the same format for the whole questionnaire</a:t>
            </a:r>
          </a:p>
          <a:p>
            <a:pPr>
              <a:defRPr/>
            </a:pPr>
            <a:endParaRPr lang="en-US" dirty="0"/>
          </a:p>
          <a:p>
            <a:pPr>
              <a:defRPr/>
            </a:pPr>
            <a:r>
              <a:rPr lang="en-US" dirty="0"/>
              <a:t>Q.7 How would you rate the quality of the PSA(s) that you saw or </a:t>
            </a:r>
            <a:r>
              <a:rPr lang="en-US" dirty="0" smtClean="0"/>
              <a:t>heard? </a:t>
            </a:r>
          </a:p>
          <a:p>
            <a:pPr>
              <a:defRPr/>
            </a:pPr>
            <a:endParaRPr lang="en-US" dirty="0" smtClean="0"/>
          </a:p>
          <a:p>
            <a:pPr marL="457200" indent="-457200">
              <a:buFont typeface="+mj-lt"/>
              <a:buAutoNum type="arabicPeriod"/>
              <a:defRPr/>
            </a:pPr>
            <a:r>
              <a:rPr lang="en-US" dirty="0" smtClean="0"/>
              <a:t>Excellent</a:t>
            </a:r>
          </a:p>
          <a:p>
            <a:pPr marL="457200" indent="-457200">
              <a:buFont typeface="+mj-lt"/>
              <a:buAutoNum type="arabicPeriod"/>
              <a:defRPr/>
            </a:pPr>
            <a:r>
              <a:rPr lang="en-US" dirty="0" smtClean="0"/>
              <a:t>Good</a:t>
            </a:r>
            <a:endParaRPr lang="en-US" dirty="0"/>
          </a:p>
          <a:p>
            <a:pPr marL="457200" indent="-457200">
              <a:buFont typeface="+mj-lt"/>
              <a:buAutoNum type="arabicPeriod"/>
              <a:defRPr/>
            </a:pPr>
            <a:r>
              <a:rPr lang="en-US" dirty="0"/>
              <a:t>Fair</a:t>
            </a:r>
          </a:p>
          <a:p>
            <a:pPr marL="457200" indent="-457200">
              <a:buFont typeface="+mj-lt"/>
              <a:buAutoNum type="arabicPeriod"/>
              <a:defRPr/>
            </a:pPr>
            <a:r>
              <a:rPr lang="en-US" dirty="0"/>
              <a:t>Poor</a:t>
            </a:r>
          </a:p>
          <a:p>
            <a:pPr marL="457200" indent="-457200">
              <a:buFont typeface="+mj-lt"/>
              <a:buAutoNum type="arabicPeriod"/>
              <a:defRPr/>
            </a:pPr>
            <a:r>
              <a:rPr lang="en-US" dirty="0" smtClean="0"/>
              <a:t>Terrible</a:t>
            </a:r>
          </a:p>
          <a:p>
            <a:pPr marL="0" indent="0">
              <a:buFont typeface="Arial" charset="0"/>
              <a:buNone/>
              <a:defRPr/>
            </a:pPr>
            <a:r>
              <a:rPr lang="en-US" dirty="0" smtClean="0"/>
              <a:t>77.  Refused</a:t>
            </a:r>
          </a:p>
          <a:p>
            <a:pPr marL="0" indent="0">
              <a:buFont typeface="Arial" charset="0"/>
              <a:buNone/>
              <a:defRPr/>
            </a:pPr>
            <a:r>
              <a:rPr lang="en-US" dirty="0" smtClean="0"/>
              <a:t>99.  Don't know</a:t>
            </a:r>
          </a:p>
          <a:p>
            <a:pPr marL="457200" indent="-457200">
              <a:buFont typeface="+mj-lt"/>
              <a:buAutoNum type="arabicPeriod"/>
              <a:defRPr/>
            </a:pPr>
            <a:endParaRPr lang="en-US" dirty="0"/>
          </a:p>
        </p:txBody>
      </p:sp>
      <p:sp>
        <p:nvSpPr>
          <p:cNvPr id="15364" name="TextBox 1"/>
          <p:cNvSpPr txBox="1">
            <a:spLocks noChangeArrowheads="1"/>
          </p:cNvSpPr>
          <p:nvPr/>
        </p:nvSpPr>
        <p:spPr bwMode="auto">
          <a:xfrm>
            <a:off x="5964238" y="4014788"/>
            <a:ext cx="2667000" cy="707886"/>
          </a:xfrm>
          <a:prstGeom prst="rect">
            <a:avLst/>
          </a:prstGeom>
          <a:noFill/>
          <a:ln w="38100">
            <a:solidFill>
              <a:schemeClr val="tx1"/>
            </a:solidFill>
            <a:miter lim="800000"/>
            <a:headEnd/>
            <a:tailEnd/>
          </a:ln>
        </p:spPr>
        <p:txBody>
          <a:bodyPr>
            <a:spAutoFit/>
          </a:bodyPr>
          <a:lstStyle/>
          <a:p>
            <a:pPr algn="ctr"/>
            <a:r>
              <a:rPr lang="en-US" sz="2000" dirty="0"/>
              <a:t>Categorical </a:t>
            </a:r>
            <a:r>
              <a:rPr lang="en-US" sz="2000" dirty="0" smtClean="0"/>
              <a:t>Variable</a:t>
            </a:r>
          </a:p>
          <a:p>
            <a:pPr algn="ctr"/>
            <a:r>
              <a:rPr lang="en-US" sz="2000" dirty="0" smtClean="0"/>
              <a:t>(Ordinal)</a:t>
            </a:r>
            <a:endParaRPr lang="en-US" sz="2000" dirty="0"/>
          </a:p>
        </p:txBody>
      </p:sp>
      <p:sp>
        <p:nvSpPr>
          <p:cNvPr id="3" name="Right Arrow 2"/>
          <p:cNvSpPr/>
          <p:nvPr/>
        </p:nvSpPr>
        <p:spPr>
          <a:xfrm>
            <a:off x="4343400" y="4191000"/>
            <a:ext cx="873125" cy="4603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2800" b="1" smtClean="0">
                <a:solidFill>
                  <a:srgbClr val="1F497D"/>
                </a:solidFill>
              </a:rPr>
              <a:t>Main Mistakes (Q8)</a:t>
            </a:r>
            <a:endParaRPr lang="en-US" smtClean="0"/>
          </a:p>
        </p:txBody>
      </p:sp>
      <p:sp>
        <p:nvSpPr>
          <p:cNvPr id="9219" name="Content Placeholder 3"/>
          <p:cNvSpPr>
            <a:spLocks noGrp="1"/>
          </p:cNvSpPr>
          <p:nvPr>
            <p:ph idx="1"/>
          </p:nvPr>
        </p:nvSpPr>
        <p:spPr/>
        <p:txBody>
          <a:bodyPr/>
          <a:lstStyle/>
          <a:p>
            <a:pPr marL="0" indent="0">
              <a:buFont typeface="Arial" charset="0"/>
              <a:buNone/>
              <a:defRPr/>
            </a:pPr>
            <a:r>
              <a:rPr lang="en-US" dirty="0"/>
              <a:t> </a:t>
            </a:r>
            <a:r>
              <a:rPr lang="en-US" dirty="0" smtClean="0"/>
              <a:t>       </a:t>
            </a:r>
            <a:r>
              <a:rPr lang="en-US" b="1" dirty="0" smtClean="0"/>
              <a:t>Use simple, common language</a:t>
            </a:r>
          </a:p>
          <a:p>
            <a:pPr marL="0" indent="0">
              <a:buFont typeface="Arial" charset="0"/>
              <a:buNone/>
              <a:defRPr/>
            </a:pPr>
            <a:r>
              <a:rPr lang="en-US" dirty="0"/>
              <a:t> </a:t>
            </a:r>
            <a:r>
              <a:rPr lang="en-US" dirty="0" smtClean="0"/>
              <a:t>       </a:t>
            </a:r>
            <a:r>
              <a:rPr lang="en-US" b="1" dirty="0"/>
              <a:t>R</a:t>
            </a:r>
            <a:r>
              <a:rPr lang="en-US" b="1" dirty="0" smtClean="0"/>
              <a:t>ecord </a:t>
            </a:r>
            <a:r>
              <a:rPr lang="en-US" b="1" dirty="0"/>
              <a:t>the “action” </a:t>
            </a:r>
            <a:r>
              <a:rPr lang="en-US" b="1" dirty="0" smtClean="0"/>
              <a:t>in a </a:t>
            </a:r>
            <a:r>
              <a:rPr lang="en-US" b="1" dirty="0"/>
              <a:t>more objective, direct manner</a:t>
            </a:r>
            <a:endParaRPr lang="en-US" b="1" dirty="0" smtClean="0"/>
          </a:p>
          <a:p>
            <a:pPr>
              <a:defRPr/>
            </a:pPr>
            <a:endParaRPr lang="en-US" dirty="0"/>
          </a:p>
          <a:p>
            <a:pPr>
              <a:defRPr/>
            </a:pPr>
            <a:r>
              <a:rPr lang="en-US" dirty="0"/>
              <a:t>Q.7 </a:t>
            </a:r>
            <a:r>
              <a:rPr lang="en-US" dirty="0" smtClean="0"/>
              <a:t>Would you say that after sawing the advertisement in the media you started participating in local physical activity programs more frequently than before? </a:t>
            </a:r>
          </a:p>
          <a:p>
            <a:pPr>
              <a:defRPr/>
            </a:pPr>
            <a:endParaRPr lang="en-US" dirty="0" smtClean="0"/>
          </a:p>
          <a:p>
            <a:pPr marL="457200" indent="-457200">
              <a:buFont typeface="Arial" charset="0"/>
              <a:buAutoNum type="arabicPeriod"/>
              <a:defRPr/>
            </a:pPr>
            <a:r>
              <a:rPr lang="en-US" dirty="0">
                <a:solidFill>
                  <a:srgbClr val="FFFFFF"/>
                </a:solidFill>
              </a:rPr>
              <a:t>Yes</a:t>
            </a:r>
          </a:p>
          <a:p>
            <a:pPr marL="457200" indent="-457200">
              <a:buFont typeface="Arial" charset="0"/>
              <a:buAutoNum type="arabicPeriod"/>
              <a:defRPr/>
            </a:pPr>
            <a:r>
              <a:rPr lang="en-US" dirty="0">
                <a:solidFill>
                  <a:srgbClr val="FFFFFF"/>
                </a:solidFill>
              </a:rPr>
              <a:t>No</a:t>
            </a:r>
          </a:p>
          <a:p>
            <a:pPr marL="0" indent="0">
              <a:buFont typeface="Arial" charset="0"/>
              <a:buNone/>
              <a:defRPr/>
            </a:pPr>
            <a:r>
              <a:rPr lang="en-US" dirty="0">
                <a:solidFill>
                  <a:srgbClr val="FFFFFF"/>
                </a:solidFill>
              </a:rPr>
              <a:t>77.  Refused</a:t>
            </a:r>
          </a:p>
          <a:p>
            <a:pPr marL="0" indent="0">
              <a:buFont typeface="Arial" charset="0"/>
              <a:buNone/>
              <a:defRPr/>
            </a:pPr>
            <a:r>
              <a:rPr lang="en-US" dirty="0">
                <a:solidFill>
                  <a:srgbClr val="FFFFFF"/>
                </a:solidFill>
              </a:rPr>
              <a:t>99.  Don't know</a:t>
            </a:r>
          </a:p>
          <a:p>
            <a:pPr marL="457200" indent="-457200">
              <a:buFont typeface="+mj-lt"/>
              <a:buAutoNum type="arabicPeriod"/>
              <a:defRPr/>
            </a:pPr>
            <a:endParaRPr lang="en-US" dirty="0"/>
          </a:p>
        </p:txBody>
      </p:sp>
      <p:sp>
        <p:nvSpPr>
          <p:cNvPr id="16388" name="TextBox 6"/>
          <p:cNvSpPr txBox="1">
            <a:spLocks noChangeArrowheads="1"/>
          </p:cNvSpPr>
          <p:nvPr/>
        </p:nvSpPr>
        <p:spPr bwMode="auto">
          <a:xfrm>
            <a:off x="5486400" y="4114800"/>
            <a:ext cx="2667000" cy="708025"/>
          </a:xfrm>
          <a:prstGeom prst="rect">
            <a:avLst/>
          </a:prstGeom>
          <a:noFill/>
          <a:ln w="38100">
            <a:solidFill>
              <a:srgbClr val="FFFF00"/>
            </a:solidFill>
            <a:miter lim="800000"/>
            <a:headEnd/>
            <a:tailEnd/>
          </a:ln>
        </p:spPr>
        <p:txBody>
          <a:bodyPr>
            <a:spAutoFit/>
          </a:bodyPr>
          <a:lstStyle/>
          <a:p>
            <a:pPr algn="ctr"/>
            <a:r>
              <a:rPr lang="en-US" sz="2000"/>
              <a:t>Closed-Ended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2800" b="1" smtClean="0">
                <a:solidFill>
                  <a:srgbClr val="1F497D"/>
                </a:solidFill>
              </a:rPr>
              <a:t>Main Mistakes (Q9)</a:t>
            </a:r>
            <a:endParaRPr lang="en-US" smtClean="0"/>
          </a:p>
        </p:txBody>
      </p:sp>
      <p:sp>
        <p:nvSpPr>
          <p:cNvPr id="9219" name="Content Placeholder 3"/>
          <p:cNvSpPr>
            <a:spLocks noGrp="1"/>
          </p:cNvSpPr>
          <p:nvPr>
            <p:ph idx="1"/>
          </p:nvPr>
        </p:nvSpPr>
        <p:spPr/>
        <p:txBody>
          <a:bodyPr/>
          <a:lstStyle/>
          <a:p>
            <a:pPr marL="0" indent="0">
              <a:buFont typeface="Arial" charset="0"/>
              <a:buNone/>
              <a:defRPr/>
            </a:pPr>
            <a:r>
              <a:rPr lang="en-US" dirty="0"/>
              <a:t> </a:t>
            </a:r>
            <a:r>
              <a:rPr lang="en-US" dirty="0" smtClean="0"/>
              <a:t>       </a:t>
            </a:r>
            <a:r>
              <a:rPr lang="en-US" b="1" dirty="0" smtClean="0"/>
              <a:t>Don’t use leading questions</a:t>
            </a:r>
          </a:p>
          <a:p>
            <a:pPr marL="0" indent="0">
              <a:buFont typeface="Arial" charset="0"/>
              <a:buNone/>
              <a:defRPr/>
            </a:pPr>
            <a:r>
              <a:rPr lang="en-US" b="1" dirty="0"/>
              <a:t> </a:t>
            </a:r>
            <a:r>
              <a:rPr lang="en-US" b="1" dirty="0" smtClean="0"/>
              <a:t>       Keep related questions together</a:t>
            </a:r>
          </a:p>
          <a:p>
            <a:pPr marL="0" indent="0">
              <a:buFont typeface="Arial" charset="0"/>
              <a:buNone/>
              <a:defRPr/>
            </a:pPr>
            <a:r>
              <a:rPr lang="en-US" dirty="0"/>
              <a:t> </a:t>
            </a:r>
            <a:r>
              <a:rPr lang="en-US" dirty="0" smtClean="0"/>
              <a:t>       </a:t>
            </a:r>
          </a:p>
          <a:p>
            <a:pPr>
              <a:defRPr/>
            </a:pPr>
            <a:endParaRPr lang="en-US" dirty="0"/>
          </a:p>
          <a:p>
            <a:pPr>
              <a:defRPr/>
            </a:pPr>
            <a:r>
              <a:rPr lang="en-US" dirty="0"/>
              <a:t>What do you recall about the information that you read, saw, or heard?</a:t>
            </a:r>
            <a:endParaRPr lang="en-US" dirty="0" smtClean="0"/>
          </a:p>
          <a:p>
            <a:pPr marL="457200" indent="-457200">
              <a:buFont typeface="+mj-lt"/>
              <a:buAutoNum type="arabicPeriod"/>
              <a:defRPr/>
            </a:pPr>
            <a:endParaRPr lang="en-US" dirty="0" smtClean="0"/>
          </a:p>
          <a:p>
            <a:pPr marL="0" indent="0">
              <a:buFont typeface="Arial" charset="0"/>
              <a:buNone/>
              <a:defRPr/>
            </a:pPr>
            <a:r>
              <a:rPr lang="en-US" dirty="0" smtClean="0"/>
              <a:t>	_______________</a:t>
            </a:r>
            <a:endParaRPr lang="en-US" dirty="0"/>
          </a:p>
        </p:txBody>
      </p:sp>
      <p:sp>
        <p:nvSpPr>
          <p:cNvPr id="17412" name="TextBox 3"/>
          <p:cNvSpPr txBox="1">
            <a:spLocks noChangeArrowheads="1"/>
          </p:cNvSpPr>
          <p:nvPr/>
        </p:nvSpPr>
        <p:spPr bwMode="auto">
          <a:xfrm>
            <a:off x="5715000" y="3276600"/>
            <a:ext cx="2667000" cy="708025"/>
          </a:xfrm>
          <a:prstGeom prst="rect">
            <a:avLst/>
          </a:prstGeom>
          <a:noFill/>
          <a:ln w="38100">
            <a:solidFill>
              <a:srgbClr val="FFFF00"/>
            </a:solidFill>
            <a:miter lim="800000"/>
            <a:headEnd/>
            <a:tailEnd/>
          </a:ln>
        </p:spPr>
        <p:txBody>
          <a:bodyPr>
            <a:spAutoFit/>
          </a:bodyPr>
          <a:lstStyle/>
          <a:p>
            <a:pPr algn="ctr"/>
            <a:r>
              <a:rPr lang="en-US" sz="2000"/>
              <a:t>Open-Ended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2800" b="1" smtClean="0">
                <a:solidFill>
                  <a:srgbClr val="1F497D"/>
                </a:solidFill>
              </a:rPr>
              <a:t>Main Mistakes (Q10)</a:t>
            </a:r>
            <a:endParaRPr lang="en-US" smtClean="0"/>
          </a:p>
        </p:txBody>
      </p:sp>
      <p:sp>
        <p:nvSpPr>
          <p:cNvPr id="9219" name="Content Placeholder 3"/>
          <p:cNvSpPr>
            <a:spLocks noGrp="1"/>
          </p:cNvSpPr>
          <p:nvPr>
            <p:ph idx="1"/>
          </p:nvPr>
        </p:nvSpPr>
        <p:spPr/>
        <p:txBody>
          <a:bodyPr/>
          <a:lstStyle/>
          <a:p>
            <a:pPr marL="0" indent="0" algn="just">
              <a:buFont typeface="Arial" charset="0"/>
              <a:buNone/>
              <a:defRPr/>
            </a:pPr>
            <a:r>
              <a:rPr lang="en-US" b="1" dirty="0" smtClean="0"/>
              <a:t>    </a:t>
            </a:r>
          </a:p>
          <a:p>
            <a:pPr marL="0" indent="0" algn="just">
              <a:buFont typeface="Arial" charset="0"/>
              <a:buNone/>
              <a:defRPr/>
            </a:pPr>
            <a:endParaRPr lang="en-US" b="1" dirty="0"/>
          </a:p>
          <a:p>
            <a:pPr marL="0" indent="0" algn="just">
              <a:buFont typeface="Arial" charset="0"/>
              <a:buNone/>
              <a:defRPr/>
            </a:pPr>
            <a:r>
              <a:rPr lang="en-US" b="1" dirty="0"/>
              <a:t> </a:t>
            </a:r>
            <a:r>
              <a:rPr lang="en-US" b="1" dirty="0" smtClean="0"/>
              <a:t>    The introduction tells that the information they give is confidential. Asking for personal information after ensuring confidentiality needs to be explained clearly, and the respondent reassured that their name will not be associated with their responses.</a:t>
            </a:r>
          </a:p>
          <a:p>
            <a:pPr marL="0" indent="0">
              <a:buFont typeface="Arial" charset="0"/>
              <a:buNone/>
              <a:defRPr/>
            </a:pPr>
            <a:endParaRPr lang="en-US" dirty="0" smtClean="0"/>
          </a:p>
          <a:p>
            <a:pPr marL="0" indent="0">
              <a:buFont typeface="Arial" charset="0"/>
              <a:buNone/>
              <a:defRPr/>
            </a:pPr>
            <a:r>
              <a:rPr lang="en-US" b="1" dirty="0" smtClean="0"/>
              <a:t>     The best way to do so is to state why you are asking, and then give them the option to provide the information, otherwise it can lead to some hostility.</a:t>
            </a:r>
          </a:p>
          <a:p>
            <a:pPr marL="0" indent="0">
              <a:buFont typeface="Arial" charset="0"/>
              <a:buNone/>
              <a:defRPr/>
            </a:pPr>
            <a:endParaRPr lang="en-US" b="1" dirty="0" smtClean="0"/>
          </a:p>
          <a:p>
            <a:pPr marL="457200" indent="-457200">
              <a:buFont typeface="+mj-lt"/>
              <a:buAutoNum type="arabicPeriod"/>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381000"/>
            <a:ext cx="7086600" cy="1371600"/>
          </a:xfrm>
        </p:spPr>
        <p:txBody>
          <a:bodyPr/>
          <a:lstStyle/>
          <a:p>
            <a:pPr eaLnBrk="1" hangingPunct="1"/>
            <a:r>
              <a:rPr lang="en-US" b="1" smtClean="0">
                <a:solidFill>
                  <a:schemeClr val="bg2"/>
                </a:solidFill>
                <a:latin typeface="Footlight MT Light" pitchFamily="18" charset="0"/>
              </a:rPr>
              <a:t>Reference book &amp; page number for the lecture resource</a:t>
            </a:r>
          </a:p>
        </p:txBody>
      </p:sp>
      <p:pic>
        <p:nvPicPr>
          <p:cNvPr id="4" name="Picture 3"/>
          <p:cNvPicPr/>
          <p:nvPr/>
        </p:nvPicPr>
        <p:blipFill>
          <a:blip r:embed="rId3" cstate="print"/>
          <a:srcRect/>
          <a:stretch>
            <a:fillRect/>
          </a:stretch>
        </p:blipFill>
        <p:spPr bwMode="auto">
          <a:xfrm>
            <a:off x="304800" y="5410200"/>
            <a:ext cx="9906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22532" name="Content Placeholder 4"/>
          <p:cNvSpPr>
            <a:spLocks noGrp="1"/>
          </p:cNvSpPr>
          <p:nvPr>
            <p:ph idx="1"/>
          </p:nvPr>
        </p:nvSpPr>
        <p:spPr>
          <a:xfrm>
            <a:off x="1600200" y="2057400"/>
            <a:ext cx="7086600" cy="4648200"/>
          </a:xfrm>
        </p:spPr>
        <p:txBody>
          <a:bodyPr/>
          <a:lstStyle/>
          <a:p>
            <a:pPr eaLnBrk="1" hangingPunct="1">
              <a:lnSpc>
                <a:spcPct val="150000"/>
              </a:lnSpc>
            </a:pPr>
            <a:r>
              <a:rPr lang="en-US" dirty="0" smtClean="0">
                <a:solidFill>
                  <a:srgbClr val="000000"/>
                </a:solidFill>
              </a:rPr>
              <a:t>What's wrong with this questionnaire, The health communication unit, </a:t>
            </a:r>
            <a:r>
              <a:rPr lang="en-US" dirty="0" err="1" smtClean="0">
                <a:solidFill>
                  <a:srgbClr val="000000"/>
                </a:solidFill>
              </a:rPr>
              <a:t>Dalla</a:t>
            </a:r>
            <a:r>
              <a:rPr lang="en-US" dirty="0" smtClean="0">
                <a:solidFill>
                  <a:srgbClr val="000000"/>
                </a:solidFill>
              </a:rPr>
              <a:t> Lana School of Public Health, Toronto, Canada</a:t>
            </a:r>
          </a:p>
          <a:p>
            <a:pPr eaLnBrk="1" hangingPunct="1">
              <a:lnSpc>
                <a:spcPct val="150000"/>
              </a:lnSpc>
            </a:pPr>
            <a:r>
              <a:rPr lang="en-US" dirty="0" err="1" smtClean="0">
                <a:solidFill>
                  <a:srgbClr val="000000"/>
                </a:solidFill>
              </a:rPr>
              <a:t>Ashry</a:t>
            </a:r>
            <a:r>
              <a:rPr lang="en-US" dirty="0" smtClean="0">
                <a:solidFill>
                  <a:srgbClr val="000000"/>
                </a:solidFill>
              </a:rPr>
              <a:t> Gad Mohamed, Lecture on Questionnaire Design, College of Medicine &amp; KKUH</a:t>
            </a:r>
          </a:p>
          <a:p>
            <a:pPr eaLnBrk="1" hangingPunct="1">
              <a:lnSpc>
                <a:spcPct val="150000"/>
              </a:lnSpc>
            </a:pPr>
            <a:r>
              <a:rPr lang="en-US" dirty="0" smtClean="0">
                <a:solidFill>
                  <a:srgbClr val="000000"/>
                </a:solidFill>
              </a:rPr>
              <a:t>B. </a:t>
            </a:r>
            <a:r>
              <a:rPr lang="en-US" dirty="0" err="1" smtClean="0">
                <a:solidFill>
                  <a:srgbClr val="000000"/>
                </a:solidFill>
              </a:rPr>
              <a:t>Hulley</a:t>
            </a:r>
            <a:r>
              <a:rPr lang="en-US" dirty="0" smtClean="0">
                <a:solidFill>
                  <a:srgbClr val="000000"/>
                </a:solidFill>
              </a:rPr>
              <a:t>, Designing Clinical Research, Second Edition, Lippincott Williams and Wilkins, 2001</a:t>
            </a:r>
          </a:p>
          <a:p>
            <a:pPr eaLnBrk="1" hangingPunct="1">
              <a:lnSpc>
                <a:spcPct val="150000"/>
              </a:lnSpc>
            </a:pPr>
            <a:r>
              <a:rPr lang="en-US" dirty="0" err="1">
                <a:solidFill>
                  <a:srgbClr val="000000"/>
                </a:solidFill>
              </a:rPr>
              <a:t>Shaikh</a:t>
            </a:r>
            <a:r>
              <a:rPr lang="en-US" dirty="0">
                <a:solidFill>
                  <a:srgbClr val="000000"/>
                </a:solidFill>
              </a:rPr>
              <a:t> </a:t>
            </a:r>
            <a:r>
              <a:rPr lang="en-US" dirty="0" err="1">
                <a:solidFill>
                  <a:srgbClr val="000000"/>
                </a:solidFill>
              </a:rPr>
              <a:t>Shaffi</a:t>
            </a:r>
            <a:r>
              <a:rPr lang="en-US" dirty="0">
                <a:solidFill>
                  <a:srgbClr val="000000"/>
                </a:solidFill>
              </a:rPr>
              <a:t> </a:t>
            </a:r>
            <a:r>
              <a:rPr lang="en-US" dirty="0" err="1" smtClean="0">
                <a:solidFill>
                  <a:srgbClr val="000000"/>
                </a:solidFill>
              </a:rPr>
              <a:t>Ahamed</a:t>
            </a:r>
            <a:r>
              <a:rPr lang="en-US" dirty="0" smtClean="0">
                <a:solidFill>
                  <a:srgbClr val="000000"/>
                </a:solidFill>
              </a:rPr>
              <a:t>, Lecture </a:t>
            </a:r>
            <a:r>
              <a:rPr lang="en-US" dirty="0">
                <a:solidFill>
                  <a:srgbClr val="000000"/>
                </a:solidFill>
              </a:rPr>
              <a:t>on Introduction to Biostatistics </a:t>
            </a:r>
            <a:r>
              <a:rPr lang="en-US" dirty="0" smtClean="0">
                <a:solidFill>
                  <a:srgbClr val="000000"/>
                </a:solidFill>
              </a:rPr>
              <a:t>&amp; Types </a:t>
            </a:r>
            <a:r>
              <a:rPr lang="en-US" dirty="0">
                <a:solidFill>
                  <a:srgbClr val="000000"/>
                </a:solidFill>
              </a:rPr>
              <a:t>of </a:t>
            </a:r>
            <a:r>
              <a:rPr lang="en-US" dirty="0" smtClean="0">
                <a:solidFill>
                  <a:srgbClr val="000000"/>
                </a:solidFill>
              </a:rPr>
              <a:t>data, </a:t>
            </a:r>
            <a:r>
              <a:rPr lang="en-US" dirty="0">
                <a:solidFill>
                  <a:srgbClr val="000000"/>
                </a:solidFill>
              </a:rPr>
              <a:t>College of Medicine &amp; KKUH</a:t>
            </a:r>
          </a:p>
          <a:p>
            <a:pPr eaLnBrk="1" hangingPunct="1">
              <a:lnSpc>
                <a:spcPct val="150000"/>
              </a:lnSpc>
            </a:pPr>
            <a:endParaRPr lang="en-US" dirty="0" smtClean="0">
              <a:solidFill>
                <a:srgbClr val="000000"/>
              </a:solidFill>
            </a:endParaRPr>
          </a:p>
          <a:p>
            <a:pPr eaLnBrk="1" hangingPunct="1"/>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Font typeface="Arial" charset="0"/>
              <a:buNone/>
              <a:defRPr/>
            </a:pPr>
            <a:endParaRPr lang="en-US" dirty="0" smtClean="0"/>
          </a:p>
          <a:p>
            <a:pPr marL="0" indent="0" algn="ctr">
              <a:buFont typeface="Arial" charset="0"/>
              <a:buNone/>
              <a:defRPr/>
            </a:pPr>
            <a:endParaRPr lang="en-US" dirty="0"/>
          </a:p>
          <a:p>
            <a:pPr marL="0" indent="0" algn="ctr">
              <a:buFont typeface="Arial" charset="0"/>
              <a:buNone/>
              <a:defRPr/>
            </a:pPr>
            <a:r>
              <a:rPr lang="en-US" sz="4800" dirty="0" smtClean="0"/>
              <a:t>Thank you</a:t>
            </a:r>
          </a:p>
          <a:p>
            <a:pPr algn="ctr">
              <a:defRPr/>
            </a:pPr>
            <a:endParaRPr lang="en-US" sz="4800" dirty="0"/>
          </a:p>
          <a:p>
            <a:pPr marL="0" indent="0" algn="ctr">
              <a:buFont typeface="Arial" charset="0"/>
              <a:buNone/>
              <a:defRPr/>
            </a:pPr>
            <a:r>
              <a:rPr lang="en-US" sz="4800" dirty="0" smtClean="0"/>
              <a:t>Questions?</a:t>
            </a:r>
            <a:endParaRPr 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6629400" cy="990600"/>
          </a:xfrm>
        </p:spPr>
        <p:txBody>
          <a:bodyPr/>
          <a:lstStyle/>
          <a:p>
            <a:pPr eaLnBrk="1" hangingPunct="1"/>
            <a:r>
              <a:rPr lang="en-US" b="1" dirty="0" smtClean="0">
                <a:solidFill>
                  <a:schemeClr val="bg2"/>
                </a:solidFill>
                <a:latin typeface="Footlight MT Light" pitchFamily="18" charset="0"/>
              </a:rPr>
              <a:t>OBJECTIVES</a:t>
            </a:r>
          </a:p>
        </p:txBody>
      </p:sp>
      <p:pic>
        <p:nvPicPr>
          <p:cNvPr id="4" name="Picture 3"/>
          <p:cNvPicPr/>
          <p:nvPr/>
        </p:nvPicPr>
        <p:blipFill>
          <a:blip r:embed="rId2" cstate="print"/>
          <a:srcRect/>
          <a:stretch>
            <a:fillRect/>
          </a:stretch>
        </p:blipFill>
        <p:spPr bwMode="auto">
          <a:xfrm>
            <a:off x="228600" y="5410200"/>
            <a:ext cx="8382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5124" name="Content Placeholder 4"/>
          <p:cNvSpPr>
            <a:spLocks noGrp="1"/>
          </p:cNvSpPr>
          <p:nvPr>
            <p:ph idx="1"/>
          </p:nvPr>
        </p:nvSpPr>
        <p:spPr>
          <a:xfrm>
            <a:off x="762000" y="1641475"/>
            <a:ext cx="8153400" cy="5181600"/>
          </a:xfrm>
        </p:spPr>
        <p:txBody>
          <a:bodyPr/>
          <a:lstStyle/>
          <a:p>
            <a:pPr>
              <a:lnSpc>
                <a:spcPct val="150000"/>
              </a:lnSpc>
            </a:pPr>
            <a:r>
              <a:rPr lang="en-US" sz="3200" dirty="0" smtClean="0"/>
              <a:t>Validity and reliability of Instruments</a:t>
            </a:r>
          </a:p>
          <a:p>
            <a:pPr>
              <a:lnSpc>
                <a:spcPct val="150000"/>
              </a:lnSpc>
            </a:pPr>
            <a:r>
              <a:rPr lang="en-US" sz="3200" dirty="0" smtClean="0"/>
              <a:t>Main mistakes in preparing questionnaires</a:t>
            </a:r>
          </a:p>
          <a:p>
            <a:pPr>
              <a:lnSpc>
                <a:spcPct val="150000"/>
              </a:lnSpc>
            </a:pPr>
            <a:r>
              <a:rPr lang="en-US" sz="3200" dirty="0" smtClean="0"/>
              <a:t>Types of questions</a:t>
            </a:r>
          </a:p>
          <a:p>
            <a:pPr>
              <a:lnSpc>
                <a:spcPct val="150000"/>
              </a:lnSpc>
            </a:pPr>
            <a:r>
              <a:rPr lang="en-US" sz="3200" dirty="0" smtClean="0"/>
              <a:t>Types of variables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wipe(down)">
                                      <p:cBhvr>
                                        <p:cTn id="7" dur="5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24">
                                            <p:txEl>
                                              <p:pRg st="1" end="1"/>
                                            </p:txEl>
                                          </p:spTgt>
                                        </p:tgtEl>
                                        <p:attrNameLst>
                                          <p:attrName>style.visibility</p:attrName>
                                        </p:attrNameLst>
                                      </p:cBhvr>
                                      <p:to>
                                        <p:strVal val="visible"/>
                                      </p:to>
                                    </p:set>
                                    <p:animEffect transition="in" filter="wipe(down)">
                                      <p:cBhvr>
                                        <p:cTn id="12" dur="500"/>
                                        <p:tgtEl>
                                          <p:spTgt spid="512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24">
                                            <p:txEl>
                                              <p:pRg st="2" end="2"/>
                                            </p:txEl>
                                          </p:spTgt>
                                        </p:tgtEl>
                                        <p:attrNameLst>
                                          <p:attrName>style.visibility</p:attrName>
                                        </p:attrNameLst>
                                      </p:cBhvr>
                                      <p:to>
                                        <p:strVal val="visible"/>
                                      </p:to>
                                    </p:set>
                                    <p:animEffect transition="in" filter="wipe(down)">
                                      <p:cBhvr>
                                        <p:cTn id="17" dur="500"/>
                                        <p:tgtEl>
                                          <p:spTgt spid="5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wipe(down)">
                                      <p:cBhvr>
                                        <p:cTn id="22" dur="500"/>
                                        <p:tgtEl>
                                          <p:spTgt spid="51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AU" sz="2800" b="1" smtClean="0">
                <a:solidFill>
                  <a:schemeClr val="tx2"/>
                </a:solidFill>
              </a:rPr>
              <a:t>Which one is better?</a:t>
            </a:r>
            <a:endParaRPr lang="en-US" sz="3200" smtClean="0">
              <a:solidFill>
                <a:schemeClr val="tx2"/>
              </a:solidFill>
            </a:endParaRPr>
          </a:p>
        </p:txBody>
      </p:sp>
      <p:pic>
        <p:nvPicPr>
          <p:cNvPr id="5123" name="Picture 13" descr="4759.jpg"/>
          <p:cNvPicPr>
            <a:picLocks noChangeAspect="1"/>
          </p:cNvPicPr>
          <p:nvPr/>
        </p:nvPicPr>
        <p:blipFill>
          <a:blip r:embed="rId2" cstate="print"/>
          <a:srcRect/>
          <a:stretch>
            <a:fillRect/>
          </a:stretch>
        </p:blipFill>
        <p:spPr bwMode="auto">
          <a:xfrm>
            <a:off x="914400" y="1981200"/>
            <a:ext cx="2847975" cy="2847975"/>
          </a:xfrm>
          <a:prstGeom prst="rect">
            <a:avLst/>
          </a:prstGeom>
          <a:noFill/>
          <a:ln w="9525">
            <a:noFill/>
            <a:miter lim="800000"/>
            <a:headEnd/>
            <a:tailEnd/>
          </a:ln>
        </p:spPr>
      </p:pic>
      <p:pic>
        <p:nvPicPr>
          <p:cNvPr id="5124" name="Picture 14" descr="Digital Weight Scales.jpg"/>
          <p:cNvPicPr>
            <a:picLocks noChangeAspect="1"/>
          </p:cNvPicPr>
          <p:nvPr/>
        </p:nvPicPr>
        <p:blipFill>
          <a:blip r:embed="rId3" cstate="print"/>
          <a:srcRect/>
          <a:stretch>
            <a:fillRect/>
          </a:stretch>
        </p:blipFill>
        <p:spPr bwMode="auto">
          <a:xfrm>
            <a:off x="5257800" y="1981200"/>
            <a:ext cx="2857500" cy="2924175"/>
          </a:xfrm>
          <a:prstGeom prst="rect">
            <a:avLst/>
          </a:prstGeom>
          <a:noFill/>
          <a:ln w="9525">
            <a:noFill/>
            <a:miter lim="800000"/>
            <a:headEnd/>
            <a:tailEnd/>
          </a:ln>
        </p:spPr>
      </p:pic>
      <p:sp>
        <p:nvSpPr>
          <p:cNvPr id="5125" name="TextBox 15"/>
          <p:cNvSpPr txBox="1">
            <a:spLocks noChangeArrowheads="1"/>
          </p:cNvSpPr>
          <p:nvPr/>
        </p:nvSpPr>
        <p:spPr bwMode="auto">
          <a:xfrm>
            <a:off x="4191000" y="2743200"/>
            <a:ext cx="533400" cy="1446213"/>
          </a:xfrm>
          <a:prstGeom prst="rect">
            <a:avLst/>
          </a:prstGeom>
          <a:noFill/>
          <a:ln w="9525">
            <a:noFill/>
            <a:miter lim="800000"/>
            <a:headEnd/>
            <a:tailEnd/>
          </a:ln>
        </p:spPr>
        <p:txBody>
          <a:bodyPr>
            <a:spAutoFit/>
          </a:bodyPr>
          <a:lstStyle/>
          <a:p>
            <a:r>
              <a:rPr lang="en-US" sz="880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Validity and Reliability</a:t>
            </a:r>
          </a:p>
        </p:txBody>
      </p:sp>
      <p:pic>
        <p:nvPicPr>
          <p:cNvPr id="7171" name="Content Placeholder 4" descr="validity-and-reliability.jpg"/>
          <p:cNvPicPr>
            <a:picLocks noGrp="1" noChangeAspect="1"/>
          </p:cNvPicPr>
          <p:nvPr>
            <p:ph idx="1"/>
          </p:nvPr>
        </p:nvPicPr>
        <p:blipFill>
          <a:blip r:embed="rId2" cstate="print"/>
          <a:srcRect/>
          <a:stretch>
            <a:fillRect/>
          </a:stretch>
        </p:blipFill>
        <p:spPr>
          <a:xfrm>
            <a:off x="93663" y="2046288"/>
            <a:ext cx="9050337" cy="394811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2800" b="1" smtClean="0">
                <a:solidFill>
                  <a:schemeClr val="tx2"/>
                </a:solidFill>
              </a:rPr>
              <a:t>Main Mistakes (Introd.)</a:t>
            </a:r>
          </a:p>
        </p:txBody>
      </p:sp>
      <p:sp>
        <p:nvSpPr>
          <p:cNvPr id="8195" name="Content Placeholder 3"/>
          <p:cNvSpPr>
            <a:spLocks noGrp="1"/>
          </p:cNvSpPr>
          <p:nvPr>
            <p:ph idx="1"/>
          </p:nvPr>
        </p:nvSpPr>
        <p:spPr/>
        <p:txBody>
          <a:bodyPr/>
          <a:lstStyle/>
          <a:p>
            <a:pPr marL="0" indent="0">
              <a:buFont typeface="Arial" charset="0"/>
              <a:buNone/>
              <a:defRPr/>
            </a:pPr>
            <a:r>
              <a:rPr lang="en-US" sz="2400" dirty="0" smtClean="0"/>
              <a:t>	</a:t>
            </a:r>
            <a:r>
              <a:rPr lang="en-US" sz="2400" b="1" dirty="0" smtClean="0"/>
              <a:t>An </a:t>
            </a:r>
            <a:r>
              <a:rPr lang="en-US" sz="2400" b="1" dirty="0"/>
              <a:t>introduction should</a:t>
            </a:r>
            <a:r>
              <a:rPr lang="en-US" sz="2400" b="1" dirty="0" smtClean="0"/>
              <a:t>:</a:t>
            </a:r>
          </a:p>
          <a:p>
            <a:pPr>
              <a:defRPr/>
            </a:pPr>
            <a:endParaRPr lang="en-US" sz="2400" dirty="0"/>
          </a:p>
          <a:p>
            <a:pPr>
              <a:defRPr/>
            </a:pPr>
            <a:r>
              <a:rPr lang="en-US" sz="2400" dirty="0" smtClean="0"/>
              <a:t>Include </a:t>
            </a:r>
            <a:r>
              <a:rPr lang="en-US" sz="2400" dirty="0"/>
              <a:t>the name of the organization conducting the survey, to ensure the </a:t>
            </a:r>
            <a:r>
              <a:rPr lang="en-US" sz="2400" dirty="0" smtClean="0"/>
              <a:t>validity to </a:t>
            </a:r>
            <a:r>
              <a:rPr lang="en-US" sz="2400" dirty="0"/>
              <a:t>the respondent (in some special cases a “blind” survey is required, and </a:t>
            </a:r>
            <a:r>
              <a:rPr lang="en-US" sz="2400" dirty="0" smtClean="0"/>
              <a:t>the name </a:t>
            </a:r>
            <a:r>
              <a:rPr lang="en-US" sz="2400" dirty="0"/>
              <a:t>will not be given</a:t>
            </a:r>
            <a:r>
              <a:rPr lang="en-US" sz="2400" dirty="0" smtClean="0"/>
              <a:t>)</a:t>
            </a:r>
          </a:p>
          <a:p>
            <a:pPr>
              <a:defRPr/>
            </a:pPr>
            <a:endParaRPr lang="en-US" sz="2400" dirty="0"/>
          </a:p>
          <a:p>
            <a:pPr>
              <a:defRPr/>
            </a:pPr>
            <a:r>
              <a:rPr lang="en-US" sz="2400" dirty="0" smtClean="0"/>
              <a:t>Let </a:t>
            </a:r>
            <a:r>
              <a:rPr lang="en-US" sz="2400" dirty="0"/>
              <a:t>the respondent know how long the interview will </a:t>
            </a:r>
            <a:r>
              <a:rPr lang="en-US" sz="2400" dirty="0" smtClean="0"/>
              <a:t>take</a:t>
            </a:r>
          </a:p>
          <a:p>
            <a:pPr>
              <a:defRPr/>
            </a:pPr>
            <a:endParaRPr lang="en-US" sz="2400" dirty="0"/>
          </a:p>
          <a:p>
            <a:pPr>
              <a:defRPr/>
            </a:pPr>
            <a:r>
              <a:rPr lang="en-US" sz="2400" dirty="0" smtClean="0"/>
              <a:t>Let </a:t>
            </a:r>
            <a:r>
              <a:rPr lang="en-US" sz="2400" dirty="0"/>
              <a:t>the respondent know that their responses will be confidential and anonymous</a:t>
            </a: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2800" b="1" smtClean="0">
                <a:solidFill>
                  <a:srgbClr val="1F497D"/>
                </a:solidFill>
              </a:rPr>
              <a:t>Main Mistakes (Q1)</a:t>
            </a:r>
            <a:endParaRPr lang="en-US" smtClean="0"/>
          </a:p>
        </p:txBody>
      </p:sp>
      <p:sp>
        <p:nvSpPr>
          <p:cNvPr id="9219" name="Content Placeholder 3"/>
          <p:cNvSpPr>
            <a:spLocks noGrp="1"/>
          </p:cNvSpPr>
          <p:nvPr>
            <p:ph idx="1"/>
          </p:nvPr>
        </p:nvSpPr>
        <p:spPr/>
        <p:txBody>
          <a:bodyPr/>
          <a:lstStyle/>
          <a:p>
            <a:pPr marL="0" indent="0">
              <a:buFont typeface="Arial" charset="0"/>
              <a:buNone/>
              <a:defRPr/>
            </a:pPr>
            <a:r>
              <a:rPr lang="en-US" b="1" dirty="0"/>
              <a:t> </a:t>
            </a:r>
            <a:r>
              <a:rPr lang="en-US" b="1" dirty="0" smtClean="0"/>
              <a:t>    1. Personal information, such as income, should always be kept until the end of the interview</a:t>
            </a:r>
          </a:p>
          <a:p>
            <a:pPr>
              <a:defRPr/>
            </a:pPr>
            <a:endParaRPr lang="en-US" dirty="0"/>
          </a:p>
          <a:p>
            <a:pPr marL="0" indent="0">
              <a:buFont typeface="Arial" charset="0"/>
              <a:buNone/>
              <a:defRPr/>
            </a:pPr>
            <a:r>
              <a:rPr lang="en-US" dirty="0" smtClean="0"/>
              <a:t>     </a:t>
            </a:r>
            <a:r>
              <a:rPr lang="en-US" b="1" dirty="0" smtClean="0"/>
              <a:t>2. Use </a:t>
            </a:r>
            <a:r>
              <a:rPr lang="en-US" b="1" dirty="0"/>
              <a:t>of </a:t>
            </a:r>
            <a:r>
              <a:rPr lang="en-US" b="1" dirty="0" smtClean="0"/>
              <a:t>pre-coded </a:t>
            </a:r>
            <a:r>
              <a:rPr lang="en-US" b="1" dirty="0"/>
              <a:t>income </a:t>
            </a:r>
            <a:r>
              <a:rPr lang="en-US" b="1" dirty="0" smtClean="0"/>
              <a:t>categories</a:t>
            </a:r>
          </a:p>
          <a:p>
            <a:pPr>
              <a:defRPr/>
            </a:pPr>
            <a:endParaRPr lang="en-US" dirty="0"/>
          </a:p>
          <a:p>
            <a:pPr>
              <a:lnSpc>
                <a:spcPct val="150000"/>
              </a:lnSpc>
              <a:defRPr/>
            </a:pPr>
            <a:r>
              <a:rPr lang="en-US" dirty="0"/>
              <a:t> </a:t>
            </a:r>
            <a:r>
              <a:rPr lang="en-US" dirty="0" smtClean="0"/>
              <a:t>1. less than 4000            </a:t>
            </a:r>
            <a:endParaRPr lang="en-US" dirty="0"/>
          </a:p>
          <a:p>
            <a:pPr>
              <a:lnSpc>
                <a:spcPct val="150000"/>
              </a:lnSpc>
              <a:defRPr/>
            </a:pPr>
            <a:r>
              <a:rPr lang="en-US" dirty="0" smtClean="0"/>
              <a:t> 2. 4000 - 7999	 </a:t>
            </a:r>
          </a:p>
          <a:p>
            <a:pPr>
              <a:lnSpc>
                <a:spcPct val="150000"/>
              </a:lnSpc>
              <a:defRPr/>
            </a:pPr>
            <a:r>
              <a:rPr lang="en-US" dirty="0" smtClean="0"/>
              <a:t> 3. 8000-13999</a:t>
            </a:r>
          </a:p>
          <a:p>
            <a:pPr>
              <a:lnSpc>
                <a:spcPct val="150000"/>
              </a:lnSpc>
              <a:defRPr/>
            </a:pPr>
            <a:r>
              <a:rPr lang="en-US" dirty="0" smtClean="0"/>
              <a:t> 4. 14000 or above</a:t>
            </a:r>
            <a:endParaRPr lang="en-US" dirty="0"/>
          </a:p>
          <a:p>
            <a:pPr>
              <a:lnSpc>
                <a:spcPct val="150000"/>
              </a:lnSpc>
              <a:defRPr/>
            </a:pPr>
            <a:r>
              <a:rPr lang="en-US" dirty="0" smtClean="0"/>
              <a:t> 77.  </a:t>
            </a:r>
            <a:r>
              <a:rPr lang="en-US" dirty="0"/>
              <a:t>Refused</a:t>
            </a:r>
          </a:p>
          <a:p>
            <a:pPr>
              <a:lnSpc>
                <a:spcPct val="150000"/>
              </a:lnSpc>
              <a:defRPr/>
            </a:pPr>
            <a:r>
              <a:rPr lang="en-US" dirty="0" smtClean="0"/>
              <a:t> 99. </a:t>
            </a:r>
            <a:r>
              <a:rPr lang="en-US" dirty="0"/>
              <a:t>Don't know</a:t>
            </a:r>
          </a:p>
          <a:p>
            <a:pPr>
              <a:defRPr/>
            </a:pPr>
            <a:endParaRPr lang="en-US" dirty="0" smtClean="0"/>
          </a:p>
        </p:txBody>
      </p:sp>
      <p:sp>
        <p:nvSpPr>
          <p:cNvPr id="9220" name="TextBox 1"/>
          <p:cNvSpPr txBox="1">
            <a:spLocks noChangeArrowheads="1"/>
          </p:cNvSpPr>
          <p:nvPr/>
        </p:nvSpPr>
        <p:spPr bwMode="auto">
          <a:xfrm>
            <a:off x="5943600" y="3991045"/>
            <a:ext cx="2667000" cy="707886"/>
          </a:xfrm>
          <a:prstGeom prst="rect">
            <a:avLst/>
          </a:prstGeom>
          <a:noFill/>
          <a:ln w="38100">
            <a:solidFill>
              <a:schemeClr val="tx1"/>
            </a:solidFill>
            <a:miter lim="800000"/>
            <a:headEnd/>
            <a:tailEnd/>
          </a:ln>
        </p:spPr>
        <p:txBody>
          <a:bodyPr>
            <a:spAutoFit/>
          </a:bodyPr>
          <a:lstStyle/>
          <a:p>
            <a:pPr algn="ctr"/>
            <a:r>
              <a:rPr lang="en-US" sz="2000" dirty="0"/>
              <a:t>Categorical </a:t>
            </a:r>
            <a:r>
              <a:rPr lang="en-US" sz="2000" dirty="0" smtClean="0"/>
              <a:t>Variable</a:t>
            </a:r>
          </a:p>
          <a:p>
            <a:pPr algn="ctr"/>
            <a:r>
              <a:rPr lang="en-US" sz="2000" dirty="0" smtClean="0"/>
              <a:t>(Ordinal)</a:t>
            </a:r>
            <a:endParaRPr lang="en-US" sz="2000" dirty="0"/>
          </a:p>
        </p:txBody>
      </p:sp>
      <p:sp>
        <p:nvSpPr>
          <p:cNvPr id="3" name="Right Arrow 2"/>
          <p:cNvSpPr/>
          <p:nvPr/>
        </p:nvSpPr>
        <p:spPr>
          <a:xfrm>
            <a:off x="4495800" y="4298950"/>
            <a:ext cx="873125" cy="4603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ounded Rectangle 3"/>
          <p:cNvSpPr/>
          <p:nvPr/>
        </p:nvSpPr>
        <p:spPr>
          <a:xfrm>
            <a:off x="4419600" y="5410200"/>
            <a:ext cx="3581400" cy="838200"/>
          </a:xfrm>
          <a:prstGeom prst="roundRect">
            <a:avLst/>
          </a:prstGeom>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For continuous variables </a:t>
            </a:r>
            <a:r>
              <a:rPr lang="en-US" dirty="0" smtClean="0">
                <a:solidFill>
                  <a:srgbClr val="FFFF00"/>
                </a:solidFill>
              </a:rPr>
              <a:t>like</a:t>
            </a:r>
          </a:p>
          <a:p>
            <a:pPr algn="ctr"/>
            <a:r>
              <a:rPr lang="en-US" dirty="0" smtClean="0">
                <a:solidFill>
                  <a:srgbClr val="FFFF00"/>
                </a:solidFill>
              </a:rPr>
              <a:t> </a:t>
            </a:r>
            <a:r>
              <a:rPr lang="en-US" b="1" dirty="0">
                <a:solidFill>
                  <a:srgbClr val="FFFF00"/>
                </a:solidFill>
              </a:rPr>
              <a:t>age, height, weight, etc</a:t>
            </a:r>
            <a:r>
              <a:rPr lang="en-US" b="1" dirty="0" smtClean="0">
                <a:solidFill>
                  <a:srgbClr val="FFFF00"/>
                </a:solidFill>
              </a:rPr>
              <a:t>.</a:t>
            </a:r>
          </a:p>
          <a:p>
            <a:pPr algn="ctr"/>
            <a:r>
              <a:rPr lang="en-US" dirty="0" smtClean="0">
                <a:solidFill>
                  <a:srgbClr val="FFFF00"/>
                </a:solidFill>
              </a:rPr>
              <a:t> </a:t>
            </a:r>
            <a:r>
              <a:rPr lang="en-US" dirty="0">
                <a:solidFill>
                  <a:srgbClr val="FFFF00"/>
                </a:solidFill>
              </a:rPr>
              <a:t>avoid using pre-coded options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22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b="1" smtClean="0">
                <a:solidFill>
                  <a:srgbClr val="1F497D"/>
                </a:solidFill>
              </a:rPr>
              <a:t>Main Mistakes (Q2)</a:t>
            </a:r>
            <a:endParaRPr lang="en-US" smtClean="0"/>
          </a:p>
        </p:txBody>
      </p:sp>
      <p:sp>
        <p:nvSpPr>
          <p:cNvPr id="9219" name="Content Placeholder 3"/>
          <p:cNvSpPr>
            <a:spLocks noGrp="1"/>
          </p:cNvSpPr>
          <p:nvPr>
            <p:ph idx="1"/>
          </p:nvPr>
        </p:nvSpPr>
        <p:spPr/>
        <p:txBody>
          <a:bodyPr/>
          <a:lstStyle/>
          <a:p>
            <a:pPr marL="0" indent="0">
              <a:buFont typeface="Arial" charset="0"/>
              <a:buNone/>
              <a:defRPr/>
            </a:pPr>
            <a:r>
              <a:rPr lang="en-US" dirty="0" smtClean="0"/>
              <a:t>       </a:t>
            </a:r>
            <a:r>
              <a:rPr lang="en-US" b="1" dirty="0" smtClean="0"/>
              <a:t>Use simple, clear language</a:t>
            </a:r>
            <a:endParaRPr lang="en-US" dirty="0" smtClean="0"/>
          </a:p>
          <a:p>
            <a:pPr>
              <a:defRPr/>
            </a:pPr>
            <a:endParaRPr lang="en-US" dirty="0" smtClean="0"/>
          </a:p>
          <a:p>
            <a:pPr marL="0" indent="0">
              <a:lnSpc>
                <a:spcPct val="150000"/>
              </a:lnSpc>
              <a:buFont typeface="Arial" charset="0"/>
              <a:buNone/>
              <a:defRPr/>
            </a:pPr>
            <a:r>
              <a:rPr lang="en-US" dirty="0" smtClean="0"/>
              <a:t>“</a:t>
            </a:r>
            <a:r>
              <a:rPr lang="en-US" dirty="0"/>
              <a:t>fitness and recreation opportunities</a:t>
            </a:r>
            <a:r>
              <a:rPr lang="en-US" dirty="0" smtClean="0"/>
              <a:t>”,   or  “sports </a:t>
            </a:r>
            <a:r>
              <a:rPr lang="en-US" dirty="0"/>
              <a:t>and fitness activities</a:t>
            </a:r>
            <a:r>
              <a:rPr lang="en-US" dirty="0" smtClean="0"/>
              <a:t>”</a:t>
            </a:r>
          </a:p>
          <a:p>
            <a:pPr marL="0" indent="0">
              <a:lnSpc>
                <a:spcPct val="150000"/>
              </a:lnSpc>
              <a:buFont typeface="Arial" charset="0"/>
              <a:buNone/>
              <a:defRPr/>
            </a:pPr>
            <a:endParaRPr lang="en-US" dirty="0"/>
          </a:p>
          <a:p>
            <a:pPr marL="457200" indent="-457200">
              <a:lnSpc>
                <a:spcPct val="150000"/>
              </a:lnSpc>
              <a:buFont typeface="Arial" charset="0"/>
              <a:buAutoNum type="arabicPeriod"/>
              <a:defRPr/>
            </a:pPr>
            <a:r>
              <a:rPr lang="en-US" dirty="0" smtClean="0"/>
              <a:t>Yes</a:t>
            </a:r>
          </a:p>
          <a:p>
            <a:pPr marL="457200" indent="-457200">
              <a:lnSpc>
                <a:spcPct val="150000"/>
              </a:lnSpc>
              <a:buFont typeface="Arial" charset="0"/>
              <a:buAutoNum type="arabicPeriod"/>
              <a:defRPr/>
            </a:pPr>
            <a:r>
              <a:rPr lang="en-US" dirty="0" smtClean="0"/>
              <a:t>No</a:t>
            </a:r>
          </a:p>
          <a:p>
            <a:pPr marL="0" indent="0">
              <a:lnSpc>
                <a:spcPct val="150000"/>
              </a:lnSpc>
              <a:buFont typeface="Arial" charset="0"/>
              <a:buNone/>
              <a:defRPr/>
            </a:pPr>
            <a:r>
              <a:rPr lang="en-US" dirty="0" smtClean="0"/>
              <a:t>77.  Refused</a:t>
            </a:r>
          </a:p>
          <a:p>
            <a:pPr marL="0" indent="0">
              <a:lnSpc>
                <a:spcPct val="150000"/>
              </a:lnSpc>
              <a:buFont typeface="Arial" charset="0"/>
              <a:buNone/>
              <a:defRPr/>
            </a:pPr>
            <a:r>
              <a:rPr lang="en-US" dirty="0" smtClean="0"/>
              <a:t>99. Don't know</a:t>
            </a:r>
          </a:p>
          <a:p>
            <a:pPr marL="457200" indent="-457200">
              <a:lnSpc>
                <a:spcPct val="150000"/>
              </a:lnSpc>
              <a:buFont typeface="Arial" charset="0"/>
              <a:buAutoNum type="arabicPeriod"/>
              <a:defRPr/>
            </a:pPr>
            <a:endParaRPr lang="en-US" dirty="0" smtClean="0"/>
          </a:p>
        </p:txBody>
      </p:sp>
      <p:sp>
        <p:nvSpPr>
          <p:cNvPr id="10244" name="TextBox 1"/>
          <p:cNvSpPr txBox="1">
            <a:spLocks noChangeArrowheads="1"/>
          </p:cNvSpPr>
          <p:nvPr/>
        </p:nvSpPr>
        <p:spPr bwMode="auto">
          <a:xfrm>
            <a:off x="5938838" y="3822770"/>
            <a:ext cx="2667000" cy="707886"/>
          </a:xfrm>
          <a:prstGeom prst="rect">
            <a:avLst/>
          </a:prstGeom>
          <a:noFill/>
          <a:ln w="38100">
            <a:solidFill>
              <a:schemeClr val="tx1"/>
            </a:solidFill>
            <a:miter lim="800000"/>
            <a:headEnd/>
            <a:tailEnd/>
          </a:ln>
        </p:spPr>
        <p:txBody>
          <a:bodyPr>
            <a:spAutoFit/>
          </a:bodyPr>
          <a:lstStyle/>
          <a:p>
            <a:pPr algn="ctr"/>
            <a:r>
              <a:rPr lang="en-US" sz="2000" dirty="0"/>
              <a:t>Categorical Variable</a:t>
            </a:r>
          </a:p>
          <a:p>
            <a:pPr algn="ctr"/>
            <a:r>
              <a:rPr lang="en-US" sz="2000" dirty="0" smtClean="0"/>
              <a:t>(Nominal)</a:t>
            </a:r>
          </a:p>
        </p:txBody>
      </p:sp>
      <p:sp>
        <p:nvSpPr>
          <p:cNvPr id="3" name="Right Arrow 2"/>
          <p:cNvSpPr/>
          <p:nvPr/>
        </p:nvSpPr>
        <p:spPr>
          <a:xfrm>
            <a:off x="4343400" y="4130675"/>
            <a:ext cx="873125" cy="4603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2800" b="1" smtClean="0">
                <a:solidFill>
                  <a:srgbClr val="1F497D"/>
                </a:solidFill>
              </a:rPr>
              <a:t>Main Mistakes (Q3)</a:t>
            </a:r>
            <a:endParaRPr lang="en-US" smtClean="0"/>
          </a:p>
        </p:txBody>
      </p:sp>
      <p:sp>
        <p:nvSpPr>
          <p:cNvPr id="9219" name="Content Placeholder 3"/>
          <p:cNvSpPr>
            <a:spLocks noGrp="1"/>
          </p:cNvSpPr>
          <p:nvPr>
            <p:ph idx="1"/>
          </p:nvPr>
        </p:nvSpPr>
        <p:spPr/>
        <p:txBody>
          <a:bodyPr/>
          <a:lstStyle/>
          <a:p>
            <a:pPr marL="0" indent="0">
              <a:buFont typeface="Arial" charset="0"/>
              <a:buNone/>
              <a:defRPr/>
            </a:pPr>
            <a:r>
              <a:rPr lang="en-US" dirty="0" smtClean="0"/>
              <a:t>       </a:t>
            </a:r>
            <a:r>
              <a:rPr lang="en-US" b="1" dirty="0" smtClean="0"/>
              <a:t>Avoid asking “aided awareness” questions.</a:t>
            </a:r>
          </a:p>
          <a:p>
            <a:pPr marL="0" indent="0">
              <a:buFont typeface="Arial" charset="0"/>
              <a:buNone/>
              <a:defRPr/>
            </a:pPr>
            <a:r>
              <a:rPr lang="en-US" b="1" dirty="0" smtClean="0"/>
              <a:t>       Keep questions short.</a:t>
            </a:r>
          </a:p>
          <a:p>
            <a:pPr marL="0" indent="0">
              <a:buFont typeface="Arial" charset="0"/>
              <a:buNone/>
              <a:defRPr/>
            </a:pPr>
            <a:endParaRPr lang="en-US" dirty="0" smtClean="0"/>
          </a:p>
          <a:p>
            <a:pPr marL="0" indent="0">
              <a:lnSpc>
                <a:spcPct val="150000"/>
              </a:lnSpc>
              <a:buFont typeface="Arial" charset="0"/>
              <a:buNone/>
              <a:defRPr/>
            </a:pPr>
            <a:r>
              <a:rPr lang="en-US" dirty="0" smtClean="0"/>
              <a:t>Q3. Have you recently seen, read, or heard anything about fitness and recreation programs in your community?</a:t>
            </a:r>
          </a:p>
          <a:p>
            <a:pPr marL="457200" indent="-457200">
              <a:lnSpc>
                <a:spcPct val="150000"/>
              </a:lnSpc>
              <a:buFont typeface="Arial" charset="0"/>
              <a:buAutoNum type="arabicPeriod"/>
              <a:defRPr/>
            </a:pPr>
            <a:r>
              <a:rPr lang="en-US" dirty="0" smtClean="0"/>
              <a:t>Yes</a:t>
            </a:r>
          </a:p>
          <a:p>
            <a:pPr marL="457200" indent="-457200">
              <a:lnSpc>
                <a:spcPct val="150000"/>
              </a:lnSpc>
              <a:buFont typeface="Arial" charset="0"/>
              <a:buAutoNum type="arabicPeriod"/>
              <a:defRPr/>
            </a:pPr>
            <a:r>
              <a:rPr lang="en-US" dirty="0" smtClean="0"/>
              <a:t>No</a:t>
            </a:r>
          </a:p>
          <a:p>
            <a:pPr marL="0" indent="0">
              <a:lnSpc>
                <a:spcPct val="150000"/>
              </a:lnSpc>
              <a:buFont typeface="Arial" charset="0"/>
              <a:buNone/>
              <a:defRPr/>
            </a:pPr>
            <a:r>
              <a:rPr lang="en-US" dirty="0" smtClean="0"/>
              <a:t>77.  Refused</a:t>
            </a:r>
          </a:p>
          <a:p>
            <a:pPr marL="0" indent="0">
              <a:lnSpc>
                <a:spcPct val="150000"/>
              </a:lnSpc>
              <a:buFont typeface="Arial" charset="0"/>
              <a:buNone/>
              <a:defRPr/>
            </a:pPr>
            <a:r>
              <a:rPr lang="en-US" dirty="0" smtClean="0"/>
              <a:t>99. Don't know</a:t>
            </a:r>
          </a:p>
          <a:p>
            <a:pPr marL="457200" indent="-457200">
              <a:lnSpc>
                <a:spcPct val="150000"/>
              </a:lnSpc>
              <a:buFont typeface="Arial" charset="0"/>
              <a:buAutoNum type="arabicPeriod"/>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800" b="1" smtClean="0">
                <a:solidFill>
                  <a:srgbClr val="1F497D"/>
                </a:solidFill>
              </a:rPr>
              <a:t>Main Mistakes (Q4)</a:t>
            </a:r>
            <a:endParaRPr lang="en-US" smtClean="0"/>
          </a:p>
        </p:txBody>
      </p:sp>
      <p:sp>
        <p:nvSpPr>
          <p:cNvPr id="9219" name="Content Placeholder 3"/>
          <p:cNvSpPr>
            <a:spLocks noGrp="1"/>
          </p:cNvSpPr>
          <p:nvPr>
            <p:ph idx="1"/>
          </p:nvPr>
        </p:nvSpPr>
        <p:spPr/>
        <p:txBody>
          <a:bodyPr/>
          <a:lstStyle/>
          <a:p>
            <a:pPr marL="0" indent="0">
              <a:buFont typeface="Arial" charset="0"/>
              <a:buNone/>
              <a:defRPr/>
            </a:pPr>
            <a:r>
              <a:rPr lang="en-US" dirty="0"/>
              <a:t> </a:t>
            </a:r>
            <a:r>
              <a:rPr lang="en-US" dirty="0" smtClean="0"/>
              <a:t>       </a:t>
            </a:r>
            <a:r>
              <a:rPr lang="en-US" b="1" dirty="0" smtClean="0"/>
              <a:t>Don’t ask two </a:t>
            </a:r>
            <a:r>
              <a:rPr lang="en-US" b="1" dirty="0"/>
              <a:t>different questions and </a:t>
            </a:r>
            <a:r>
              <a:rPr lang="en-US" b="1" dirty="0" smtClean="0"/>
              <a:t>give one </a:t>
            </a:r>
            <a:r>
              <a:rPr lang="en-US" b="1" dirty="0"/>
              <a:t>response category</a:t>
            </a:r>
            <a:endParaRPr lang="en-US" b="1" dirty="0" smtClean="0"/>
          </a:p>
          <a:p>
            <a:pPr marL="0" indent="0">
              <a:buFont typeface="Arial" charset="0"/>
              <a:buNone/>
              <a:defRPr/>
            </a:pPr>
            <a:r>
              <a:rPr lang="en-US" dirty="0"/>
              <a:t> </a:t>
            </a:r>
            <a:r>
              <a:rPr lang="en-US" dirty="0" smtClean="0"/>
              <a:t>       </a:t>
            </a:r>
            <a:r>
              <a:rPr lang="en-US" b="1" dirty="0" smtClean="0"/>
              <a:t>Divide into two questions</a:t>
            </a:r>
          </a:p>
          <a:p>
            <a:pPr>
              <a:defRPr/>
            </a:pPr>
            <a:endParaRPr lang="en-US" dirty="0"/>
          </a:p>
          <a:p>
            <a:pPr>
              <a:defRPr/>
            </a:pPr>
            <a:r>
              <a:rPr lang="en-US" dirty="0"/>
              <a:t>Are you currently a member of a gym or fitness club</a:t>
            </a:r>
            <a:r>
              <a:rPr lang="en-US" dirty="0" smtClean="0"/>
              <a:t>?</a:t>
            </a:r>
          </a:p>
          <a:p>
            <a:pPr marL="457200" indent="-457200">
              <a:buFont typeface="Arial" charset="0"/>
              <a:buAutoNum type="arabicPeriod"/>
              <a:defRPr/>
            </a:pPr>
            <a:r>
              <a:rPr lang="en-US" dirty="0" smtClean="0"/>
              <a:t>Yes</a:t>
            </a:r>
          </a:p>
          <a:p>
            <a:pPr marL="457200" indent="-457200">
              <a:buFont typeface="Arial" charset="0"/>
              <a:buAutoNum type="arabicPeriod"/>
              <a:defRPr/>
            </a:pPr>
            <a:r>
              <a:rPr lang="en-US" dirty="0" smtClean="0"/>
              <a:t>No</a:t>
            </a:r>
          </a:p>
          <a:p>
            <a:pPr marL="0" indent="0">
              <a:buFont typeface="Arial" charset="0"/>
              <a:buNone/>
              <a:defRPr/>
            </a:pPr>
            <a:r>
              <a:rPr lang="en-US" dirty="0" smtClean="0"/>
              <a:t>77.  Refused</a:t>
            </a:r>
          </a:p>
          <a:p>
            <a:pPr marL="0" indent="0">
              <a:buFont typeface="Arial" charset="0"/>
              <a:buNone/>
              <a:defRPr/>
            </a:pPr>
            <a:r>
              <a:rPr lang="en-US" dirty="0" smtClean="0"/>
              <a:t>99.  Don't know</a:t>
            </a:r>
          </a:p>
          <a:p>
            <a:pPr>
              <a:defRPr/>
            </a:pPr>
            <a:endParaRPr lang="en-US" dirty="0"/>
          </a:p>
          <a:p>
            <a:pPr>
              <a:defRPr/>
            </a:pPr>
            <a:r>
              <a:rPr lang="en-US" dirty="0" smtClean="0"/>
              <a:t>Do </a:t>
            </a:r>
            <a:r>
              <a:rPr lang="en-US" dirty="0"/>
              <a:t>you participate in any regular physical fitness program?</a:t>
            </a:r>
          </a:p>
          <a:p>
            <a:pPr marL="457200" indent="-457200">
              <a:buFont typeface="Arial" charset="0"/>
              <a:buAutoNum type="arabicPeriod"/>
              <a:defRPr/>
            </a:pPr>
            <a:r>
              <a:rPr lang="en-US" dirty="0" smtClean="0"/>
              <a:t>Yes</a:t>
            </a:r>
          </a:p>
          <a:p>
            <a:pPr marL="457200" indent="-457200">
              <a:buFont typeface="Arial" charset="0"/>
              <a:buAutoNum type="arabicPeriod"/>
              <a:defRPr/>
            </a:pPr>
            <a:r>
              <a:rPr lang="en-US" dirty="0" smtClean="0"/>
              <a:t>No</a:t>
            </a:r>
          </a:p>
          <a:p>
            <a:pPr marL="0" indent="0">
              <a:buFont typeface="Arial" charset="0"/>
              <a:buNone/>
              <a:defRPr/>
            </a:pPr>
            <a:r>
              <a:rPr lang="en-US" dirty="0" smtClean="0"/>
              <a:t>77.  Refused</a:t>
            </a:r>
          </a:p>
          <a:p>
            <a:pPr marL="0" indent="0">
              <a:buFont typeface="Arial" charset="0"/>
              <a:buNone/>
              <a:defRPr/>
            </a:pPr>
            <a:r>
              <a:rPr lang="en-US" dirty="0" smtClean="0"/>
              <a:t>99.  Don't know</a:t>
            </a:r>
          </a:p>
        </p:txBody>
      </p:sp>
      <p:sp>
        <p:nvSpPr>
          <p:cNvPr id="12292" name="TextBox 1"/>
          <p:cNvSpPr txBox="1">
            <a:spLocks noChangeArrowheads="1"/>
          </p:cNvSpPr>
          <p:nvPr/>
        </p:nvSpPr>
        <p:spPr bwMode="auto">
          <a:xfrm>
            <a:off x="5938838" y="3124200"/>
            <a:ext cx="2667000" cy="707886"/>
          </a:xfrm>
          <a:prstGeom prst="rect">
            <a:avLst/>
          </a:prstGeom>
          <a:noFill/>
          <a:ln w="38100">
            <a:solidFill>
              <a:schemeClr val="tx1"/>
            </a:solidFill>
            <a:miter lim="800000"/>
            <a:headEnd/>
            <a:tailEnd/>
          </a:ln>
        </p:spPr>
        <p:txBody>
          <a:bodyPr>
            <a:spAutoFit/>
          </a:bodyPr>
          <a:lstStyle/>
          <a:p>
            <a:pPr algn="ctr"/>
            <a:r>
              <a:rPr lang="en-US" sz="2000" dirty="0"/>
              <a:t>Categorical Variable</a:t>
            </a:r>
          </a:p>
          <a:p>
            <a:pPr algn="ctr"/>
            <a:r>
              <a:rPr lang="en-US" sz="2000" dirty="0" smtClean="0"/>
              <a:t>(Nominal)</a:t>
            </a:r>
            <a:endParaRPr lang="en-US" sz="2000" dirty="0"/>
          </a:p>
        </p:txBody>
      </p:sp>
      <p:sp>
        <p:nvSpPr>
          <p:cNvPr id="3" name="Right Arrow 2"/>
          <p:cNvSpPr/>
          <p:nvPr/>
        </p:nvSpPr>
        <p:spPr>
          <a:xfrm>
            <a:off x="4343400" y="3300413"/>
            <a:ext cx="873125" cy="47625"/>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3" grpId="0" animBg="1"/>
    </p:bld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63900D7-24D1-4512-9B80-8E174AC88C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2842</TotalTime>
  <Words>663</Words>
  <Application>Microsoft Office PowerPoint</Application>
  <PresentationFormat>On-screen Show (4:3)</PresentationFormat>
  <Paragraphs>153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TP101967919_template</vt:lpstr>
      <vt:lpstr> Questionnaire Design   </vt:lpstr>
      <vt:lpstr>OBJECTIVES</vt:lpstr>
      <vt:lpstr>Which one is better?</vt:lpstr>
      <vt:lpstr>Validity and Reliability</vt:lpstr>
      <vt:lpstr>Main Mistakes (Introd.)</vt:lpstr>
      <vt:lpstr>Main Mistakes (Q1)</vt:lpstr>
      <vt:lpstr>Main Mistakes (Q2)</vt:lpstr>
      <vt:lpstr>Main Mistakes (Q3)</vt:lpstr>
      <vt:lpstr>Main Mistakes (Q4)</vt:lpstr>
      <vt:lpstr>Main Mistakes (Q5)</vt:lpstr>
      <vt:lpstr>Main Mistakes (Q6)</vt:lpstr>
      <vt:lpstr>Main Mistakes (Q7)</vt:lpstr>
      <vt:lpstr>Main Mistakes (Q8)</vt:lpstr>
      <vt:lpstr>Main Mistakes (Q9)</vt:lpstr>
      <vt:lpstr>Main Mistakes (Q10)</vt:lpstr>
      <vt:lpstr>Reference book &amp; page number for the lecture resource</vt:lpstr>
      <vt:lpstr>Slide 17</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OF LECTURE</dc:title>
  <dc:creator>Anne</dc:creator>
  <cp:lastModifiedBy>User</cp:lastModifiedBy>
  <cp:revision>249</cp:revision>
  <dcterms:created xsi:type="dcterms:W3CDTF">2011-06-06T04:56:19Z</dcterms:created>
  <dcterms:modified xsi:type="dcterms:W3CDTF">2013-10-23T06:18:47Z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TC019679209991</vt:lpwstr>
  </property>
</Properties>
</file>