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theme/themeOverride4.xml" ContentType="application/vnd.openxmlformats-officedocument.themeOverr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2" r:id="rId1"/>
    <p:sldMasterId id="2147483804" r:id="rId2"/>
  </p:sldMasterIdLst>
  <p:notesMasterIdLst>
    <p:notesMasterId r:id="rId44"/>
  </p:notesMasterIdLst>
  <p:handoutMasterIdLst>
    <p:handoutMasterId r:id="rId45"/>
  </p:handoutMasterIdLst>
  <p:sldIdLst>
    <p:sldId id="327" r:id="rId3"/>
    <p:sldId id="394" r:id="rId4"/>
    <p:sldId id="348" r:id="rId5"/>
    <p:sldId id="397" r:id="rId6"/>
    <p:sldId id="349" r:id="rId7"/>
    <p:sldId id="351" r:id="rId8"/>
    <p:sldId id="352" r:id="rId9"/>
    <p:sldId id="350" r:id="rId10"/>
    <p:sldId id="353" r:id="rId11"/>
    <p:sldId id="426" r:id="rId12"/>
    <p:sldId id="427" r:id="rId13"/>
    <p:sldId id="428" r:id="rId14"/>
    <p:sldId id="354" r:id="rId15"/>
    <p:sldId id="402" r:id="rId16"/>
    <p:sldId id="361" r:id="rId17"/>
    <p:sldId id="403" r:id="rId18"/>
    <p:sldId id="404" r:id="rId19"/>
    <p:sldId id="399" r:id="rId20"/>
    <p:sldId id="405" r:id="rId21"/>
    <p:sldId id="401" r:id="rId22"/>
    <p:sldId id="406" r:id="rId23"/>
    <p:sldId id="357" r:id="rId24"/>
    <p:sldId id="407" r:id="rId25"/>
    <p:sldId id="408" r:id="rId26"/>
    <p:sldId id="409" r:id="rId27"/>
    <p:sldId id="410" r:id="rId28"/>
    <p:sldId id="412" r:id="rId29"/>
    <p:sldId id="413" r:id="rId30"/>
    <p:sldId id="414" r:id="rId31"/>
    <p:sldId id="415" r:id="rId32"/>
    <p:sldId id="417" r:id="rId33"/>
    <p:sldId id="400" r:id="rId34"/>
    <p:sldId id="418" r:id="rId35"/>
    <p:sldId id="419" r:id="rId36"/>
    <p:sldId id="420" r:id="rId37"/>
    <p:sldId id="421" r:id="rId38"/>
    <p:sldId id="422" r:id="rId39"/>
    <p:sldId id="423" r:id="rId40"/>
    <p:sldId id="387" r:id="rId41"/>
    <p:sldId id="424" r:id="rId42"/>
    <p:sldId id="425" r:id="rId43"/>
  </p:sldIdLst>
  <p:sldSz cx="9144000" cy="6858000" type="screen4x3"/>
  <p:notesSz cx="6858000" cy="9144000"/>
  <p:defaultTextStyle>
    <a:defPPr>
      <a:defRPr lang="en-US"/>
    </a:defPPr>
    <a:lvl1pPr algn="l" rtl="0" fontAlgn="base">
      <a:spcBef>
        <a:spcPct val="0"/>
      </a:spcBef>
      <a:spcAft>
        <a:spcPct val="0"/>
      </a:spcAft>
      <a:defRPr sz="2800" b="1" kern="1200">
        <a:solidFill>
          <a:srgbClr val="0000FF"/>
        </a:solidFill>
        <a:latin typeface="Arial" pitchFamily="34" charset="0"/>
        <a:ea typeface="MS PGothic" pitchFamily="34" charset="-128"/>
        <a:cs typeface="+mn-cs"/>
      </a:defRPr>
    </a:lvl1pPr>
    <a:lvl2pPr marL="457200" algn="l" rtl="0" fontAlgn="base">
      <a:spcBef>
        <a:spcPct val="0"/>
      </a:spcBef>
      <a:spcAft>
        <a:spcPct val="0"/>
      </a:spcAft>
      <a:defRPr sz="2800" b="1" kern="1200">
        <a:solidFill>
          <a:srgbClr val="0000FF"/>
        </a:solidFill>
        <a:latin typeface="Arial" pitchFamily="34" charset="0"/>
        <a:ea typeface="MS PGothic" pitchFamily="34" charset="-128"/>
        <a:cs typeface="+mn-cs"/>
      </a:defRPr>
    </a:lvl2pPr>
    <a:lvl3pPr marL="914400" algn="l" rtl="0" fontAlgn="base">
      <a:spcBef>
        <a:spcPct val="0"/>
      </a:spcBef>
      <a:spcAft>
        <a:spcPct val="0"/>
      </a:spcAft>
      <a:defRPr sz="2800" b="1" kern="1200">
        <a:solidFill>
          <a:srgbClr val="0000FF"/>
        </a:solidFill>
        <a:latin typeface="Arial" pitchFamily="34" charset="0"/>
        <a:ea typeface="MS PGothic" pitchFamily="34" charset="-128"/>
        <a:cs typeface="+mn-cs"/>
      </a:defRPr>
    </a:lvl3pPr>
    <a:lvl4pPr marL="1371600" algn="l" rtl="0" fontAlgn="base">
      <a:spcBef>
        <a:spcPct val="0"/>
      </a:spcBef>
      <a:spcAft>
        <a:spcPct val="0"/>
      </a:spcAft>
      <a:defRPr sz="2800" b="1" kern="1200">
        <a:solidFill>
          <a:srgbClr val="0000FF"/>
        </a:solidFill>
        <a:latin typeface="Arial" pitchFamily="34" charset="0"/>
        <a:ea typeface="MS PGothic" pitchFamily="34" charset="-128"/>
        <a:cs typeface="+mn-cs"/>
      </a:defRPr>
    </a:lvl4pPr>
    <a:lvl5pPr marL="1828800" algn="l" rtl="0" fontAlgn="base">
      <a:spcBef>
        <a:spcPct val="0"/>
      </a:spcBef>
      <a:spcAft>
        <a:spcPct val="0"/>
      </a:spcAft>
      <a:defRPr sz="2800" b="1" kern="1200">
        <a:solidFill>
          <a:srgbClr val="0000FF"/>
        </a:solidFill>
        <a:latin typeface="Arial" pitchFamily="34" charset="0"/>
        <a:ea typeface="MS PGothic" pitchFamily="34" charset="-128"/>
        <a:cs typeface="+mn-cs"/>
      </a:defRPr>
    </a:lvl5pPr>
    <a:lvl6pPr marL="2286000" algn="l" defTabSz="914400" rtl="0" eaLnBrk="1" latinLnBrk="0" hangingPunct="1">
      <a:defRPr sz="2800" b="1" kern="1200">
        <a:solidFill>
          <a:srgbClr val="0000FF"/>
        </a:solidFill>
        <a:latin typeface="Arial" pitchFamily="34" charset="0"/>
        <a:ea typeface="MS PGothic" pitchFamily="34" charset="-128"/>
        <a:cs typeface="+mn-cs"/>
      </a:defRPr>
    </a:lvl6pPr>
    <a:lvl7pPr marL="2743200" algn="l" defTabSz="914400" rtl="0" eaLnBrk="1" latinLnBrk="0" hangingPunct="1">
      <a:defRPr sz="2800" b="1" kern="1200">
        <a:solidFill>
          <a:srgbClr val="0000FF"/>
        </a:solidFill>
        <a:latin typeface="Arial" pitchFamily="34" charset="0"/>
        <a:ea typeface="MS PGothic" pitchFamily="34" charset="-128"/>
        <a:cs typeface="+mn-cs"/>
      </a:defRPr>
    </a:lvl7pPr>
    <a:lvl8pPr marL="3200400" algn="l" defTabSz="914400" rtl="0" eaLnBrk="1" latinLnBrk="0" hangingPunct="1">
      <a:defRPr sz="2800" b="1" kern="1200">
        <a:solidFill>
          <a:srgbClr val="0000FF"/>
        </a:solidFill>
        <a:latin typeface="Arial" pitchFamily="34" charset="0"/>
        <a:ea typeface="MS PGothic" pitchFamily="34" charset="-128"/>
        <a:cs typeface="+mn-cs"/>
      </a:defRPr>
    </a:lvl8pPr>
    <a:lvl9pPr marL="3657600" algn="l" defTabSz="914400" rtl="0" eaLnBrk="1" latinLnBrk="0" hangingPunct="1">
      <a:defRPr sz="2800" b="1" kern="1200">
        <a:solidFill>
          <a:srgbClr val="0000FF"/>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FF"/>
    <a:srgbClr val="5D3F03"/>
    <a:srgbClr val="DA081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p:scale>
          <a:sx n="70" d="100"/>
          <a:sy n="70" d="100"/>
        </p:scale>
        <p:origin x="-1386" y="-78"/>
      </p:cViewPr>
      <p:guideLst>
        <p:guide orient="horz" pos="2160"/>
        <p:guide pos="2880"/>
      </p:guideLst>
    </p:cSldViewPr>
  </p:slideViewPr>
  <p:outlineViewPr>
    <p:cViewPr>
      <p:scale>
        <a:sx n="33" d="100"/>
        <a:sy n="33" d="100"/>
      </p:scale>
      <p:origin x="54" y="681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S PGothic" pitchFamily="34" charset="-128"/>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ea typeface="MS PGothic" pitchFamily="34" charset="-128"/>
                <a:cs typeface="Arial" charset="0"/>
              </a:defRPr>
            </a:lvl1pPr>
          </a:lstStyle>
          <a:p>
            <a:pPr>
              <a:defRPr/>
            </a:pPr>
            <a:r>
              <a:rPr lang="en-US"/>
              <a:t>03/11/2012</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S PGothic" pitchFamily="34" charset="-128"/>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charset="0"/>
                <a:ea typeface="MS PGothic" pitchFamily="34" charset="-128"/>
                <a:cs typeface="Arial" charset="0"/>
              </a:defRPr>
            </a:lvl1pPr>
          </a:lstStyle>
          <a:p>
            <a:pPr>
              <a:defRPr/>
            </a:pPr>
            <a:fld id="{F48ADFAA-0A92-4DF1-B339-0AD5B9BC1F2A}" type="slidenum">
              <a:rPr lang="en-US"/>
              <a:pPr>
                <a:defRPr/>
              </a:pPr>
              <a:t>‹#›</a:t>
            </a:fld>
            <a:endParaRPr lang="en-US"/>
          </a:p>
        </p:txBody>
      </p:sp>
    </p:spTree>
    <p:extLst>
      <p:ext uri="{BB962C8B-B14F-4D97-AF65-F5344CB8AC3E}">
        <p14:creationId xmlns:p14="http://schemas.microsoft.com/office/powerpoint/2010/main" xmlns="" val="259942182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a:solidFill>
                  <a:schemeClr val="tx1"/>
                </a:solidFill>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ea typeface="ＭＳ Ｐゴシック" charset="-128"/>
                <a:cs typeface="+mn-cs"/>
              </a:defRPr>
            </a:lvl1pPr>
          </a:lstStyle>
          <a:p>
            <a:pPr>
              <a:defRPr/>
            </a:pPr>
            <a:r>
              <a:rPr lang="en-US"/>
              <a:t>03/11/2012</a:t>
            </a: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a:solidFill>
                  <a:schemeClr val="tx1"/>
                </a:solidFill>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ea typeface="ＭＳ Ｐゴシック" charset="-128"/>
                <a:cs typeface="+mn-cs"/>
              </a:defRPr>
            </a:lvl1pPr>
          </a:lstStyle>
          <a:p>
            <a:pPr>
              <a:defRPr/>
            </a:pPr>
            <a:fld id="{4E203E8B-D07C-4DE1-AD23-15E6007545C8}" type="slidenum">
              <a:rPr lang="en-US"/>
              <a:pPr>
                <a:defRPr/>
              </a:pPr>
              <a:t>‹#›</a:t>
            </a:fld>
            <a:endParaRPr lang="en-US"/>
          </a:p>
        </p:txBody>
      </p:sp>
    </p:spTree>
    <p:extLst>
      <p:ext uri="{BB962C8B-B14F-4D97-AF65-F5344CB8AC3E}">
        <p14:creationId xmlns:p14="http://schemas.microsoft.com/office/powerpoint/2010/main" xmlns="" val="320429864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r>
              <a:rPr lang="en-US"/>
              <a:t>03.11.2012</a:t>
            </a:r>
          </a:p>
        </p:txBody>
      </p:sp>
      <p:sp>
        <p:nvSpPr>
          <p:cNvPr id="5" name="Footer Placeholder 18"/>
          <p:cNvSpPr>
            <a:spLocks noGrp="1"/>
          </p:cNvSpPr>
          <p:nvPr>
            <p:ph type="ftr" sz="quarter" idx="11"/>
          </p:nvPr>
        </p:nvSpPr>
        <p:spPr/>
        <p:txBody>
          <a:bodyPr/>
          <a:lstStyle>
            <a:lvl1pPr>
              <a:defRPr/>
            </a:lvl1pPr>
          </a:lstStyle>
          <a:p>
            <a:pPr>
              <a:defRPr/>
            </a:pPr>
            <a:r>
              <a:rPr lang="en-US"/>
              <a:t>STROBE Statement</a:t>
            </a:r>
          </a:p>
        </p:txBody>
      </p:sp>
      <p:sp>
        <p:nvSpPr>
          <p:cNvPr id="6" name="Slide Number Placeholder 26"/>
          <p:cNvSpPr>
            <a:spLocks noGrp="1"/>
          </p:cNvSpPr>
          <p:nvPr>
            <p:ph type="sldNum" sz="quarter" idx="12"/>
          </p:nvPr>
        </p:nvSpPr>
        <p:spPr/>
        <p:txBody>
          <a:bodyPr/>
          <a:lstStyle>
            <a:lvl1pPr>
              <a:defRPr/>
            </a:lvl1pPr>
          </a:lstStyle>
          <a:p>
            <a:pPr>
              <a:defRPr/>
            </a:pPr>
            <a:fld id="{89E9C80D-F28B-469F-9D7E-4A6C4B79D440}" type="slidenum">
              <a:rPr lang="en-US"/>
              <a:pPr>
                <a:defRPr/>
              </a:pPr>
              <a:t>‹#›</a:t>
            </a:fld>
            <a:endParaRPr lang="en-US"/>
          </a:p>
        </p:txBody>
      </p:sp>
    </p:spTree>
    <p:extLst>
      <p:ext uri="{BB962C8B-B14F-4D97-AF65-F5344CB8AC3E}">
        <p14:creationId xmlns:p14="http://schemas.microsoft.com/office/powerpoint/2010/main" xmlns="" val="379032293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a:t>03.11.2012</a:t>
            </a:r>
          </a:p>
        </p:txBody>
      </p:sp>
      <p:sp>
        <p:nvSpPr>
          <p:cNvPr id="5" name="Footer Placeholder 21"/>
          <p:cNvSpPr>
            <a:spLocks noGrp="1"/>
          </p:cNvSpPr>
          <p:nvPr>
            <p:ph type="ftr" sz="quarter" idx="11"/>
          </p:nvPr>
        </p:nvSpPr>
        <p:spPr/>
        <p:txBody>
          <a:bodyPr/>
          <a:lstStyle>
            <a:lvl1pPr>
              <a:defRPr/>
            </a:lvl1pPr>
          </a:lstStyle>
          <a:p>
            <a:pPr>
              <a:defRPr/>
            </a:pPr>
            <a:r>
              <a:rPr lang="en-US"/>
              <a:t>STROBE Statement</a:t>
            </a:r>
          </a:p>
        </p:txBody>
      </p:sp>
      <p:sp>
        <p:nvSpPr>
          <p:cNvPr id="6" name="Slide Number Placeholder 17"/>
          <p:cNvSpPr>
            <a:spLocks noGrp="1"/>
          </p:cNvSpPr>
          <p:nvPr>
            <p:ph type="sldNum" sz="quarter" idx="12"/>
          </p:nvPr>
        </p:nvSpPr>
        <p:spPr/>
        <p:txBody>
          <a:bodyPr/>
          <a:lstStyle>
            <a:lvl1pPr>
              <a:defRPr/>
            </a:lvl1pPr>
          </a:lstStyle>
          <a:p>
            <a:pPr>
              <a:defRPr/>
            </a:pPr>
            <a:fld id="{354BF114-A3FE-4237-A3D9-4A6B9222610E}" type="slidenum">
              <a:rPr lang="en-US"/>
              <a:pPr>
                <a:defRPr/>
              </a:pPr>
              <a:t>‹#›</a:t>
            </a:fld>
            <a:endParaRPr lang="en-US"/>
          </a:p>
        </p:txBody>
      </p:sp>
    </p:spTree>
    <p:extLst>
      <p:ext uri="{BB962C8B-B14F-4D97-AF65-F5344CB8AC3E}">
        <p14:creationId xmlns:p14="http://schemas.microsoft.com/office/powerpoint/2010/main" xmlns="" val="361439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a:t>03.11.2012</a:t>
            </a:r>
          </a:p>
        </p:txBody>
      </p:sp>
      <p:sp>
        <p:nvSpPr>
          <p:cNvPr id="5" name="Footer Placeholder 21"/>
          <p:cNvSpPr>
            <a:spLocks noGrp="1"/>
          </p:cNvSpPr>
          <p:nvPr>
            <p:ph type="ftr" sz="quarter" idx="11"/>
          </p:nvPr>
        </p:nvSpPr>
        <p:spPr/>
        <p:txBody>
          <a:bodyPr/>
          <a:lstStyle>
            <a:lvl1pPr>
              <a:defRPr/>
            </a:lvl1pPr>
          </a:lstStyle>
          <a:p>
            <a:pPr>
              <a:defRPr/>
            </a:pPr>
            <a:r>
              <a:rPr lang="en-US"/>
              <a:t>STROBE Statement</a:t>
            </a:r>
          </a:p>
        </p:txBody>
      </p:sp>
      <p:sp>
        <p:nvSpPr>
          <p:cNvPr id="6" name="Slide Number Placeholder 17"/>
          <p:cNvSpPr>
            <a:spLocks noGrp="1"/>
          </p:cNvSpPr>
          <p:nvPr>
            <p:ph type="sldNum" sz="quarter" idx="12"/>
          </p:nvPr>
        </p:nvSpPr>
        <p:spPr/>
        <p:txBody>
          <a:bodyPr/>
          <a:lstStyle>
            <a:lvl1pPr>
              <a:defRPr/>
            </a:lvl1pPr>
          </a:lstStyle>
          <a:p>
            <a:pPr>
              <a:defRPr/>
            </a:pPr>
            <a:fld id="{7C09C18B-FF0F-4537-99BD-89C5BD242A84}" type="slidenum">
              <a:rPr lang="en-US"/>
              <a:pPr>
                <a:defRPr/>
              </a:pPr>
              <a:t>‹#›</a:t>
            </a:fld>
            <a:endParaRPr lang="en-US"/>
          </a:p>
        </p:txBody>
      </p:sp>
    </p:spTree>
    <p:extLst>
      <p:ext uri="{BB962C8B-B14F-4D97-AF65-F5344CB8AC3E}">
        <p14:creationId xmlns:p14="http://schemas.microsoft.com/office/powerpoint/2010/main" xmlns="" val="1880078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924795D-9247-49AA-9D0A-63BB8586B3D6}" type="datetimeFigureOut">
              <a:rPr lang="en-US"/>
              <a:pPr>
                <a:defRPr/>
              </a:pPr>
              <a:t>11/4/2013</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9E02CB8-80F1-4114-8FBE-91F55E973326}" type="slidenum">
              <a:rPr lang="en-US"/>
              <a:pPr>
                <a:defRPr/>
              </a:pPr>
              <a:t>‹#›</a:t>
            </a:fld>
            <a:endParaRPr lang="en-US"/>
          </a:p>
        </p:txBody>
      </p:sp>
    </p:spTree>
    <p:extLst>
      <p:ext uri="{BB962C8B-B14F-4D97-AF65-F5344CB8AC3E}">
        <p14:creationId xmlns:p14="http://schemas.microsoft.com/office/powerpoint/2010/main" xmlns="" val="154883113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61F194-FC80-4593-A24E-4F0D35FAA261}" type="datetimeFigureOut">
              <a:rPr lang="en-US"/>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DB73AC-2239-4C45-A05E-C8201F986D96}" type="slidenum">
              <a:rPr lang="en-US"/>
              <a:pPr>
                <a:defRPr/>
              </a:pPr>
              <a:t>‹#›</a:t>
            </a:fld>
            <a:endParaRPr lang="en-US"/>
          </a:p>
        </p:txBody>
      </p:sp>
    </p:spTree>
    <p:extLst>
      <p:ext uri="{BB962C8B-B14F-4D97-AF65-F5344CB8AC3E}">
        <p14:creationId xmlns:p14="http://schemas.microsoft.com/office/powerpoint/2010/main" xmlns="" val="777532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565C1DA-D065-40A8-926F-C0FFEDC76E61}" type="datetimeFigureOut">
              <a:rPr lang="en-US"/>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046FC4-FE83-4259-A0B8-868DB019AF02}" type="slidenum">
              <a:rPr lang="en-US"/>
              <a:pPr>
                <a:defRPr/>
              </a:pPr>
              <a:t>‹#›</a:t>
            </a:fld>
            <a:endParaRPr lang="en-US"/>
          </a:p>
        </p:txBody>
      </p:sp>
    </p:spTree>
    <p:extLst>
      <p:ext uri="{BB962C8B-B14F-4D97-AF65-F5344CB8AC3E}">
        <p14:creationId xmlns:p14="http://schemas.microsoft.com/office/powerpoint/2010/main" xmlns="" val="338360188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4D83A86-97BA-46B2-B740-D310B2FC0C2A}" type="datetimeFigureOut">
              <a:rPr lang="en-US"/>
              <a:pPr>
                <a:defRPr/>
              </a:pPr>
              <a:t>11/4/2013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10149EA-3DB7-4F44-A661-99643BAD0A05}" type="slidenum">
              <a:rPr lang="en-US"/>
              <a:pPr>
                <a:defRPr/>
              </a:pPr>
              <a:t>‹#›</a:t>
            </a:fld>
            <a:endParaRPr lang="en-US"/>
          </a:p>
        </p:txBody>
      </p:sp>
    </p:spTree>
    <p:extLst>
      <p:ext uri="{BB962C8B-B14F-4D97-AF65-F5344CB8AC3E}">
        <p14:creationId xmlns:p14="http://schemas.microsoft.com/office/powerpoint/2010/main" xmlns="" val="224240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71F7C17-0A4B-4433-99DA-ACADFCBD9363}" type="datetimeFigureOut">
              <a:rPr lang="en-US"/>
              <a:pPr>
                <a:defRPr/>
              </a:pPr>
              <a:t>11/4/2013</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4E98E2D2-6FCA-4F2A-9498-2977E24A5D9A}" type="slidenum">
              <a:rPr lang="en-US"/>
              <a:pPr>
                <a:defRPr/>
              </a:pPr>
              <a:t>‹#›</a:t>
            </a:fld>
            <a:endParaRPr lang="en-US"/>
          </a:p>
        </p:txBody>
      </p:sp>
    </p:spTree>
    <p:extLst>
      <p:ext uri="{BB962C8B-B14F-4D97-AF65-F5344CB8AC3E}">
        <p14:creationId xmlns:p14="http://schemas.microsoft.com/office/powerpoint/2010/main" xmlns="" val="1681982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990C1569-84D8-46C2-8307-11238CA76A1F}" type="datetimeFigureOut">
              <a:rPr lang="en-US"/>
              <a:pPr>
                <a:defRPr/>
              </a:pPr>
              <a:t>11/4/2013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59AB13A1-88B1-4C95-A0E5-D548EF97AEC3}" type="slidenum">
              <a:rPr lang="en-US"/>
              <a:pPr>
                <a:defRPr/>
              </a:pPr>
              <a:t>‹#›</a:t>
            </a:fld>
            <a:endParaRPr lang="en-US"/>
          </a:p>
        </p:txBody>
      </p:sp>
    </p:spTree>
    <p:extLst>
      <p:ext uri="{BB962C8B-B14F-4D97-AF65-F5344CB8AC3E}">
        <p14:creationId xmlns:p14="http://schemas.microsoft.com/office/powerpoint/2010/main" xmlns="" val="2257734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82D65CF-933C-4FD9-8E0D-746BC5E84122}" type="datetimeFigureOut">
              <a:rPr lang="en-US"/>
              <a:pPr>
                <a:defRPr/>
              </a:pPr>
              <a:t>11/4/2013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5CC25CA-4350-48E4-82A0-A993AB3A8CBA}" type="slidenum">
              <a:rPr lang="en-US"/>
              <a:pPr>
                <a:defRPr/>
              </a:pPr>
              <a:t>‹#›</a:t>
            </a:fld>
            <a:endParaRPr lang="en-US"/>
          </a:p>
        </p:txBody>
      </p:sp>
    </p:spTree>
    <p:extLst>
      <p:ext uri="{BB962C8B-B14F-4D97-AF65-F5344CB8AC3E}">
        <p14:creationId xmlns:p14="http://schemas.microsoft.com/office/powerpoint/2010/main" xmlns="" val="20908155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778EA15-5E7D-454D-A1D3-91DC1565B50A}" type="datetimeFigureOut">
              <a:rPr lang="en-US"/>
              <a:pPr>
                <a:defRPr/>
              </a:pPr>
              <a:t>11/4/2013</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9BF4426-F840-4737-B188-DEC7501E8259}" type="slidenum">
              <a:rPr lang="en-US"/>
              <a:pPr>
                <a:defRPr/>
              </a:pPr>
              <a:t>‹#›</a:t>
            </a:fld>
            <a:endParaRPr lang="en-US"/>
          </a:p>
        </p:txBody>
      </p:sp>
    </p:spTree>
    <p:extLst>
      <p:ext uri="{BB962C8B-B14F-4D97-AF65-F5344CB8AC3E}">
        <p14:creationId xmlns:p14="http://schemas.microsoft.com/office/powerpoint/2010/main" xmlns="" val="339288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r>
              <a:rPr lang="en-US"/>
              <a:t>03.11.2012</a:t>
            </a:r>
          </a:p>
        </p:txBody>
      </p:sp>
      <p:sp>
        <p:nvSpPr>
          <p:cNvPr id="5" name="Footer Placeholder 21"/>
          <p:cNvSpPr>
            <a:spLocks noGrp="1"/>
          </p:cNvSpPr>
          <p:nvPr>
            <p:ph type="ftr" sz="quarter" idx="11"/>
          </p:nvPr>
        </p:nvSpPr>
        <p:spPr/>
        <p:txBody>
          <a:bodyPr/>
          <a:lstStyle>
            <a:lvl1pPr>
              <a:defRPr/>
            </a:lvl1pPr>
          </a:lstStyle>
          <a:p>
            <a:pPr>
              <a:defRPr/>
            </a:pPr>
            <a:r>
              <a:rPr lang="en-US"/>
              <a:t>STROBE Statement</a:t>
            </a:r>
          </a:p>
        </p:txBody>
      </p:sp>
      <p:sp>
        <p:nvSpPr>
          <p:cNvPr id="6" name="Slide Number Placeholder 17"/>
          <p:cNvSpPr>
            <a:spLocks noGrp="1"/>
          </p:cNvSpPr>
          <p:nvPr>
            <p:ph type="sldNum" sz="quarter" idx="12"/>
          </p:nvPr>
        </p:nvSpPr>
        <p:spPr/>
        <p:txBody>
          <a:bodyPr/>
          <a:lstStyle>
            <a:lvl1pPr>
              <a:defRPr/>
            </a:lvl1pPr>
          </a:lstStyle>
          <a:p>
            <a:pPr>
              <a:defRPr/>
            </a:pPr>
            <a:fld id="{CF883DA9-0523-40EF-95A8-645DD9FA4BAD}" type="slidenum">
              <a:rPr lang="en-US"/>
              <a:pPr>
                <a:defRPr/>
              </a:pPr>
              <a:t>‹#›</a:t>
            </a:fld>
            <a:endParaRPr lang="en-US"/>
          </a:p>
        </p:txBody>
      </p:sp>
    </p:spTree>
    <p:extLst>
      <p:ext uri="{BB962C8B-B14F-4D97-AF65-F5344CB8AC3E}">
        <p14:creationId xmlns:p14="http://schemas.microsoft.com/office/powerpoint/2010/main" xmlns="" val="3833598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a typeface="+mn-e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EEAB73B5-BDDD-43A4-962F-04F9EE083067}" type="datetimeFigureOut">
              <a:rPr lang="en-US"/>
              <a:pPr>
                <a:defRPr/>
              </a:pPr>
              <a:t>11/4/2013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4651543-1926-4D55-B4B0-AC4C8137C1C7}" type="slidenum">
              <a:rPr lang="en-US"/>
              <a:pPr>
                <a:defRPr/>
              </a:pPr>
              <a:t>‹#›</a:t>
            </a:fld>
            <a:endParaRPr lang="en-US"/>
          </a:p>
        </p:txBody>
      </p:sp>
    </p:spTree>
    <p:extLst>
      <p:ext uri="{BB962C8B-B14F-4D97-AF65-F5344CB8AC3E}">
        <p14:creationId xmlns:p14="http://schemas.microsoft.com/office/powerpoint/2010/main" xmlns="" val="2485010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0B9B79-8258-47EA-ADB3-8296C728BA7A}" type="datetimeFigureOut">
              <a:rPr lang="en-US"/>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61C397-5C94-47BC-AA73-67B36135A54B}" type="slidenum">
              <a:rPr lang="en-US"/>
              <a:pPr>
                <a:defRPr/>
              </a:pPr>
              <a:t>‹#›</a:t>
            </a:fld>
            <a:endParaRPr lang="en-US"/>
          </a:p>
        </p:txBody>
      </p:sp>
    </p:spTree>
    <p:extLst>
      <p:ext uri="{BB962C8B-B14F-4D97-AF65-F5344CB8AC3E}">
        <p14:creationId xmlns:p14="http://schemas.microsoft.com/office/powerpoint/2010/main" xmlns="" val="4204607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E078BDE-4298-42B7-BE37-E7159A13E52E}" type="datetimeFigureOut">
              <a:rPr lang="en-US"/>
              <a:pPr>
                <a:defRPr/>
              </a:pPr>
              <a:t>11/4/2013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D08373-AA66-404A-B97D-77F7B141AF56}" type="slidenum">
              <a:rPr lang="en-US"/>
              <a:pPr>
                <a:defRPr/>
              </a:pPr>
              <a:t>‹#›</a:t>
            </a:fld>
            <a:endParaRPr lang="en-US"/>
          </a:p>
        </p:txBody>
      </p:sp>
    </p:spTree>
    <p:extLst>
      <p:ext uri="{BB962C8B-B14F-4D97-AF65-F5344CB8AC3E}">
        <p14:creationId xmlns:p14="http://schemas.microsoft.com/office/powerpoint/2010/main" xmlns="" val="49086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03.11.2012</a:t>
            </a:r>
          </a:p>
        </p:txBody>
      </p:sp>
      <p:sp>
        <p:nvSpPr>
          <p:cNvPr id="5" name="Footer Placeholder 4"/>
          <p:cNvSpPr>
            <a:spLocks noGrp="1"/>
          </p:cNvSpPr>
          <p:nvPr>
            <p:ph type="ftr" sz="quarter" idx="11"/>
          </p:nvPr>
        </p:nvSpPr>
        <p:spPr/>
        <p:txBody>
          <a:bodyPr/>
          <a:lstStyle>
            <a:lvl1pPr>
              <a:defRPr/>
            </a:lvl1pPr>
          </a:lstStyle>
          <a:p>
            <a:pPr>
              <a:defRPr/>
            </a:pPr>
            <a:r>
              <a:rPr lang="en-US"/>
              <a:t>STROBE Statement</a:t>
            </a:r>
          </a:p>
        </p:txBody>
      </p:sp>
      <p:sp>
        <p:nvSpPr>
          <p:cNvPr id="6" name="Slide Number Placeholder 5"/>
          <p:cNvSpPr>
            <a:spLocks noGrp="1"/>
          </p:cNvSpPr>
          <p:nvPr>
            <p:ph type="sldNum" sz="quarter" idx="12"/>
          </p:nvPr>
        </p:nvSpPr>
        <p:spPr/>
        <p:txBody>
          <a:bodyPr/>
          <a:lstStyle>
            <a:lvl1pPr>
              <a:defRPr/>
            </a:lvl1pPr>
          </a:lstStyle>
          <a:p>
            <a:pPr>
              <a:defRPr/>
            </a:pPr>
            <a:fld id="{697C15DA-74AC-463F-AFB5-5421DBAD34D4}" type="slidenum">
              <a:rPr lang="en-US"/>
              <a:pPr>
                <a:defRPr/>
              </a:pPr>
              <a:t>‹#›</a:t>
            </a:fld>
            <a:endParaRPr lang="en-US"/>
          </a:p>
        </p:txBody>
      </p:sp>
    </p:spTree>
    <p:extLst>
      <p:ext uri="{BB962C8B-B14F-4D97-AF65-F5344CB8AC3E}">
        <p14:creationId xmlns:p14="http://schemas.microsoft.com/office/powerpoint/2010/main" xmlns="" val="39144683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US"/>
              <a:t>03.11.2012</a:t>
            </a:r>
          </a:p>
        </p:txBody>
      </p:sp>
      <p:sp>
        <p:nvSpPr>
          <p:cNvPr id="6" name="Footer Placeholder 21"/>
          <p:cNvSpPr>
            <a:spLocks noGrp="1"/>
          </p:cNvSpPr>
          <p:nvPr>
            <p:ph type="ftr" sz="quarter" idx="11"/>
          </p:nvPr>
        </p:nvSpPr>
        <p:spPr/>
        <p:txBody>
          <a:bodyPr/>
          <a:lstStyle>
            <a:lvl1pPr>
              <a:defRPr/>
            </a:lvl1pPr>
          </a:lstStyle>
          <a:p>
            <a:pPr>
              <a:defRPr/>
            </a:pPr>
            <a:r>
              <a:rPr lang="en-US"/>
              <a:t>STROBE Statement</a:t>
            </a:r>
          </a:p>
        </p:txBody>
      </p:sp>
      <p:sp>
        <p:nvSpPr>
          <p:cNvPr id="7" name="Slide Number Placeholder 17"/>
          <p:cNvSpPr>
            <a:spLocks noGrp="1"/>
          </p:cNvSpPr>
          <p:nvPr>
            <p:ph type="sldNum" sz="quarter" idx="12"/>
          </p:nvPr>
        </p:nvSpPr>
        <p:spPr/>
        <p:txBody>
          <a:bodyPr/>
          <a:lstStyle>
            <a:lvl1pPr>
              <a:defRPr/>
            </a:lvl1pPr>
          </a:lstStyle>
          <a:p>
            <a:pPr>
              <a:defRPr/>
            </a:pPr>
            <a:fld id="{F8F33FEB-3757-42F7-A1D2-269D2D607DB3}" type="slidenum">
              <a:rPr lang="en-US"/>
              <a:pPr>
                <a:defRPr/>
              </a:pPr>
              <a:t>‹#›</a:t>
            </a:fld>
            <a:endParaRPr lang="en-US"/>
          </a:p>
        </p:txBody>
      </p:sp>
    </p:spTree>
    <p:extLst>
      <p:ext uri="{BB962C8B-B14F-4D97-AF65-F5344CB8AC3E}">
        <p14:creationId xmlns:p14="http://schemas.microsoft.com/office/powerpoint/2010/main" xmlns="" val="424758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r>
              <a:rPr lang="en-US"/>
              <a:t>03.11.2012</a:t>
            </a:r>
          </a:p>
        </p:txBody>
      </p:sp>
      <p:sp>
        <p:nvSpPr>
          <p:cNvPr id="8" name="Footer Placeholder 21"/>
          <p:cNvSpPr>
            <a:spLocks noGrp="1"/>
          </p:cNvSpPr>
          <p:nvPr>
            <p:ph type="ftr" sz="quarter" idx="11"/>
          </p:nvPr>
        </p:nvSpPr>
        <p:spPr/>
        <p:txBody>
          <a:bodyPr/>
          <a:lstStyle>
            <a:lvl1pPr>
              <a:defRPr/>
            </a:lvl1pPr>
          </a:lstStyle>
          <a:p>
            <a:pPr>
              <a:defRPr/>
            </a:pPr>
            <a:r>
              <a:rPr lang="en-US"/>
              <a:t>STROBE Statement</a:t>
            </a:r>
          </a:p>
        </p:txBody>
      </p:sp>
      <p:sp>
        <p:nvSpPr>
          <p:cNvPr id="9" name="Slide Number Placeholder 17"/>
          <p:cNvSpPr>
            <a:spLocks noGrp="1"/>
          </p:cNvSpPr>
          <p:nvPr>
            <p:ph type="sldNum" sz="quarter" idx="12"/>
          </p:nvPr>
        </p:nvSpPr>
        <p:spPr/>
        <p:txBody>
          <a:bodyPr/>
          <a:lstStyle>
            <a:lvl1pPr>
              <a:defRPr/>
            </a:lvl1pPr>
          </a:lstStyle>
          <a:p>
            <a:pPr>
              <a:defRPr/>
            </a:pPr>
            <a:fld id="{1D51616F-1962-4FFA-80AE-6E8544BBE56F}" type="slidenum">
              <a:rPr lang="en-US"/>
              <a:pPr>
                <a:defRPr/>
              </a:pPr>
              <a:t>‹#›</a:t>
            </a:fld>
            <a:endParaRPr lang="en-US"/>
          </a:p>
        </p:txBody>
      </p:sp>
    </p:spTree>
    <p:extLst>
      <p:ext uri="{BB962C8B-B14F-4D97-AF65-F5344CB8AC3E}">
        <p14:creationId xmlns:p14="http://schemas.microsoft.com/office/powerpoint/2010/main" xmlns="" val="232904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r>
              <a:rPr lang="en-US"/>
              <a:t>03.11.2012</a:t>
            </a:r>
          </a:p>
        </p:txBody>
      </p:sp>
      <p:sp>
        <p:nvSpPr>
          <p:cNvPr id="4" name="Footer Placeholder 21"/>
          <p:cNvSpPr>
            <a:spLocks noGrp="1"/>
          </p:cNvSpPr>
          <p:nvPr>
            <p:ph type="ftr" sz="quarter" idx="11"/>
          </p:nvPr>
        </p:nvSpPr>
        <p:spPr/>
        <p:txBody>
          <a:bodyPr/>
          <a:lstStyle>
            <a:lvl1pPr>
              <a:defRPr/>
            </a:lvl1pPr>
          </a:lstStyle>
          <a:p>
            <a:pPr>
              <a:defRPr/>
            </a:pPr>
            <a:r>
              <a:rPr lang="en-US"/>
              <a:t>STROBE Statement</a:t>
            </a:r>
          </a:p>
        </p:txBody>
      </p:sp>
      <p:sp>
        <p:nvSpPr>
          <p:cNvPr id="5" name="Slide Number Placeholder 17"/>
          <p:cNvSpPr>
            <a:spLocks noGrp="1"/>
          </p:cNvSpPr>
          <p:nvPr>
            <p:ph type="sldNum" sz="quarter" idx="12"/>
          </p:nvPr>
        </p:nvSpPr>
        <p:spPr/>
        <p:txBody>
          <a:bodyPr/>
          <a:lstStyle>
            <a:lvl1pPr>
              <a:defRPr/>
            </a:lvl1pPr>
          </a:lstStyle>
          <a:p>
            <a:pPr>
              <a:defRPr/>
            </a:pPr>
            <a:fld id="{87F2DEE6-5479-4FF1-A29B-4FBC0857B480}" type="slidenum">
              <a:rPr lang="en-US"/>
              <a:pPr>
                <a:defRPr/>
              </a:pPr>
              <a:t>‹#›</a:t>
            </a:fld>
            <a:endParaRPr lang="en-US"/>
          </a:p>
        </p:txBody>
      </p:sp>
    </p:spTree>
    <p:extLst>
      <p:ext uri="{BB962C8B-B14F-4D97-AF65-F5344CB8AC3E}">
        <p14:creationId xmlns:p14="http://schemas.microsoft.com/office/powerpoint/2010/main" xmlns="" val="32464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r>
              <a:rPr lang="en-US"/>
              <a:t>03.11.2012</a:t>
            </a:r>
          </a:p>
        </p:txBody>
      </p:sp>
      <p:sp>
        <p:nvSpPr>
          <p:cNvPr id="3" name="Footer Placeholder 21"/>
          <p:cNvSpPr>
            <a:spLocks noGrp="1"/>
          </p:cNvSpPr>
          <p:nvPr>
            <p:ph type="ftr" sz="quarter" idx="11"/>
          </p:nvPr>
        </p:nvSpPr>
        <p:spPr/>
        <p:txBody>
          <a:bodyPr/>
          <a:lstStyle>
            <a:lvl1pPr>
              <a:defRPr/>
            </a:lvl1pPr>
          </a:lstStyle>
          <a:p>
            <a:pPr>
              <a:defRPr/>
            </a:pPr>
            <a:r>
              <a:rPr lang="en-US"/>
              <a:t>STROBE Statement</a:t>
            </a:r>
          </a:p>
        </p:txBody>
      </p:sp>
      <p:sp>
        <p:nvSpPr>
          <p:cNvPr id="4" name="Slide Number Placeholder 17"/>
          <p:cNvSpPr>
            <a:spLocks noGrp="1"/>
          </p:cNvSpPr>
          <p:nvPr>
            <p:ph type="sldNum" sz="quarter" idx="12"/>
          </p:nvPr>
        </p:nvSpPr>
        <p:spPr/>
        <p:txBody>
          <a:bodyPr/>
          <a:lstStyle>
            <a:lvl1pPr>
              <a:defRPr/>
            </a:lvl1pPr>
          </a:lstStyle>
          <a:p>
            <a:pPr>
              <a:defRPr/>
            </a:pPr>
            <a:fld id="{397C8661-1FDC-41C3-B3D3-C9BEC6A20B69}" type="slidenum">
              <a:rPr lang="en-US"/>
              <a:pPr>
                <a:defRPr/>
              </a:pPr>
              <a:t>‹#›</a:t>
            </a:fld>
            <a:endParaRPr lang="en-US"/>
          </a:p>
        </p:txBody>
      </p:sp>
    </p:spTree>
    <p:extLst>
      <p:ext uri="{BB962C8B-B14F-4D97-AF65-F5344CB8AC3E}">
        <p14:creationId xmlns:p14="http://schemas.microsoft.com/office/powerpoint/2010/main" xmlns="" val="180252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r>
              <a:rPr lang="en-US"/>
              <a:t>03.11.2012</a:t>
            </a:r>
          </a:p>
        </p:txBody>
      </p:sp>
      <p:sp>
        <p:nvSpPr>
          <p:cNvPr id="6" name="Footer Placeholder 21"/>
          <p:cNvSpPr>
            <a:spLocks noGrp="1"/>
          </p:cNvSpPr>
          <p:nvPr>
            <p:ph type="ftr" sz="quarter" idx="11"/>
          </p:nvPr>
        </p:nvSpPr>
        <p:spPr/>
        <p:txBody>
          <a:bodyPr/>
          <a:lstStyle>
            <a:lvl1pPr>
              <a:defRPr/>
            </a:lvl1pPr>
          </a:lstStyle>
          <a:p>
            <a:pPr>
              <a:defRPr/>
            </a:pPr>
            <a:r>
              <a:rPr lang="en-US"/>
              <a:t>STROBE Statement</a:t>
            </a:r>
          </a:p>
        </p:txBody>
      </p:sp>
      <p:sp>
        <p:nvSpPr>
          <p:cNvPr id="7" name="Slide Number Placeholder 17"/>
          <p:cNvSpPr>
            <a:spLocks noGrp="1"/>
          </p:cNvSpPr>
          <p:nvPr>
            <p:ph type="sldNum" sz="quarter" idx="12"/>
          </p:nvPr>
        </p:nvSpPr>
        <p:spPr/>
        <p:txBody>
          <a:bodyPr/>
          <a:lstStyle>
            <a:lvl1pPr>
              <a:defRPr/>
            </a:lvl1pPr>
          </a:lstStyle>
          <a:p>
            <a:pPr>
              <a:defRPr/>
            </a:pPr>
            <a:fld id="{415E0B8C-5FC6-4F23-A9BF-CA960DEA87BE}" type="slidenum">
              <a:rPr lang="en-US"/>
              <a:pPr>
                <a:defRPr/>
              </a:pPr>
              <a:t>‹#›</a:t>
            </a:fld>
            <a:endParaRPr lang="en-US"/>
          </a:p>
        </p:txBody>
      </p:sp>
    </p:spTree>
    <p:extLst>
      <p:ext uri="{BB962C8B-B14F-4D97-AF65-F5344CB8AC3E}">
        <p14:creationId xmlns:p14="http://schemas.microsoft.com/office/powerpoint/2010/main" xmlns="" val="97276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a typeface="+mn-e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a typeface="+mn-e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r>
              <a:rPr lang="en-US"/>
              <a:t>03.11.2012</a:t>
            </a:r>
          </a:p>
        </p:txBody>
      </p:sp>
      <p:sp>
        <p:nvSpPr>
          <p:cNvPr id="10" name="Footer Placeholder 5"/>
          <p:cNvSpPr>
            <a:spLocks noGrp="1"/>
          </p:cNvSpPr>
          <p:nvPr>
            <p:ph type="ftr" sz="quarter" idx="11"/>
          </p:nvPr>
        </p:nvSpPr>
        <p:spPr/>
        <p:txBody>
          <a:bodyPr/>
          <a:lstStyle>
            <a:lvl1pPr>
              <a:defRPr/>
            </a:lvl1pPr>
          </a:lstStyle>
          <a:p>
            <a:pPr>
              <a:defRPr/>
            </a:pPr>
            <a:r>
              <a:rPr lang="en-US"/>
              <a:t>STROBE Statement</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D536ABB-237C-4356-8BA3-515DD3D17158}" type="slidenum">
              <a:rPr lang="en-US"/>
              <a:pPr>
                <a:defRPr/>
              </a:pPr>
              <a:t>‹#›</a:t>
            </a:fld>
            <a:endParaRPr lang="en-US"/>
          </a:p>
        </p:txBody>
      </p:sp>
    </p:spTree>
    <p:extLst>
      <p:ext uri="{BB962C8B-B14F-4D97-AF65-F5344CB8AC3E}">
        <p14:creationId xmlns:p14="http://schemas.microsoft.com/office/powerpoint/2010/main" xmlns="" val="321791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a typeface="+mn-ea"/>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cs typeface="+mn-cs"/>
              </a:defRPr>
            </a:lvl1pPr>
          </a:lstStyle>
          <a:p>
            <a:pPr>
              <a:defRPr/>
            </a:pPr>
            <a:r>
              <a:rPr lang="en-US"/>
              <a:t>03.11.2012</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cs typeface="+mn-cs"/>
              </a:defRPr>
            </a:lvl1pPr>
          </a:lstStyle>
          <a:p>
            <a:pPr>
              <a:defRPr/>
            </a:pPr>
            <a:r>
              <a:rPr lang="en-US"/>
              <a:t>STROBE Statement</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ea typeface="ＭＳ Ｐゴシック" charset="-128"/>
                <a:cs typeface="+mn-cs"/>
              </a:defRPr>
            </a:lvl1pPr>
          </a:lstStyle>
          <a:p>
            <a:pPr>
              <a:defRPr/>
            </a:pPr>
            <a:fld id="{5D527CBD-DF8F-4622-9ADF-293177D80B14}"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a typeface="ＭＳ Ｐゴシック" charset="-128"/>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a typeface="ＭＳ Ｐゴシック" charset="-128"/>
              </a:endParaRPr>
            </a:p>
          </p:txBody>
        </p:sp>
      </p:grpSp>
    </p:spTree>
  </p:cSld>
  <p:clrMap bg1="lt1" tx1="dk1" bg2="lt2" tx2="dk2" accent1="accent1" accent2="accent2" accent3="accent3" accent4="accent4" accent5="accent5" accent6="accent6" hlink="hlink" folHlink="folHlink"/>
  <p:sldLayoutIdLst>
    <p:sldLayoutId id="2147483874" r:id="rId1"/>
    <p:sldLayoutId id="2147483866" r:id="rId2"/>
    <p:sldLayoutId id="2147483875" r:id="rId3"/>
    <p:sldLayoutId id="2147483867" r:id="rId4"/>
    <p:sldLayoutId id="2147483868" r:id="rId5"/>
    <p:sldLayoutId id="2147483869" r:id="rId6"/>
    <p:sldLayoutId id="2147483870" r:id="rId7"/>
    <p:sldLayoutId id="2147483871" r:id="rId8"/>
    <p:sldLayoutId id="2147483876" r:id="rId9"/>
    <p:sldLayoutId id="2147483872" r:id="rId10"/>
    <p:sldLayoutId id="2147483873"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a typeface="+mn-ea"/>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schemeClr val="tx1"/>
              </a:solidFill>
              <a:latin typeface="+mn-lt"/>
              <a:ea typeface="+mn-ea"/>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MS PGothic" pitchFamily="34" charset="-128"/>
                <a:cs typeface="+mn-cs"/>
              </a:defRPr>
            </a:lvl1pPr>
          </a:lstStyle>
          <a:p>
            <a:pPr>
              <a:defRPr/>
            </a:pPr>
            <a:r>
              <a:rPr lang="en-US"/>
              <a:t>03.11.2012</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MS PGothic" pitchFamily="34" charset="-128"/>
                <a:cs typeface="+mn-cs"/>
              </a:defRPr>
            </a:lvl1pPr>
          </a:lstStyle>
          <a:p>
            <a:pPr>
              <a:defRPr/>
            </a:pPr>
            <a:r>
              <a:rPr lang="en-US"/>
              <a:t>STROBE Statement</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ea typeface="MS PGothic" pitchFamily="34" charset="-128"/>
                <a:cs typeface="+mn-cs"/>
              </a:defRPr>
            </a:lvl1pPr>
          </a:lstStyle>
          <a:p>
            <a:pPr>
              <a:defRPr/>
            </a:pPr>
            <a:fld id="{19060E17-BB1F-4FC5-8DA0-AB3E4744E416}" type="slidenum">
              <a:rPr lang="en-US"/>
              <a:pPr>
                <a:defRPr/>
              </a:pPr>
              <a:t>‹#›</a:t>
            </a:fld>
            <a:endParaRPr lang="en-US"/>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7851648" cy="1828800"/>
          </a:xfrm>
          <a:ln>
            <a:miter lim="800000"/>
            <a:headEnd/>
            <a:tailEnd/>
          </a:ln>
        </p:spPr>
        <p:txBody>
          <a:bodyPr/>
          <a:lstStyle/>
          <a:p>
            <a:pPr eaLnBrk="1" fontAlgn="auto" hangingPunct="1">
              <a:spcAft>
                <a:spcPts val="0"/>
              </a:spcAft>
              <a:defRPr/>
            </a:pPr>
            <a:r>
              <a:rPr lang="en-US" sz="4400" dirty="0" smtClean="0"/>
              <a:t>How to Write Study Methods</a:t>
            </a:r>
            <a:endParaRPr lang="en-US" sz="4400" dirty="0"/>
          </a:p>
        </p:txBody>
      </p:sp>
      <p:sp>
        <p:nvSpPr>
          <p:cNvPr id="17411" name="Subtitle 2"/>
          <p:cNvSpPr>
            <a:spLocks noGrp="1"/>
          </p:cNvSpPr>
          <p:nvPr>
            <p:ph type="subTitle" idx="1"/>
          </p:nvPr>
        </p:nvSpPr>
        <p:spPr>
          <a:xfrm>
            <a:off x="990600" y="4191000"/>
            <a:ext cx="7854950" cy="1190625"/>
          </a:xfrm>
        </p:spPr>
        <p:txBody>
          <a:bodyPr/>
          <a:lstStyle/>
          <a:p>
            <a:pPr marR="0" algn="l" eaLnBrk="1" hangingPunct="1"/>
            <a:r>
              <a:rPr lang="en-US" smtClean="0"/>
              <a:t>Armen Torchyan, MD, MPH</a:t>
            </a:r>
          </a:p>
          <a:p>
            <a:pPr marR="0" algn="l" eaLnBrk="1" hangingPunct="1"/>
            <a:r>
              <a:rPr lang="en-US" smtClean="0"/>
              <a:t>Hayfaa A. Wahbi FRCOG, FRCS</a:t>
            </a:r>
          </a:p>
          <a:p>
            <a:pPr marR="0" algn="l" eaLnBrk="1" hangingPunct="1"/>
            <a:r>
              <a:rPr lang="en-US" smtClean="0"/>
              <a:t>KSU Dept. of Family and Community Medicine</a:t>
            </a:r>
          </a:p>
        </p:txBody>
      </p:sp>
      <p:sp>
        <p:nvSpPr>
          <p:cNvPr id="17412" name="TextBox 3"/>
          <p:cNvSpPr txBox="1">
            <a:spLocks noChangeArrowheads="1"/>
          </p:cNvSpPr>
          <p:nvPr/>
        </p:nvSpPr>
        <p:spPr bwMode="auto">
          <a:xfrm>
            <a:off x="3733800" y="6172200"/>
            <a:ext cx="2057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r>
              <a:rPr lang="en-US" sz="1800">
                <a:solidFill>
                  <a:schemeClr val="tx1"/>
                </a:solidFill>
              </a:rPr>
              <a:t>November, 2013</a:t>
            </a:r>
          </a:p>
        </p:txBody>
      </p:sp>
      <p:pic>
        <p:nvPicPr>
          <p:cNvPr id="5" name="Picture 4"/>
          <p:cNvPicPr/>
          <p:nvPr/>
        </p:nvPicPr>
        <p:blipFill>
          <a:blip r:embed="rId2" cstate="print"/>
          <a:srcRect/>
          <a:stretch>
            <a:fillRect/>
          </a:stretch>
        </p:blipFill>
        <p:spPr bwMode="auto">
          <a:xfrm>
            <a:off x="533400" y="762000"/>
            <a:ext cx="1066800"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457200"/>
            <a:ext cx="6400800" cy="5262979"/>
          </a:xfrm>
          <a:prstGeom prst="rect">
            <a:avLst/>
          </a:prstGeom>
        </p:spPr>
        <p:txBody>
          <a:bodyPr wrap="square">
            <a:spAutoFit/>
          </a:bodyPr>
          <a:lstStyle/>
          <a:p>
            <a:endParaRPr lang="en-GB" b="0" dirty="0"/>
          </a:p>
          <a:p>
            <a:r>
              <a:rPr lang="en-US" dirty="0"/>
              <a:t>How do we pick a study population? </a:t>
            </a:r>
            <a:endParaRPr lang="en-US" dirty="0" smtClean="0"/>
          </a:p>
          <a:p>
            <a:endParaRPr lang="en-US" b="0" dirty="0"/>
          </a:p>
          <a:p>
            <a:pPr>
              <a:lnSpc>
                <a:spcPct val="150000"/>
              </a:lnSpc>
            </a:pPr>
            <a:r>
              <a:rPr lang="en-GB" b="0" dirty="0"/>
              <a:t>•Convenience and feasibility </a:t>
            </a:r>
          </a:p>
          <a:p>
            <a:pPr>
              <a:lnSpc>
                <a:spcPct val="150000"/>
              </a:lnSpc>
            </a:pPr>
            <a:r>
              <a:rPr lang="en-GB" b="0" dirty="0"/>
              <a:t>•Likely response rate </a:t>
            </a:r>
          </a:p>
          <a:p>
            <a:pPr>
              <a:lnSpc>
                <a:spcPct val="150000"/>
              </a:lnSpc>
            </a:pPr>
            <a:r>
              <a:rPr lang="en-GB" b="0" dirty="0"/>
              <a:t>•Population characteristics </a:t>
            </a:r>
          </a:p>
          <a:p>
            <a:pPr lvl="1">
              <a:lnSpc>
                <a:spcPct val="150000"/>
              </a:lnSpc>
            </a:pPr>
            <a:r>
              <a:rPr lang="en-GB" b="0" dirty="0"/>
              <a:t>–Socioeconomic </a:t>
            </a:r>
          </a:p>
          <a:p>
            <a:pPr lvl="1">
              <a:lnSpc>
                <a:spcPct val="150000"/>
              </a:lnSpc>
            </a:pPr>
            <a:r>
              <a:rPr lang="en-GB" b="0" dirty="0"/>
              <a:t>–Racial and ethnic </a:t>
            </a:r>
          </a:p>
          <a:p>
            <a:pPr>
              <a:lnSpc>
                <a:spcPct val="150000"/>
              </a:lnSpc>
            </a:pPr>
            <a:r>
              <a:rPr lang="en-GB" b="0" dirty="0"/>
              <a:t>•Generalizability of findings </a:t>
            </a:r>
          </a:p>
        </p:txBody>
      </p:sp>
    </p:spTree>
    <p:extLst>
      <p:ext uri="{BB962C8B-B14F-4D97-AF65-F5344CB8AC3E}">
        <p14:creationId xmlns:p14="http://schemas.microsoft.com/office/powerpoint/2010/main" xmlns="" val="3554111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399" y="1066800"/>
            <a:ext cx="7924800" cy="5262979"/>
          </a:xfrm>
          <a:prstGeom prst="rect">
            <a:avLst/>
          </a:prstGeom>
        </p:spPr>
        <p:txBody>
          <a:bodyPr wrap="square">
            <a:spAutoFit/>
          </a:bodyPr>
          <a:lstStyle/>
          <a:p>
            <a:endParaRPr lang="en-GB" sz="2400" b="0" dirty="0">
              <a:latin typeface="Times New Roman" pitchFamily="18" charset="0"/>
              <a:cs typeface="Times New Roman" pitchFamily="18" charset="0"/>
            </a:endParaRPr>
          </a:p>
          <a:p>
            <a:r>
              <a:rPr lang="en-US" sz="2400" u="sng" dirty="0" smtClean="0">
                <a:latin typeface="Times New Roman" pitchFamily="18" charset="0"/>
                <a:cs typeface="Times New Roman" pitchFamily="18" charset="0"/>
              </a:rPr>
              <a:t>Study</a:t>
            </a:r>
            <a:r>
              <a:rPr lang="fr-FR" sz="2400" u="sng" dirty="0" smtClean="0">
                <a:latin typeface="Times New Roman" pitchFamily="18" charset="0"/>
                <a:cs typeface="Times New Roman" pitchFamily="18" charset="0"/>
              </a:rPr>
              <a:t> </a:t>
            </a:r>
            <a:r>
              <a:rPr lang="fr-FR" sz="2400" u="sng" dirty="0">
                <a:latin typeface="Times New Roman" pitchFamily="18" charset="0"/>
                <a:cs typeface="Times New Roman" pitchFamily="18" charset="0"/>
              </a:rPr>
              <a:t>population, source population, </a:t>
            </a:r>
            <a:r>
              <a:rPr lang="fr-FR" sz="2400" u="sng" dirty="0" smtClean="0">
                <a:latin typeface="Times New Roman" pitchFamily="18" charset="0"/>
                <a:cs typeface="Times New Roman" pitchFamily="18" charset="0"/>
              </a:rPr>
              <a:t>Target </a:t>
            </a:r>
            <a:r>
              <a:rPr lang="fr-FR" sz="2400" u="sng" dirty="0">
                <a:latin typeface="Times New Roman" pitchFamily="18" charset="0"/>
                <a:cs typeface="Times New Roman" pitchFamily="18" charset="0"/>
              </a:rPr>
              <a:t>population </a:t>
            </a:r>
            <a:endParaRPr lang="fr-FR" sz="2400" b="0" u="sng" dirty="0">
              <a:latin typeface="Times New Roman" pitchFamily="18" charset="0"/>
              <a:cs typeface="Times New Roman" pitchFamily="18" charset="0"/>
            </a:endParaRPr>
          </a:p>
          <a:p>
            <a:endParaRPr lang="en-GB" sz="2400" b="0" u="sng"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group studied</a:t>
            </a:r>
          </a:p>
          <a:p>
            <a:endParaRPr lang="en-US" sz="2400" dirty="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The group from whom the </a:t>
            </a:r>
          </a:p>
          <a:p>
            <a:r>
              <a:rPr lang="en-US" sz="2400" dirty="0" smtClean="0">
                <a:latin typeface="Times New Roman" pitchFamily="18" charset="0"/>
                <a:cs typeface="Times New Roman" pitchFamily="18" charset="0"/>
              </a:rPr>
              <a:t>study population is drawn </a:t>
            </a:r>
            <a:endParaRPr lang="en-US" sz="2400" b="0" dirty="0" smtClean="0">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GB" sz="2400" dirty="0" smtClean="0">
                <a:latin typeface="Times New Roman" pitchFamily="18" charset="0"/>
                <a:cs typeface="Times New Roman" pitchFamily="18" charset="0"/>
              </a:rPr>
              <a:t>The group </a:t>
            </a:r>
            <a:r>
              <a:rPr lang="en-GB" sz="2400" dirty="0" smtClean="0"/>
              <a:t>to whom </a:t>
            </a:r>
            <a:endParaRPr lang="en-GB" sz="2400" b="0" dirty="0" smtClean="0"/>
          </a:p>
          <a:p>
            <a:r>
              <a:rPr lang="en-GB" sz="2400" dirty="0" smtClean="0"/>
              <a:t>inferences will be made </a:t>
            </a:r>
            <a:endParaRPr lang="en-GB" sz="2400" dirty="0" smtClean="0">
              <a:latin typeface="Times New Roman" pitchFamily="18" charset="0"/>
              <a:cs typeface="Times New Roman" pitchFamily="18" charset="0"/>
            </a:endParaRPr>
          </a:p>
          <a:p>
            <a:endParaRPr lang="en-GB" sz="2400" dirty="0" smtClean="0">
              <a:latin typeface="Times New Roman" pitchFamily="18" charset="0"/>
              <a:cs typeface="Times New Roman" pitchFamily="18" charset="0"/>
            </a:endParaRPr>
          </a:p>
          <a:p>
            <a:endParaRPr lang="en-GB" sz="2400" dirty="0">
              <a:latin typeface="Times New Roman" pitchFamily="18" charset="0"/>
              <a:cs typeface="Times New Roman" pitchFamily="18" charset="0"/>
            </a:endParaRPr>
          </a:p>
        </p:txBody>
      </p:sp>
      <p:sp>
        <p:nvSpPr>
          <p:cNvPr id="3" name="Rectangle 2"/>
          <p:cNvSpPr/>
          <p:nvPr/>
        </p:nvSpPr>
        <p:spPr>
          <a:xfrm>
            <a:off x="609600" y="2209799"/>
            <a:ext cx="27432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76200">
                <a:solidFill>
                  <a:schemeClr val="tx1"/>
                </a:solidFill>
              </a:ln>
            </a:endParaRPr>
          </a:p>
        </p:txBody>
      </p:sp>
      <p:sp>
        <p:nvSpPr>
          <p:cNvPr id="4" name="Rectangle 3"/>
          <p:cNvSpPr/>
          <p:nvPr/>
        </p:nvSpPr>
        <p:spPr>
          <a:xfrm>
            <a:off x="571499" y="3241089"/>
            <a:ext cx="3668487"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76200">
                <a:solidFill>
                  <a:schemeClr val="tx1"/>
                </a:solidFill>
              </a:ln>
            </a:endParaRPr>
          </a:p>
        </p:txBody>
      </p:sp>
      <p:sp>
        <p:nvSpPr>
          <p:cNvPr id="5" name="Rectangle 4"/>
          <p:cNvSpPr/>
          <p:nvPr/>
        </p:nvSpPr>
        <p:spPr>
          <a:xfrm>
            <a:off x="533399" y="4757057"/>
            <a:ext cx="3744688"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76200">
                <a:solidFill>
                  <a:schemeClr val="tx1"/>
                </a:solidFill>
              </a:ln>
            </a:endParaRPr>
          </a:p>
        </p:txBody>
      </p:sp>
      <p:sp>
        <p:nvSpPr>
          <p:cNvPr id="6" name="Oval 5"/>
          <p:cNvSpPr/>
          <p:nvPr/>
        </p:nvSpPr>
        <p:spPr>
          <a:xfrm>
            <a:off x="5029200" y="2476499"/>
            <a:ext cx="3200400" cy="3118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5257800" y="2476499"/>
            <a:ext cx="2514600" cy="232668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600700" y="2476499"/>
            <a:ext cx="1828799" cy="164361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256784" y="4914547"/>
            <a:ext cx="2863960" cy="40011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000" b="1" cap="none" spc="0" dirty="0" smtClean="0">
                <a:ln/>
                <a:solidFill>
                  <a:schemeClr val="accent3"/>
                </a:solidFill>
                <a:effectLst/>
              </a:rPr>
              <a:t>Target Population</a:t>
            </a:r>
            <a:endParaRPr lang="en-US" sz="2000" b="1" cap="none" spc="0" dirty="0">
              <a:ln/>
              <a:solidFill>
                <a:schemeClr val="accent3"/>
              </a:solidFill>
              <a:effectLst/>
            </a:endParaRPr>
          </a:p>
        </p:txBody>
      </p:sp>
      <p:sp>
        <p:nvSpPr>
          <p:cNvPr id="10" name="Rectangle 9"/>
          <p:cNvSpPr/>
          <p:nvPr/>
        </p:nvSpPr>
        <p:spPr>
          <a:xfrm>
            <a:off x="5600700" y="4035878"/>
            <a:ext cx="1790212"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000" dirty="0" smtClean="0">
                <a:ln>
                  <a:prstDash val="solid"/>
                </a:ln>
                <a:solidFill>
                  <a:schemeClr val="accent1">
                    <a:lumMod val="20000"/>
                    <a:lumOff val="80000"/>
                  </a:schemeClr>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rPr>
              <a:t>Source population</a:t>
            </a:r>
            <a:endParaRPr lang="en-US" sz="2000" dirty="0">
              <a:ln>
                <a:prstDash val="solid"/>
              </a:ln>
              <a:solidFill>
                <a:schemeClr val="accent1">
                  <a:lumMod val="20000"/>
                  <a:lumOff val="80000"/>
                </a:schemeClr>
              </a:solidFill>
              <a:effectLst>
                <a:outerShdw blurRad="88000" dist="50800" dir="5040000" algn="tl">
                  <a:schemeClr val="accent4">
                    <a:tint val="80000"/>
                    <a:satMod val="250000"/>
                    <a:alpha val="45000"/>
                  </a:schemeClr>
                </a:outerShdw>
              </a:effectLst>
              <a:latin typeface="Times New Roman" pitchFamily="18" charset="0"/>
              <a:cs typeface="Times New Roman" pitchFamily="18" charset="0"/>
            </a:endParaRPr>
          </a:p>
        </p:txBody>
      </p:sp>
      <p:sp>
        <p:nvSpPr>
          <p:cNvPr id="11" name="Rectangle 10"/>
          <p:cNvSpPr/>
          <p:nvPr/>
        </p:nvSpPr>
        <p:spPr>
          <a:xfrm>
            <a:off x="5513140" y="2944361"/>
            <a:ext cx="2003919" cy="70788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Study population</a:t>
            </a:r>
            <a:endParaRPr lang="en-US" sz="2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13519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253" t="29428" r="21888" b="39274"/>
          <a:stretch/>
        </p:blipFill>
        <p:spPr bwMode="auto">
          <a:xfrm>
            <a:off x="914400" y="1371600"/>
            <a:ext cx="7848600"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26235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609600"/>
            <a:ext cx="8229600" cy="762000"/>
          </a:xfrm>
        </p:spPr>
        <p:txBody>
          <a:bodyPr/>
          <a:lstStyle/>
          <a:p>
            <a:pPr eaLnBrk="1" hangingPunct="1"/>
            <a:r>
              <a:rPr lang="en-US" sz="3600" dirty="0" smtClean="0">
                <a:solidFill>
                  <a:srgbClr val="00B0F0"/>
                </a:solidFill>
              </a:rPr>
              <a:t>Population: Examples</a:t>
            </a:r>
          </a:p>
        </p:txBody>
      </p:sp>
      <p:sp>
        <p:nvSpPr>
          <p:cNvPr id="26627" name="Content Placeholder 2"/>
          <p:cNvSpPr>
            <a:spLocks noGrp="1"/>
          </p:cNvSpPr>
          <p:nvPr>
            <p:ph idx="1"/>
          </p:nvPr>
        </p:nvSpPr>
        <p:spPr>
          <a:xfrm>
            <a:off x="457200" y="1447800"/>
            <a:ext cx="8382000" cy="4724400"/>
          </a:xfrm>
        </p:spPr>
        <p:txBody>
          <a:bodyPr/>
          <a:lstStyle/>
          <a:p>
            <a:pPr algn="just" eaLnBrk="1" hangingPunct="1"/>
            <a:r>
              <a:rPr lang="en-US" sz="2400" dirty="0" smtClean="0">
                <a:solidFill>
                  <a:srgbClr val="0000FF"/>
                </a:solidFill>
              </a:rPr>
              <a:t>“Participants in the Iowa Women’s Health Study will be selected by a random sample of all women ages 55 to 69 years derived from the state of Iowa automobile driver’s license list in 1985, which represents approximately 94% of Iowa women in that age group.... </a:t>
            </a:r>
          </a:p>
          <a:p>
            <a:pPr algn="just" eaLnBrk="1" hangingPunct="1"/>
            <a:endParaRPr lang="en-US" sz="2400" dirty="0" smtClean="0">
              <a:solidFill>
                <a:srgbClr val="0000FF"/>
              </a:solidFill>
            </a:endParaRPr>
          </a:p>
          <a:p>
            <a:pPr algn="just" eaLnBrk="1" hangingPunct="1"/>
            <a:r>
              <a:rPr lang="en-US" sz="2400" dirty="0" smtClean="0">
                <a:solidFill>
                  <a:srgbClr val="0000FF"/>
                </a:solidFill>
              </a:rPr>
              <a:t>“We will aim to select 5 controls for every case from among individuals in the study population who had no diagnosis of autism or other pervasive developmental disorders (PDD) recorded in their general practice record and who are alive and registered with a participating practice on the date of the PDD diagnosis in the case.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ChangeArrowheads="1"/>
          </p:cNvSpPr>
          <p:nvPr/>
        </p:nvSpPr>
        <p:spPr bwMode="auto">
          <a:xfrm>
            <a:off x="762000" y="914400"/>
            <a:ext cx="7315200"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400" u="sng"/>
              <a:t>Sample size</a:t>
            </a:r>
          </a:p>
          <a:p>
            <a:endParaRPr lang="en-US" sz="2400"/>
          </a:p>
          <a:p>
            <a:r>
              <a:rPr lang="en-US" sz="2400" b="0">
                <a:latin typeface="Times New Roman" pitchFamily="18" charset="0"/>
                <a:cs typeface="Times New Roman" pitchFamily="18" charset="0"/>
              </a:rPr>
              <a:t>How to calculate the sample size?</a:t>
            </a:r>
          </a:p>
          <a:p>
            <a:endParaRPr lang="en-US" sz="2400" b="0">
              <a:latin typeface="Times New Roman" pitchFamily="18" charset="0"/>
              <a:cs typeface="Times New Roman" pitchFamily="18" charset="0"/>
            </a:endParaRPr>
          </a:p>
          <a:p>
            <a:r>
              <a:rPr lang="en-US" sz="2400" b="0">
                <a:latin typeface="Times New Roman" pitchFamily="18" charset="0"/>
                <a:cs typeface="Times New Roman" pitchFamily="18" charset="0"/>
              </a:rPr>
              <a:t>Use the following formula if you know the prevalence or you can get the prevalence of the condition from the literature:</a:t>
            </a:r>
          </a:p>
          <a:p>
            <a:pPr algn="ctr"/>
            <a:r>
              <a:rPr lang="en-US" sz="2400" b="0">
                <a:latin typeface="Times New Roman" pitchFamily="18" charset="0"/>
                <a:cs typeface="Times New Roman" pitchFamily="18" charset="0"/>
              </a:rPr>
              <a:t>N= (Z </a:t>
            </a:r>
            <a:r>
              <a:rPr lang="en-US" sz="1600" b="0">
                <a:latin typeface="Times New Roman" pitchFamily="18" charset="0"/>
                <a:cs typeface="Times New Roman" pitchFamily="18" charset="0"/>
              </a:rPr>
              <a:t>1-</a:t>
            </a:r>
            <a:r>
              <a:rPr lang="el-GR" sz="1600" b="0">
                <a:latin typeface="Times New Roman" pitchFamily="18" charset="0"/>
                <a:cs typeface="Times New Roman" pitchFamily="18" charset="0"/>
              </a:rPr>
              <a:t>α</a:t>
            </a:r>
            <a:r>
              <a:rPr lang="en-US" sz="2400" b="0">
                <a:latin typeface="Times New Roman" pitchFamily="18" charset="0"/>
                <a:cs typeface="Times New Roman" pitchFamily="18" charset="0"/>
              </a:rPr>
              <a:t>) (P(1-P)/D</a:t>
            </a:r>
            <a:r>
              <a:rPr lang="en-US" sz="2400" b="0" baseline="30000">
                <a:latin typeface="Times New Roman" pitchFamily="18" charset="0"/>
                <a:cs typeface="Times New Roman" pitchFamily="18" charset="0"/>
              </a:rPr>
              <a:t>2</a:t>
            </a:r>
            <a:r>
              <a:rPr lang="en-US" sz="2400" b="0">
                <a:latin typeface="Times New Roman" pitchFamily="18" charset="0"/>
                <a:cs typeface="Times New Roman" pitchFamily="18" charset="0"/>
              </a:rPr>
              <a:t>)</a:t>
            </a:r>
            <a:r>
              <a:rPr lang="en-US" sz="1600" b="0">
                <a:latin typeface="Times New Roman" pitchFamily="18" charset="0"/>
                <a:cs typeface="Times New Roman" pitchFamily="18" charset="0"/>
              </a:rPr>
              <a:t> </a:t>
            </a:r>
          </a:p>
          <a:p>
            <a:pPr algn="ctr"/>
            <a:endParaRPr lang="en-US" sz="1600" b="0">
              <a:latin typeface="Times New Roman" pitchFamily="18" charset="0"/>
              <a:cs typeface="Times New Roman" pitchFamily="18" charset="0"/>
            </a:endParaRPr>
          </a:p>
          <a:p>
            <a:r>
              <a:rPr lang="en-US" sz="2400" b="0">
                <a:latin typeface="Times New Roman" pitchFamily="18" charset="0"/>
                <a:cs typeface="Times New Roman" pitchFamily="18" charset="0"/>
              </a:rPr>
              <a:t>N= The sample size</a:t>
            </a:r>
          </a:p>
          <a:p>
            <a:r>
              <a:rPr lang="en-US" sz="2400" b="0">
                <a:latin typeface="Times New Roman" pitchFamily="18" charset="0"/>
                <a:cs typeface="Times New Roman" pitchFamily="18" charset="0"/>
              </a:rPr>
              <a:t>Z= Confidence intervals=1-</a:t>
            </a:r>
            <a:r>
              <a:rPr lang="el-GR" sz="2400" b="0">
                <a:latin typeface="Times New Roman" pitchFamily="18" charset="0"/>
                <a:cs typeface="Times New Roman" pitchFamily="18" charset="0"/>
              </a:rPr>
              <a:t> α</a:t>
            </a:r>
            <a:r>
              <a:rPr lang="en-US" sz="2400" b="0">
                <a:latin typeface="Times New Roman" pitchFamily="18" charset="0"/>
                <a:cs typeface="Times New Roman" pitchFamily="18" charset="0"/>
              </a:rPr>
              <a:t> (1.96)</a:t>
            </a:r>
          </a:p>
          <a:p>
            <a:r>
              <a:rPr lang="en-US" sz="2400" b="0">
                <a:latin typeface="Times New Roman" pitchFamily="18" charset="0"/>
                <a:cs typeface="Times New Roman" pitchFamily="18" charset="0"/>
              </a:rPr>
              <a:t>P= Prevalence of the condition</a:t>
            </a:r>
          </a:p>
          <a:p>
            <a:r>
              <a:rPr lang="en-US" sz="2400" b="0">
                <a:latin typeface="Times New Roman" pitchFamily="18" charset="0"/>
                <a:cs typeface="Times New Roman" pitchFamily="18" charset="0"/>
              </a:rPr>
              <a:t>D= Precision (0.05)</a:t>
            </a:r>
          </a:p>
          <a:p>
            <a:pPr algn="ctr"/>
            <a:endParaRPr lang="en-US" sz="1600" b="0">
              <a:latin typeface="Times New Roman" pitchFamily="18" charset="0"/>
              <a:cs typeface="Times New Roman" pitchFamily="18" charset="0"/>
            </a:endParaRPr>
          </a:p>
          <a:p>
            <a:pPr algn="ctr"/>
            <a:endParaRPr lang="en-US" sz="1600" b="0">
              <a:latin typeface="Times New Roman" pitchFamily="18" charset="0"/>
              <a:cs typeface="Times New Roman" pitchFamily="18" charset="0"/>
            </a:endParaRPr>
          </a:p>
          <a:p>
            <a:endParaRPr lang="en-US" sz="2400" b="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838200"/>
            <a:ext cx="8229600" cy="762000"/>
          </a:xfrm>
        </p:spPr>
        <p:txBody>
          <a:bodyPr/>
          <a:lstStyle/>
          <a:p>
            <a:pPr eaLnBrk="1" hangingPunct="1"/>
            <a:r>
              <a:rPr lang="en-US" sz="3600" b="1" smtClean="0">
                <a:solidFill>
                  <a:srgbClr val="0000FF"/>
                </a:solidFill>
                <a:latin typeface="Times New Roman" pitchFamily="18" charset="0"/>
                <a:cs typeface="Times New Roman" pitchFamily="18" charset="0"/>
              </a:rPr>
              <a:t/>
            </a:r>
            <a:br>
              <a:rPr lang="en-US" sz="3600" b="1" smtClean="0">
                <a:solidFill>
                  <a:srgbClr val="0000FF"/>
                </a:solidFill>
                <a:latin typeface="Times New Roman" pitchFamily="18" charset="0"/>
                <a:cs typeface="Times New Roman" pitchFamily="18" charset="0"/>
              </a:rPr>
            </a:br>
            <a:r>
              <a:rPr lang="en-US" sz="3600" b="1" smtClean="0">
                <a:solidFill>
                  <a:srgbClr val="0000FF"/>
                </a:solidFill>
                <a:latin typeface="Times New Roman" pitchFamily="18" charset="0"/>
                <a:cs typeface="Times New Roman" pitchFamily="18" charset="0"/>
              </a:rPr>
              <a:t/>
            </a:r>
            <a:br>
              <a:rPr lang="en-US" sz="3600" b="1" smtClean="0">
                <a:solidFill>
                  <a:srgbClr val="0000FF"/>
                </a:solidFill>
                <a:latin typeface="Times New Roman" pitchFamily="18" charset="0"/>
                <a:cs typeface="Times New Roman" pitchFamily="18" charset="0"/>
              </a:rPr>
            </a:br>
            <a:r>
              <a:rPr lang="en-US" sz="3600" b="1" smtClean="0">
                <a:solidFill>
                  <a:srgbClr val="0000FF"/>
                </a:solidFill>
                <a:latin typeface="Times New Roman" pitchFamily="18" charset="0"/>
                <a:cs typeface="Times New Roman" pitchFamily="18" charset="0"/>
              </a:rPr>
              <a:t/>
            </a:r>
            <a:br>
              <a:rPr lang="en-US" sz="3600" b="1" smtClean="0">
                <a:solidFill>
                  <a:srgbClr val="0000FF"/>
                </a:solidFill>
                <a:latin typeface="Times New Roman" pitchFamily="18" charset="0"/>
                <a:cs typeface="Times New Roman" pitchFamily="18" charset="0"/>
              </a:rPr>
            </a:br>
            <a:r>
              <a:rPr lang="en-US" sz="3600" b="1" smtClean="0">
                <a:solidFill>
                  <a:srgbClr val="0000FF"/>
                </a:solidFill>
                <a:latin typeface="Times New Roman" pitchFamily="18" charset="0"/>
                <a:cs typeface="Times New Roman" pitchFamily="18" charset="0"/>
              </a:rPr>
              <a:t>Sample size</a:t>
            </a:r>
          </a:p>
        </p:txBody>
      </p:sp>
      <p:sp>
        <p:nvSpPr>
          <p:cNvPr id="3" name="Content Placeholder 2"/>
          <p:cNvSpPr>
            <a:spLocks noGrp="1"/>
          </p:cNvSpPr>
          <p:nvPr>
            <p:ph idx="1"/>
          </p:nvPr>
        </p:nvSpPr>
        <p:spPr>
          <a:xfrm>
            <a:off x="533400" y="1295400"/>
            <a:ext cx="7086600" cy="4495800"/>
          </a:xfrm>
        </p:spPr>
        <p:txBody>
          <a:bodyPr/>
          <a:lstStyle/>
          <a:p>
            <a:pPr lvl="1" eaLnBrk="1" hangingPunct="1">
              <a:buFont typeface="Wingdings 2" pitchFamily="18" charset="2"/>
              <a:buNone/>
            </a:pPr>
            <a:endParaRPr lang="en-US" sz="2800" b="1" i="1" smtClean="0">
              <a:solidFill>
                <a:srgbClr val="0000FF"/>
              </a:solidFill>
              <a:latin typeface="Times New Roman" pitchFamily="18" charset="0"/>
              <a:cs typeface="Times New Roman" pitchFamily="18" charset="0"/>
            </a:endParaRPr>
          </a:p>
          <a:p>
            <a:pPr lvl="1" eaLnBrk="1" hangingPunct="1">
              <a:buFont typeface="Wingdings 2" pitchFamily="18" charset="2"/>
              <a:buNone/>
            </a:pPr>
            <a:endParaRPr lang="en-US" sz="2800" b="1" i="1" smtClean="0">
              <a:solidFill>
                <a:srgbClr val="0000FF"/>
              </a:solidFill>
              <a:latin typeface="Times New Roman" pitchFamily="18" charset="0"/>
              <a:cs typeface="Times New Roman" pitchFamily="18" charset="0"/>
            </a:endParaRPr>
          </a:p>
          <a:p>
            <a:pPr algn="just" eaLnBrk="1" hangingPunct="1"/>
            <a:r>
              <a:rPr lang="en-US" sz="2800" smtClean="0">
                <a:solidFill>
                  <a:srgbClr val="0000FF"/>
                </a:solidFill>
                <a:latin typeface="Times New Roman" pitchFamily="18" charset="0"/>
                <a:cs typeface="Times New Roman" pitchFamily="18" charset="0"/>
              </a:rPr>
              <a:t>“A survey of postnatal depression in the Middle East had documented a prevalence of 19.8%. Calculate the sample size for the prevalence of post natal depression in a population in Saudi Arabia with 0.5% precision and 80% power.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914400" y="685800"/>
            <a:ext cx="7315200" cy="467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b="0">
                <a:latin typeface="Times New Roman" pitchFamily="18" charset="0"/>
                <a:cs typeface="Times New Roman" pitchFamily="18" charset="0"/>
              </a:rPr>
              <a:t>N= (Z </a:t>
            </a:r>
            <a:r>
              <a:rPr lang="en-US" sz="1800" b="0">
                <a:latin typeface="Times New Roman" pitchFamily="18" charset="0"/>
                <a:cs typeface="Times New Roman" pitchFamily="18" charset="0"/>
              </a:rPr>
              <a:t>1-</a:t>
            </a:r>
            <a:r>
              <a:rPr lang="el-GR" sz="1800" b="0">
                <a:latin typeface="Times New Roman" pitchFamily="18" charset="0"/>
                <a:cs typeface="Times New Roman" pitchFamily="18" charset="0"/>
              </a:rPr>
              <a:t>α</a:t>
            </a:r>
            <a:r>
              <a:rPr lang="en-US" b="0">
                <a:latin typeface="Times New Roman" pitchFamily="18" charset="0"/>
                <a:cs typeface="Times New Roman" pitchFamily="18" charset="0"/>
              </a:rPr>
              <a:t>) (P(1-P)/D</a:t>
            </a:r>
            <a:r>
              <a:rPr lang="en-US" b="0" baseline="30000">
                <a:latin typeface="Times New Roman" pitchFamily="18" charset="0"/>
                <a:cs typeface="Times New Roman" pitchFamily="18" charset="0"/>
              </a:rPr>
              <a:t>2</a:t>
            </a:r>
            <a:r>
              <a:rPr lang="en-US" b="0">
                <a:latin typeface="Times New Roman" pitchFamily="18" charset="0"/>
                <a:cs typeface="Times New Roman" pitchFamily="18" charset="0"/>
              </a:rPr>
              <a:t>)</a:t>
            </a:r>
            <a:r>
              <a:rPr lang="en-US" sz="1800" b="0">
                <a:latin typeface="Times New Roman" pitchFamily="18" charset="0"/>
                <a:cs typeface="Times New Roman" pitchFamily="18" charset="0"/>
              </a:rPr>
              <a:t> </a:t>
            </a:r>
          </a:p>
          <a:p>
            <a:pPr algn="ctr"/>
            <a:endParaRPr lang="en-US" sz="1800" b="0">
              <a:latin typeface="Times New Roman" pitchFamily="18" charset="0"/>
              <a:cs typeface="Times New Roman" pitchFamily="18" charset="0"/>
            </a:endParaRPr>
          </a:p>
          <a:p>
            <a:r>
              <a:rPr lang="en-US" b="0">
                <a:latin typeface="Times New Roman" pitchFamily="18" charset="0"/>
                <a:cs typeface="Times New Roman" pitchFamily="18" charset="0"/>
              </a:rPr>
              <a:t>N= The sample size</a:t>
            </a:r>
          </a:p>
          <a:p>
            <a:r>
              <a:rPr lang="en-US" b="0">
                <a:latin typeface="Times New Roman" pitchFamily="18" charset="0"/>
                <a:cs typeface="Times New Roman" pitchFamily="18" charset="0"/>
              </a:rPr>
              <a:t>Z= Confidence intervals=1-</a:t>
            </a:r>
            <a:r>
              <a:rPr lang="el-GR" b="0">
                <a:latin typeface="Times New Roman" pitchFamily="18" charset="0"/>
                <a:cs typeface="Times New Roman" pitchFamily="18" charset="0"/>
              </a:rPr>
              <a:t> α</a:t>
            </a:r>
            <a:r>
              <a:rPr lang="en-US" b="0">
                <a:latin typeface="Times New Roman" pitchFamily="18" charset="0"/>
                <a:cs typeface="Times New Roman" pitchFamily="18" charset="0"/>
              </a:rPr>
              <a:t> (1.96)</a:t>
            </a:r>
          </a:p>
          <a:p>
            <a:r>
              <a:rPr lang="en-US" b="0">
                <a:latin typeface="Times New Roman" pitchFamily="18" charset="0"/>
                <a:cs typeface="Times New Roman" pitchFamily="18" charset="0"/>
              </a:rPr>
              <a:t>P= Prevalence of the condition</a:t>
            </a:r>
          </a:p>
          <a:p>
            <a:r>
              <a:rPr lang="en-US" b="0">
                <a:latin typeface="Times New Roman" pitchFamily="18" charset="0"/>
                <a:cs typeface="Times New Roman" pitchFamily="18" charset="0"/>
              </a:rPr>
              <a:t>D= Precision (0.05)</a:t>
            </a:r>
          </a:p>
          <a:p>
            <a:endParaRPr lang="en-US" b="0">
              <a:latin typeface="Times New Roman" pitchFamily="18" charset="0"/>
              <a:cs typeface="Times New Roman" pitchFamily="18" charset="0"/>
            </a:endParaRPr>
          </a:p>
          <a:p>
            <a:r>
              <a:rPr lang="en-US" b="0">
                <a:latin typeface="Times New Roman" pitchFamily="18" charset="0"/>
                <a:cs typeface="Times New Roman" pitchFamily="18" charset="0"/>
              </a:rPr>
              <a:t>Thus for a condition of prevalence of 20% the sample size will be </a:t>
            </a:r>
          </a:p>
          <a:p>
            <a:endParaRPr lang="en-US" b="0">
              <a:latin typeface="Times New Roman" pitchFamily="18" charset="0"/>
              <a:cs typeface="Times New Roman" pitchFamily="18" charset="0"/>
            </a:endParaRPr>
          </a:p>
          <a:p>
            <a:r>
              <a:rPr lang="en-US" b="0">
                <a:latin typeface="Times New Roman" pitchFamily="18" charset="0"/>
                <a:cs typeface="Times New Roman" pitchFamily="18" charset="0"/>
              </a:rPr>
              <a:t>N= 1.96x (0.20 (1-0.2)/0.5</a:t>
            </a:r>
            <a:r>
              <a:rPr lang="en-US" b="0" baseline="30000">
                <a:latin typeface="Times New Roman" pitchFamily="18" charset="0"/>
                <a:cs typeface="Times New Roman" pitchFamily="18" charset="0"/>
              </a:rPr>
              <a:t>2</a:t>
            </a:r>
            <a:r>
              <a:rPr lang="en-US" b="0">
                <a:latin typeface="Times New Roman" pitchFamily="18" charset="0"/>
                <a:cs typeface="Times New Roman" pitchFamily="18" charset="0"/>
              </a:rPr>
              <a:t>)= 246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914400" y="1143000"/>
            <a:ext cx="6400800"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r>
              <a:rPr lang="en-US">
                <a:latin typeface="Times New Roman" pitchFamily="18" charset="0"/>
                <a:cs typeface="Times New Roman" pitchFamily="18" charset="0"/>
              </a:rPr>
              <a:t>What if you there are no previous studies?</a:t>
            </a:r>
          </a:p>
          <a:p>
            <a:pPr eaLnBrk="1" hangingPunct="1"/>
            <a:endParaRPr lang="en-US"/>
          </a:p>
          <a:p>
            <a:pPr eaLnBrk="1" hangingPunct="1">
              <a:buFont typeface="Arial" pitchFamily="34" charset="0"/>
              <a:buChar char="•"/>
            </a:pPr>
            <a:r>
              <a:rPr lang="en-US" b="0"/>
              <a:t> </a:t>
            </a:r>
            <a:r>
              <a:rPr lang="en-US" b="0">
                <a:latin typeface="Times New Roman" pitchFamily="18" charset="0"/>
                <a:cs typeface="Times New Roman" pitchFamily="18" charset="0"/>
              </a:rPr>
              <a:t>Conduct a pilot study to have an idea in about the prevalence in your population</a:t>
            </a:r>
          </a:p>
          <a:p>
            <a:pPr eaLnBrk="1" hangingPunct="1">
              <a:buFont typeface="Arial" pitchFamily="34" charset="0"/>
              <a:buChar char="•"/>
            </a:pPr>
            <a:endParaRPr lang="en-US">
              <a:latin typeface="Times New Roman" pitchFamily="18" charset="0"/>
              <a:cs typeface="Times New Roman" pitchFamily="18" charset="0"/>
            </a:endParaRPr>
          </a:p>
          <a:p>
            <a:pPr eaLnBrk="1" hangingPunct="1">
              <a:buFont typeface="Arial" pitchFamily="34" charset="0"/>
              <a:buChar char="•"/>
            </a:pPr>
            <a:r>
              <a:rPr lang="en-US" b="0">
                <a:latin typeface="Times New Roman" pitchFamily="18" charset="0"/>
                <a:cs typeface="Times New Roman" pitchFamily="18" charset="0"/>
              </a:rPr>
              <a:t>Assume that the prevalence is 50% which will give the largest possible sample size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704850"/>
            <a:ext cx="8229600" cy="666750"/>
          </a:xfrm>
        </p:spPr>
        <p:txBody>
          <a:bodyPr/>
          <a:lstStyle/>
          <a:p>
            <a:pPr eaLnBrk="1" hangingPunct="1"/>
            <a:r>
              <a:rPr lang="en-US" sz="2800" b="1" smtClean="0">
                <a:latin typeface="Times New Roman" pitchFamily="18" charset="0"/>
                <a:cs typeface="Times New Roman" pitchFamily="18" charset="0"/>
              </a:rPr>
              <a:t>Sampling methods</a:t>
            </a:r>
          </a:p>
        </p:txBody>
      </p:sp>
      <p:sp>
        <p:nvSpPr>
          <p:cNvPr id="14339" name="Content Placeholder 2"/>
          <p:cNvSpPr>
            <a:spLocks noGrp="1"/>
          </p:cNvSpPr>
          <p:nvPr>
            <p:ph idx="1"/>
          </p:nvPr>
        </p:nvSpPr>
        <p:spPr>
          <a:xfrm>
            <a:off x="457200" y="1676400"/>
            <a:ext cx="8229600" cy="4389438"/>
          </a:xfrm>
        </p:spPr>
        <p:txBody>
          <a:bodyPr>
            <a:normAutofit/>
          </a:bodyPr>
          <a:lstStyle/>
          <a:p>
            <a:pPr marL="274320" indent="-274320" eaLnBrk="1" fontAlgn="auto" hangingPunct="1">
              <a:spcAft>
                <a:spcPts val="0"/>
              </a:spcAft>
              <a:buClr>
                <a:schemeClr val="accent3"/>
              </a:buClr>
              <a:buFont typeface="Wingdings 2"/>
              <a:buChar char=""/>
              <a:defRPr/>
            </a:pPr>
            <a:r>
              <a:rPr lang="en-US" dirty="0" smtClean="0">
                <a:latin typeface="Times New Roman" pitchFamily="18" charset="0"/>
                <a:cs typeface="Times New Roman" pitchFamily="18" charset="0"/>
              </a:rPr>
              <a:t>Probability Sampling – each member has the same chance (equal and independent)</a:t>
            </a:r>
          </a:p>
          <a:p>
            <a:pPr marL="274320" indent="-274320" eaLnBrk="1" fontAlgn="auto" hangingPunct="1">
              <a:spcAft>
                <a:spcPts val="0"/>
              </a:spcAft>
              <a:buClr>
                <a:schemeClr val="accent3"/>
              </a:buClr>
              <a:buFont typeface="Wingdings 2"/>
              <a:buChar char=""/>
              <a:defRPr/>
            </a:pPr>
            <a:endParaRPr lang="en-US" dirty="0" smtClean="0">
              <a:latin typeface="Times New Roman" pitchFamily="18" charset="0"/>
              <a:cs typeface="Times New Roman" pitchFamily="18" charset="0"/>
            </a:endParaRPr>
          </a:p>
          <a:p>
            <a:pPr marL="640080" lvl="1" indent="-246888" eaLnBrk="1" fontAlgn="auto" hangingPunct="1">
              <a:spcAft>
                <a:spcPts val="0"/>
              </a:spcAft>
              <a:buFont typeface="Wingdings 2"/>
              <a:buChar char=""/>
              <a:defRPr/>
            </a:pPr>
            <a:r>
              <a:rPr lang="en-US" dirty="0" smtClean="0">
                <a:latin typeface="Times New Roman" pitchFamily="18" charset="0"/>
                <a:cs typeface="Times New Roman" pitchFamily="18" charset="0"/>
              </a:rPr>
              <a:t>Simple random sampling</a:t>
            </a:r>
          </a:p>
          <a:p>
            <a:pPr marL="640080" lvl="1" indent="-246888" eaLnBrk="1" fontAlgn="auto" hangingPunct="1">
              <a:spcAft>
                <a:spcPts val="0"/>
              </a:spcAft>
              <a:buFont typeface="Wingdings 2"/>
              <a:buChar char=""/>
              <a:defRPr/>
            </a:pPr>
            <a:r>
              <a:rPr lang="en-US" dirty="0" smtClean="0">
                <a:latin typeface="Times New Roman" pitchFamily="18" charset="0"/>
                <a:cs typeface="Times New Roman" pitchFamily="18" charset="0"/>
              </a:rPr>
              <a:t>Systematic sampling</a:t>
            </a:r>
          </a:p>
          <a:p>
            <a:pPr marL="640080" lvl="1" indent="-246888" eaLnBrk="1" fontAlgn="auto" hangingPunct="1">
              <a:spcAft>
                <a:spcPts val="0"/>
              </a:spcAft>
              <a:buFont typeface="Wingdings 2"/>
              <a:buChar char=""/>
              <a:defRPr/>
            </a:pPr>
            <a:r>
              <a:rPr lang="en-US" dirty="0" smtClean="0">
                <a:latin typeface="Times New Roman" pitchFamily="18" charset="0"/>
                <a:cs typeface="Times New Roman" pitchFamily="18" charset="0"/>
              </a:rPr>
              <a:t>Stratified random sampling</a:t>
            </a:r>
          </a:p>
          <a:p>
            <a:pPr marL="640080" lvl="1" indent="-246888" eaLnBrk="1" fontAlgn="auto" hangingPunct="1">
              <a:spcAft>
                <a:spcPts val="0"/>
              </a:spcAft>
              <a:buFont typeface="Wingdings 2"/>
              <a:buChar char=""/>
              <a:defRPr/>
            </a:pPr>
            <a:r>
              <a:rPr lang="en-US" dirty="0" smtClean="0">
                <a:latin typeface="Times New Roman" pitchFamily="18" charset="0"/>
                <a:cs typeface="Times New Roman" pitchFamily="18" charset="0"/>
              </a:rPr>
              <a:t>Cluster sampling</a:t>
            </a:r>
          </a:p>
          <a:p>
            <a:pPr marL="640080" lvl="1" indent="-246888" eaLnBrk="1" fontAlgn="auto" hangingPunct="1">
              <a:spcAft>
                <a:spcPts val="0"/>
              </a:spcAft>
              <a:buFont typeface="Wingdings 2"/>
              <a:buChar char=""/>
              <a:defRPr/>
            </a:pPr>
            <a:r>
              <a:rPr lang="en-US" dirty="0" smtClean="0">
                <a:latin typeface="Times New Roman" pitchFamily="18" charset="0"/>
                <a:cs typeface="Times New Roman" pitchFamily="18" charset="0"/>
              </a:rPr>
              <a:t>Multi-stage sampling</a:t>
            </a:r>
          </a:p>
          <a:p>
            <a:pPr marL="274320" indent="-274320" eaLnBrk="1" fontAlgn="auto" hangingPunct="1">
              <a:spcAft>
                <a:spcPts val="0"/>
              </a:spcAft>
              <a:buClr>
                <a:schemeClr val="accent3"/>
              </a:buClr>
              <a:buFont typeface="Wingdings 2"/>
              <a:buChar char=""/>
              <a:defRPr/>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704850"/>
            <a:ext cx="8229600" cy="666750"/>
          </a:xfrm>
        </p:spPr>
        <p:txBody>
          <a:bodyPr/>
          <a:lstStyle/>
          <a:p>
            <a:pPr eaLnBrk="1" hangingPunct="1"/>
            <a:r>
              <a:rPr lang="en-US" sz="2800" b="1" smtClean="0">
                <a:latin typeface="Times New Roman" pitchFamily="18" charset="0"/>
                <a:cs typeface="Times New Roman" pitchFamily="18" charset="0"/>
              </a:rPr>
              <a:t>Sampling methods</a:t>
            </a:r>
          </a:p>
        </p:txBody>
      </p:sp>
      <p:sp>
        <p:nvSpPr>
          <p:cNvPr id="14339" name="Content Placeholder 2"/>
          <p:cNvSpPr>
            <a:spLocks noGrp="1"/>
          </p:cNvSpPr>
          <p:nvPr>
            <p:ph idx="1"/>
          </p:nvPr>
        </p:nvSpPr>
        <p:spPr>
          <a:xfrm>
            <a:off x="457200" y="1676400"/>
            <a:ext cx="8229600" cy="4389438"/>
          </a:xfrm>
        </p:spPr>
        <p:txBody>
          <a:bodyPr>
            <a:normAutofit/>
          </a:bodyPr>
          <a:lstStyle/>
          <a:p>
            <a:pPr marL="274320" indent="-274320" eaLnBrk="1" fontAlgn="auto" hangingPunct="1">
              <a:spcAft>
                <a:spcPts val="0"/>
              </a:spcAft>
              <a:buClr>
                <a:schemeClr val="accent3"/>
              </a:buClr>
              <a:buFont typeface="Wingdings 2" pitchFamily="18" charset="2"/>
              <a:buNone/>
              <a:defRPr/>
            </a:pPr>
            <a:endParaRPr lang="en-US" dirty="0" smtClean="0">
              <a:latin typeface="Times New Roman" pitchFamily="18" charset="0"/>
              <a:cs typeface="Times New Roman" pitchFamily="18" charset="0"/>
            </a:endParaRPr>
          </a:p>
          <a:p>
            <a:pPr marL="274320" indent="-274320" eaLnBrk="1" fontAlgn="auto" hangingPunct="1">
              <a:spcAft>
                <a:spcPts val="0"/>
              </a:spcAft>
              <a:buClr>
                <a:schemeClr val="accent3"/>
              </a:buClr>
              <a:buFont typeface="Wingdings 2"/>
              <a:buChar char=""/>
              <a:defRPr/>
            </a:pPr>
            <a:r>
              <a:rPr lang="en-US" dirty="0" smtClean="0">
                <a:latin typeface="Times New Roman" pitchFamily="18" charset="0"/>
                <a:cs typeface="Times New Roman" pitchFamily="18" charset="0"/>
              </a:rPr>
              <a:t>Non-probability Sampling – each member does not have the same chance</a:t>
            </a:r>
          </a:p>
          <a:p>
            <a:pPr marL="274320" indent="-274320" eaLnBrk="1" fontAlgn="auto" hangingPunct="1">
              <a:spcAft>
                <a:spcPts val="0"/>
              </a:spcAft>
              <a:buClr>
                <a:schemeClr val="accent3"/>
              </a:buClr>
              <a:buFont typeface="Wingdings 2" pitchFamily="18" charset="2"/>
              <a:buNone/>
              <a:defRPr/>
            </a:pPr>
            <a:endParaRPr lang="en-US" dirty="0" smtClean="0">
              <a:latin typeface="Times New Roman" pitchFamily="18" charset="0"/>
              <a:cs typeface="Times New Roman" pitchFamily="18" charset="0"/>
            </a:endParaRPr>
          </a:p>
          <a:p>
            <a:pPr marL="640080" lvl="1" indent="-246888" eaLnBrk="1" fontAlgn="auto" hangingPunct="1">
              <a:spcAft>
                <a:spcPts val="0"/>
              </a:spcAft>
              <a:buFont typeface="Wingdings 2"/>
              <a:buChar char=""/>
              <a:defRPr/>
            </a:pPr>
            <a:r>
              <a:rPr lang="en-US" dirty="0" smtClean="0">
                <a:latin typeface="Times New Roman" pitchFamily="18" charset="0"/>
                <a:cs typeface="Times New Roman" pitchFamily="18" charset="0"/>
              </a:rPr>
              <a:t>Convenience sampling</a:t>
            </a:r>
          </a:p>
          <a:p>
            <a:pPr marL="640080" lvl="1" indent="-246888" eaLnBrk="1" fontAlgn="auto" hangingPunct="1">
              <a:spcAft>
                <a:spcPts val="0"/>
              </a:spcAft>
              <a:buFont typeface="Wingdings 2"/>
              <a:buChar char=""/>
              <a:defRPr/>
            </a:pPr>
            <a:r>
              <a:rPr lang="en-US" dirty="0" smtClean="0">
                <a:latin typeface="Times New Roman" pitchFamily="18" charset="0"/>
                <a:cs typeface="Times New Roman" pitchFamily="18" charset="0"/>
              </a:rPr>
              <a:t>Snowball Sampling</a:t>
            </a:r>
          </a:p>
          <a:p>
            <a:pPr marL="640080" lvl="1" indent="-246888" eaLnBrk="1" fontAlgn="auto" hangingPunct="1">
              <a:spcAft>
                <a:spcPts val="0"/>
              </a:spcAft>
              <a:buFont typeface="Wingdings 2"/>
              <a:buChar char=""/>
              <a:defRPr/>
            </a:pPr>
            <a:r>
              <a:rPr lang="en-US" dirty="0" smtClean="0">
                <a:latin typeface="Times New Roman" pitchFamily="18" charset="0"/>
                <a:cs typeface="Times New Roman" pitchFamily="18" charset="0"/>
              </a:rPr>
              <a:t>Purposive Sampling</a:t>
            </a:r>
          </a:p>
          <a:p>
            <a:pPr marL="640080" lvl="1" indent="-246888" eaLnBrk="1" fontAlgn="auto" hangingPunct="1">
              <a:spcAft>
                <a:spcPts val="0"/>
              </a:spcAft>
              <a:buFont typeface="Wingdings 2"/>
              <a:buChar char=""/>
              <a:defRPr/>
            </a:pPr>
            <a:r>
              <a:rPr lang="en-US" dirty="0" smtClean="0">
                <a:latin typeface="Times New Roman" pitchFamily="18" charset="0"/>
                <a:cs typeface="Times New Roman" pitchFamily="18" charset="0"/>
              </a:rPr>
              <a:t>Quota Sampling</a:t>
            </a:r>
          </a:p>
          <a:p>
            <a:pPr marL="274320" indent="-274320" eaLnBrk="1" fontAlgn="auto" hangingPunct="1">
              <a:spcAft>
                <a:spcPts val="0"/>
              </a:spcAft>
              <a:buClr>
                <a:schemeClr val="accent3"/>
              </a:buClr>
              <a:buFont typeface="Wingdings 2"/>
              <a:buChar char=""/>
              <a:defRPr/>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457200" y="762000"/>
            <a:ext cx="8229600" cy="48006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704850"/>
            <a:ext cx="8229600" cy="742950"/>
          </a:xfrm>
        </p:spPr>
        <p:txBody>
          <a:bodyPr/>
          <a:lstStyle/>
          <a:p>
            <a:pPr eaLnBrk="1" hangingPunct="1"/>
            <a:r>
              <a:rPr lang="en-US" sz="2800" b="1" smtClean="0">
                <a:latin typeface="Times New Roman" pitchFamily="18" charset="0"/>
                <a:cs typeface="Times New Roman" pitchFamily="18" charset="0"/>
              </a:rPr>
              <a:t>Sampling methods</a:t>
            </a:r>
          </a:p>
        </p:txBody>
      </p:sp>
      <p:sp>
        <p:nvSpPr>
          <p:cNvPr id="33795" name="Content Placeholder 2"/>
          <p:cNvSpPr>
            <a:spLocks noGrp="1"/>
          </p:cNvSpPr>
          <p:nvPr>
            <p:ph idx="1"/>
          </p:nvPr>
        </p:nvSpPr>
        <p:spPr/>
        <p:txBody>
          <a:bodyPr/>
          <a:lstStyle/>
          <a:p>
            <a:pPr eaLnBrk="1" hangingPunct="1">
              <a:buFont typeface="Wingdings 2" pitchFamily="18" charset="2"/>
              <a:buNone/>
            </a:pPr>
            <a:r>
              <a:rPr lang="en-US" smtClean="0"/>
              <a:t>Example</a:t>
            </a:r>
          </a:p>
          <a:p>
            <a:pPr eaLnBrk="1" hangingPunct="1">
              <a:lnSpc>
                <a:spcPct val="150000"/>
              </a:lnSpc>
            </a:pPr>
            <a:r>
              <a:rPr lang="en-US" sz="2400" smtClean="0">
                <a:latin typeface="Times New Roman" pitchFamily="18" charset="0"/>
                <a:cs typeface="Times New Roman" pitchFamily="18" charset="0"/>
              </a:rPr>
              <a:t>A simple random sampling design will be used.</a:t>
            </a:r>
          </a:p>
          <a:p>
            <a:pPr eaLnBrk="1" hangingPunct="1">
              <a:lnSpc>
                <a:spcPct val="150000"/>
              </a:lnSpc>
            </a:pPr>
            <a:r>
              <a:rPr lang="en-US" sz="2400" smtClean="0">
                <a:latin typeface="Times New Roman" pitchFamily="18" charset="0"/>
                <a:cs typeface="Times New Roman" pitchFamily="18" charset="0"/>
              </a:rPr>
              <a:t>The mobile phone network of the STC will be chosen as a sampling frame. Computer generated random number list will be generated. STC mobile phone numbers will be the sampling element.</a:t>
            </a:r>
          </a:p>
          <a:p>
            <a:pPr eaLnBrk="1" hangingPunct="1"/>
            <a:endParaRPr lang="en-US" sz="2400" smtClean="0"/>
          </a:p>
          <a:p>
            <a:pPr eaLnBrk="1" hangingPunct="1"/>
            <a:endParaRPr lang="en-US" sz="2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799FFD5A-61A8-42CA-BF73-FFA67F8137CE}" type="datetime3">
              <a:rPr lang="en-US" smtClean="0">
                <a:solidFill>
                  <a:schemeClr val="tx1"/>
                </a:solidFill>
              </a:rPr>
              <a:pPr>
                <a:defRPr/>
              </a:pPr>
              <a:t>4 November 2013</a:t>
            </a:fld>
            <a:endParaRPr lang="en-US" smtClean="0">
              <a:solidFill>
                <a:schemeClr val="tx1"/>
              </a:solidFill>
            </a:endParaRPr>
          </a:p>
        </p:txBody>
      </p:sp>
      <p:sp>
        <p:nvSpPr>
          <p:cNvPr id="34819"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r>
              <a:rPr lang="en-US" sz="1200" smtClean="0">
                <a:solidFill>
                  <a:schemeClr val="tx1"/>
                </a:solidFill>
                <a:latin typeface="Tahoma" pitchFamily="34" charset="0"/>
              </a:rPr>
              <a:t>M &amp; M Development</a:t>
            </a:r>
          </a:p>
        </p:txBody>
      </p:sp>
      <p:sp>
        <p:nvSpPr>
          <p:cNvPr id="34820"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fld id="{2DFD35FB-0FF0-4795-8162-813C46104B22}" type="slidenum">
              <a:rPr lang="ar-SA" sz="1200" smtClean="0">
                <a:solidFill>
                  <a:schemeClr val="tx1"/>
                </a:solidFill>
                <a:latin typeface="Tahoma" pitchFamily="34" charset="0"/>
              </a:rPr>
              <a:pPr eaLnBrk="1" hangingPunct="1"/>
              <a:t>21</a:t>
            </a:fld>
            <a:endParaRPr lang="en-US" sz="1200" smtClean="0">
              <a:solidFill>
                <a:schemeClr val="tx1"/>
              </a:solidFill>
              <a:latin typeface="Tahoma" pitchFamily="34" charset="0"/>
            </a:endParaRPr>
          </a:p>
        </p:txBody>
      </p:sp>
      <p:sp>
        <p:nvSpPr>
          <p:cNvPr id="34821" name="Content Placeholder 2"/>
          <p:cNvSpPr>
            <a:spLocks noGrp="1"/>
          </p:cNvSpPr>
          <p:nvPr>
            <p:ph idx="4294967295"/>
          </p:nvPr>
        </p:nvSpPr>
        <p:spPr>
          <a:xfrm>
            <a:off x="914400" y="685800"/>
            <a:ext cx="7772400" cy="4227513"/>
          </a:xfrm>
        </p:spPr>
        <p:txBody>
          <a:bodyPr/>
          <a:lstStyle/>
          <a:p>
            <a:pPr eaLnBrk="1" hangingPunct="1">
              <a:lnSpc>
                <a:spcPct val="200000"/>
              </a:lnSpc>
            </a:pPr>
            <a:r>
              <a:rPr lang="en-US" sz="2800" b="1" smtClean="0">
                <a:solidFill>
                  <a:srgbClr val="0000FF"/>
                </a:solidFill>
                <a:latin typeface="Times New Roman" pitchFamily="18" charset="0"/>
                <a:cs typeface="Times New Roman" pitchFamily="18" charset="0"/>
              </a:rPr>
              <a:t>Data collection methods: </a:t>
            </a:r>
          </a:p>
          <a:p>
            <a:pPr lvl="1" eaLnBrk="1" hangingPunct="1">
              <a:lnSpc>
                <a:spcPct val="150000"/>
              </a:lnSpc>
            </a:pPr>
            <a:r>
              <a:rPr lang="en-US" sz="2800" smtClean="0">
                <a:latin typeface="Times New Roman" pitchFamily="18" charset="0"/>
                <a:cs typeface="Times New Roman" pitchFamily="18" charset="0"/>
              </a:rPr>
              <a:t>Form [questionnaire/ case report form] </a:t>
            </a:r>
          </a:p>
          <a:p>
            <a:pPr lvl="1" eaLnBrk="1" hangingPunct="1">
              <a:lnSpc>
                <a:spcPct val="150000"/>
              </a:lnSpc>
            </a:pPr>
            <a:r>
              <a:rPr lang="en-US" sz="2800" smtClean="0">
                <a:latin typeface="Times New Roman" pitchFamily="18" charset="0"/>
                <a:cs typeface="Times New Roman" pitchFamily="18" charset="0"/>
              </a:rPr>
              <a:t>Measurements [e.g. biometric / anthropometric] </a:t>
            </a:r>
          </a:p>
          <a:p>
            <a:pPr lvl="1" eaLnBrk="1" hangingPunct="1">
              <a:lnSpc>
                <a:spcPct val="150000"/>
              </a:lnSpc>
            </a:pPr>
            <a:r>
              <a:rPr lang="en-US" sz="2800" smtClean="0">
                <a:latin typeface="Times New Roman" pitchFamily="18" charset="0"/>
                <a:cs typeface="Times New Roman" pitchFamily="18" charset="0"/>
              </a:rPr>
              <a:t>Laboratory  investigations [types, referenced techniques / kits for each] </a:t>
            </a:r>
          </a:p>
          <a:p>
            <a:pPr eaLnBrk="1" hangingPunct="1">
              <a:lnSpc>
                <a:spcPct val="150000"/>
              </a:lnSpc>
            </a:pPr>
            <a:endParaRPr lang="en-US" sz="280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33400" y="533400"/>
            <a:ext cx="8229600" cy="762000"/>
          </a:xfrm>
        </p:spPr>
        <p:txBody>
          <a:bodyPr/>
          <a:lstStyle/>
          <a:p>
            <a:pPr eaLnBrk="1" hangingPunct="1"/>
            <a:r>
              <a:rPr lang="en-US" sz="3600" b="1" smtClean="0"/>
              <a:t>Data Collection</a:t>
            </a:r>
          </a:p>
        </p:txBody>
      </p:sp>
      <p:sp>
        <p:nvSpPr>
          <p:cNvPr id="3" name="Content Placeholder 2"/>
          <p:cNvSpPr>
            <a:spLocks noGrp="1"/>
          </p:cNvSpPr>
          <p:nvPr>
            <p:ph idx="1"/>
          </p:nvPr>
        </p:nvSpPr>
        <p:spPr>
          <a:xfrm>
            <a:off x="457200" y="1447800"/>
            <a:ext cx="8382000" cy="4724400"/>
          </a:xfrm>
        </p:spPr>
        <p:txBody>
          <a:bodyPr/>
          <a:lstStyle/>
          <a:p>
            <a:pPr eaLnBrk="1" hangingPunct="1">
              <a:defRPr/>
            </a:pPr>
            <a:r>
              <a:rPr lang="en-US" sz="2400" dirty="0" smtClean="0">
                <a:latin typeface="Times New Roman" pitchFamily="18" charset="0"/>
                <a:cs typeface="Times New Roman" pitchFamily="18" charset="0"/>
              </a:rPr>
              <a:t>For each variable of interest, give </a:t>
            </a:r>
            <a:r>
              <a:rPr lang="en-US" sz="2400" dirty="0" smtClean="0">
                <a:solidFill>
                  <a:srgbClr val="0000FF"/>
                </a:solidFill>
                <a:latin typeface="Times New Roman" pitchFamily="18" charset="0"/>
                <a:cs typeface="Times New Roman" pitchFamily="18" charset="0"/>
              </a:rPr>
              <a:t>sources of data </a:t>
            </a:r>
            <a:r>
              <a:rPr lang="en-US" sz="2400" dirty="0" smtClean="0">
                <a:latin typeface="Times New Roman" pitchFamily="18" charset="0"/>
                <a:cs typeface="Times New Roman" pitchFamily="18" charset="0"/>
              </a:rPr>
              <a:t>and details of </a:t>
            </a:r>
            <a:r>
              <a:rPr lang="en-US" sz="2400" dirty="0" smtClean="0">
                <a:solidFill>
                  <a:srgbClr val="0000FF"/>
                </a:solidFill>
                <a:latin typeface="Times New Roman" pitchFamily="18" charset="0"/>
                <a:cs typeface="Times New Roman" pitchFamily="18" charset="0"/>
              </a:rPr>
              <a:t>methods of measurement</a:t>
            </a:r>
            <a:r>
              <a:rPr lang="en-US" sz="2400" dirty="0" smtClean="0">
                <a:latin typeface="Times New Roman" pitchFamily="18" charset="0"/>
                <a:cs typeface="Times New Roman" pitchFamily="18" charset="0"/>
              </a:rPr>
              <a:t>. Describe comparability of assessment methods if there is more than one group.</a:t>
            </a:r>
          </a:p>
          <a:p>
            <a:pPr eaLnBrk="1" hangingPunct="1">
              <a:buFont typeface="Wingdings 2" pitchFamily="18" charset="2"/>
              <a:buNone/>
              <a:defRPr/>
            </a:pPr>
            <a:endParaRPr lang="en-US" sz="1200" dirty="0" smtClean="0">
              <a:latin typeface="+mj-lt"/>
            </a:endParaRPr>
          </a:p>
          <a:p>
            <a:pPr lvl="1" eaLnBrk="1" hangingPunct="1">
              <a:defRPr/>
            </a:pPr>
            <a:r>
              <a:rPr lang="en-US" dirty="0" smtClean="0">
                <a:latin typeface="+mj-lt"/>
              </a:rPr>
              <a:t>Report the way of measurement, esp. for different groups</a:t>
            </a:r>
          </a:p>
          <a:p>
            <a:pPr eaLnBrk="1" hangingPunct="1">
              <a:defRPr/>
            </a:pPr>
            <a:endParaRPr lang="en-US" sz="1200" dirty="0" smtClean="0">
              <a:latin typeface="+mj-lt"/>
            </a:endParaRPr>
          </a:p>
          <a:p>
            <a:pPr lvl="1" eaLnBrk="1" hangingPunct="1">
              <a:defRPr/>
            </a:pPr>
            <a:r>
              <a:rPr lang="en-US" dirty="0" smtClean="0">
                <a:latin typeface="+mj-lt"/>
              </a:rPr>
              <a:t>Report the findings of any studies of the validity or reliability of assessments or measurements</a:t>
            </a:r>
          </a:p>
          <a:p>
            <a:pPr marL="393700" lvl="1" indent="0" eaLnBrk="1" hangingPunct="1">
              <a:buFont typeface="Wingdings 2" pitchFamily="18" charset="2"/>
              <a:buNone/>
              <a:defRPr/>
            </a:pPr>
            <a:endParaRPr lang="en-US" sz="1200" dirty="0">
              <a:latin typeface="+mj-lt"/>
            </a:endParaRPr>
          </a:p>
          <a:p>
            <a:pPr lvl="1" eaLnBrk="1" hangingPunct="1">
              <a:defRPr/>
            </a:pPr>
            <a:r>
              <a:rPr lang="en-US" dirty="0" smtClean="0"/>
              <a:t>The </a:t>
            </a:r>
            <a:r>
              <a:rPr lang="en-US" dirty="0"/>
              <a:t>materials and methods should describe the study in sufficient detail so that a skilled investigator in the field could replicate the study</a:t>
            </a:r>
            <a:endParaRPr lang="en-US" dirty="0" smtClean="0">
              <a:latin typeface="+mj-lt"/>
            </a:endParaRPr>
          </a:p>
          <a:p>
            <a:pPr eaLnBrk="1" hangingPunct="1">
              <a:defRPr/>
            </a:pPr>
            <a:endParaRPr lang="en-US" sz="2400" dirty="0" smtClean="0">
              <a:latin typeface="+mj-lt"/>
            </a:endParaRPr>
          </a:p>
          <a:p>
            <a:pPr eaLnBrk="1" hangingPunct="1">
              <a:defRPr/>
            </a:pPr>
            <a:endParaRPr lang="en-US" sz="2400"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down)">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DDC756E1-96A5-440C-8F2A-837D3B8CBA7B}" type="datetime3">
              <a:rPr lang="en-US" smtClean="0"/>
              <a:pPr>
                <a:defRPr/>
              </a:pPr>
              <a:t>4 November 2013</a:t>
            </a:fld>
            <a:endParaRPr lang="en-US" smtClean="0"/>
          </a:p>
        </p:txBody>
      </p:sp>
      <p:sp>
        <p:nvSpPr>
          <p:cNvPr id="5" name="Footer Placeholder 4"/>
          <p:cNvSpPr>
            <a:spLocks noGrp="1"/>
          </p:cNvSpPr>
          <p:nvPr>
            <p:ph type="ftr" sz="quarter" idx="11"/>
          </p:nvPr>
        </p:nvSpPr>
        <p:spPr/>
        <p:txBody>
          <a:bodyPr/>
          <a:lstStyle/>
          <a:p>
            <a:pPr>
              <a:defRPr/>
            </a:pPr>
            <a:r>
              <a:rPr lang="en-US"/>
              <a:t>M &amp; M Development</a:t>
            </a:r>
          </a:p>
        </p:txBody>
      </p:sp>
      <p:sp>
        <p:nvSpPr>
          <p:cNvPr id="6" name="Slide Number Placeholder 5"/>
          <p:cNvSpPr>
            <a:spLocks noGrp="1"/>
          </p:cNvSpPr>
          <p:nvPr>
            <p:ph type="sldNum" sz="quarter" idx="12"/>
          </p:nvPr>
        </p:nvSpPr>
        <p:spPr/>
        <p:txBody>
          <a:bodyPr/>
          <a:lstStyle/>
          <a:p>
            <a:pPr>
              <a:defRPr/>
            </a:pPr>
            <a:fld id="{FA86848D-ED3B-48EC-A0D3-EA8AB31977F5}" type="slidenum">
              <a:rPr lang="ar-SA"/>
              <a:pPr>
                <a:defRPr/>
              </a:pPr>
              <a:t>23</a:t>
            </a:fld>
            <a:endParaRPr lang="en-US"/>
          </a:p>
        </p:txBody>
      </p:sp>
      <p:pic>
        <p:nvPicPr>
          <p:cNvPr id="3686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6660" t="16406" r="9590" b="15884"/>
          <a:stretch>
            <a:fillRect/>
          </a:stretch>
        </p:blipFill>
        <p:spPr bwMode="auto">
          <a:xfrm>
            <a:off x="0" y="838200"/>
            <a:ext cx="91440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r>
              <a:rPr lang="en-US" sz="1200" smtClean="0">
                <a:solidFill>
                  <a:schemeClr val="tx1"/>
                </a:solidFill>
                <a:latin typeface="Tahoma" pitchFamily="34" charset="0"/>
              </a:rPr>
              <a:t>M &amp; M Development</a:t>
            </a:r>
          </a:p>
        </p:txBody>
      </p:sp>
      <p:sp>
        <p:nvSpPr>
          <p:cNvPr id="37891"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fld id="{A9376932-19D3-46EA-B646-4F81E2C4B5A7}" type="slidenum">
              <a:rPr lang="ar-SA" sz="1200" smtClean="0">
                <a:solidFill>
                  <a:schemeClr val="tx1"/>
                </a:solidFill>
                <a:latin typeface="Tahoma" pitchFamily="34" charset="0"/>
              </a:rPr>
              <a:pPr eaLnBrk="1" hangingPunct="1"/>
              <a:t>24</a:t>
            </a:fld>
            <a:endParaRPr lang="en-US" sz="1200" smtClean="0">
              <a:solidFill>
                <a:schemeClr val="tx1"/>
              </a:solidFill>
              <a:latin typeface="Tahoma" pitchFamily="34" charset="0"/>
            </a:endParaRPr>
          </a:p>
        </p:txBody>
      </p:sp>
      <p:sp>
        <p:nvSpPr>
          <p:cNvPr id="37892" name="Rectangle 6"/>
          <p:cNvSpPr>
            <a:spLocks noChangeArrowheads="1"/>
          </p:cNvSpPr>
          <p:nvPr/>
        </p:nvSpPr>
        <p:spPr bwMode="auto">
          <a:xfrm>
            <a:off x="685800" y="457200"/>
            <a:ext cx="7772400" cy="5149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200000"/>
              </a:lnSpc>
            </a:pPr>
            <a:r>
              <a:rPr lang="en-US" sz="2400">
                <a:solidFill>
                  <a:srgbClr val="000000"/>
                </a:solidFill>
                <a:latin typeface="Times New Roman" pitchFamily="18" charset="0"/>
                <a:cs typeface="Times New Roman" pitchFamily="18" charset="0"/>
              </a:rPr>
              <a:t>Data on SHS exposure will be collected </a:t>
            </a:r>
            <a:r>
              <a:rPr lang="en-US" sz="2400" u="sng">
                <a:solidFill>
                  <a:srgbClr val="FF0000"/>
                </a:solidFill>
                <a:latin typeface="Times New Roman" pitchFamily="18" charset="0"/>
                <a:cs typeface="Times New Roman" pitchFamily="18" charset="0"/>
              </a:rPr>
              <a:t>by self-administered questionnaire, </a:t>
            </a:r>
            <a:r>
              <a:rPr lang="en-US" sz="2400" u="sng">
                <a:latin typeface="Times New Roman" pitchFamily="18" charset="0"/>
                <a:cs typeface="Times New Roman" pitchFamily="18" charset="0"/>
              </a:rPr>
              <a:t>data on the maternal demographic characteristics and obstetric performance </a:t>
            </a:r>
            <a:r>
              <a:rPr lang="en-US" sz="2400" u="sng">
                <a:solidFill>
                  <a:srgbClr val="FF0000"/>
                </a:solidFill>
                <a:latin typeface="Times New Roman" pitchFamily="18" charset="0"/>
                <a:cs typeface="Times New Roman" pitchFamily="18" charset="0"/>
              </a:rPr>
              <a:t>will be collected from maternal medical records </a:t>
            </a:r>
            <a:r>
              <a:rPr lang="en-US" sz="2400" u="sng">
                <a:latin typeface="Times New Roman" pitchFamily="18" charset="0"/>
                <a:cs typeface="Times New Roman" pitchFamily="18" charset="0"/>
              </a:rPr>
              <a:t>and data for the neonatal anthropometric measurements which are measured by the attending midwife </a:t>
            </a:r>
            <a:r>
              <a:rPr lang="en-US" sz="2400" u="sng">
                <a:solidFill>
                  <a:srgbClr val="FF0000"/>
                </a:solidFill>
                <a:latin typeface="Times New Roman" pitchFamily="18" charset="0"/>
                <a:cs typeface="Times New Roman" pitchFamily="18" charset="0"/>
              </a:rPr>
              <a:t>will be collected from the delivery records.</a:t>
            </a:r>
            <a:r>
              <a:rPr lang="en-US" sz="2400" u="sng">
                <a:solidFill>
                  <a:srgbClr val="000000"/>
                </a:solidFill>
                <a:latin typeface="Times New Roman" pitchFamily="18" charset="0"/>
                <a:cs typeface="Times New Roman" pitchFamily="18" charset="0"/>
              </a:rPr>
              <a:t> </a:t>
            </a:r>
            <a:r>
              <a:rPr lang="en-US" sz="2400" u="sng">
                <a:latin typeface="Times New Roman" pitchFamily="18" charset="0"/>
                <a:cs typeface="Times New Roman" pitchFamily="18" charset="0"/>
              </a:rPr>
              <a:t>The study will be carried out for 12 months</a:t>
            </a:r>
            <a:endParaRPr lang="en-US" sz="2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04738D0F-D522-4A8E-8C8C-34554A66AB9A}" type="datetime3">
              <a:rPr lang="en-US" smtClean="0"/>
              <a:pPr>
                <a:defRPr/>
              </a:pPr>
              <a:t>4 November 2013</a:t>
            </a:fld>
            <a:endParaRPr lang="en-US" smtClean="0"/>
          </a:p>
        </p:txBody>
      </p:sp>
      <p:sp>
        <p:nvSpPr>
          <p:cNvPr id="3" name="Footer Placeholder 2"/>
          <p:cNvSpPr>
            <a:spLocks noGrp="1"/>
          </p:cNvSpPr>
          <p:nvPr>
            <p:ph type="ftr" sz="quarter" idx="11"/>
          </p:nvPr>
        </p:nvSpPr>
        <p:spPr>
          <a:xfrm>
            <a:off x="3505200" y="6248400"/>
            <a:ext cx="4724400" cy="274638"/>
          </a:xfrm>
        </p:spPr>
        <p:txBody>
          <a:bodyPr/>
          <a:lstStyle/>
          <a:p>
            <a:pPr>
              <a:defRPr/>
            </a:pPr>
            <a:r>
              <a:rPr lang="en-US"/>
              <a:t>M &amp; M Development</a:t>
            </a:r>
          </a:p>
        </p:txBody>
      </p:sp>
      <p:sp>
        <p:nvSpPr>
          <p:cNvPr id="4" name="Slide Number Placeholder 3"/>
          <p:cNvSpPr>
            <a:spLocks noGrp="1"/>
          </p:cNvSpPr>
          <p:nvPr>
            <p:ph type="sldNum" sz="quarter" idx="12"/>
          </p:nvPr>
        </p:nvSpPr>
        <p:spPr/>
        <p:txBody>
          <a:bodyPr/>
          <a:lstStyle/>
          <a:p>
            <a:pPr>
              <a:defRPr/>
            </a:pPr>
            <a:fld id="{94FE0A9F-CEAD-4745-B75A-4673F3A7A45D}" type="slidenum">
              <a:rPr lang="ar-SA"/>
              <a:pPr>
                <a:defRPr/>
              </a:pPr>
              <a:t>25</a:t>
            </a:fld>
            <a:endParaRPr lang="en-US"/>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8858" t="15625" r="6516" b="6772"/>
          <a:stretch>
            <a:fillRect/>
          </a:stretch>
        </p:blipFill>
        <p:spPr bwMode="auto">
          <a:xfrm>
            <a:off x="0" y="838200"/>
            <a:ext cx="9144000" cy="571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r>
              <a:rPr lang="en-US" sz="1200" smtClean="0">
                <a:solidFill>
                  <a:schemeClr val="tx1"/>
                </a:solidFill>
                <a:latin typeface="Tahoma" pitchFamily="34" charset="0"/>
              </a:rPr>
              <a:t>M &amp; M Development</a:t>
            </a:r>
          </a:p>
        </p:txBody>
      </p:sp>
      <p:sp>
        <p:nvSpPr>
          <p:cNvPr id="39939"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fld id="{FBF75439-CFC1-4B58-A819-78069834461B}" type="slidenum">
              <a:rPr lang="ar-SA" sz="1200" smtClean="0">
                <a:solidFill>
                  <a:schemeClr val="tx1"/>
                </a:solidFill>
                <a:latin typeface="Tahoma" pitchFamily="34" charset="0"/>
              </a:rPr>
              <a:pPr eaLnBrk="1" hangingPunct="1"/>
              <a:t>26</a:t>
            </a:fld>
            <a:endParaRPr lang="en-US" sz="1200" smtClean="0">
              <a:solidFill>
                <a:schemeClr val="tx1"/>
              </a:solidFill>
              <a:latin typeface="Tahoma" pitchFamily="34" charset="0"/>
            </a:endParaRPr>
          </a:p>
        </p:txBody>
      </p:sp>
      <p:sp>
        <p:nvSpPr>
          <p:cNvPr id="39940" name="Rectangle 6"/>
          <p:cNvSpPr>
            <a:spLocks noChangeArrowheads="1"/>
          </p:cNvSpPr>
          <p:nvPr/>
        </p:nvSpPr>
        <p:spPr bwMode="auto">
          <a:xfrm>
            <a:off x="838200" y="1600200"/>
            <a:ext cx="7315200" cy="324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en-US" b="0">
                <a:latin typeface="Times New Roman" pitchFamily="18" charset="0"/>
                <a:cs typeface="Times New Roman" pitchFamily="18" charset="0"/>
              </a:rPr>
              <a:t>The BMI will be calculated for each subject using the maternal weight and height which will be recorded during the booking visit, according to the following equation; BMI=weight (kg) / height (m) </a:t>
            </a:r>
            <a:r>
              <a:rPr lang="en-US" b="0" baseline="30000">
                <a:latin typeface="Times New Roman" pitchFamily="18" charset="0"/>
                <a:cs typeface="Times New Roman" pitchFamily="18" charset="0"/>
              </a:rPr>
              <a:t>2</a:t>
            </a:r>
            <a:r>
              <a:rPr lang="en-US" b="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r>
              <a:rPr lang="en-US" sz="1200" smtClean="0">
                <a:solidFill>
                  <a:schemeClr val="tx1"/>
                </a:solidFill>
                <a:latin typeface="Tahoma" pitchFamily="34" charset="0"/>
              </a:rPr>
              <a:t>M &amp; M Development</a:t>
            </a:r>
          </a:p>
        </p:txBody>
      </p:sp>
      <p:sp>
        <p:nvSpPr>
          <p:cNvPr id="40963"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fld id="{A440ECA9-6D4E-4243-947C-1245F354EC7D}" type="slidenum">
              <a:rPr lang="ar-SA" sz="1200" smtClean="0">
                <a:solidFill>
                  <a:schemeClr val="tx1"/>
                </a:solidFill>
                <a:latin typeface="Tahoma" pitchFamily="34" charset="0"/>
              </a:rPr>
              <a:pPr eaLnBrk="1" hangingPunct="1"/>
              <a:t>27</a:t>
            </a:fld>
            <a:endParaRPr lang="en-US" sz="1200" smtClean="0">
              <a:solidFill>
                <a:schemeClr val="tx1"/>
              </a:solidFill>
              <a:latin typeface="Tahoma" pitchFamily="34" charset="0"/>
            </a:endParaRPr>
          </a:p>
        </p:txBody>
      </p:sp>
      <p:sp>
        <p:nvSpPr>
          <p:cNvPr id="40964" name="Rectangle 7"/>
          <p:cNvSpPr>
            <a:spLocks noChangeArrowheads="1"/>
          </p:cNvSpPr>
          <p:nvPr/>
        </p:nvSpPr>
        <p:spPr bwMode="auto">
          <a:xfrm>
            <a:off x="990600" y="762000"/>
            <a:ext cx="7848600" cy="51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nSpc>
                <a:spcPct val="150000"/>
              </a:lnSpc>
            </a:pPr>
            <a:r>
              <a:rPr lang="en-US" b="0">
                <a:latin typeface="Times New Roman" pitchFamily="18" charset="0"/>
                <a:cs typeface="Times New Roman" pitchFamily="18" charset="0"/>
              </a:rPr>
              <a:t>The diagnosis of gestational diabetes will be based on the results of 75g oral glucose tolerance test (OGTT) done between 24-32 weeks gestation and requires that two or more of the venous plasma glucose concentrations exceed the following: fasting, 5.3mmol/l (95 mg/dl), one hour, 10.0mmol/l (180 mg/dl), two hours, 8.6mmol/l (155 mg/dl) and three hours, 7.8mmol/l (140 mg/dl).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64A60A38-27FB-44AD-8E1E-CCBFB9C94A28}" type="datetime3">
              <a:rPr lang="en-US" smtClean="0">
                <a:solidFill>
                  <a:schemeClr val="tx1"/>
                </a:solidFill>
              </a:rPr>
              <a:pPr>
                <a:defRPr/>
              </a:pPr>
              <a:t>4 November 2013</a:t>
            </a:fld>
            <a:endParaRPr lang="en-US" smtClean="0">
              <a:solidFill>
                <a:schemeClr val="tx1"/>
              </a:solidFill>
            </a:endParaRPr>
          </a:p>
        </p:txBody>
      </p:sp>
      <p:sp>
        <p:nvSpPr>
          <p:cNvPr id="41987"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r>
              <a:rPr lang="en-US" sz="1200" smtClean="0">
                <a:solidFill>
                  <a:schemeClr val="tx1"/>
                </a:solidFill>
                <a:latin typeface="Tahoma" pitchFamily="34" charset="0"/>
              </a:rPr>
              <a:t>M &amp; M Development</a:t>
            </a:r>
          </a:p>
        </p:txBody>
      </p:sp>
      <p:sp>
        <p:nvSpPr>
          <p:cNvPr id="41988"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fld id="{CA84D9E8-A23A-4387-B495-105A7FB2E532}" type="slidenum">
              <a:rPr lang="ar-SA" sz="1200" smtClean="0">
                <a:solidFill>
                  <a:schemeClr val="tx1"/>
                </a:solidFill>
                <a:latin typeface="Tahoma" pitchFamily="34" charset="0"/>
              </a:rPr>
              <a:pPr eaLnBrk="1" hangingPunct="1"/>
              <a:t>28</a:t>
            </a:fld>
            <a:endParaRPr lang="en-US" sz="1200" smtClean="0">
              <a:solidFill>
                <a:schemeClr val="tx1"/>
              </a:solidFill>
              <a:latin typeface="Tahoma" pitchFamily="34" charset="0"/>
            </a:endParaRPr>
          </a:p>
        </p:txBody>
      </p:sp>
      <p:sp>
        <p:nvSpPr>
          <p:cNvPr id="34821" name="Content Placeholder 2"/>
          <p:cNvSpPr>
            <a:spLocks noGrp="1"/>
          </p:cNvSpPr>
          <p:nvPr>
            <p:ph idx="4294967295"/>
          </p:nvPr>
        </p:nvSpPr>
        <p:spPr>
          <a:xfrm>
            <a:off x="609600" y="685800"/>
            <a:ext cx="8077200" cy="4114800"/>
          </a:xfrm>
        </p:spPr>
        <p:txBody>
          <a:bodyPr/>
          <a:lstStyle/>
          <a:p>
            <a:pPr eaLnBrk="1" hangingPunct="1">
              <a:lnSpc>
                <a:spcPct val="150000"/>
              </a:lnSpc>
              <a:defRPr/>
            </a:pPr>
            <a:r>
              <a:rPr lang="en-US" sz="2800" b="1" dirty="0" smtClean="0">
                <a:solidFill>
                  <a:srgbClr val="0000FF"/>
                </a:solidFill>
                <a:latin typeface="Times New Roman" pitchFamily="18" charset="0"/>
                <a:cs typeface="Times New Roman" pitchFamily="18" charset="0"/>
              </a:rPr>
              <a:t>Plan for statistical techniques and </a:t>
            </a:r>
          </a:p>
          <a:p>
            <a:pPr eaLnBrk="1" hangingPunct="1">
              <a:lnSpc>
                <a:spcPct val="150000"/>
              </a:lnSpc>
              <a:buFont typeface="Wingdings 2" pitchFamily="18" charset="2"/>
              <a:buNone/>
              <a:defRPr/>
            </a:pPr>
            <a:r>
              <a:rPr lang="en-US" sz="2800" b="1" dirty="0" smtClean="0">
                <a:solidFill>
                  <a:srgbClr val="0000FF"/>
                </a:solidFill>
                <a:latin typeface="Times New Roman" pitchFamily="18" charset="0"/>
                <a:cs typeface="Times New Roman" pitchFamily="18" charset="0"/>
              </a:rPr>
              <a:t>    methods to be used</a:t>
            </a:r>
          </a:p>
          <a:p>
            <a:pPr lvl="1" eaLnBrk="1" hangingPunct="1">
              <a:lnSpc>
                <a:spcPct val="150000"/>
              </a:lnSpc>
              <a:defRPr/>
            </a:pPr>
            <a:r>
              <a:rPr lang="en-US" dirty="0" smtClean="0">
                <a:solidFill>
                  <a:schemeClr val="accent1"/>
                </a:solidFill>
                <a:latin typeface="Times New Roman" pitchFamily="18" charset="0"/>
                <a:cs typeface="Times New Roman" pitchFamily="18" charset="0"/>
              </a:rPr>
              <a:t>Descriptive</a:t>
            </a:r>
          </a:p>
          <a:p>
            <a:pPr lvl="1" eaLnBrk="1" hangingPunct="1">
              <a:lnSpc>
                <a:spcPct val="150000"/>
              </a:lnSpc>
              <a:defRPr/>
            </a:pPr>
            <a:r>
              <a:rPr lang="en-US" dirty="0" smtClean="0">
                <a:solidFill>
                  <a:schemeClr val="accent1"/>
                </a:solidFill>
                <a:latin typeface="Times New Roman" pitchFamily="18" charset="0"/>
                <a:cs typeface="Times New Roman" pitchFamily="18" charset="0"/>
              </a:rPr>
              <a:t>Analytical</a:t>
            </a:r>
            <a:br>
              <a:rPr lang="en-US" dirty="0" smtClean="0">
                <a:solidFill>
                  <a:schemeClr val="accent1"/>
                </a:solidFill>
                <a:latin typeface="Times New Roman" pitchFamily="18" charset="0"/>
                <a:cs typeface="Times New Roman" pitchFamily="18" charset="0"/>
              </a:rPr>
            </a:br>
            <a:r>
              <a:rPr lang="en-US" dirty="0" smtClean="0">
                <a:solidFill>
                  <a:schemeClr val="accent1"/>
                </a:solidFill>
                <a:latin typeface="Times New Roman" pitchFamily="18" charset="0"/>
                <a:cs typeface="Times New Roman" pitchFamily="18" charset="0"/>
              </a:rPr>
              <a:t>as related to study objectives / expected outcomes</a:t>
            </a:r>
            <a:endParaRPr lang="en-US" dirty="0" smtClean="0">
              <a:solidFill>
                <a:srgbClr val="0000FF"/>
              </a:solidFill>
              <a:latin typeface="Times New Roman" pitchFamily="18" charset="0"/>
              <a:cs typeface="Times New Roman" pitchFamily="18" charset="0"/>
            </a:endParaRPr>
          </a:p>
          <a:p>
            <a:pPr lvl="1" eaLnBrk="1" hangingPunct="1">
              <a:lnSpc>
                <a:spcPct val="150000"/>
              </a:lnSpc>
              <a:defRPr/>
            </a:pPr>
            <a:r>
              <a:rPr lang="en-US" dirty="0" smtClean="0">
                <a:solidFill>
                  <a:schemeClr val="accent2">
                    <a:lumMod val="75000"/>
                  </a:schemeClr>
                </a:solidFill>
              </a:rPr>
              <a:t>The statistical methods should be explained with enough details to enable a knowledgeable reader with access to the original data to verify the reported results</a:t>
            </a:r>
            <a:endParaRPr lang="en-US" dirty="0" smtClean="0">
              <a:solidFill>
                <a:schemeClr val="accent2">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ABE77903-F697-4BA8-AE2A-B3E56814CE44}" type="datetime3">
              <a:rPr lang="en-US" smtClean="0"/>
              <a:pPr>
                <a:defRPr/>
              </a:pPr>
              <a:t>4 November 2013</a:t>
            </a:fld>
            <a:endParaRPr lang="en-US" smtClean="0"/>
          </a:p>
        </p:txBody>
      </p:sp>
      <p:sp>
        <p:nvSpPr>
          <p:cNvPr id="5" name="Footer Placeholder 4"/>
          <p:cNvSpPr>
            <a:spLocks noGrp="1"/>
          </p:cNvSpPr>
          <p:nvPr>
            <p:ph type="ftr" sz="quarter" idx="11"/>
          </p:nvPr>
        </p:nvSpPr>
        <p:spPr/>
        <p:txBody>
          <a:bodyPr/>
          <a:lstStyle/>
          <a:p>
            <a:pPr>
              <a:defRPr/>
            </a:pPr>
            <a:r>
              <a:rPr lang="en-US"/>
              <a:t>M &amp; M Development</a:t>
            </a:r>
          </a:p>
        </p:txBody>
      </p:sp>
      <p:sp>
        <p:nvSpPr>
          <p:cNvPr id="6" name="Slide Number Placeholder 5"/>
          <p:cNvSpPr>
            <a:spLocks noGrp="1"/>
          </p:cNvSpPr>
          <p:nvPr>
            <p:ph type="sldNum" sz="quarter" idx="12"/>
          </p:nvPr>
        </p:nvSpPr>
        <p:spPr/>
        <p:txBody>
          <a:bodyPr/>
          <a:lstStyle/>
          <a:p>
            <a:pPr>
              <a:defRPr/>
            </a:pPr>
            <a:fld id="{D24EFC00-54FB-4FDB-9820-F4756D6E6E89}" type="slidenum">
              <a:rPr lang="ar-SA"/>
              <a:pPr>
                <a:defRPr/>
              </a:pPr>
              <a:t>29</a:t>
            </a:fld>
            <a:endParaRPr lang="en-US"/>
          </a:p>
        </p:txBody>
      </p:sp>
      <p:pic>
        <p:nvPicPr>
          <p:cNvPr id="4301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6660" t="16406" r="9590" b="15884"/>
          <a:stretch>
            <a:fillRect/>
          </a:stretch>
        </p:blipFill>
        <p:spPr bwMode="auto">
          <a:xfrm>
            <a:off x="0" y="838200"/>
            <a:ext cx="9144000"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381000"/>
            <a:ext cx="8229600" cy="762000"/>
          </a:xfrm>
        </p:spPr>
        <p:txBody>
          <a:bodyPr/>
          <a:lstStyle/>
          <a:p>
            <a:pPr eaLnBrk="1" hangingPunct="1"/>
            <a:r>
              <a:rPr lang="en-US" sz="3600" smtClean="0"/>
              <a:t>Methods</a:t>
            </a:r>
          </a:p>
        </p:txBody>
      </p:sp>
      <p:sp>
        <p:nvSpPr>
          <p:cNvPr id="19459" name="Content Placeholder 2"/>
          <p:cNvSpPr>
            <a:spLocks noGrp="1"/>
          </p:cNvSpPr>
          <p:nvPr>
            <p:ph idx="1"/>
          </p:nvPr>
        </p:nvSpPr>
        <p:spPr>
          <a:xfrm>
            <a:off x="457200" y="1447800"/>
            <a:ext cx="8229600" cy="4724400"/>
          </a:xfrm>
        </p:spPr>
        <p:txBody>
          <a:bodyPr/>
          <a:lstStyle/>
          <a:p>
            <a:pPr algn="just" eaLnBrk="1" hangingPunct="1"/>
            <a:r>
              <a:rPr lang="en-US" sz="2200" smtClean="0"/>
              <a:t>Study design</a:t>
            </a:r>
          </a:p>
          <a:p>
            <a:pPr algn="just" eaLnBrk="1" hangingPunct="1"/>
            <a:r>
              <a:rPr lang="en-US" sz="2200" smtClean="0"/>
              <a:t>Study setting</a:t>
            </a:r>
          </a:p>
          <a:p>
            <a:pPr algn="just" eaLnBrk="1" hangingPunct="1"/>
            <a:r>
              <a:rPr lang="en-US" sz="2200" smtClean="0"/>
              <a:t>Population under study</a:t>
            </a:r>
          </a:p>
          <a:p>
            <a:pPr algn="just" eaLnBrk="1" hangingPunct="1"/>
            <a:r>
              <a:rPr lang="en-US" sz="2200" smtClean="0"/>
              <a:t>Sample Size</a:t>
            </a:r>
          </a:p>
          <a:p>
            <a:pPr algn="just" eaLnBrk="1" hangingPunct="1"/>
            <a:r>
              <a:rPr lang="en-US" sz="2200" smtClean="0"/>
              <a:t>Sampling Technique</a:t>
            </a:r>
          </a:p>
          <a:p>
            <a:pPr algn="just" eaLnBrk="1" hangingPunct="1"/>
            <a:r>
              <a:rPr lang="en-US" sz="2200" smtClean="0"/>
              <a:t>Data collection method</a:t>
            </a:r>
          </a:p>
          <a:p>
            <a:pPr algn="just" eaLnBrk="1" hangingPunct="1"/>
            <a:r>
              <a:rPr lang="en-US" sz="2200" smtClean="0"/>
              <a:t>Pilot study</a:t>
            </a:r>
          </a:p>
          <a:p>
            <a:pPr algn="just" eaLnBrk="1" hangingPunct="1"/>
            <a:r>
              <a:rPr lang="en-US" sz="2200" smtClean="0"/>
              <a:t>Data analysis plan</a:t>
            </a:r>
          </a:p>
          <a:p>
            <a:pPr algn="just" eaLnBrk="1" hangingPunct="1"/>
            <a:r>
              <a:rPr lang="en-US" sz="2200" smtClean="0"/>
              <a:t>Ethical considerations</a:t>
            </a:r>
          </a:p>
          <a:p>
            <a:pPr algn="just" eaLnBrk="1" hangingPunct="1"/>
            <a:endParaRPr lang="en-US" sz="22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r>
              <a:rPr lang="en-US" sz="1200" smtClean="0">
                <a:solidFill>
                  <a:schemeClr val="tx1"/>
                </a:solidFill>
                <a:latin typeface="Tahoma" pitchFamily="34" charset="0"/>
              </a:rPr>
              <a:t>M &amp; M Development</a:t>
            </a:r>
          </a:p>
        </p:txBody>
      </p:sp>
      <p:sp>
        <p:nvSpPr>
          <p:cNvPr id="44035"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fld id="{8B1BD64F-77D5-41F4-9EB4-8E7C42D5CA08}" type="slidenum">
              <a:rPr lang="ar-SA" sz="1200" smtClean="0">
                <a:solidFill>
                  <a:schemeClr val="tx1"/>
                </a:solidFill>
                <a:latin typeface="Tahoma" pitchFamily="34" charset="0"/>
              </a:rPr>
              <a:pPr eaLnBrk="1" hangingPunct="1"/>
              <a:t>30</a:t>
            </a:fld>
            <a:endParaRPr lang="en-US" sz="1200" smtClean="0">
              <a:solidFill>
                <a:schemeClr val="tx1"/>
              </a:solidFill>
              <a:latin typeface="Tahoma" pitchFamily="34" charset="0"/>
            </a:endParaRPr>
          </a:p>
        </p:txBody>
      </p:sp>
      <p:sp>
        <p:nvSpPr>
          <p:cNvPr id="44036" name="TextBox 7"/>
          <p:cNvSpPr txBox="1">
            <a:spLocks noChangeArrowheads="1"/>
          </p:cNvSpPr>
          <p:nvPr/>
        </p:nvSpPr>
        <p:spPr bwMode="auto">
          <a:xfrm>
            <a:off x="571500" y="685800"/>
            <a:ext cx="8178800" cy="563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r>
              <a:rPr lang="en-US" sz="2400" b="0" u="sng">
                <a:latin typeface="Times New Roman" pitchFamily="18" charset="0"/>
                <a:cs typeface="Times New Roman" pitchFamily="18" charset="0"/>
              </a:rPr>
              <a:t>Statistical analysis</a:t>
            </a:r>
          </a:p>
          <a:p>
            <a:r>
              <a:rPr lang="en-US" sz="2400" b="0">
                <a:latin typeface="Times New Roman" pitchFamily="18" charset="0"/>
                <a:cs typeface="Times New Roman" pitchFamily="18" charset="0"/>
              </a:rPr>
              <a:t>Statistical analyses will be performed using SPSS, version 18.0 (SPSS Inc., Chicago, IL, USA). Descriptive statistics will be  computed for non-smoking pregnant women exposed and unexposed to SHS. Univariate analyses will be performed to compare the birth weight, infant’s length and head circumference between the two groups as well as to evaluate the baseline characteristics between the groups which we considered as confounding factors. Chi-squared will be used to compare dichotomous outcomes and Student’s t- test will be used to compare continuous outcomes. Stepwise logistic regression models will be used to adjust for potential confounders including maternal age, parity, BMI, GDM and gestational age (37–42 weeks). </a:t>
            </a:r>
            <a:r>
              <a:rPr lang="en-US" sz="2400" b="0" i="1">
                <a:latin typeface="Times New Roman" pitchFamily="18" charset="0"/>
                <a:cs typeface="Times New Roman" pitchFamily="18" charset="0"/>
              </a:rPr>
              <a:t>P</a:t>
            </a:r>
            <a:r>
              <a:rPr lang="en-US" sz="2400" b="0">
                <a:latin typeface="Times New Roman" pitchFamily="18" charset="0"/>
                <a:cs typeface="Times New Roman" pitchFamily="18" charset="0"/>
              </a:rPr>
              <a:t> value of &lt; 0.05 will be considered statistically significant.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71975CAF-0670-4C35-AEEB-4D12D20B3870}" type="datetime3">
              <a:rPr lang="en-US" smtClean="0">
                <a:solidFill>
                  <a:schemeClr val="tx1"/>
                </a:solidFill>
              </a:rPr>
              <a:pPr>
                <a:defRPr/>
              </a:pPr>
              <a:t>4 November 2013</a:t>
            </a:fld>
            <a:endParaRPr lang="en-US" smtClean="0">
              <a:solidFill>
                <a:schemeClr val="tx1"/>
              </a:solidFill>
            </a:endParaRPr>
          </a:p>
        </p:txBody>
      </p:sp>
      <p:sp>
        <p:nvSpPr>
          <p:cNvPr id="45059" name="Footer Placeholder 4"/>
          <p:cNvSpPr>
            <a:spLocks noGrp="1"/>
          </p:cNvSpPr>
          <p:nvPr>
            <p:ph type="ftr"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r>
              <a:rPr lang="en-US" sz="1200" smtClean="0">
                <a:solidFill>
                  <a:schemeClr val="tx1"/>
                </a:solidFill>
                <a:latin typeface="Tahoma" pitchFamily="34" charset="0"/>
              </a:rPr>
              <a:t>M &amp; M Development</a:t>
            </a:r>
          </a:p>
        </p:txBody>
      </p:sp>
      <p:sp>
        <p:nvSpPr>
          <p:cNvPr id="45060"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fld id="{0B029290-3DAE-48B0-A2AA-64C6F2713265}" type="slidenum">
              <a:rPr lang="ar-SA" sz="1200" smtClean="0">
                <a:solidFill>
                  <a:schemeClr val="tx1"/>
                </a:solidFill>
                <a:latin typeface="Tahoma" pitchFamily="34" charset="0"/>
              </a:rPr>
              <a:pPr eaLnBrk="1" hangingPunct="1"/>
              <a:t>31</a:t>
            </a:fld>
            <a:endParaRPr lang="en-US" sz="1200" smtClean="0">
              <a:solidFill>
                <a:schemeClr val="tx1"/>
              </a:solidFill>
              <a:latin typeface="Tahoma" pitchFamily="34" charset="0"/>
            </a:endParaRPr>
          </a:p>
        </p:txBody>
      </p:sp>
      <p:sp>
        <p:nvSpPr>
          <p:cNvPr id="45061" name="Title 1"/>
          <p:cNvSpPr>
            <a:spLocks noGrp="1"/>
          </p:cNvSpPr>
          <p:nvPr>
            <p:ph type="title" idx="4294967295"/>
          </p:nvPr>
        </p:nvSpPr>
        <p:spPr>
          <a:xfrm>
            <a:off x="533400" y="1066800"/>
            <a:ext cx="8016875" cy="549275"/>
          </a:xfrm>
        </p:spPr>
        <p:txBody>
          <a:bodyPr/>
          <a:lstStyle/>
          <a:p>
            <a:pPr eaLnBrk="1" hangingPunct="1"/>
            <a:r>
              <a:rPr lang="en-US" sz="3200" b="1" smtClean="0">
                <a:latin typeface="Times New Roman" pitchFamily="18" charset="0"/>
                <a:cs typeface="Times New Roman" pitchFamily="18" charset="0"/>
              </a:rPr>
              <a:t>Expectations of Ethical Considerations</a:t>
            </a:r>
          </a:p>
        </p:txBody>
      </p:sp>
      <p:sp>
        <p:nvSpPr>
          <p:cNvPr id="22531" name="Content Placeholder 2"/>
          <p:cNvSpPr>
            <a:spLocks noGrp="1"/>
          </p:cNvSpPr>
          <p:nvPr>
            <p:ph idx="4294967295"/>
          </p:nvPr>
        </p:nvSpPr>
        <p:spPr>
          <a:xfrm>
            <a:off x="609600" y="1752600"/>
            <a:ext cx="6705600" cy="4114800"/>
          </a:xfrm>
        </p:spPr>
        <p:txBody>
          <a:bodyPr rtlCol="0">
            <a:normAutofit/>
          </a:bodyPr>
          <a:lstStyle/>
          <a:p>
            <a:pPr eaLnBrk="1" fontAlgn="auto" hangingPunct="1">
              <a:spcAft>
                <a:spcPts val="0"/>
              </a:spcAft>
              <a:buFont typeface="Arial" pitchFamily="34" charset="0"/>
              <a:buNone/>
              <a:defRPr/>
            </a:pPr>
            <a:r>
              <a:rPr lang="en-US" sz="2400" dirty="0" smtClean="0">
                <a:solidFill>
                  <a:schemeClr val="accent2">
                    <a:lumMod val="75000"/>
                  </a:schemeClr>
                </a:solidFill>
                <a:latin typeface="Times New Roman" pitchFamily="18" charset="0"/>
                <a:cs typeface="Times New Roman" pitchFamily="18" charset="0"/>
              </a:rPr>
              <a:t>Design of a bilingual consent form (for written approval of participants)</a:t>
            </a:r>
          </a:p>
          <a:p>
            <a:pPr eaLnBrk="1" fontAlgn="auto" hangingPunct="1">
              <a:spcAft>
                <a:spcPts val="0"/>
              </a:spcAft>
              <a:buFont typeface="Arial" pitchFamily="34" charset="0"/>
              <a:buNone/>
              <a:defRPr/>
            </a:pPr>
            <a:r>
              <a:rPr lang="en-US" sz="2400" dirty="0" smtClean="0">
                <a:solidFill>
                  <a:schemeClr val="accent2">
                    <a:lumMod val="75000"/>
                  </a:schemeClr>
                </a:solidFill>
                <a:latin typeface="Times New Roman" pitchFamily="18" charset="0"/>
                <a:cs typeface="Times New Roman" pitchFamily="18" charset="0"/>
              </a:rPr>
              <a:t>Assurance of respect of human rights in research involving human subjects, including:</a:t>
            </a:r>
          </a:p>
          <a:p>
            <a:pPr eaLnBrk="1" fontAlgn="auto" hangingPunct="1">
              <a:spcAft>
                <a:spcPts val="0"/>
              </a:spcAft>
              <a:buFont typeface="Arial" pitchFamily="34" charset="0"/>
              <a:buNone/>
              <a:defRPr/>
            </a:pPr>
            <a:endParaRPr lang="en-US" sz="2400" dirty="0" smtClean="0">
              <a:solidFill>
                <a:schemeClr val="accent2">
                  <a:lumMod val="75000"/>
                </a:schemeClr>
              </a:solidFill>
              <a:latin typeface="Times New Roman" pitchFamily="18" charset="0"/>
              <a:cs typeface="Times New Roman" pitchFamily="18" charset="0"/>
            </a:endParaRPr>
          </a:p>
          <a:p>
            <a:pPr marL="457200" indent="-457200" eaLnBrk="1" fontAlgn="auto" hangingPunct="1">
              <a:spcAft>
                <a:spcPts val="0"/>
              </a:spcAft>
              <a:buFont typeface="+mj-lt"/>
              <a:buAutoNum type="arabicPeriod"/>
              <a:defRPr/>
            </a:pPr>
            <a:r>
              <a:rPr lang="en-US" sz="2400" dirty="0" smtClean="0">
                <a:latin typeface="Times New Roman" pitchFamily="18" charset="0"/>
                <a:cs typeface="Times New Roman" pitchFamily="18" charset="0"/>
              </a:rPr>
              <a:t>Benefits outweigh risks</a:t>
            </a:r>
          </a:p>
          <a:p>
            <a:pPr marL="457200" indent="-457200" eaLnBrk="1" fontAlgn="auto" hangingPunct="1">
              <a:spcAft>
                <a:spcPts val="0"/>
              </a:spcAft>
              <a:buFont typeface="+mj-lt"/>
              <a:buAutoNum type="arabicPeriod"/>
              <a:defRPr/>
            </a:pPr>
            <a:r>
              <a:rPr lang="en-US" sz="2400" dirty="0" smtClean="0">
                <a:latin typeface="Times New Roman" pitchFamily="18" charset="0"/>
                <a:cs typeface="Times New Roman" pitchFamily="18" charset="0"/>
              </a:rPr>
              <a:t>Confidentiality</a:t>
            </a:r>
          </a:p>
          <a:p>
            <a:pPr marL="457200" indent="-457200" eaLnBrk="1" fontAlgn="auto" hangingPunct="1">
              <a:spcAft>
                <a:spcPts val="0"/>
              </a:spcAft>
              <a:buFont typeface="+mj-lt"/>
              <a:buAutoNum type="arabicPeriod"/>
              <a:defRPr/>
            </a:pPr>
            <a:r>
              <a:rPr lang="en-US" sz="2400" dirty="0" smtClean="0">
                <a:latin typeface="Times New Roman" pitchFamily="18" charset="0"/>
                <a:cs typeface="Times New Roman" pitchFamily="18" charset="0"/>
              </a:rPr>
              <a:t>Anonymity</a:t>
            </a:r>
          </a:p>
          <a:p>
            <a:pPr marL="457200" indent="-457200" eaLnBrk="1" fontAlgn="auto" hangingPunct="1">
              <a:spcAft>
                <a:spcPts val="0"/>
              </a:spcAft>
              <a:buFont typeface="+mj-lt"/>
              <a:buAutoNum type="arabicPeriod"/>
              <a:defRPr/>
            </a:pPr>
            <a:r>
              <a:rPr lang="en-US" sz="2400" dirty="0" smtClean="0">
                <a:latin typeface="Times New Roman" pitchFamily="18" charset="0"/>
                <a:cs typeface="Times New Roman" pitchFamily="18" charset="0"/>
              </a:rPr>
              <a:t>Voluntary participation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533400" y="381000"/>
            <a:ext cx="8229600" cy="762000"/>
          </a:xfrm>
        </p:spPr>
        <p:txBody>
          <a:bodyPr/>
          <a:lstStyle/>
          <a:p>
            <a:pPr eaLnBrk="1" hangingPunct="1"/>
            <a:r>
              <a:rPr lang="en-US" sz="2800" b="1" smtClean="0"/>
              <a:t>Ethical Consideration</a:t>
            </a:r>
          </a:p>
        </p:txBody>
      </p:sp>
      <p:sp>
        <p:nvSpPr>
          <p:cNvPr id="3" name="Content Placeholder 2"/>
          <p:cNvSpPr>
            <a:spLocks noGrp="1"/>
          </p:cNvSpPr>
          <p:nvPr>
            <p:ph idx="1"/>
          </p:nvPr>
        </p:nvSpPr>
        <p:spPr>
          <a:xfrm>
            <a:off x="457200" y="1295400"/>
            <a:ext cx="8077200" cy="4572000"/>
          </a:xfrm>
        </p:spPr>
        <p:txBody>
          <a:bodyPr/>
          <a:lstStyle/>
          <a:p>
            <a:pPr eaLnBrk="1" hangingPunct="1">
              <a:lnSpc>
                <a:spcPct val="120000"/>
              </a:lnSpc>
              <a:buFont typeface="Wingdings 2" pitchFamily="18" charset="2"/>
              <a:buNone/>
              <a:defRPr/>
            </a:pPr>
            <a:r>
              <a:rPr lang="en-US" sz="2400" b="1" dirty="0" smtClean="0">
                <a:solidFill>
                  <a:schemeClr val="tx2"/>
                </a:solidFill>
                <a:latin typeface="+mj-lt"/>
                <a:ea typeface="+mj-ea"/>
                <a:cs typeface="+mj-cs"/>
              </a:rPr>
              <a:t>Example</a:t>
            </a:r>
            <a:endParaRPr lang="en-US" sz="2400" b="1" dirty="0" smtClean="0">
              <a:solidFill>
                <a:srgbClr val="C00000"/>
              </a:solidFill>
            </a:endParaRPr>
          </a:p>
          <a:p>
            <a:pPr eaLnBrk="1" hangingPunct="1">
              <a:lnSpc>
                <a:spcPct val="120000"/>
              </a:lnSpc>
              <a:defRPr/>
            </a:pPr>
            <a:r>
              <a:rPr lang="en-US" sz="2000" dirty="0" smtClean="0"/>
              <a:t>All participants will receive a written consent form. The interviewer will inform all participants about the purpose of the research, why they were chosen, all potential risks and benefits and that they could refuse to participate, or could withdraw from the study at any point in time.</a:t>
            </a:r>
          </a:p>
          <a:p>
            <a:pPr eaLnBrk="1" hangingPunct="1">
              <a:lnSpc>
                <a:spcPct val="120000"/>
              </a:lnSpc>
              <a:defRPr/>
            </a:pPr>
            <a:r>
              <a:rPr lang="en-US" sz="2000" dirty="0" smtClean="0"/>
              <a:t>Participants anonymity will be assured by assigning each student with a code number for the purpose of analysis only.</a:t>
            </a:r>
          </a:p>
          <a:p>
            <a:pPr eaLnBrk="1" hangingPunct="1">
              <a:lnSpc>
                <a:spcPct val="120000"/>
              </a:lnSpc>
              <a:defRPr/>
            </a:pPr>
            <a:endParaRPr lang="en-US" sz="2000" dirty="0" smtClean="0"/>
          </a:p>
          <a:p>
            <a:pPr eaLnBrk="1" hangingPunct="1">
              <a:lnSpc>
                <a:spcPct val="120000"/>
              </a:lnSpc>
              <a:defRPr/>
            </a:pPr>
            <a:r>
              <a:rPr lang="en-US" sz="2000" dirty="0" smtClean="0"/>
              <a:t>No incentives or rewards will be given to the participants, the purpose of the snack and refreshments is to establish a bond with the students and is offered to all students with no obligation to participate.</a:t>
            </a:r>
          </a:p>
          <a:p>
            <a:pPr eaLnBrk="1" hangingPunct="1">
              <a:lnSpc>
                <a:spcPct val="120000"/>
              </a:lnSpc>
              <a:defRPr/>
            </a:pPr>
            <a:endParaRPr lang="en-US" sz="2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52DDC60C-2883-4B28-81B4-3F251FCCEF8B}" type="datetime3">
              <a:rPr lang="en-US" smtClean="0"/>
              <a:pPr>
                <a:defRPr/>
              </a:pPr>
              <a:t>4 November 2013</a:t>
            </a:fld>
            <a:endParaRPr lang="en-US" smtClean="0"/>
          </a:p>
        </p:txBody>
      </p:sp>
      <p:sp>
        <p:nvSpPr>
          <p:cNvPr id="5" name="Footer Placeholder 4"/>
          <p:cNvSpPr>
            <a:spLocks noGrp="1"/>
          </p:cNvSpPr>
          <p:nvPr>
            <p:ph type="ftr" sz="quarter" idx="11"/>
          </p:nvPr>
        </p:nvSpPr>
        <p:spPr/>
        <p:txBody>
          <a:bodyPr/>
          <a:lstStyle/>
          <a:p>
            <a:pPr>
              <a:defRPr/>
            </a:pPr>
            <a:r>
              <a:rPr lang="en-US" smtClean="0"/>
              <a:t>M &amp; M Development</a:t>
            </a:r>
            <a:endParaRPr lang="en-US"/>
          </a:p>
        </p:txBody>
      </p:sp>
      <p:sp>
        <p:nvSpPr>
          <p:cNvPr id="6" name="Slide Number Placeholder 5"/>
          <p:cNvSpPr>
            <a:spLocks noGrp="1"/>
          </p:cNvSpPr>
          <p:nvPr>
            <p:ph type="sldNum" sz="quarter" idx="12"/>
          </p:nvPr>
        </p:nvSpPr>
        <p:spPr/>
        <p:txBody>
          <a:bodyPr/>
          <a:lstStyle/>
          <a:p>
            <a:pPr>
              <a:defRPr/>
            </a:pPr>
            <a:fld id="{57DB6918-C567-4C37-848E-F75EDE7366F2}" type="slidenum">
              <a:rPr lang="ar-SA" smtClean="0"/>
              <a:pPr>
                <a:defRPr/>
              </a:pPr>
              <a:t>33</a:t>
            </a:fld>
            <a:endParaRPr lang="en-US"/>
          </a:p>
        </p:txBody>
      </p:sp>
      <p:sp>
        <p:nvSpPr>
          <p:cNvPr id="7" name="TextBox 6"/>
          <p:cNvSpPr txBox="1"/>
          <p:nvPr/>
        </p:nvSpPr>
        <p:spPr>
          <a:xfrm>
            <a:off x="914400" y="914400"/>
            <a:ext cx="7772400" cy="4462463"/>
          </a:xfrm>
          <a:prstGeom prst="rect">
            <a:avLst/>
          </a:prstGeom>
          <a:noFill/>
        </p:spPr>
        <p:txBody>
          <a:bodyPr>
            <a:spAutoFit/>
          </a:bodyPr>
          <a:lstStyle/>
          <a:p>
            <a:pPr>
              <a:defRPr/>
            </a:pPr>
            <a:r>
              <a:rPr lang="en-US" dirty="0">
                <a:latin typeface="Times New Roman" pitchFamily="18" charset="0"/>
                <a:ea typeface="MS PGothic"/>
                <a:cs typeface="Times New Roman" pitchFamily="18" charset="0"/>
              </a:rPr>
              <a:t>The Pilot Study</a:t>
            </a:r>
          </a:p>
          <a:p>
            <a:pPr>
              <a:defRPr/>
            </a:pPr>
            <a:endParaRPr lang="en-US" dirty="0">
              <a:latin typeface="Times New Roman" pitchFamily="18" charset="0"/>
              <a:ea typeface="MS PGothic"/>
              <a:cs typeface="Times New Roman" pitchFamily="18" charset="0"/>
            </a:endParaRPr>
          </a:p>
          <a:p>
            <a:pPr>
              <a:defRPr/>
            </a:pPr>
            <a:r>
              <a:rPr lang="en-US" sz="2400" b="0" dirty="0">
                <a:latin typeface="Times New Roman" pitchFamily="18" charset="0"/>
                <a:ea typeface="MS PGothic"/>
                <a:cs typeface="Times New Roman" pitchFamily="18" charset="0"/>
              </a:rPr>
              <a:t>Purpose of the pilot study:</a:t>
            </a:r>
          </a:p>
          <a:p>
            <a:pPr>
              <a:defRPr/>
            </a:pPr>
            <a:endParaRPr lang="en-US" sz="2400" b="0" dirty="0">
              <a:latin typeface="Times New Roman" pitchFamily="18" charset="0"/>
              <a:ea typeface="MS PGothic"/>
              <a:cs typeface="Times New Roman" pitchFamily="18" charset="0"/>
            </a:endParaRPr>
          </a:p>
          <a:p>
            <a:pPr marL="457200" indent="-457200">
              <a:lnSpc>
                <a:spcPct val="150000"/>
              </a:lnSpc>
              <a:buFont typeface="+mj-lt"/>
              <a:buAutoNum type="arabicPeriod"/>
              <a:defRPr/>
            </a:pPr>
            <a:r>
              <a:rPr lang="en-US" sz="2400" b="0" dirty="0">
                <a:latin typeface="Times New Roman" pitchFamily="18" charset="0"/>
                <a:ea typeface="MS PGothic"/>
                <a:cs typeface="Times New Roman" pitchFamily="18" charset="0"/>
              </a:rPr>
              <a:t>Estimate the sample size…..????</a:t>
            </a:r>
          </a:p>
          <a:p>
            <a:pPr marL="457200" indent="-457200">
              <a:lnSpc>
                <a:spcPct val="150000"/>
              </a:lnSpc>
              <a:buFont typeface="+mj-lt"/>
              <a:buAutoNum type="arabicPeriod"/>
              <a:defRPr/>
            </a:pPr>
            <a:r>
              <a:rPr lang="en-US" sz="2400" b="0" dirty="0">
                <a:latin typeface="Times New Roman" pitchFamily="18" charset="0"/>
                <a:ea typeface="MS PGothic"/>
                <a:cs typeface="Times New Roman" pitchFamily="18" charset="0"/>
              </a:rPr>
              <a:t>Examine the logistics</a:t>
            </a:r>
          </a:p>
          <a:p>
            <a:pPr marL="457200" indent="-457200">
              <a:lnSpc>
                <a:spcPct val="150000"/>
              </a:lnSpc>
              <a:buFont typeface="+mj-lt"/>
              <a:buAutoNum type="arabicPeriod"/>
              <a:defRPr/>
            </a:pPr>
            <a:r>
              <a:rPr lang="en-US" sz="2400" b="0" dirty="0">
                <a:latin typeface="Times New Roman" pitchFamily="18" charset="0"/>
                <a:ea typeface="MS PGothic"/>
                <a:cs typeface="Times New Roman" pitchFamily="18" charset="0"/>
              </a:rPr>
              <a:t>Test the questionnaire administration</a:t>
            </a:r>
          </a:p>
          <a:p>
            <a:pPr marL="457200" indent="-457200">
              <a:lnSpc>
                <a:spcPct val="150000"/>
              </a:lnSpc>
              <a:buFont typeface="+mj-lt"/>
              <a:buAutoNum type="arabicPeriod"/>
              <a:defRPr/>
            </a:pPr>
            <a:r>
              <a:rPr lang="en-US" sz="2400" b="0" dirty="0">
                <a:latin typeface="Times New Roman" pitchFamily="18" charset="0"/>
                <a:ea typeface="MS PGothic"/>
                <a:cs typeface="Times New Roman" pitchFamily="18" charset="0"/>
              </a:rPr>
              <a:t>Test reliability and validity of the survey…????</a:t>
            </a:r>
          </a:p>
          <a:p>
            <a:pPr>
              <a:lnSpc>
                <a:spcPct val="150000"/>
              </a:lnSpc>
              <a:defRPr/>
            </a:pPr>
            <a:endParaRPr lang="en-US" sz="2400" b="0" dirty="0">
              <a:latin typeface="Times New Roman" pitchFamily="18" charset="0"/>
              <a:ea typeface="MS PGothic"/>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1"/>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D175D03C-AE19-4EB6-8AFF-983214F938B1}" type="datetime3">
              <a:rPr lang="en-US" smtClean="0"/>
              <a:pPr>
                <a:defRPr/>
              </a:pPr>
              <a:t>4 November 2013</a:t>
            </a:fld>
            <a:endParaRPr lang="en-US" smtClean="0"/>
          </a:p>
        </p:txBody>
      </p:sp>
      <p:sp>
        <p:nvSpPr>
          <p:cNvPr id="3" name="Footer Placeholder 2"/>
          <p:cNvSpPr>
            <a:spLocks noGrp="1"/>
          </p:cNvSpPr>
          <p:nvPr>
            <p:ph type="ftr" sz="quarter" idx="11"/>
          </p:nvPr>
        </p:nvSpPr>
        <p:spPr/>
        <p:txBody>
          <a:bodyPr/>
          <a:lstStyle/>
          <a:p>
            <a:pPr>
              <a:defRPr/>
            </a:pPr>
            <a:r>
              <a:rPr lang="en-US" dirty="0" smtClean="0"/>
              <a:t>M &amp; M Development</a:t>
            </a:r>
            <a:endParaRPr lang="en-US" dirty="0"/>
          </a:p>
        </p:txBody>
      </p:sp>
      <p:sp>
        <p:nvSpPr>
          <p:cNvPr id="4" name="Slide Number Placeholder 3"/>
          <p:cNvSpPr>
            <a:spLocks noGrp="1"/>
          </p:cNvSpPr>
          <p:nvPr>
            <p:ph type="sldNum" sz="quarter" idx="12"/>
          </p:nvPr>
        </p:nvSpPr>
        <p:spPr/>
        <p:txBody>
          <a:bodyPr/>
          <a:lstStyle/>
          <a:p>
            <a:pPr>
              <a:defRPr/>
            </a:pPr>
            <a:fld id="{07438C9A-651E-4FA3-8B47-7ED4C6E0C5A4}" type="slidenum">
              <a:rPr lang="ar-SA" smtClean="0"/>
              <a:pPr>
                <a:defRPr/>
              </a:pPr>
              <a:t>34</a:t>
            </a:fld>
            <a:endParaRPr lang="en-US"/>
          </a:p>
        </p:txBody>
      </p:sp>
      <p:sp>
        <p:nvSpPr>
          <p:cNvPr id="48133" name="Rectangle 4"/>
          <p:cNvSpPr>
            <a:spLocks noChangeArrowheads="1"/>
          </p:cNvSpPr>
          <p:nvPr/>
        </p:nvSpPr>
        <p:spPr bwMode="auto">
          <a:xfrm>
            <a:off x="685800" y="1143000"/>
            <a:ext cx="8001000"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Wingdings" pitchFamily="2" charset="2"/>
              <a:buChar char="ü"/>
            </a:pPr>
            <a:r>
              <a:rPr lang="en-US" b="0">
                <a:latin typeface="Times New Roman" pitchFamily="18" charset="0"/>
                <a:cs typeface="Times New Roman" pitchFamily="18" charset="0"/>
              </a:rPr>
              <a:t>Pilot studies should have a well-defined set of</a:t>
            </a:r>
          </a:p>
          <a:p>
            <a:r>
              <a:rPr lang="en-US" b="0">
                <a:latin typeface="Times New Roman" pitchFamily="18" charset="0"/>
                <a:cs typeface="Times New Roman" pitchFamily="18" charset="0"/>
              </a:rPr>
              <a:t>aims and objectives to ensure methodological rigor and scientific validity.</a:t>
            </a:r>
          </a:p>
          <a:p>
            <a:pPr>
              <a:buFont typeface="Wingdings" pitchFamily="2" charset="2"/>
              <a:buChar char="ü"/>
            </a:pPr>
            <a:endParaRPr lang="en-US" b="0">
              <a:latin typeface="Times New Roman" pitchFamily="18" charset="0"/>
              <a:cs typeface="Times New Roman" pitchFamily="18" charset="0"/>
            </a:endParaRPr>
          </a:p>
          <a:p>
            <a:pPr>
              <a:buFont typeface="Wingdings" pitchFamily="2" charset="2"/>
              <a:buChar char="ü"/>
            </a:pPr>
            <a:r>
              <a:rPr lang="en-US" b="0">
                <a:latin typeface="Times New Roman" pitchFamily="18" charset="0"/>
                <a:cs typeface="Times New Roman" pitchFamily="18" charset="0"/>
              </a:rPr>
              <a:t>Participants pilot  study should not later be included in the main study </a:t>
            </a:r>
          </a:p>
          <a:p>
            <a:pPr>
              <a:buFont typeface="Wingdings" pitchFamily="2" charset="2"/>
              <a:buChar char="ü"/>
            </a:pPr>
            <a:endParaRPr lang="en-US" b="0">
              <a:latin typeface="Times New Roman" pitchFamily="18" charset="0"/>
              <a:cs typeface="Times New Roman" pitchFamily="18" charset="0"/>
            </a:endParaRPr>
          </a:p>
          <a:p>
            <a:pPr>
              <a:buFont typeface="Wingdings" pitchFamily="2" charset="2"/>
              <a:buChar char="ü"/>
            </a:pPr>
            <a:r>
              <a:rPr lang="en-US" b="0">
                <a:latin typeface="Times New Roman" pitchFamily="18" charset="0"/>
                <a:cs typeface="Times New Roman" pitchFamily="18" charset="0"/>
              </a:rPr>
              <a:t>The analysis of a pilot study should be mainly</a:t>
            </a:r>
          </a:p>
          <a:p>
            <a:r>
              <a:rPr lang="en-US" b="0">
                <a:latin typeface="Times New Roman" pitchFamily="18" charset="0"/>
                <a:cs typeface="Times New Roman" pitchFamily="18" charset="0"/>
              </a:rPr>
              <a:t>descriptive or should focus on confidence interval</a:t>
            </a:r>
          </a:p>
          <a:p>
            <a:r>
              <a:rPr lang="en-US" b="0">
                <a:latin typeface="Times New Roman" pitchFamily="18" charset="0"/>
                <a:cs typeface="Times New Roman" pitchFamily="18" charset="0"/>
              </a:rPr>
              <a:t>estimation.</a:t>
            </a:r>
          </a:p>
          <a:p>
            <a:pPr>
              <a:buFont typeface="Wingdings" pitchFamily="2" charset="2"/>
              <a:buChar char="ü"/>
            </a:pPr>
            <a:endParaRPr lang="en-US" b="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1"/>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66EC7432-8FCF-4747-87C4-607E77B3EDE9}" type="datetime3">
              <a:rPr lang="en-US" smtClean="0"/>
              <a:pPr>
                <a:defRPr/>
              </a:pPr>
              <a:t>4 November 2013</a:t>
            </a:fld>
            <a:endParaRPr lang="en-US" smtClean="0"/>
          </a:p>
        </p:txBody>
      </p:sp>
      <p:sp>
        <p:nvSpPr>
          <p:cNvPr id="3" name="Footer Placeholder 2"/>
          <p:cNvSpPr>
            <a:spLocks noGrp="1"/>
          </p:cNvSpPr>
          <p:nvPr>
            <p:ph type="ftr" sz="quarter" idx="11"/>
          </p:nvPr>
        </p:nvSpPr>
        <p:spPr/>
        <p:txBody>
          <a:bodyPr/>
          <a:lstStyle/>
          <a:p>
            <a:pPr>
              <a:defRPr/>
            </a:pPr>
            <a:r>
              <a:rPr lang="en-US" smtClean="0"/>
              <a:t>M &amp; M Development</a:t>
            </a:r>
            <a:endParaRPr lang="en-US"/>
          </a:p>
        </p:txBody>
      </p:sp>
      <p:sp>
        <p:nvSpPr>
          <p:cNvPr id="4" name="Slide Number Placeholder 3"/>
          <p:cNvSpPr>
            <a:spLocks noGrp="1"/>
          </p:cNvSpPr>
          <p:nvPr>
            <p:ph type="sldNum" sz="quarter" idx="12"/>
          </p:nvPr>
        </p:nvSpPr>
        <p:spPr/>
        <p:txBody>
          <a:bodyPr/>
          <a:lstStyle/>
          <a:p>
            <a:pPr>
              <a:defRPr/>
            </a:pPr>
            <a:fld id="{67E50DC4-1F80-49D9-959F-2A0D82302ABC}" type="slidenum">
              <a:rPr lang="ar-SA" smtClean="0"/>
              <a:pPr>
                <a:defRPr/>
              </a:pPr>
              <a:t>35</a:t>
            </a:fld>
            <a:endParaRPr lang="en-US"/>
          </a:p>
        </p:txBody>
      </p:sp>
      <p:sp>
        <p:nvSpPr>
          <p:cNvPr id="49157" name="Rectangle 4"/>
          <p:cNvSpPr>
            <a:spLocks noChangeArrowheads="1"/>
          </p:cNvSpPr>
          <p:nvPr/>
        </p:nvSpPr>
        <p:spPr bwMode="auto">
          <a:xfrm>
            <a:off x="685800" y="1219200"/>
            <a:ext cx="7772400"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buFont typeface="Wingdings" pitchFamily="2" charset="2"/>
              <a:buChar char="Ø"/>
            </a:pPr>
            <a:r>
              <a:rPr lang="en-US" b="0">
                <a:latin typeface="Times New Roman" pitchFamily="18" charset="0"/>
                <a:cs typeface="Times New Roman" pitchFamily="18" charset="0"/>
              </a:rPr>
              <a:t>Results from hypothesis testing should be treated</a:t>
            </a:r>
          </a:p>
          <a:p>
            <a:r>
              <a:rPr lang="en-US" b="0">
                <a:latin typeface="Times New Roman" pitchFamily="18" charset="0"/>
                <a:cs typeface="Times New Roman" pitchFamily="18" charset="0"/>
              </a:rPr>
              <a:t>as preliminary and interpreted with caution, as no</a:t>
            </a:r>
          </a:p>
          <a:p>
            <a:r>
              <a:rPr lang="en-US" b="0">
                <a:latin typeface="Times New Roman" pitchFamily="18" charset="0"/>
                <a:cs typeface="Times New Roman" pitchFamily="18" charset="0"/>
              </a:rPr>
              <a:t>formal power calculations have been carried out.</a:t>
            </a:r>
          </a:p>
          <a:p>
            <a:endParaRPr lang="en-US" b="0">
              <a:latin typeface="Times New Roman" pitchFamily="18" charset="0"/>
              <a:cs typeface="Times New Roman" pitchFamily="18" charset="0"/>
            </a:endParaRPr>
          </a:p>
          <a:p>
            <a:pPr>
              <a:buFont typeface="Wingdings" pitchFamily="2" charset="2"/>
              <a:buChar char="Ø"/>
            </a:pPr>
            <a:r>
              <a:rPr lang="en-US" b="0">
                <a:latin typeface="Times New Roman" pitchFamily="18" charset="0"/>
                <a:cs typeface="Times New Roman" pitchFamily="18" charset="0"/>
              </a:rPr>
              <a:t>The temptation not to proceed with the main</a:t>
            </a:r>
          </a:p>
          <a:p>
            <a:r>
              <a:rPr lang="en-US" b="0">
                <a:latin typeface="Times New Roman" pitchFamily="18" charset="0"/>
                <a:cs typeface="Times New Roman" pitchFamily="18" charset="0"/>
              </a:rPr>
              <a:t>study when significant differences are found</a:t>
            </a:r>
          </a:p>
          <a:p>
            <a:r>
              <a:rPr lang="en-US" b="0">
                <a:latin typeface="Times New Roman" pitchFamily="18" charset="0"/>
                <a:cs typeface="Times New Roman" pitchFamily="18" charset="0"/>
              </a:rPr>
              <a:t>should be avoided.</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1"/>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A348D183-9E06-4066-A731-8BEEED561DAD}" type="datetime3">
              <a:rPr lang="en-US" smtClean="0"/>
              <a:pPr>
                <a:defRPr/>
              </a:pPr>
              <a:t>4 November 2013</a:t>
            </a:fld>
            <a:endParaRPr lang="en-US" smtClean="0"/>
          </a:p>
        </p:txBody>
      </p:sp>
      <p:sp>
        <p:nvSpPr>
          <p:cNvPr id="3" name="Footer Placeholder 2"/>
          <p:cNvSpPr>
            <a:spLocks noGrp="1"/>
          </p:cNvSpPr>
          <p:nvPr>
            <p:ph type="ftr" sz="quarter" idx="11"/>
          </p:nvPr>
        </p:nvSpPr>
        <p:spPr/>
        <p:txBody>
          <a:bodyPr/>
          <a:lstStyle/>
          <a:p>
            <a:pPr>
              <a:defRPr/>
            </a:pPr>
            <a:r>
              <a:rPr lang="en-US"/>
              <a:t>M &amp; M Development</a:t>
            </a:r>
          </a:p>
        </p:txBody>
      </p:sp>
      <p:sp>
        <p:nvSpPr>
          <p:cNvPr id="4" name="Slide Number Placeholder 3"/>
          <p:cNvSpPr>
            <a:spLocks noGrp="1"/>
          </p:cNvSpPr>
          <p:nvPr>
            <p:ph type="sldNum" sz="quarter" idx="12"/>
          </p:nvPr>
        </p:nvSpPr>
        <p:spPr/>
        <p:txBody>
          <a:bodyPr/>
          <a:lstStyle/>
          <a:p>
            <a:pPr>
              <a:defRPr/>
            </a:pPr>
            <a:fld id="{41039C9C-7F62-45CC-A71C-BA070AACDF80}" type="slidenum">
              <a:rPr lang="ar-SA"/>
              <a:pPr>
                <a:defRPr/>
              </a:pPr>
              <a:t>36</a:t>
            </a:fld>
            <a:endParaRPr lang="en-US"/>
          </a:p>
        </p:txBody>
      </p:sp>
      <p:sp>
        <p:nvSpPr>
          <p:cNvPr id="5" name="Rectangle 4"/>
          <p:cNvSpPr/>
          <p:nvPr/>
        </p:nvSpPr>
        <p:spPr>
          <a:xfrm>
            <a:off x="685800" y="1371600"/>
            <a:ext cx="7956157" cy="2585323"/>
          </a:xfrm>
          <a:prstGeom prst="rect">
            <a:avLst/>
          </a:prstGeom>
          <a:noFill/>
        </p:spPr>
        <p:txBody>
          <a:bodyPr>
            <a:spAutoFit/>
          </a:bodyPr>
          <a:lstStyle/>
          <a:p>
            <a:pPr algn="ctr">
              <a:defRPr/>
            </a:pPr>
            <a:r>
              <a:rPr lang="en-US" sz="5400" dirty="0">
                <a:ln w="1905"/>
                <a:solidFill>
                  <a:schemeClr val="accent1">
                    <a:lumMod val="60000"/>
                    <a:lumOff val="40000"/>
                  </a:schemeClr>
                </a:solidFill>
                <a:effectLst>
                  <a:innerShdw blurRad="69850" dist="43180" dir="5400000">
                    <a:srgbClr val="000000">
                      <a:alpha val="65000"/>
                    </a:srgbClr>
                  </a:innerShdw>
                </a:effectLst>
                <a:ea typeface="MS PGothic"/>
                <a:cs typeface="Arial" pitchFamily="34" charset="0"/>
              </a:rPr>
              <a:t>Important …..Before you Start your Proposal….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1"/>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042F5D21-084C-4947-8540-84A86F583322}" type="datetime3">
              <a:rPr lang="en-US" smtClean="0"/>
              <a:pPr>
                <a:defRPr/>
              </a:pPr>
              <a:t>4 November 2013</a:t>
            </a:fld>
            <a:endParaRPr lang="en-US" smtClean="0"/>
          </a:p>
        </p:txBody>
      </p:sp>
      <p:sp>
        <p:nvSpPr>
          <p:cNvPr id="3" name="Footer Placeholder 2"/>
          <p:cNvSpPr>
            <a:spLocks noGrp="1"/>
          </p:cNvSpPr>
          <p:nvPr>
            <p:ph type="ftr" sz="quarter" idx="11"/>
          </p:nvPr>
        </p:nvSpPr>
        <p:spPr/>
        <p:txBody>
          <a:bodyPr/>
          <a:lstStyle/>
          <a:p>
            <a:pPr>
              <a:defRPr/>
            </a:pPr>
            <a:r>
              <a:rPr lang="en-US"/>
              <a:t>M &amp; M Development</a:t>
            </a:r>
          </a:p>
        </p:txBody>
      </p:sp>
      <p:sp>
        <p:nvSpPr>
          <p:cNvPr id="4" name="Slide Number Placeholder 3"/>
          <p:cNvSpPr>
            <a:spLocks noGrp="1"/>
          </p:cNvSpPr>
          <p:nvPr>
            <p:ph type="sldNum" sz="quarter" idx="12"/>
          </p:nvPr>
        </p:nvSpPr>
        <p:spPr/>
        <p:txBody>
          <a:bodyPr/>
          <a:lstStyle/>
          <a:p>
            <a:pPr>
              <a:defRPr/>
            </a:pPr>
            <a:fld id="{34DA53D0-871F-4775-A69F-E9D6D9C79797}" type="slidenum">
              <a:rPr lang="ar-SA"/>
              <a:pPr>
                <a:defRPr/>
              </a:pPr>
              <a:t>37</a:t>
            </a:fld>
            <a:endParaRPr lang="en-US"/>
          </a:p>
        </p:txBody>
      </p:sp>
      <p:sp>
        <p:nvSpPr>
          <p:cNvPr id="5" name="Rectangle 4"/>
          <p:cNvSpPr/>
          <p:nvPr/>
        </p:nvSpPr>
        <p:spPr>
          <a:xfrm>
            <a:off x="990600" y="1905000"/>
            <a:ext cx="7336499" cy="3416320"/>
          </a:xfrm>
          <a:prstGeom prst="rect">
            <a:avLst/>
          </a:prstGeom>
          <a:noFill/>
        </p:spPr>
        <p:txBody>
          <a:bodyPr>
            <a:spAutoFit/>
          </a:bodyPr>
          <a:lstStyle/>
          <a:p>
            <a:pPr algn="ctr">
              <a:defRPr/>
            </a:pPr>
            <a:r>
              <a:rPr lang="en-US" sz="5400" dirty="0">
                <a:ln w="1905"/>
                <a:solidFill>
                  <a:schemeClr val="accent1">
                    <a:lumMod val="60000"/>
                    <a:lumOff val="40000"/>
                  </a:schemeClr>
                </a:solidFill>
                <a:effectLst>
                  <a:innerShdw blurRad="69850" dist="43180" dir="5400000">
                    <a:srgbClr val="000000">
                      <a:alpha val="65000"/>
                    </a:srgbClr>
                  </a:innerShdw>
                </a:effectLst>
                <a:ea typeface="MS PGothic"/>
                <a:cs typeface="Arial" pitchFamily="34" charset="0"/>
              </a:rPr>
              <a:t>You Have to Read Many Studies Addressing the Same Research 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1"/>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0B15493C-1075-4CF0-B3B0-FE78B69E5EF6}" type="datetime3">
              <a:rPr lang="en-US" smtClean="0"/>
              <a:pPr>
                <a:defRPr/>
              </a:pPr>
              <a:t>4 November 2013</a:t>
            </a:fld>
            <a:endParaRPr lang="en-US" smtClean="0"/>
          </a:p>
        </p:txBody>
      </p:sp>
      <p:sp>
        <p:nvSpPr>
          <p:cNvPr id="3" name="Footer Placeholder 2"/>
          <p:cNvSpPr>
            <a:spLocks noGrp="1"/>
          </p:cNvSpPr>
          <p:nvPr>
            <p:ph type="ftr" sz="quarter" idx="11"/>
          </p:nvPr>
        </p:nvSpPr>
        <p:spPr/>
        <p:txBody>
          <a:bodyPr/>
          <a:lstStyle/>
          <a:p>
            <a:pPr>
              <a:defRPr/>
            </a:pPr>
            <a:r>
              <a:rPr lang="en-US"/>
              <a:t>M &amp; M Development</a:t>
            </a:r>
          </a:p>
        </p:txBody>
      </p:sp>
      <p:sp>
        <p:nvSpPr>
          <p:cNvPr id="4" name="Slide Number Placeholder 3"/>
          <p:cNvSpPr>
            <a:spLocks noGrp="1"/>
          </p:cNvSpPr>
          <p:nvPr>
            <p:ph type="sldNum" sz="quarter" idx="12"/>
          </p:nvPr>
        </p:nvSpPr>
        <p:spPr/>
        <p:txBody>
          <a:bodyPr/>
          <a:lstStyle/>
          <a:p>
            <a:pPr>
              <a:defRPr/>
            </a:pPr>
            <a:fld id="{7C110056-427F-4DC1-AEAF-2E2B06373930}" type="slidenum">
              <a:rPr lang="ar-SA"/>
              <a:pPr>
                <a:defRPr/>
              </a:pPr>
              <a:t>38</a:t>
            </a:fld>
            <a:endParaRPr lang="en-US"/>
          </a:p>
        </p:txBody>
      </p:sp>
      <p:pic>
        <p:nvPicPr>
          <p:cNvPr id="52229" name="Picture 2"/>
          <p:cNvPicPr>
            <a:picLocks noChangeAspect="1" noChangeArrowheads="1"/>
          </p:cNvPicPr>
          <p:nvPr/>
        </p:nvPicPr>
        <p:blipFill>
          <a:blip r:embed="rId2">
            <a:extLst>
              <a:ext uri="{28A0092B-C50C-407E-A947-70E740481C1C}">
                <a14:useLocalDpi xmlns:a14="http://schemas.microsoft.com/office/drawing/2010/main" xmlns="" val="0"/>
              </a:ext>
            </a:extLst>
          </a:blip>
          <a:srcRect l="5199" t="11198" r="7613" b="14584"/>
          <a:stretch>
            <a:fillRect/>
          </a:stretch>
        </p:blipFill>
        <p:spPr bwMode="auto">
          <a:xfrm>
            <a:off x="50800" y="76200"/>
            <a:ext cx="9067800" cy="678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3400" y="381000"/>
            <a:ext cx="8229600" cy="762000"/>
          </a:xfrm>
        </p:spPr>
        <p:txBody>
          <a:bodyPr/>
          <a:lstStyle/>
          <a:p>
            <a:pPr eaLnBrk="1" hangingPunct="1"/>
            <a:r>
              <a:rPr lang="en-US" sz="3600" b="1" smtClean="0"/>
              <a:t>References / Readings</a:t>
            </a:r>
            <a:endParaRPr lang="en-US" sz="3600" smtClean="0"/>
          </a:p>
        </p:txBody>
      </p:sp>
      <p:sp>
        <p:nvSpPr>
          <p:cNvPr id="11" name="Content Placeholder 2"/>
          <p:cNvSpPr txBox="1">
            <a:spLocks/>
          </p:cNvSpPr>
          <p:nvPr/>
        </p:nvSpPr>
        <p:spPr bwMode="auto">
          <a:xfrm>
            <a:off x="533400" y="1524000"/>
            <a:ext cx="8382000" cy="4724400"/>
          </a:xfrm>
          <a:prstGeom prst="rect">
            <a:avLst/>
          </a:prstGeom>
          <a:noFill/>
          <a:ln w="9525">
            <a:noFill/>
            <a:miter lim="800000"/>
            <a:headEnd/>
            <a:tailEnd/>
          </a:ln>
        </p:spPr>
        <p:txBody>
          <a:bodyPr/>
          <a:lstStyle/>
          <a:p>
            <a:pPr marL="273050" indent="-273050">
              <a:spcBef>
                <a:spcPct val="20000"/>
              </a:spcBef>
              <a:buClr>
                <a:srgbClr val="0BD0D9"/>
              </a:buClr>
              <a:buSzPct val="95000"/>
              <a:buFont typeface="Wingdings 2" pitchFamily="18" charset="2"/>
              <a:buChar char=""/>
              <a:defRPr/>
            </a:pPr>
            <a:r>
              <a:rPr lang="en-US" sz="1800" b="0" i="1" dirty="0" err="1">
                <a:solidFill>
                  <a:schemeClr val="tx1"/>
                </a:solidFill>
                <a:latin typeface="+mj-lt"/>
                <a:ea typeface="+mn-ea"/>
              </a:rPr>
              <a:t>Vandenbroucke</a:t>
            </a:r>
            <a:r>
              <a:rPr lang="en-US" sz="1800" b="0" i="1" dirty="0">
                <a:solidFill>
                  <a:schemeClr val="tx1"/>
                </a:solidFill>
                <a:latin typeface="+mj-lt"/>
                <a:ea typeface="+mn-ea"/>
              </a:rPr>
              <a:t>, J.P., et al., Strengthening the Reporting of Observational Studies in Epidemiology (STROBE): explanation and elaboration. Ann Intern Med, 2007. 147(8): p. W163-94.</a:t>
            </a:r>
          </a:p>
          <a:p>
            <a:pPr marL="273050" indent="-273050">
              <a:spcBef>
                <a:spcPct val="20000"/>
              </a:spcBef>
              <a:buClr>
                <a:srgbClr val="0BD0D9"/>
              </a:buClr>
              <a:buSzPct val="95000"/>
              <a:buFont typeface="Wingdings 2" pitchFamily="18" charset="2"/>
              <a:buChar char=""/>
              <a:defRPr/>
            </a:pPr>
            <a:r>
              <a:rPr lang="en-US" sz="1800" b="0" i="1" dirty="0">
                <a:solidFill>
                  <a:schemeClr val="tx1"/>
                </a:solidFill>
                <a:latin typeface="+mj-lt"/>
                <a:ea typeface="+mn-ea"/>
              </a:rPr>
              <a:t>von Elm, E., et al., The Strengthening the Reporting of Observational Studies in Epidemiology (STROBE) statement: guidelines for reporting observational studies. Lancet, 2007. 370(9596): p. 1453-7.</a:t>
            </a:r>
          </a:p>
          <a:p>
            <a:pPr marL="273050" indent="-273050">
              <a:spcBef>
                <a:spcPct val="20000"/>
              </a:spcBef>
              <a:buClr>
                <a:srgbClr val="0BD0D9"/>
              </a:buClr>
              <a:buSzPct val="95000"/>
              <a:buFont typeface="Wingdings 2" pitchFamily="18" charset="2"/>
              <a:buChar char=""/>
              <a:defRPr/>
            </a:pPr>
            <a:r>
              <a:rPr lang="en-US" sz="1800" b="0" i="1" dirty="0">
                <a:solidFill>
                  <a:schemeClr val="tx1"/>
                </a:solidFill>
                <a:latin typeface="+mj-lt"/>
                <a:ea typeface="+mn-ea"/>
              </a:rPr>
              <a:t>Uniform Requirements for Manuscripts Submitted to Biomedical Journals: Writing and Editing for Biomedical Publication, International Committee of Medical Journal Editors, Updated April 2010.</a:t>
            </a:r>
          </a:p>
          <a:p>
            <a:pPr marL="273050" indent="-273050">
              <a:spcBef>
                <a:spcPct val="20000"/>
              </a:spcBef>
              <a:buClr>
                <a:srgbClr val="0BD0D9"/>
              </a:buClr>
              <a:buSzPct val="95000"/>
              <a:buFont typeface="Wingdings 2" pitchFamily="18" charset="2"/>
              <a:buChar char=""/>
              <a:defRPr/>
            </a:pPr>
            <a:r>
              <a:rPr lang="en-US" sz="1800" b="0" i="1" dirty="0" err="1">
                <a:solidFill>
                  <a:schemeClr val="tx1"/>
                </a:solidFill>
                <a:latin typeface="+mj-lt"/>
                <a:ea typeface="+mn-ea"/>
              </a:rPr>
              <a:t>Ebrahim</a:t>
            </a:r>
            <a:r>
              <a:rPr lang="en-US" sz="1800" b="0" i="1" dirty="0">
                <a:solidFill>
                  <a:schemeClr val="tx1"/>
                </a:solidFill>
                <a:latin typeface="+mj-lt"/>
                <a:ea typeface="+mn-ea"/>
              </a:rPr>
              <a:t> S, Clarke M. STROBE: new standards for reporting observational epidemiology, a chance to improve. </a:t>
            </a:r>
            <a:r>
              <a:rPr lang="en-US" sz="1800" b="0" i="1" dirty="0" err="1">
                <a:solidFill>
                  <a:schemeClr val="tx1"/>
                </a:solidFill>
                <a:latin typeface="+mj-lt"/>
                <a:ea typeface="+mn-ea"/>
              </a:rPr>
              <a:t>Int</a:t>
            </a:r>
            <a:r>
              <a:rPr lang="en-US" sz="1800" b="0" i="1" dirty="0">
                <a:solidFill>
                  <a:schemeClr val="tx1"/>
                </a:solidFill>
                <a:latin typeface="+mj-lt"/>
                <a:ea typeface="+mn-ea"/>
              </a:rPr>
              <a:t> J </a:t>
            </a:r>
            <a:r>
              <a:rPr lang="en-US" sz="1800" b="0" i="1" dirty="0" err="1">
                <a:solidFill>
                  <a:schemeClr val="tx1"/>
                </a:solidFill>
                <a:latin typeface="+mj-lt"/>
                <a:ea typeface="+mn-ea"/>
              </a:rPr>
              <a:t>Epidemiol</a:t>
            </a:r>
            <a:r>
              <a:rPr lang="en-US" sz="1800" b="0" i="1" dirty="0">
                <a:solidFill>
                  <a:schemeClr val="tx1"/>
                </a:solidFill>
                <a:latin typeface="+mj-lt"/>
                <a:ea typeface="+mn-ea"/>
              </a:rPr>
              <a:t>. 2007.</a:t>
            </a:r>
          </a:p>
          <a:p>
            <a:pPr marL="273050" indent="-273050">
              <a:spcBef>
                <a:spcPct val="20000"/>
              </a:spcBef>
              <a:buClr>
                <a:srgbClr val="0BD0D9"/>
              </a:buClr>
              <a:buSzPct val="95000"/>
              <a:buFont typeface="Wingdings 2" pitchFamily="18" charset="2"/>
              <a:buChar char=""/>
              <a:defRPr/>
            </a:pPr>
            <a:r>
              <a:rPr lang="en-US" sz="1800" b="0" i="1" dirty="0" err="1">
                <a:solidFill>
                  <a:schemeClr val="tx1"/>
                </a:solidFill>
                <a:latin typeface="+mj-lt"/>
                <a:ea typeface="+mn-ea"/>
              </a:rPr>
              <a:t>MacMahon</a:t>
            </a:r>
            <a:r>
              <a:rPr lang="en-US" sz="1800" b="0" i="1" dirty="0">
                <a:solidFill>
                  <a:schemeClr val="tx1"/>
                </a:solidFill>
                <a:latin typeface="+mj-lt"/>
                <a:ea typeface="+mn-ea"/>
              </a:rPr>
              <a:t> B, Weiss NS. Is There a Dark Phase of This STROBE? Epidemiology 2007;18: 791.</a:t>
            </a:r>
          </a:p>
          <a:p>
            <a:pPr marL="273050" indent="-273050">
              <a:spcBef>
                <a:spcPct val="20000"/>
              </a:spcBef>
              <a:buClr>
                <a:srgbClr val="0BD0D9"/>
              </a:buClr>
              <a:buSzPct val="95000"/>
              <a:buFont typeface="Wingdings 2" pitchFamily="18" charset="2"/>
              <a:buChar char=""/>
              <a:defRPr/>
            </a:pPr>
            <a:r>
              <a:rPr lang="en-US" sz="1800" b="0" i="1" dirty="0" err="1">
                <a:solidFill>
                  <a:schemeClr val="tx1"/>
                </a:solidFill>
                <a:latin typeface="+mj-lt"/>
                <a:ea typeface="+mn-ea"/>
              </a:rPr>
              <a:t>Kuller</a:t>
            </a:r>
            <a:r>
              <a:rPr lang="en-US" sz="1800" b="0" i="1" dirty="0">
                <a:solidFill>
                  <a:schemeClr val="tx1"/>
                </a:solidFill>
                <a:latin typeface="+mj-lt"/>
                <a:ea typeface="+mn-ea"/>
              </a:rPr>
              <a:t> LH, Goldstein BD. Suggestions for STROBE Recommendations. Epidemiology 2007;18: 792-3.</a:t>
            </a:r>
          </a:p>
          <a:p>
            <a:pPr marL="273050" indent="-273050">
              <a:spcBef>
                <a:spcPct val="20000"/>
              </a:spcBef>
              <a:buClr>
                <a:srgbClr val="0BD0D9"/>
              </a:buClr>
              <a:buSzPct val="95000"/>
              <a:buFont typeface="Wingdings 2" pitchFamily="18" charset="2"/>
              <a:buChar char=""/>
              <a:defRPr/>
            </a:pPr>
            <a:endParaRPr lang="en-US" sz="1800" b="0" i="1" dirty="0">
              <a:solidFill>
                <a:schemeClr val="tx1"/>
              </a:solidFill>
              <a:latin typeface="+mj-lt"/>
              <a:ea typeface="+mn-ea"/>
            </a:endParaRPr>
          </a:p>
          <a:p>
            <a:pPr marL="273050" indent="-273050">
              <a:spcBef>
                <a:spcPct val="20000"/>
              </a:spcBef>
              <a:buClr>
                <a:srgbClr val="0BD0D9"/>
              </a:buClr>
              <a:buSzPct val="95000"/>
              <a:buFont typeface="Wingdings 2" pitchFamily="18" charset="2"/>
              <a:buChar char=""/>
              <a:defRPr/>
            </a:pPr>
            <a:endParaRPr lang="en-US" sz="1800" b="0" i="1" dirty="0">
              <a:solidFill>
                <a:schemeClr val="tx1"/>
              </a:solidFill>
              <a:latin typeface="+mj-lt"/>
              <a:ea typeface="+mn-ea"/>
            </a:endParaRPr>
          </a:p>
          <a:p>
            <a:pPr marL="273050" indent="-273050">
              <a:spcBef>
                <a:spcPct val="20000"/>
              </a:spcBef>
              <a:buClr>
                <a:srgbClr val="0BD0D9"/>
              </a:buClr>
              <a:buSzPct val="95000"/>
              <a:buFont typeface="Wingdings 2" pitchFamily="18" charset="2"/>
              <a:buChar char=""/>
              <a:defRPr/>
            </a:pPr>
            <a:endParaRPr lang="en-US" sz="1800" b="0" i="1" dirty="0">
              <a:solidFill>
                <a:schemeClr val="tx1"/>
              </a:solidFill>
              <a:latin typeface="+mj-lt"/>
              <a:ea typeface="+mn-ea"/>
            </a:endParaRPr>
          </a:p>
          <a:p>
            <a:pPr marL="273050" indent="-273050">
              <a:spcBef>
                <a:spcPct val="20000"/>
              </a:spcBef>
              <a:buClr>
                <a:srgbClr val="0BD0D9"/>
              </a:buClr>
              <a:buSzPct val="95000"/>
              <a:buFont typeface="Wingdings 2" pitchFamily="18" charset="2"/>
              <a:buChar char=""/>
              <a:defRPr/>
            </a:pPr>
            <a:endParaRPr lang="en-US" sz="1800" b="0" i="1" dirty="0">
              <a:solidFill>
                <a:schemeClr val="tx1"/>
              </a:solidFill>
              <a:latin typeface="+mj-lt"/>
              <a:ea typeface="+mn-ea"/>
            </a:endParaRPr>
          </a:p>
          <a:p>
            <a:pPr marL="273050" indent="-273050">
              <a:spcBef>
                <a:spcPct val="20000"/>
              </a:spcBef>
              <a:buClr>
                <a:srgbClr val="0BD0D9"/>
              </a:buClr>
              <a:buSzPct val="95000"/>
              <a:defRPr/>
            </a:pPr>
            <a:endParaRPr lang="en-US" sz="3600" i="1" dirty="0">
              <a:solidFill>
                <a:srgbClr val="5D3F03"/>
              </a:solidFill>
              <a:latin typeface="+mj-lt"/>
              <a:ea typeface="+mn-ea"/>
            </a:endParaRPr>
          </a:p>
          <a:p>
            <a:pPr marL="273050" indent="-273050">
              <a:spcBef>
                <a:spcPct val="20000"/>
              </a:spcBef>
              <a:buClr>
                <a:srgbClr val="0BD0D9"/>
              </a:buClr>
              <a:buSzPct val="95000"/>
              <a:buFont typeface="Wingdings 2" pitchFamily="18" charset="2"/>
              <a:buChar char=""/>
              <a:defRPr/>
            </a:pPr>
            <a:endParaRPr lang="en-US" sz="3600" i="1" dirty="0">
              <a:solidFill>
                <a:srgbClr val="5D3F03"/>
              </a:solidFill>
              <a:latin typeface="+mj-lt"/>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57200"/>
            <a:ext cx="8229600" cy="1047750"/>
          </a:xfrm>
        </p:spPr>
        <p:txBody>
          <a:bodyPr/>
          <a:lstStyle/>
          <a:p>
            <a:r>
              <a:rPr lang="en-US" sz="3600" b="1" smtClean="0"/>
              <a:t>What the Methods Section is Not!</a:t>
            </a:r>
            <a:endParaRPr lang="en-US" sz="3600" smtClean="0"/>
          </a:p>
        </p:txBody>
      </p:sp>
      <p:sp>
        <p:nvSpPr>
          <p:cNvPr id="3" name="Content Placeholder 2"/>
          <p:cNvSpPr>
            <a:spLocks noGrp="1"/>
          </p:cNvSpPr>
          <p:nvPr>
            <p:ph idx="1"/>
          </p:nvPr>
        </p:nvSpPr>
        <p:spPr/>
        <p:txBody>
          <a:bodyPr/>
          <a:lstStyle/>
          <a:p>
            <a:pPr>
              <a:defRPr/>
            </a:pPr>
            <a:r>
              <a:rPr lang="en-US" dirty="0" smtClean="0"/>
              <a:t>Results</a:t>
            </a:r>
            <a:endParaRPr lang="en-US" dirty="0"/>
          </a:p>
          <a:p>
            <a:pPr>
              <a:defRPr/>
            </a:pPr>
            <a:r>
              <a:rPr lang="en-US" dirty="0" smtClean="0"/>
              <a:t>Discussion</a:t>
            </a:r>
            <a:endParaRPr lang="en-US" dirty="0"/>
          </a:p>
          <a:p>
            <a:pPr>
              <a:defRPr/>
            </a:pPr>
            <a:r>
              <a:rPr lang="en-US" dirty="0" smtClean="0"/>
              <a:t>Summary</a:t>
            </a:r>
            <a:endParaRPr lang="en-US" dirty="0"/>
          </a:p>
          <a:p>
            <a:pPr>
              <a:defRPr/>
            </a:pPr>
            <a:r>
              <a:rPr lang="en-US" dirty="0" smtClean="0"/>
              <a:t>Conclusions</a:t>
            </a:r>
            <a:endParaRPr lang="en-US" dirty="0"/>
          </a:p>
          <a:p>
            <a:pPr>
              <a:defRPr/>
            </a:pPr>
            <a:r>
              <a:rPr lang="en-US" dirty="0" smtClean="0"/>
              <a:t>Future Work</a:t>
            </a:r>
            <a:endParaRPr lang="en-US" dirty="0"/>
          </a:p>
          <a:p>
            <a:pPr>
              <a:defRPr/>
            </a:pPr>
            <a:r>
              <a:rPr lang="en-US" dirty="0" smtClean="0"/>
              <a:t>Introduction</a:t>
            </a:r>
          </a:p>
          <a:p>
            <a:pPr marL="0" indent="0">
              <a:buFont typeface="Wingdings 2" pitchFamily="18" charset="2"/>
              <a:buNone/>
              <a:defRPr/>
            </a:pPr>
            <a:endParaRPr lang="en-US" dirty="0"/>
          </a:p>
          <a:p>
            <a:pPr>
              <a:defRPr/>
            </a:pPr>
            <a:r>
              <a:rPr lang="en-US" b="1" dirty="0"/>
              <a:t>It is a DESCRIPTION of HOW you did your </a:t>
            </a:r>
            <a:r>
              <a:rPr lang="en-US" b="1" dirty="0" smtClean="0"/>
              <a:t>work</a:t>
            </a:r>
            <a:endParaRPr lang="en-US" b="1" dirty="0"/>
          </a:p>
          <a:p>
            <a:pPr>
              <a:defRPr/>
            </a:pPr>
            <a:r>
              <a:rPr lang="en-US" b="1" dirty="0"/>
              <a:t>Include NO results and NO discussion!</a:t>
            </a:r>
            <a:endParaRPr lang="en-US" dirty="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2400" y="2057400"/>
            <a:ext cx="487680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1"/>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0D786538-434A-4D3E-A69F-DC3D8090B8D2}" type="datetime3">
              <a:rPr lang="en-US" smtClean="0"/>
              <a:pPr>
                <a:defRPr/>
              </a:pPr>
              <a:t>4 November 2013</a:t>
            </a:fld>
            <a:endParaRPr lang="en-US" smtClean="0"/>
          </a:p>
        </p:txBody>
      </p:sp>
      <p:sp>
        <p:nvSpPr>
          <p:cNvPr id="3" name="Footer Placeholder 2"/>
          <p:cNvSpPr>
            <a:spLocks noGrp="1"/>
          </p:cNvSpPr>
          <p:nvPr>
            <p:ph type="ftr" sz="quarter" idx="11"/>
          </p:nvPr>
        </p:nvSpPr>
        <p:spPr/>
        <p:txBody>
          <a:bodyPr/>
          <a:lstStyle/>
          <a:p>
            <a:pPr>
              <a:defRPr/>
            </a:pPr>
            <a:r>
              <a:rPr lang="en-US"/>
              <a:t>M &amp; M Development</a:t>
            </a:r>
          </a:p>
        </p:txBody>
      </p:sp>
      <p:sp>
        <p:nvSpPr>
          <p:cNvPr id="4" name="Slide Number Placeholder 3"/>
          <p:cNvSpPr>
            <a:spLocks noGrp="1"/>
          </p:cNvSpPr>
          <p:nvPr>
            <p:ph type="sldNum" sz="quarter" idx="12"/>
          </p:nvPr>
        </p:nvSpPr>
        <p:spPr/>
        <p:txBody>
          <a:bodyPr/>
          <a:lstStyle/>
          <a:p>
            <a:pPr>
              <a:defRPr/>
            </a:pPr>
            <a:fld id="{B0C8250F-4259-4F90-A852-AEFB29016540}" type="slidenum">
              <a:rPr lang="ar-SA"/>
              <a:pPr>
                <a:defRPr/>
              </a:pPr>
              <a:t>40</a:t>
            </a:fld>
            <a:endParaRPr lang="en-US"/>
          </a:p>
        </p:txBody>
      </p:sp>
      <p:pic>
        <p:nvPicPr>
          <p:cNvPr id="5427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1400175"/>
            <a:ext cx="7162800" cy="248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1"/>
          <p:cNvSpPr>
            <a:spLocks noGrp="1"/>
          </p:cNvSpPr>
          <p:nvPr>
            <p:ph type="dt" sz="quarter" idx="10"/>
          </p:nvPr>
        </p:nvSpPr>
        <p:spPr bwMode="auto">
          <a:ln>
            <a:miter lim="800000"/>
            <a:headEnd/>
            <a:tailEnd/>
          </a:ln>
        </p:spPr>
        <p:txBody>
          <a:bodyPr wrap="square" numCol="1" anchorCtr="0" compatLnSpc="1">
            <a:prstTxWarp prst="textNoShape">
              <a:avLst/>
            </a:prstTxWarp>
          </a:bodyPr>
          <a:lstStyle/>
          <a:p>
            <a:pPr>
              <a:defRPr/>
            </a:pPr>
            <a:fld id="{39B795B7-CF04-4242-91F9-7C5CBA4E2300}" type="datetime3">
              <a:rPr lang="en-US" smtClean="0"/>
              <a:pPr>
                <a:defRPr/>
              </a:pPr>
              <a:t>4 November 2013</a:t>
            </a:fld>
            <a:endParaRPr lang="en-US" smtClean="0"/>
          </a:p>
        </p:txBody>
      </p:sp>
      <p:sp>
        <p:nvSpPr>
          <p:cNvPr id="4" name="Slide Number Placeholder 3"/>
          <p:cNvSpPr>
            <a:spLocks noGrp="1"/>
          </p:cNvSpPr>
          <p:nvPr>
            <p:ph type="sldNum" sz="quarter" idx="12"/>
          </p:nvPr>
        </p:nvSpPr>
        <p:spPr/>
        <p:txBody>
          <a:bodyPr/>
          <a:lstStyle/>
          <a:p>
            <a:pPr>
              <a:defRPr/>
            </a:pPr>
            <a:fld id="{FA01B87F-D166-4BA2-B207-FB15CB9A9314}" type="slidenum">
              <a:rPr lang="ar-SA"/>
              <a:pPr>
                <a:defRPr/>
              </a:pPr>
              <a:t>41</a:t>
            </a:fld>
            <a:endParaRPr lang="en-US"/>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0" y="990600"/>
            <a:ext cx="76962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33400" y="914400"/>
            <a:ext cx="8229600" cy="457200"/>
          </a:xfrm>
        </p:spPr>
        <p:txBody>
          <a:bodyPr/>
          <a:lstStyle/>
          <a:p>
            <a:pPr eaLnBrk="1" hangingPunct="1"/>
            <a:r>
              <a:rPr lang="en-US" sz="3600" smtClean="0"/>
              <a:t>Design</a:t>
            </a:r>
          </a:p>
        </p:txBody>
      </p:sp>
      <p:sp>
        <p:nvSpPr>
          <p:cNvPr id="3" name="Content Placeholder 2"/>
          <p:cNvSpPr>
            <a:spLocks noGrp="1"/>
          </p:cNvSpPr>
          <p:nvPr>
            <p:ph idx="1"/>
          </p:nvPr>
        </p:nvSpPr>
        <p:spPr>
          <a:xfrm>
            <a:off x="457200" y="1447800"/>
            <a:ext cx="8229600" cy="4724400"/>
          </a:xfrm>
        </p:spPr>
        <p:txBody>
          <a:bodyPr/>
          <a:lstStyle/>
          <a:p>
            <a:pPr algn="just" eaLnBrk="1" hangingPunct="1">
              <a:defRPr/>
            </a:pPr>
            <a:r>
              <a:rPr lang="en-US" sz="2200" b="1" dirty="0" smtClean="0">
                <a:latin typeface="+mj-lt"/>
              </a:rPr>
              <a:t>Present </a:t>
            </a:r>
            <a:r>
              <a:rPr lang="en-US" sz="2200" b="1" dirty="0" smtClean="0">
                <a:solidFill>
                  <a:schemeClr val="accent2">
                    <a:lumMod val="75000"/>
                  </a:schemeClr>
                </a:solidFill>
                <a:latin typeface="+mj-lt"/>
              </a:rPr>
              <a:t>key elements</a:t>
            </a:r>
            <a:r>
              <a:rPr lang="en-US" sz="2200" b="1" dirty="0" smtClean="0">
                <a:solidFill>
                  <a:schemeClr val="bg2">
                    <a:lumMod val="25000"/>
                  </a:schemeClr>
                </a:solidFill>
                <a:latin typeface="+mj-lt"/>
              </a:rPr>
              <a:t> </a:t>
            </a:r>
            <a:r>
              <a:rPr lang="en-US" sz="2200" b="1" dirty="0" smtClean="0">
                <a:latin typeface="+mj-lt"/>
              </a:rPr>
              <a:t>of study design early in the paper.</a:t>
            </a:r>
          </a:p>
          <a:p>
            <a:pPr algn="just" eaLnBrk="1" hangingPunct="1">
              <a:defRPr/>
            </a:pPr>
            <a:endParaRPr lang="en-US" sz="2200" b="1" i="1" dirty="0" smtClean="0">
              <a:latin typeface="+mj-lt"/>
            </a:endParaRPr>
          </a:p>
          <a:p>
            <a:pPr algn="just" eaLnBrk="1" hangingPunct="1">
              <a:defRPr/>
            </a:pPr>
            <a:endParaRPr lang="en-US" sz="2200" b="1" i="1" dirty="0" smtClean="0">
              <a:latin typeface="+mj-lt"/>
            </a:endParaRPr>
          </a:p>
          <a:p>
            <a:pPr algn="just" eaLnBrk="1" hangingPunct="1">
              <a:defRPr/>
            </a:pPr>
            <a:endParaRPr lang="en-US" sz="2200" b="1" i="1" dirty="0" smtClean="0">
              <a:latin typeface="+mj-lt"/>
            </a:endParaRPr>
          </a:p>
          <a:p>
            <a:pPr algn="just" eaLnBrk="1" hangingPunct="1">
              <a:defRPr/>
            </a:pPr>
            <a:r>
              <a:rPr lang="en-US" sz="2200" dirty="0" smtClean="0">
                <a:latin typeface="+mj-lt"/>
              </a:rPr>
              <a:t>Cross-sectional</a:t>
            </a:r>
          </a:p>
          <a:p>
            <a:pPr algn="just" eaLnBrk="1" hangingPunct="1">
              <a:defRPr/>
            </a:pPr>
            <a:r>
              <a:rPr lang="en-US" sz="2200" dirty="0" smtClean="0">
                <a:latin typeface="+mj-lt"/>
              </a:rPr>
              <a:t>Case-Control </a:t>
            </a:r>
          </a:p>
          <a:p>
            <a:pPr algn="just" eaLnBrk="1" hangingPunct="1">
              <a:defRPr/>
            </a:pPr>
            <a:r>
              <a:rPr lang="en-US" sz="2200" dirty="0" smtClean="0">
                <a:latin typeface="+mj-lt"/>
              </a:rPr>
              <a:t>Cohort</a:t>
            </a:r>
          </a:p>
          <a:p>
            <a:pPr algn="just" eaLnBrk="1" hangingPunct="1">
              <a:defRPr/>
            </a:pPr>
            <a:r>
              <a:rPr lang="en-US" sz="2200" dirty="0" smtClean="0">
                <a:latin typeface="+mj-lt"/>
              </a:rPr>
              <a:t>Experimental</a:t>
            </a:r>
          </a:p>
          <a:p>
            <a:pPr algn="just" eaLnBrk="1" hangingPunct="1">
              <a:defRPr/>
            </a:pPr>
            <a:r>
              <a:rPr lang="en-US" sz="2200" dirty="0" smtClean="0">
                <a:latin typeface="+mj-lt"/>
              </a:rPr>
              <a:t>Or mixture</a:t>
            </a:r>
          </a:p>
          <a:p>
            <a:pPr algn="just" eaLnBrk="1" hangingPunct="1">
              <a:defRPr/>
            </a:pPr>
            <a:endParaRPr lang="en-US" sz="2200" dirty="0" smtClean="0">
              <a:latin typeface="+mj-lt"/>
            </a:endParaRPr>
          </a:p>
        </p:txBody>
      </p:sp>
      <p:sp>
        <p:nvSpPr>
          <p:cNvPr id="7" name="TextBox 6"/>
          <p:cNvSpPr txBox="1">
            <a:spLocks noChangeArrowheads="1"/>
          </p:cNvSpPr>
          <p:nvPr/>
        </p:nvSpPr>
        <p:spPr bwMode="auto">
          <a:xfrm>
            <a:off x="2286000" y="2057400"/>
            <a:ext cx="4419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algn="ctr" eaLnBrk="1" hangingPunct="1"/>
            <a:r>
              <a:rPr lang="en-US" sz="2400"/>
              <a:t>To understand</a:t>
            </a:r>
          </a:p>
          <a:p>
            <a:pPr algn="ctr" eaLnBrk="1" hangingPunct="1"/>
            <a:r>
              <a:rPr lang="en-US" sz="2400"/>
              <a:t>the basics of the study</a:t>
            </a:r>
          </a:p>
        </p:txBody>
      </p:sp>
      <p:sp>
        <p:nvSpPr>
          <p:cNvPr id="13" name="TextBox 12"/>
          <p:cNvSpPr txBox="1"/>
          <p:nvPr/>
        </p:nvSpPr>
        <p:spPr>
          <a:xfrm>
            <a:off x="4724400" y="3581400"/>
            <a:ext cx="3276600" cy="430213"/>
          </a:xfrm>
          <a:prstGeom prst="rect">
            <a:avLst/>
          </a:prstGeom>
          <a:noFill/>
        </p:spPr>
        <p:txBody>
          <a:bodyPr>
            <a:spAutoFit/>
          </a:bodyPr>
          <a:lstStyle/>
          <a:p>
            <a:pPr algn="ctr">
              <a:defRPr/>
            </a:pPr>
            <a:r>
              <a:rPr lang="en-US" sz="2200" dirty="0">
                <a:solidFill>
                  <a:schemeClr val="tx1"/>
                </a:solidFill>
                <a:latin typeface="+mj-lt"/>
                <a:ea typeface="+mn-ea"/>
              </a:rPr>
              <a:t>exactly how and when</a:t>
            </a:r>
          </a:p>
        </p:txBody>
      </p:sp>
      <p:sp>
        <p:nvSpPr>
          <p:cNvPr id="15" name="TextBox 14"/>
          <p:cNvSpPr txBox="1">
            <a:spLocks noChangeArrowheads="1"/>
          </p:cNvSpPr>
          <p:nvPr/>
        </p:nvSpPr>
        <p:spPr bwMode="auto">
          <a:xfrm>
            <a:off x="3657600" y="3581400"/>
            <a:ext cx="6096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r>
              <a:rPr 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down)">
                                      <p:cBhvr>
                                        <p:cTn id="15" dur="500"/>
                                        <p:tgtEl>
                                          <p:spTgt spid="3">
                                            <p:txEl>
                                              <p:pRg st="5" end="5"/>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wipe(down)">
                                      <p:cBhvr>
                                        <p:cTn id="21" dur="500"/>
                                        <p:tgtEl>
                                          <p:spTgt spid="3">
                                            <p:txEl>
                                              <p:pRg st="7" end="7"/>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wipe(down)">
                                      <p:cBhvr>
                                        <p:cTn id="24" dur="500"/>
                                        <p:tgtEl>
                                          <p:spTgt spid="3">
                                            <p:txEl>
                                              <p:pRg st="8" end="8"/>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533400"/>
            <a:ext cx="8229600" cy="762000"/>
          </a:xfrm>
        </p:spPr>
        <p:txBody>
          <a:bodyPr/>
          <a:lstStyle/>
          <a:p>
            <a:pPr eaLnBrk="1" hangingPunct="1"/>
            <a:r>
              <a:rPr lang="en-US" sz="3600" smtClean="0"/>
              <a:t>Design: Example</a:t>
            </a:r>
          </a:p>
        </p:txBody>
      </p:sp>
      <p:sp>
        <p:nvSpPr>
          <p:cNvPr id="3" name="Content Placeholder 2"/>
          <p:cNvSpPr>
            <a:spLocks noGrp="1"/>
          </p:cNvSpPr>
          <p:nvPr>
            <p:ph idx="1"/>
          </p:nvPr>
        </p:nvSpPr>
        <p:spPr>
          <a:xfrm>
            <a:off x="457200" y="1981200"/>
            <a:ext cx="8229600" cy="4191000"/>
          </a:xfrm>
        </p:spPr>
        <p:txBody>
          <a:bodyPr/>
          <a:lstStyle/>
          <a:p>
            <a:pPr>
              <a:lnSpc>
                <a:spcPct val="150000"/>
              </a:lnSpc>
              <a:defRPr/>
            </a:pPr>
            <a:r>
              <a:rPr lang="en-US" sz="2000" smtClean="0"/>
              <a:t>“</a:t>
            </a:r>
            <a:r>
              <a:rPr lang="en-US" sz="2400" smtClean="0">
                <a:latin typeface="Times New Roman" pitchFamily="18" charset="0"/>
                <a:cs typeface="Times New Roman" pitchFamily="18" charset="0"/>
              </a:rPr>
              <a:t>We will use a case-control study design, with a sample that will include women with breast cancer, with a 1:1 age matched with controls without breast cancer. </a:t>
            </a:r>
            <a:r>
              <a:rPr lang="en-US" sz="2400" smtClean="0">
                <a:solidFill>
                  <a:srgbClr val="0000FF"/>
                </a:solidFill>
                <a:latin typeface="Times New Roman" pitchFamily="18" charset="0"/>
                <a:cs typeface="Times New Roman" pitchFamily="18" charset="0"/>
              </a:rPr>
              <a:t>We age-matched women newly diagnosed with breast cancer (cases) and women with benign breast changes (controls) at two referral services for diagnosis and treatment of cancer in Goiânia, (Goiás State capital)</a:t>
            </a:r>
            <a:r>
              <a:rPr lang="en-US" sz="2400" smtClean="0">
                <a:solidFill>
                  <a:schemeClr val="accent5">
                    <a:lumMod val="50000"/>
                  </a:schemeClr>
                </a:solidFill>
                <a:latin typeface="Times New Roman" pitchFamily="18" charset="0"/>
                <a:cs typeface="Times New Roman" pitchFamily="18" charset="0"/>
              </a:rPr>
              <a:t>”.</a:t>
            </a:r>
            <a:endParaRPr lang="en-US" sz="2400" dirty="0" smtClean="0">
              <a:solidFill>
                <a:schemeClr val="accent5">
                  <a:lumMod val="50000"/>
                </a:schemeClr>
              </a:solidFill>
              <a:latin typeface="Times New Roman" pitchFamily="18" charset="0"/>
              <a:cs typeface="Times New Roman" pitchFamily="18" charset="0"/>
            </a:endParaRPr>
          </a:p>
        </p:txBody>
      </p:sp>
      <p:sp>
        <p:nvSpPr>
          <p:cNvPr id="8" name="TextBox 7"/>
          <p:cNvSpPr txBox="1">
            <a:spLocks noChangeArrowheads="1"/>
          </p:cNvSpPr>
          <p:nvPr/>
        </p:nvSpPr>
        <p:spPr bwMode="auto">
          <a:xfrm>
            <a:off x="4038600" y="5943600"/>
            <a:ext cx="3581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r>
              <a:rPr lang="en-US" sz="2400"/>
              <a:t>Exactly how</a:t>
            </a:r>
          </a:p>
        </p:txBody>
      </p:sp>
      <p:cxnSp>
        <p:nvCxnSpPr>
          <p:cNvPr id="10" name="Straight Arrow Connector 9"/>
          <p:cNvCxnSpPr/>
          <p:nvPr/>
        </p:nvCxnSpPr>
        <p:spPr>
          <a:xfrm flipH="1" flipV="1">
            <a:off x="4495800" y="5257800"/>
            <a:ext cx="6096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4343400" y="1066800"/>
            <a:ext cx="3581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r>
              <a:rPr lang="en-US" sz="2400"/>
              <a:t>Design</a:t>
            </a:r>
          </a:p>
        </p:txBody>
      </p:sp>
      <p:cxnSp>
        <p:nvCxnSpPr>
          <p:cNvPr id="14" name="Straight Arrow Connector 13"/>
          <p:cNvCxnSpPr/>
          <p:nvPr/>
        </p:nvCxnSpPr>
        <p:spPr>
          <a:xfrm flipH="1">
            <a:off x="3581400" y="1524000"/>
            <a:ext cx="5334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381000"/>
            <a:ext cx="8229600" cy="762000"/>
          </a:xfrm>
        </p:spPr>
        <p:txBody>
          <a:bodyPr/>
          <a:lstStyle/>
          <a:p>
            <a:pPr eaLnBrk="1" hangingPunct="1"/>
            <a:r>
              <a:rPr lang="en-US" sz="3600" smtClean="0"/>
              <a:t>Setting</a:t>
            </a:r>
          </a:p>
        </p:txBody>
      </p:sp>
      <p:sp>
        <p:nvSpPr>
          <p:cNvPr id="3" name="Content Placeholder 2"/>
          <p:cNvSpPr>
            <a:spLocks noGrp="1"/>
          </p:cNvSpPr>
          <p:nvPr>
            <p:ph idx="1"/>
          </p:nvPr>
        </p:nvSpPr>
        <p:spPr>
          <a:xfrm>
            <a:off x="457200" y="1447800"/>
            <a:ext cx="8229600" cy="4724400"/>
          </a:xfrm>
        </p:spPr>
        <p:txBody>
          <a:bodyPr/>
          <a:lstStyle/>
          <a:p>
            <a:pPr algn="just" eaLnBrk="1" hangingPunct="1">
              <a:defRPr/>
            </a:pPr>
            <a:r>
              <a:rPr lang="en-US" sz="2200" b="1" i="1" dirty="0" smtClean="0">
                <a:latin typeface="+mj-lt"/>
              </a:rPr>
              <a:t>Describe:</a:t>
            </a:r>
          </a:p>
          <a:p>
            <a:pPr algn="just" eaLnBrk="1" hangingPunct="1">
              <a:defRPr/>
            </a:pPr>
            <a:endParaRPr lang="en-US" sz="2200" b="1" i="1" dirty="0" smtClean="0">
              <a:latin typeface="+mj-lt"/>
            </a:endParaRPr>
          </a:p>
          <a:p>
            <a:pPr eaLnBrk="1" hangingPunct="1">
              <a:defRPr/>
            </a:pPr>
            <a:r>
              <a:rPr lang="en-US" sz="2200" dirty="0" smtClean="0">
                <a:latin typeface="+mj-lt"/>
              </a:rPr>
              <a:t>Setting (recruitment sites or sources)</a:t>
            </a:r>
          </a:p>
          <a:p>
            <a:pPr algn="just" eaLnBrk="1" hangingPunct="1">
              <a:defRPr/>
            </a:pPr>
            <a:r>
              <a:rPr lang="en-US" sz="2200" dirty="0" smtClean="0">
                <a:latin typeface="+mj-lt"/>
              </a:rPr>
              <a:t>Location (countries, towns, hospitals)</a:t>
            </a:r>
          </a:p>
          <a:p>
            <a:pPr algn="just" eaLnBrk="1" hangingPunct="1">
              <a:defRPr/>
            </a:pPr>
            <a:r>
              <a:rPr lang="en-US" sz="2200" dirty="0" smtClean="0">
                <a:latin typeface="+mj-lt"/>
              </a:rPr>
              <a:t>Relevant dates</a:t>
            </a:r>
          </a:p>
          <a:p>
            <a:pPr lvl="1" algn="just" eaLnBrk="1" hangingPunct="1">
              <a:defRPr/>
            </a:pPr>
            <a:r>
              <a:rPr lang="en-US" sz="2000" dirty="0" smtClean="0">
                <a:latin typeface="+mj-lt"/>
              </a:rPr>
              <a:t>Periods of recruitment</a:t>
            </a:r>
          </a:p>
          <a:p>
            <a:pPr lvl="1" algn="just" eaLnBrk="1" hangingPunct="1">
              <a:defRPr/>
            </a:pPr>
            <a:r>
              <a:rPr lang="en-US" sz="2000" dirty="0" smtClean="0">
                <a:latin typeface="+mj-lt"/>
              </a:rPr>
              <a:t>Exposure</a:t>
            </a:r>
          </a:p>
          <a:p>
            <a:pPr lvl="1" algn="just" eaLnBrk="1" hangingPunct="1">
              <a:defRPr/>
            </a:pPr>
            <a:r>
              <a:rPr lang="en-US" sz="2000" dirty="0" smtClean="0">
                <a:latin typeface="+mj-lt"/>
              </a:rPr>
              <a:t>Follow-up</a:t>
            </a:r>
          </a:p>
          <a:p>
            <a:pPr lvl="1" algn="just" eaLnBrk="1" hangingPunct="1">
              <a:defRPr/>
            </a:pPr>
            <a:r>
              <a:rPr lang="en-US" sz="2000" dirty="0" smtClean="0">
                <a:latin typeface="+mj-lt"/>
              </a:rPr>
              <a:t>Data collection</a:t>
            </a:r>
          </a:p>
          <a:p>
            <a:pPr algn="just" eaLnBrk="1" hangingPunct="1">
              <a:defRPr/>
            </a:pPr>
            <a:endParaRPr lang="en-US" sz="2200" b="1" i="1" dirty="0" smtClean="0">
              <a:latin typeface="+mj-lt"/>
            </a:endParaRPr>
          </a:p>
          <a:p>
            <a:pPr algn="just" eaLnBrk="1" hangingPunct="1">
              <a:defRPr/>
            </a:pPr>
            <a:endParaRPr lang="en-US" sz="2200" b="1" i="1" dirty="0" smtClean="0">
              <a:latin typeface="+mj-lt"/>
            </a:endParaRPr>
          </a:p>
        </p:txBody>
      </p:sp>
      <p:sp>
        <p:nvSpPr>
          <p:cNvPr id="23556" name="TextBox 13"/>
          <p:cNvSpPr txBox="1">
            <a:spLocks noChangeArrowheads="1"/>
          </p:cNvSpPr>
          <p:nvPr/>
        </p:nvSpPr>
        <p:spPr bwMode="auto">
          <a:xfrm>
            <a:off x="2286000" y="3124200"/>
            <a:ext cx="1905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endParaRPr lang="en-US"/>
          </a:p>
        </p:txBody>
      </p:sp>
      <p:sp>
        <p:nvSpPr>
          <p:cNvPr id="23557" name="TextBox 15"/>
          <p:cNvSpPr txBox="1">
            <a:spLocks noChangeArrowheads="1"/>
          </p:cNvSpPr>
          <p:nvPr/>
        </p:nvSpPr>
        <p:spPr bwMode="auto">
          <a:xfrm>
            <a:off x="2438400" y="3276600"/>
            <a:ext cx="1905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endParaRPr lang="en-US"/>
          </a:p>
        </p:txBody>
      </p:sp>
      <p:sp>
        <p:nvSpPr>
          <p:cNvPr id="23558" name="TextBox 16"/>
          <p:cNvSpPr txBox="1">
            <a:spLocks noChangeArrowheads="1"/>
          </p:cNvSpPr>
          <p:nvPr/>
        </p:nvSpPr>
        <p:spPr bwMode="auto">
          <a:xfrm>
            <a:off x="2590800" y="3429000"/>
            <a:ext cx="1905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endParaRPr lang="en-US"/>
          </a:p>
        </p:txBody>
      </p:sp>
      <p:sp>
        <p:nvSpPr>
          <p:cNvPr id="18" name="TextBox 17"/>
          <p:cNvSpPr txBox="1">
            <a:spLocks noChangeArrowheads="1"/>
          </p:cNvSpPr>
          <p:nvPr/>
        </p:nvSpPr>
        <p:spPr bwMode="auto">
          <a:xfrm>
            <a:off x="5410200" y="3429000"/>
            <a:ext cx="37338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algn="ctr" eaLnBrk="1" hangingPunct="1"/>
            <a:r>
              <a:rPr lang="en-US" sz="2000"/>
              <a:t>Generalizability</a:t>
            </a:r>
          </a:p>
          <a:p>
            <a:pPr algn="ctr" eaLnBrk="1" hangingPunct="1"/>
            <a:r>
              <a:rPr lang="en-US" sz="2000"/>
              <a:t> of a study’s results</a:t>
            </a:r>
          </a:p>
        </p:txBody>
      </p:sp>
      <p:cxnSp>
        <p:nvCxnSpPr>
          <p:cNvPr id="19" name="Straight Arrow Connector 18"/>
          <p:cNvCxnSpPr/>
          <p:nvPr/>
        </p:nvCxnSpPr>
        <p:spPr>
          <a:xfrm>
            <a:off x="4419600" y="3810000"/>
            <a:ext cx="762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down)">
                                      <p:cBhvr>
                                        <p:cTn id="28" dur="500"/>
                                        <p:tgtEl>
                                          <p:spTgt spid="3">
                                            <p:txEl>
                                              <p:pRg st="6" end="6"/>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down)">
                                      <p:cBhvr>
                                        <p:cTn id="31" dur="500"/>
                                        <p:tgtEl>
                                          <p:spTgt spid="3">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wipe(down)">
                                      <p:cBhvr>
                                        <p:cTn id="34" dur="500"/>
                                        <p:tgtEl>
                                          <p:spTgt spid="3">
                                            <p:txEl>
                                              <p:pRg st="8" end="8"/>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381000"/>
            <a:ext cx="8229600" cy="762000"/>
          </a:xfrm>
        </p:spPr>
        <p:txBody>
          <a:bodyPr/>
          <a:lstStyle/>
          <a:p>
            <a:pPr eaLnBrk="1" hangingPunct="1"/>
            <a:r>
              <a:rPr lang="en-US" sz="3600" smtClean="0"/>
              <a:t>Setting: Example</a:t>
            </a:r>
          </a:p>
        </p:txBody>
      </p:sp>
      <p:sp>
        <p:nvSpPr>
          <p:cNvPr id="3" name="Content Placeholder 2"/>
          <p:cNvSpPr>
            <a:spLocks noGrp="1"/>
          </p:cNvSpPr>
          <p:nvPr>
            <p:ph idx="1"/>
          </p:nvPr>
        </p:nvSpPr>
        <p:spPr>
          <a:xfrm>
            <a:off x="457200" y="1447800"/>
            <a:ext cx="8229600" cy="4724400"/>
          </a:xfrm>
        </p:spPr>
        <p:txBody>
          <a:bodyPr/>
          <a:lstStyle/>
          <a:p>
            <a:pPr algn="just" eaLnBrk="1" hangingPunct="1">
              <a:defRPr/>
            </a:pPr>
            <a:r>
              <a:rPr lang="en-US" sz="2400" dirty="0" smtClean="0"/>
              <a:t>“The </a:t>
            </a:r>
            <a:r>
              <a:rPr lang="en-US" sz="2400" dirty="0" err="1" smtClean="0"/>
              <a:t>Pasitos</a:t>
            </a:r>
            <a:r>
              <a:rPr lang="en-US" sz="2400" dirty="0" smtClean="0"/>
              <a:t> Cohort Study will recruit pregnant women from</a:t>
            </a:r>
            <a:r>
              <a:rPr lang="en-US" sz="2400" dirty="0" smtClean="0">
                <a:solidFill>
                  <a:schemeClr val="bg2">
                    <a:lumMod val="25000"/>
                  </a:schemeClr>
                </a:solidFill>
              </a:rPr>
              <a:t> Women, Infant, and Child clinics</a:t>
            </a:r>
            <a:r>
              <a:rPr lang="en-US" sz="2400" dirty="0" smtClean="0"/>
              <a:t> </a:t>
            </a:r>
            <a:r>
              <a:rPr lang="en-US" sz="2400" dirty="0" smtClean="0">
                <a:solidFill>
                  <a:schemeClr val="bg2">
                    <a:lumMod val="25000"/>
                  </a:schemeClr>
                </a:solidFill>
              </a:rPr>
              <a:t>in Socorro and San </a:t>
            </a:r>
            <a:r>
              <a:rPr lang="en-US" sz="2400" dirty="0" err="1" smtClean="0">
                <a:solidFill>
                  <a:schemeClr val="bg2">
                    <a:lumMod val="25000"/>
                  </a:schemeClr>
                </a:solidFill>
              </a:rPr>
              <a:t>Elizario</a:t>
            </a:r>
            <a:r>
              <a:rPr lang="en-US" sz="2400" dirty="0" smtClean="0">
                <a:solidFill>
                  <a:schemeClr val="bg2">
                    <a:lumMod val="25000"/>
                  </a:schemeClr>
                </a:solidFill>
              </a:rPr>
              <a:t>, El Paso County, Texas and maternal-child clinics of the Mexican Social Security Institute in Ciudad Juarez, Mexico from April 1998 to October 2000. At baseline</a:t>
            </a:r>
            <a:r>
              <a:rPr lang="en-US" sz="2400" dirty="0" smtClean="0"/>
              <a:t>, </a:t>
            </a:r>
            <a:r>
              <a:rPr lang="en-US" sz="2400" dirty="0" smtClean="0">
                <a:solidFill>
                  <a:srgbClr val="FF0000"/>
                </a:solidFill>
              </a:rPr>
              <a:t>prior to the birth of the enrolled cohort children</a:t>
            </a:r>
            <a:r>
              <a:rPr lang="en-US" sz="2400" dirty="0" smtClean="0"/>
              <a:t>, staff will interview mothers regarding the household environment. In this ongoing cohort study, we will target </a:t>
            </a:r>
            <a:r>
              <a:rPr lang="en-US" sz="2400" dirty="0" smtClean="0">
                <a:solidFill>
                  <a:srgbClr val="FFC000"/>
                </a:solidFill>
              </a:rPr>
              <a:t>follow-up exams at 6-month intervals beginning at age 6 months</a:t>
            </a:r>
            <a:r>
              <a:rPr lang="en-US" sz="2400" dirty="0" smtClean="0">
                <a:solidFill>
                  <a:schemeClr val="bg2">
                    <a:lumMod val="25000"/>
                  </a:schemeClr>
                </a:solidFill>
              </a:rPr>
              <a:t>”</a:t>
            </a:r>
            <a:endParaRPr lang="en-US" sz="2200" dirty="0" smtClean="0">
              <a:solidFill>
                <a:schemeClr val="bg2">
                  <a:lumMod val="25000"/>
                </a:schemeClr>
              </a:solidFill>
              <a:latin typeface="+mj-lt"/>
            </a:endParaRPr>
          </a:p>
        </p:txBody>
      </p:sp>
      <p:sp>
        <p:nvSpPr>
          <p:cNvPr id="10" name="TextBox 9"/>
          <p:cNvSpPr txBox="1">
            <a:spLocks noChangeArrowheads="1"/>
          </p:cNvSpPr>
          <p:nvPr/>
        </p:nvSpPr>
        <p:spPr bwMode="auto">
          <a:xfrm>
            <a:off x="5105400" y="685800"/>
            <a:ext cx="3200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r>
              <a:rPr lang="en-US" sz="2400"/>
              <a:t>Setting</a:t>
            </a:r>
          </a:p>
        </p:txBody>
      </p:sp>
      <p:cxnSp>
        <p:nvCxnSpPr>
          <p:cNvPr id="12" name="Straight Arrow Connector 11"/>
          <p:cNvCxnSpPr/>
          <p:nvPr/>
        </p:nvCxnSpPr>
        <p:spPr>
          <a:xfrm flipH="1">
            <a:off x="5105400" y="1143000"/>
            <a:ext cx="685800" cy="762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7315200" y="609600"/>
            <a:ext cx="3200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r>
              <a:rPr lang="en-US" sz="2400"/>
              <a:t>Location</a:t>
            </a:r>
          </a:p>
        </p:txBody>
      </p:sp>
      <p:cxnSp>
        <p:nvCxnSpPr>
          <p:cNvPr id="15" name="Straight Arrow Connector 14"/>
          <p:cNvCxnSpPr/>
          <p:nvPr/>
        </p:nvCxnSpPr>
        <p:spPr>
          <a:xfrm flipH="1">
            <a:off x="6781800" y="1143000"/>
            <a:ext cx="685800" cy="762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3429000" y="5334000"/>
            <a:ext cx="1981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algn="ctr" eaLnBrk="1" hangingPunct="1"/>
            <a:r>
              <a:rPr lang="en-US" sz="2400"/>
              <a:t>Period of recruitment</a:t>
            </a:r>
          </a:p>
        </p:txBody>
      </p:sp>
      <p:sp>
        <p:nvSpPr>
          <p:cNvPr id="17" name="TextBox 16"/>
          <p:cNvSpPr txBox="1">
            <a:spLocks noChangeArrowheads="1"/>
          </p:cNvSpPr>
          <p:nvPr/>
        </p:nvSpPr>
        <p:spPr bwMode="auto">
          <a:xfrm>
            <a:off x="6553200" y="5715000"/>
            <a:ext cx="3200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r>
              <a:rPr lang="en-US" sz="2400"/>
              <a:t>Follow-up </a:t>
            </a:r>
          </a:p>
        </p:txBody>
      </p:sp>
      <p:sp>
        <p:nvSpPr>
          <p:cNvPr id="18" name="TextBox 17"/>
          <p:cNvSpPr txBox="1">
            <a:spLocks noChangeArrowheads="1"/>
          </p:cNvSpPr>
          <p:nvPr/>
        </p:nvSpPr>
        <p:spPr bwMode="auto">
          <a:xfrm>
            <a:off x="1219200" y="5638800"/>
            <a:ext cx="1905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r>
              <a:rPr lang="en-US" sz="2400"/>
              <a:t>Enrolment</a:t>
            </a:r>
          </a:p>
        </p:txBody>
      </p:sp>
      <p:cxnSp>
        <p:nvCxnSpPr>
          <p:cNvPr id="19" name="Straight Arrow Connector 18"/>
          <p:cNvCxnSpPr/>
          <p:nvPr/>
        </p:nvCxnSpPr>
        <p:spPr>
          <a:xfrm flipV="1">
            <a:off x="4267200" y="3276600"/>
            <a:ext cx="0" cy="1981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1981200" y="3657600"/>
            <a:ext cx="609600" cy="1828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096000" y="4800600"/>
            <a:ext cx="685800" cy="838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500"/>
                                        <p:tgtEl>
                                          <p:spTgt spid="2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609600"/>
            <a:ext cx="8229600" cy="762000"/>
          </a:xfrm>
        </p:spPr>
        <p:txBody>
          <a:bodyPr/>
          <a:lstStyle/>
          <a:p>
            <a:pPr eaLnBrk="1" hangingPunct="1"/>
            <a:r>
              <a:rPr lang="en-US" sz="3600" b="1" dirty="0" smtClean="0"/>
              <a:t>Study Population</a:t>
            </a:r>
          </a:p>
        </p:txBody>
      </p:sp>
      <p:sp>
        <p:nvSpPr>
          <p:cNvPr id="3" name="Content Placeholder 2"/>
          <p:cNvSpPr>
            <a:spLocks noGrp="1"/>
          </p:cNvSpPr>
          <p:nvPr>
            <p:ph idx="1"/>
          </p:nvPr>
        </p:nvSpPr>
        <p:spPr>
          <a:xfrm>
            <a:off x="457200" y="1447800"/>
            <a:ext cx="8382000" cy="4724400"/>
          </a:xfrm>
        </p:spPr>
        <p:txBody>
          <a:bodyPr/>
          <a:lstStyle/>
          <a:p>
            <a:pPr algn="ctr" eaLnBrk="1" hangingPunct="1">
              <a:buFont typeface="Wingdings 2" pitchFamily="18" charset="2"/>
              <a:buNone/>
              <a:defRPr/>
            </a:pPr>
            <a:r>
              <a:rPr lang="en-US" sz="2400" b="1" dirty="0" smtClean="0">
                <a:solidFill>
                  <a:schemeClr val="accent2">
                    <a:lumMod val="75000"/>
                  </a:schemeClr>
                </a:solidFill>
                <a:latin typeface="+mj-lt"/>
              </a:rPr>
              <a:t>Detailed descriptions of the study participants</a:t>
            </a:r>
          </a:p>
          <a:p>
            <a:pPr algn="ctr" eaLnBrk="1" hangingPunct="1">
              <a:buFont typeface="Wingdings 2" pitchFamily="18" charset="2"/>
              <a:buNone/>
              <a:defRPr/>
            </a:pPr>
            <a:endParaRPr lang="en-US" sz="2200" b="1" i="1" dirty="0" smtClean="0">
              <a:solidFill>
                <a:schemeClr val="bg2">
                  <a:lumMod val="25000"/>
                </a:schemeClr>
              </a:solidFill>
              <a:latin typeface="+mj-lt"/>
            </a:endParaRPr>
          </a:p>
          <a:p>
            <a:pPr eaLnBrk="1" hangingPunct="1">
              <a:lnSpc>
                <a:spcPct val="150000"/>
              </a:lnSpc>
              <a:defRPr/>
            </a:pPr>
            <a:r>
              <a:rPr lang="en-US" sz="2200" dirty="0" smtClean="0">
                <a:latin typeface="+mj-lt"/>
              </a:rPr>
              <a:t>Eligibility criteria – </a:t>
            </a:r>
            <a:r>
              <a:rPr lang="en-US" sz="2200" dirty="0" smtClean="0">
                <a:solidFill>
                  <a:schemeClr val="bg2">
                    <a:lumMod val="25000"/>
                  </a:schemeClr>
                </a:solidFill>
                <a:latin typeface="+mj-lt"/>
              </a:rPr>
              <a:t>age, gender, diagnosis, co-morbid conditions, etc</a:t>
            </a:r>
          </a:p>
          <a:p>
            <a:pPr eaLnBrk="1" hangingPunct="1">
              <a:lnSpc>
                <a:spcPct val="150000"/>
              </a:lnSpc>
              <a:defRPr/>
            </a:pPr>
            <a:r>
              <a:rPr lang="en-US" sz="2200" dirty="0" smtClean="0">
                <a:latin typeface="+mj-lt"/>
              </a:rPr>
              <a:t>Sources and methods of selection of participants</a:t>
            </a:r>
          </a:p>
          <a:p>
            <a:pPr eaLnBrk="1" hangingPunct="1">
              <a:lnSpc>
                <a:spcPct val="150000"/>
              </a:lnSpc>
              <a:defRPr/>
            </a:pPr>
            <a:r>
              <a:rPr lang="en-US" sz="2200" dirty="0" smtClean="0">
                <a:latin typeface="+mj-lt"/>
              </a:rPr>
              <a:t>Rationale for the choice of cases and controls</a:t>
            </a:r>
          </a:p>
          <a:p>
            <a:pPr eaLnBrk="1" hangingPunct="1">
              <a:lnSpc>
                <a:spcPct val="150000"/>
              </a:lnSpc>
              <a:defRPr/>
            </a:pPr>
            <a:r>
              <a:rPr lang="en-US" sz="2200" dirty="0" smtClean="0">
                <a:latin typeface="+mj-lt"/>
              </a:rPr>
              <a:t>Sources and methods of case ascertainment and control selection</a:t>
            </a:r>
          </a:p>
          <a:p>
            <a:pPr eaLnBrk="1" hangingPunct="1">
              <a:lnSpc>
                <a:spcPct val="150000"/>
              </a:lnSpc>
              <a:defRPr/>
            </a:pPr>
            <a:r>
              <a:rPr lang="en-US" sz="2200" dirty="0" smtClean="0">
                <a:latin typeface="+mj-lt"/>
              </a:rPr>
              <a:t>Matching criteria and number of exposed and unexposed</a:t>
            </a:r>
          </a:p>
          <a:p>
            <a:pPr eaLnBrk="1" hangingPunct="1">
              <a:defRPr/>
            </a:pPr>
            <a:endParaRPr lang="en-US" sz="2200" b="1" i="1" dirty="0" smtClean="0">
              <a:latin typeface="+mj-lt"/>
            </a:endParaRPr>
          </a:p>
        </p:txBody>
      </p:sp>
      <p:sp>
        <p:nvSpPr>
          <p:cNvPr id="25604" name="TextBox 15"/>
          <p:cNvSpPr txBox="1">
            <a:spLocks noChangeArrowheads="1"/>
          </p:cNvSpPr>
          <p:nvPr/>
        </p:nvSpPr>
        <p:spPr bwMode="auto">
          <a:xfrm>
            <a:off x="2438400" y="3276600"/>
            <a:ext cx="1905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endParaRPr lang="en-US"/>
          </a:p>
        </p:txBody>
      </p:sp>
      <p:sp>
        <p:nvSpPr>
          <p:cNvPr id="5" name="TextBox 4"/>
          <p:cNvSpPr txBox="1">
            <a:spLocks noChangeArrowheads="1"/>
          </p:cNvSpPr>
          <p:nvPr/>
        </p:nvSpPr>
        <p:spPr bwMode="auto">
          <a:xfrm>
            <a:off x="2438400" y="2057400"/>
            <a:ext cx="4724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b="1">
                <a:solidFill>
                  <a:srgbClr val="0000FF"/>
                </a:solidFill>
                <a:latin typeface="Arial" pitchFamily="34" charset="0"/>
                <a:ea typeface="MS PGothic" pitchFamily="34" charset="-128"/>
              </a:defRPr>
            </a:lvl1pPr>
            <a:lvl2pPr marL="742950" indent="-285750" eaLnBrk="0" hangingPunct="0">
              <a:defRPr sz="2800" b="1">
                <a:solidFill>
                  <a:srgbClr val="0000FF"/>
                </a:solidFill>
                <a:latin typeface="Arial" pitchFamily="34" charset="0"/>
                <a:ea typeface="MS PGothic" pitchFamily="34" charset="-128"/>
              </a:defRPr>
            </a:lvl2pPr>
            <a:lvl3pPr marL="1143000" indent="-228600" eaLnBrk="0" hangingPunct="0">
              <a:defRPr sz="2800" b="1">
                <a:solidFill>
                  <a:srgbClr val="0000FF"/>
                </a:solidFill>
                <a:latin typeface="Arial" pitchFamily="34" charset="0"/>
                <a:ea typeface="MS PGothic" pitchFamily="34" charset="-128"/>
              </a:defRPr>
            </a:lvl3pPr>
            <a:lvl4pPr marL="1600200" indent="-228600" eaLnBrk="0" hangingPunct="0">
              <a:defRPr sz="2800" b="1">
                <a:solidFill>
                  <a:srgbClr val="0000FF"/>
                </a:solidFill>
                <a:latin typeface="Arial" pitchFamily="34" charset="0"/>
                <a:ea typeface="MS PGothic" pitchFamily="34" charset="-128"/>
              </a:defRPr>
            </a:lvl4pPr>
            <a:lvl5pPr marL="2057400" indent="-228600" eaLnBrk="0" hangingPunct="0">
              <a:defRPr sz="2800" b="1">
                <a:solidFill>
                  <a:srgbClr val="0000FF"/>
                </a:solidFill>
                <a:latin typeface="Arial" pitchFamily="34" charset="0"/>
                <a:ea typeface="MS PGothic" pitchFamily="34" charset="-128"/>
              </a:defRPr>
            </a:lvl5pPr>
            <a:lvl6pPr marL="2514600" indent="-228600" eaLnBrk="0" fontAlgn="base" hangingPunct="0">
              <a:spcBef>
                <a:spcPct val="0"/>
              </a:spcBef>
              <a:spcAft>
                <a:spcPct val="0"/>
              </a:spcAft>
              <a:defRPr sz="2800" b="1">
                <a:solidFill>
                  <a:srgbClr val="0000FF"/>
                </a:solidFill>
                <a:latin typeface="Arial" pitchFamily="34" charset="0"/>
                <a:ea typeface="MS PGothic" pitchFamily="34" charset="-128"/>
              </a:defRPr>
            </a:lvl6pPr>
            <a:lvl7pPr marL="2971800" indent="-228600" eaLnBrk="0" fontAlgn="base" hangingPunct="0">
              <a:spcBef>
                <a:spcPct val="0"/>
              </a:spcBef>
              <a:spcAft>
                <a:spcPct val="0"/>
              </a:spcAft>
              <a:defRPr sz="2800" b="1">
                <a:solidFill>
                  <a:srgbClr val="0000FF"/>
                </a:solidFill>
                <a:latin typeface="Arial" pitchFamily="34" charset="0"/>
                <a:ea typeface="MS PGothic" pitchFamily="34" charset="-128"/>
              </a:defRPr>
            </a:lvl7pPr>
            <a:lvl8pPr marL="3429000" indent="-228600" eaLnBrk="0" fontAlgn="base" hangingPunct="0">
              <a:spcBef>
                <a:spcPct val="0"/>
              </a:spcBef>
              <a:spcAft>
                <a:spcPct val="0"/>
              </a:spcAft>
              <a:defRPr sz="2800" b="1">
                <a:solidFill>
                  <a:srgbClr val="0000FF"/>
                </a:solidFill>
                <a:latin typeface="Arial" pitchFamily="34" charset="0"/>
                <a:ea typeface="MS PGothic" pitchFamily="34" charset="-128"/>
              </a:defRPr>
            </a:lvl8pPr>
            <a:lvl9pPr marL="3886200" indent="-228600" eaLnBrk="0" fontAlgn="base" hangingPunct="0">
              <a:spcBef>
                <a:spcPct val="0"/>
              </a:spcBef>
              <a:spcAft>
                <a:spcPct val="0"/>
              </a:spcAft>
              <a:defRPr sz="2800" b="1">
                <a:solidFill>
                  <a:srgbClr val="0000FF"/>
                </a:solidFill>
                <a:latin typeface="Arial" pitchFamily="34" charset="0"/>
                <a:ea typeface="MS PGothic" pitchFamily="34" charset="-128"/>
              </a:defRPr>
            </a:lvl9pPr>
          </a:lstStyle>
          <a:p>
            <a:pPr eaLnBrk="1" hangingPunct="1"/>
            <a:r>
              <a:rPr lang="en-US" sz="2400"/>
              <a:t>Inclusion, Exclusion</a:t>
            </a:r>
          </a:p>
        </p:txBody>
      </p:sp>
      <p:cxnSp>
        <p:nvCxnSpPr>
          <p:cNvPr id="7" name="Straight Arrow Connector 6"/>
          <p:cNvCxnSpPr>
            <a:stCxn id="5" idx="1"/>
          </p:cNvCxnSpPr>
          <p:nvPr/>
        </p:nvCxnSpPr>
        <p:spPr>
          <a:xfrm rot="10800000" flipV="1">
            <a:off x="1905000" y="2287588"/>
            <a:ext cx="533400" cy="150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8940</TotalTime>
  <Words>1833</Words>
  <Application>Microsoft Office PowerPoint</Application>
  <PresentationFormat>عرض على الشاشة (3:4)‏</PresentationFormat>
  <Paragraphs>271</Paragraphs>
  <Slides>41</Slides>
  <Notes>0</Notes>
  <HiddenSlides>0</HiddenSlides>
  <MMClips>0</MMClips>
  <ScaleCrop>false</ScaleCrop>
  <HeadingPairs>
    <vt:vector size="4" baseType="variant">
      <vt:variant>
        <vt:lpstr>سمة</vt:lpstr>
      </vt:variant>
      <vt:variant>
        <vt:i4>2</vt:i4>
      </vt:variant>
      <vt:variant>
        <vt:lpstr>عناوين الشرائح</vt:lpstr>
      </vt:variant>
      <vt:variant>
        <vt:i4>41</vt:i4>
      </vt:variant>
    </vt:vector>
  </HeadingPairs>
  <TitlesOfParts>
    <vt:vector size="43" baseType="lpstr">
      <vt:lpstr>Flow</vt:lpstr>
      <vt:lpstr>1_Flow</vt:lpstr>
      <vt:lpstr>How to Write Study Methods</vt:lpstr>
      <vt:lpstr>الشريحة 2</vt:lpstr>
      <vt:lpstr>Methods</vt:lpstr>
      <vt:lpstr>What the Methods Section is Not!</vt:lpstr>
      <vt:lpstr>Design</vt:lpstr>
      <vt:lpstr>Design: Example</vt:lpstr>
      <vt:lpstr>Setting</vt:lpstr>
      <vt:lpstr>Setting: Example</vt:lpstr>
      <vt:lpstr>Study Population</vt:lpstr>
      <vt:lpstr>الشريحة 10</vt:lpstr>
      <vt:lpstr>الشريحة 11</vt:lpstr>
      <vt:lpstr>الشريحة 12</vt:lpstr>
      <vt:lpstr>Population: Examples</vt:lpstr>
      <vt:lpstr>الشريحة 14</vt:lpstr>
      <vt:lpstr>   Sample size</vt:lpstr>
      <vt:lpstr>الشريحة 16</vt:lpstr>
      <vt:lpstr>الشريحة 17</vt:lpstr>
      <vt:lpstr>Sampling methods</vt:lpstr>
      <vt:lpstr>Sampling methods</vt:lpstr>
      <vt:lpstr>Sampling methods</vt:lpstr>
      <vt:lpstr>الشريحة 21</vt:lpstr>
      <vt:lpstr>Data Collection</vt:lpstr>
      <vt:lpstr>الشريحة 23</vt:lpstr>
      <vt:lpstr>الشريحة 24</vt:lpstr>
      <vt:lpstr>الشريحة 25</vt:lpstr>
      <vt:lpstr>الشريحة 26</vt:lpstr>
      <vt:lpstr>الشريحة 27</vt:lpstr>
      <vt:lpstr>الشريحة 28</vt:lpstr>
      <vt:lpstr>الشريحة 29</vt:lpstr>
      <vt:lpstr>الشريحة 30</vt:lpstr>
      <vt:lpstr>Expectations of Ethical Considerations</vt:lpstr>
      <vt:lpstr>Ethical Consideration</vt:lpstr>
      <vt:lpstr>الشريحة 33</vt:lpstr>
      <vt:lpstr>الشريحة 34</vt:lpstr>
      <vt:lpstr>الشريحة 35</vt:lpstr>
      <vt:lpstr>الشريحة 36</vt:lpstr>
      <vt:lpstr>الشريحة 37</vt:lpstr>
      <vt:lpstr>الشريحة 38</vt:lpstr>
      <vt:lpstr>References / Readings</vt:lpstr>
      <vt:lpstr>الشريحة 40</vt:lpstr>
      <vt:lpstr>الشريحة 41</vt:lpstr>
    </vt:vector>
  </TitlesOfParts>
  <Company>University of Kentucky HealthCare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HEALTH CARE IN THE WORLD</dc:title>
  <dc:creator>jperr2</dc:creator>
  <cp:lastModifiedBy>AA</cp:lastModifiedBy>
  <cp:revision>379</cp:revision>
  <dcterms:created xsi:type="dcterms:W3CDTF">2009-11-04T11:22:54Z</dcterms:created>
  <dcterms:modified xsi:type="dcterms:W3CDTF">2013-11-04T17:20:27Z</dcterms:modified>
</cp:coreProperties>
</file>