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81" r:id="rId3"/>
    <p:sldId id="262" r:id="rId4"/>
    <p:sldId id="263" r:id="rId5"/>
    <p:sldId id="273" r:id="rId6"/>
    <p:sldId id="274" r:id="rId7"/>
    <p:sldId id="264" r:id="rId8"/>
    <p:sldId id="275" r:id="rId9"/>
    <p:sldId id="283" r:id="rId10"/>
    <p:sldId id="276" r:id="rId11"/>
    <p:sldId id="277" r:id="rId12"/>
    <p:sldId id="278" r:id="rId13"/>
    <p:sldId id="293" r:id="rId14"/>
    <p:sldId id="279" r:id="rId15"/>
    <p:sldId id="265" r:id="rId16"/>
    <p:sldId id="269" r:id="rId17"/>
    <p:sldId id="272" r:id="rId18"/>
    <p:sldId id="295" r:id="rId19"/>
    <p:sldId id="297" r:id="rId20"/>
    <p:sldId id="285" r:id="rId21"/>
    <p:sldId id="288" r:id="rId22"/>
    <p:sldId id="290" r:id="rId23"/>
    <p:sldId id="286" r:id="rId24"/>
    <p:sldId id="291" r:id="rId25"/>
    <p:sldId id="294" r:id="rId26"/>
    <p:sldId id="299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3AA1E0-BC11-4DB7-B1FF-0CBB37112D76}" type="datetimeFigureOut">
              <a:rPr lang="en-US"/>
              <a:pPr/>
              <a:t>2/4/2014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9ACB37-384F-4814-89FC-075D4899562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204FE9-0FD9-43C0-A2AD-5A56794B5DFC}" type="datetimeFigureOut">
              <a:rPr lang="en-US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622AA-F38B-4A8B-959A-5EE1BC774D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674C36-CDBA-4BFD-8E76-5560F3819901}" type="datetimeFigureOut">
              <a:rPr lang="en-US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A8DC3-1B29-4CBB-A1CD-CC102BFE3C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3674D4-CDA4-41FA-9364-7414D9CD9BDD}" type="datetimeFigureOut">
              <a:rPr lang="en-US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48E20-3EF7-4AA9-A614-1243EF1806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E570DA-7782-40AB-9057-1D27D8F20A1F}" type="datetimeFigureOut">
              <a:rPr lang="en-US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E2B30-E21F-4ABF-AF10-74CE622B60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6C9692-5614-4052-B740-11F2575534F5}" type="datetimeFigureOut">
              <a:rPr lang="en-US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C0DF3-D391-41C0-A5EC-4BD15775D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EB67E9-D7DB-46B9-9DEB-A72993B222A9}" type="datetimeFigureOut">
              <a:rPr lang="en-US"/>
              <a:pPr/>
              <a:t>2/4/2014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BF2C6-0C79-4E22-92CE-ACAC4EFB4C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F39148-EF66-4CE5-8241-2CB73FE20CCD}" type="datetimeFigureOut">
              <a:rPr lang="en-US"/>
              <a:pPr/>
              <a:t>2/4/2014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E596-B5E4-413C-8199-3E74F43A36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A4AE46-18D0-40F7-8777-025A6A93CD56}" type="datetimeFigureOut">
              <a:rPr lang="en-US"/>
              <a:pPr/>
              <a:t>2/4/2014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F0F3C-434F-472D-BE88-F6543DD587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3E7188-EC7B-44D4-A193-CCF7BB460683}" type="datetimeFigureOut">
              <a:rPr lang="en-US"/>
              <a:pPr/>
              <a:t>2/4/2014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3CA09-ECDE-413C-89BD-C11A1AF72B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BF36A4-BECF-4686-8F39-7CDE906E7905}" type="datetimeFigureOut">
              <a:rPr lang="en-US"/>
              <a:pPr/>
              <a:t>2/4/2014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C14F9-E099-4D25-8725-1A8362A160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3E30F-E5C3-49E5-955E-5D22392BF579}" type="datetimeFigureOut">
              <a:rPr lang="en-US"/>
              <a:pPr/>
              <a:t>2/4/2014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7D62A-DD5F-456D-A637-5AB9C327D5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CB1EAF16-7FBB-415A-87D3-C235E1978E84}" type="datetimeFigureOut">
              <a:rPr lang="en-US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F561A1A-B4DF-48EB-8CC4-64D4F74516F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896938"/>
            <a:ext cx="7772400" cy="182245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Writing the </a:t>
            </a:r>
            <a:r>
              <a:rPr lang="en-US" altLang="en-US" smtClean="0"/>
              <a:t>“</a:t>
            </a:r>
            <a:r>
              <a:rPr lang="en-US" smtClean="0"/>
              <a:t>Results</a:t>
            </a:r>
            <a:r>
              <a:rPr lang="en-US" altLang="en-US" smtClean="0"/>
              <a:t>”</a:t>
            </a:r>
            <a:r>
              <a:rPr lang="en-US" smtClean="0"/>
              <a:t> &amp; </a:t>
            </a:r>
            <a:r>
              <a:rPr lang="en-US" altLang="en-US" smtClean="0"/>
              <a:t>“</a:t>
            </a:r>
            <a:r>
              <a:rPr lang="en-US" smtClean="0"/>
              <a:t>Discussion</a:t>
            </a:r>
            <a:r>
              <a:rPr lang="en-US" altLang="en-US" smtClean="0"/>
              <a:t>”</a:t>
            </a:r>
            <a:r>
              <a:rPr lang="en-US" smtClean="0"/>
              <a:t> sections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463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dirty="0" err="1" smtClean="0">
                <a:solidFill>
                  <a:srgbClr val="000000"/>
                </a:solidFill>
                <a:ea typeface="+mn-ea"/>
                <a:cs typeface="+mn-cs"/>
              </a:rPr>
              <a:t>Awatif</a:t>
            </a:r>
            <a:r>
              <a:rPr lang="en-US" b="1" dirty="0" smtClean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a typeface="+mn-ea"/>
                <a:cs typeface="+mn-cs"/>
              </a:rPr>
              <a:t>Alam</a:t>
            </a:r>
            <a:endParaRPr lang="en-US" b="1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ea typeface="+mn-ea"/>
                <a:cs typeface="+mn-cs"/>
              </a:rPr>
              <a:t>Professor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ea typeface="+mn-ea"/>
                <a:cs typeface="+mn-cs"/>
              </a:rPr>
              <a:t>Community Medicine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ea typeface="+mn-ea"/>
                <a:cs typeface="+mn-cs"/>
              </a:rPr>
              <a:t>Medical College/ KSU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b="1" i="1" smtClean="0"/>
              <a:t>Results/Figures</a:t>
            </a:r>
            <a:r>
              <a:rPr lang="en-US" smtClean="0"/>
              <a:t>: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 drawing figures, make sure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Label all axes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Mention all units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Use same scaling for figures that need to be compared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Put caption </a:t>
            </a:r>
            <a:r>
              <a:rPr lang="en-US" b="1" i="1" smtClean="0">
                <a:solidFill>
                  <a:srgbClr val="FF0000"/>
                </a:solidFill>
              </a:rPr>
              <a:t>BELOW</a:t>
            </a:r>
            <a:r>
              <a:rPr lang="en-US" smtClean="0"/>
              <a:t> the figure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Number the figures sequentially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Include the figure immediately </a:t>
            </a:r>
            <a:r>
              <a:rPr lang="en-US" i="1" smtClean="0"/>
              <a:t>after </a:t>
            </a:r>
            <a:r>
              <a:rPr lang="en-US" smtClean="0"/>
              <a:t>the first reference to it in the text (unless page layout does not permit)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050" y="274638"/>
            <a:ext cx="6972300" cy="1143000"/>
          </a:xfrm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charset="0"/>
                <a:ea typeface="+mj-ea"/>
                <a:cs typeface="+mj-cs"/>
              </a:rPr>
              <a:t/>
            </a:r>
            <a:br>
              <a:rPr lang="en-US" dirty="0" smtClean="0">
                <a:latin typeface="Arial" charset="0"/>
                <a:ea typeface="+mj-ea"/>
                <a:cs typeface="+mj-cs"/>
              </a:rPr>
            </a:br>
            <a:r>
              <a:rPr lang="en-US" b="1" i="1" dirty="0" smtClean="0">
                <a:ea typeface="+mj-ea"/>
                <a:cs typeface="+mj-cs"/>
              </a:rPr>
              <a:t>Figures</a:t>
            </a:r>
            <a:r>
              <a:rPr lang="en-US" dirty="0" smtClean="0">
                <a:latin typeface="Arial" charset="0"/>
                <a:ea typeface="+mj-ea"/>
                <a:cs typeface="+mj-cs"/>
              </a:rPr>
              <a:t>:</a:t>
            </a:r>
            <a:r>
              <a:rPr lang="en-US" dirty="0">
                <a:latin typeface="Arial" charset="0"/>
                <a:ea typeface="+mj-ea"/>
                <a:cs typeface="+mj-cs"/>
              </a:rPr>
              <a:t/>
            </a:r>
            <a:br>
              <a:rPr lang="en-US" dirty="0">
                <a:latin typeface="Arial" charset="0"/>
                <a:ea typeface="+mj-ea"/>
                <a:cs typeface="+mj-cs"/>
              </a:rPr>
            </a:br>
            <a:endParaRPr lang="en-US" dirty="0">
              <a:ea typeface="+mj-ea"/>
              <a:cs typeface="+mj-cs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2112963"/>
            <a:ext cx="8229600" cy="4013200"/>
          </a:xfrm>
        </p:spPr>
        <p:txBody>
          <a:bodyPr/>
          <a:lstStyle/>
          <a:p>
            <a:pPr lvl="1" eaLnBrk="1" hangingPunct="1"/>
            <a:r>
              <a:rPr lang="en-US" smtClean="0">
                <a:latin typeface="Arial" pitchFamily="34" charset="0"/>
              </a:rPr>
              <a:t>Put all required info on the figure (if possible) not in caption or text.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Avoid crowded figures.</a:t>
            </a:r>
          </a:p>
          <a:p>
            <a:pPr lvl="1" eaLnBrk="1" hangingPunct="1"/>
            <a:r>
              <a:rPr lang="en-US" smtClean="0">
                <a:latin typeface="Arial" pitchFamily="34" charset="0"/>
              </a:rPr>
              <a:t>Avoid the unnecessary use of color.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28613"/>
            <a:ext cx="7478713" cy="1143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n-US" sz="4000" b="1" i="1" smtClean="0"/>
              <a:t/>
            </a:r>
            <a:br>
              <a:rPr lang="en-US" sz="4000" b="1" i="1" smtClean="0"/>
            </a:br>
            <a:r>
              <a:rPr lang="en-US" sz="4000" b="1" i="1" smtClean="0"/>
              <a:t>Results/Tables:</a:t>
            </a:r>
            <a:br>
              <a:rPr lang="en-US" sz="4000" b="1" i="1" smtClean="0"/>
            </a:br>
            <a:endParaRPr lang="en-US" sz="4000" b="1" i="1" smtClean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Label all columns</a:t>
            </a:r>
          </a:p>
          <a:p>
            <a:pPr lvl="1" eaLnBrk="1" hangingPunct="1"/>
            <a:r>
              <a:rPr lang="en-US" smtClean="0"/>
              <a:t>Mention all units</a:t>
            </a:r>
          </a:p>
          <a:p>
            <a:pPr lvl="1" eaLnBrk="1" hangingPunct="1"/>
            <a:r>
              <a:rPr lang="en-US" smtClean="0"/>
              <a:t>Put caption </a:t>
            </a:r>
            <a:r>
              <a:rPr lang="en-US" b="1" i="1" smtClean="0">
                <a:solidFill>
                  <a:srgbClr val="FF0000"/>
                </a:solidFill>
              </a:rPr>
              <a:t>ABOVE</a:t>
            </a:r>
            <a:r>
              <a:rPr lang="en-US" smtClean="0"/>
              <a:t> the table</a:t>
            </a:r>
          </a:p>
          <a:p>
            <a:pPr lvl="1" eaLnBrk="1" hangingPunct="1"/>
            <a:r>
              <a:rPr lang="en-US" smtClean="0"/>
              <a:t>Number the tables sequentially</a:t>
            </a:r>
          </a:p>
          <a:p>
            <a:pPr lvl="1" eaLnBrk="1" hangingPunct="1"/>
            <a:r>
              <a:rPr lang="en-US" smtClean="0"/>
              <a:t>Include the table immediately </a:t>
            </a:r>
            <a:r>
              <a:rPr lang="en-US" i="1" smtClean="0"/>
              <a:t>after </a:t>
            </a:r>
            <a:r>
              <a:rPr lang="en-US" smtClean="0"/>
              <a:t>the first reference to it in the text (unless page layout does not permit)</a:t>
            </a:r>
          </a:p>
          <a:p>
            <a:pPr lvl="1" eaLnBrk="1" hangingPunct="1"/>
            <a:r>
              <a:rPr lang="en-US" smtClean="0"/>
              <a:t>Use clear, concise, descriptive titles and explanatory legends for tables and figures</a:t>
            </a:r>
          </a:p>
          <a:p>
            <a:pPr lvl="1" eaLnBrk="1" hangingPunct="1"/>
            <a:endParaRPr lang="en-US" smtClean="0">
              <a:latin typeface="Arial" pitchFamily="34" charset="0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smtClean="0">
              <a:latin typeface="Garamond" pitchFamily="18" charset="0"/>
              <a:ea typeface="ヒラギノ角ゴ Pro W3" charset="-128"/>
            </a:endParaRPr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88392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Table or Figure ?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15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000" smtClean="0"/>
              <a:t>Use </a:t>
            </a:r>
            <a:r>
              <a:rPr lang="en-US" sz="3000" b="1" smtClean="0">
                <a:solidFill>
                  <a:srgbClr val="FF0000"/>
                </a:solidFill>
              </a:rPr>
              <a:t>EITHER</a:t>
            </a:r>
            <a:r>
              <a:rPr lang="en-US" sz="3000" smtClean="0"/>
              <a:t> table or figure for a particular subset of results.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Give an estimate of the measurement error.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Present detailed data in figures and tables to keep written data to a minimum.</a:t>
            </a:r>
          </a:p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000" smtClean="0"/>
              <a:t>Also include </a:t>
            </a:r>
            <a:r>
              <a:rPr lang="ja-JP" altLang="en-US" sz="3000" smtClean="0"/>
              <a:t>“</a:t>
            </a:r>
            <a:r>
              <a:rPr lang="en-US" altLang="ja-JP" sz="3000" smtClean="0"/>
              <a:t>negative</a:t>
            </a:r>
            <a:r>
              <a:rPr lang="ja-JP" altLang="en-US" sz="3000" smtClean="0"/>
              <a:t>”</a:t>
            </a:r>
            <a:r>
              <a:rPr lang="en-US" altLang="ja-JP" sz="3000" smtClean="0"/>
              <a:t> results:</a:t>
            </a:r>
          </a:p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3000" smtClean="0"/>
              <a:t>     - They are often the source of the major discoveries</a:t>
            </a:r>
          </a:p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GB" sz="3000" smtClean="0"/>
              <a:t>You must </a:t>
            </a:r>
            <a:r>
              <a:rPr lang="en-GB" sz="3000" b="1" smtClean="0">
                <a:solidFill>
                  <a:srgbClr val="FF0000"/>
                </a:solidFill>
              </a:rPr>
              <a:t>refer in the text to each figure or table</a:t>
            </a:r>
            <a:r>
              <a:rPr lang="en-GB" sz="3000" b="1" smtClean="0"/>
              <a:t> </a:t>
            </a:r>
            <a:r>
              <a:rPr lang="en-GB" sz="3000" smtClean="0"/>
              <a:t>in your paper.</a:t>
            </a:r>
            <a:endParaRPr lang="de-DE" sz="3000" smtClean="0"/>
          </a:p>
          <a:p>
            <a:pPr eaLnBrk="1" hangingPunct="1">
              <a:lnSpc>
                <a:spcPct val="90000"/>
              </a:lnSpc>
            </a:pPr>
            <a:endParaRPr lang="en-US" smtClean="0">
              <a:latin typeface="Arial" pitchFamily="34" charset="0"/>
            </a:endParaRPr>
          </a:p>
          <a:p>
            <a:pPr marL="342900" lvl="1" indent="-342900" eaLnBrk="1" hangingPunct="1">
              <a:lnSpc>
                <a:spcPct val="90000"/>
              </a:lnSpc>
            </a:pPr>
            <a:endParaRPr lang="en-US" smtClean="0">
              <a:latin typeface="Arial" pitchFamily="34" charset="0"/>
            </a:endParaRPr>
          </a:p>
          <a:p>
            <a:pPr marL="342900" lvl="1" indent="-342900" eaLnBrk="1" hangingPunct="1">
              <a:lnSpc>
                <a:spcPct val="90000"/>
              </a:lnSpc>
            </a:pPr>
            <a:endParaRPr lang="en-US" smtClean="0">
              <a:latin typeface="Arial" pitchFamily="34" charset="0"/>
            </a:endParaRPr>
          </a:p>
          <a:p>
            <a:pPr marL="342900" lvl="1" indent="-342900" eaLnBrk="1" hangingPunct="1">
              <a:lnSpc>
                <a:spcPct val="90000"/>
              </a:lnSpc>
            </a:pPr>
            <a:endParaRPr lang="en-US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cs typeface="Arial" pitchFamily="34" charset="0"/>
              </a:rPr>
              <a:t>Tables &amp; Figures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  <a:ea typeface="+mn-ea"/>
                <a:cs typeface="+mn-cs"/>
              </a:rPr>
              <a:t>Tables </a:t>
            </a:r>
            <a:r>
              <a:rPr lang="en-US" dirty="0" smtClean="0">
                <a:ea typeface="+mn-ea"/>
                <a:cs typeface="+mn-cs"/>
              </a:rPr>
              <a:t>are appropriate for large or complicated data sets that would be difficult to explain clearly in text.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  <a:ea typeface="+mn-ea"/>
                <a:cs typeface="+mn-cs"/>
              </a:rPr>
              <a:t>Figures</a:t>
            </a:r>
            <a:r>
              <a:rPr lang="en-US" dirty="0" smtClean="0">
                <a:ea typeface="+mn-ea"/>
                <a:cs typeface="+mn-cs"/>
              </a:rPr>
              <a:t> are appropriate for data sets that exhibit trends, patterns, or relationships that are best conveyed visually.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Any table or figure must be sufficiently described by its title and caption or legend, to be understandable without reading the main text of the results section.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Do not include both a table and a figure showing the same information.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i="1" smtClean="0"/>
              <a:t>Results </a:t>
            </a:r>
            <a:br>
              <a:rPr lang="en-US" sz="4000" b="1" i="1" smtClean="0"/>
            </a:br>
            <a:r>
              <a:rPr lang="en-US" altLang="en-US" sz="4000" b="1" i="1" smtClean="0"/>
              <a:t>“</a:t>
            </a:r>
            <a:r>
              <a:rPr lang="en-US" sz="4000" b="1" i="1" smtClean="0"/>
              <a:t>Use the same order as in Methods</a:t>
            </a:r>
            <a:r>
              <a:rPr lang="en-US" altLang="en-US" sz="4000" b="1" i="1" smtClean="0"/>
              <a:t>”</a:t>
            </a:r>
            <a:r>
              <a:rPr lang="en-US" sz="4000" b="1" i="1" smtClean="0"/>
              <a:t> </a:t>
            </a:r>
          </a:p>
        </p:txBody>
      </p:sp>
      <p:sp>
        <p:nvSpPr>
          <p:cNvPr id="29698" name="Content Placeholder 4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b="1" u="sng" smtClean="0">
                <a:solidFill>
                  <a:srgbClr val="FF0000"/>
                </a:solidFill>
              </a:rPr>
              <a:t>Material &amp; Methods</a:t>
            </a:r>
          </a:p>
          <a:p>
            <a:pPr eaLnBrk="1" hangingPunct="1"/>
            <a:r>
              <a:rPr lang="en-US" smtClean="0"/>
              <a:t>Study subjects</a:t>
            </a:r>
          </a:p>
          <a:p>
            <a:pPr eaLnBrk="1" hangingPunct="1"/>
            <a:r>
              <a:rPr lang="en-US" smtClean="0"/>
              <a:t>Study protocol</a:t>
            </a:r>
          </a:p>
          <a:p>
            <a:pPr eaLnBrk="1" hangingPunct="1"/>
            <a:r>
              <a:rPr lang="en-US" smtClean="0"/>
              <a:t>Calculations</a:t>
            </a:r>
          </a:p>
          <a:p>
            <a:pPr eaLnBrk="1" hangingPunct="1"/>
            <a:r>
              <a:rPr lang="en-US" smtClean="0"/>
              <a:t>Statistical analysis</a:t>
            </a:r>
          </a:p>
          <a:p>
            <a:pPr eaLnBrk="1" hangingPunct="1"/>
            <a:endParaRPr lang="en-US" smtClean="0"/>
          </a:p>
        </p:txBody>
      </p:sp>
      <p:sp>
        <p:nvSpPr>
          <p:cNvPr id="29699" name="Content Placeholder 5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b="1" u="sng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 u="sng" smtClean="0">
                <a:solidFill>
                  <a:srgbClr val="FF0000"/>
                </a:solidFill>
              </a:rPr>
              <a:t>Results</a:t>
            </a:r>
          </a:p>
          <a:p>
            <a:pPr eaLnBrk="1" hangingPunct="1"/>
            <a:r>
              <a:rPr lang="en-US" smtClean="0"/>
              <a:t>Clinical characteristics</a:t>
            </a:r>
          </a:p>
          <a:p>
            <a:pPr eaLnBrk="1" hangingPunct="1"/>
            <a:r>
              <a:rPr lang="en-US" smtClean="0"/>
              <a:t>Systemic effects</a:t>
            </a:r>
          </a:p>
          <a:p>
            <a:pPr eaLnBrk="1" hangingPunct="1"/>
            <a:r>
              <a:rPr lang="en-US" smtClean="0"/>
              <a:t>Specific effects</a:t>
            </a:r>
          </a:p>
          <a:p>
            <a:pPr eaLnBrk="1" hangingPunct="1"/>
            <a:r>
              <a:rPr lang="en-US" smtClean="0"/>
              <a:t>Adverse effects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6826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ea typeface="+mj-ea"/>
                <a:cs typeface="+mj-cs"/>
              </a:rPr>
              <a:t>Visual data</a:t>
            </a:r>
            <a:endParaRPr lang="en-US" b="1" i="1" dirty="0">
              <a:ea typeface="+mj-ea"/>
              <a:cs typeface="+mj-cs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941388"/>
          <a:ext cx="8228013" cy="5632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21"/>
                <a:gridCol w="4267992"/>
              </a:tblGrid>
              <a:tr h="114292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latin typeface="+mj-lt"/>
                        </a:rPr>
                        <a:t>Type of visual </a:t>
                      </a:r>
                      <a:endParaRPr lang="en-US" sz="3200" dirty="0" smtClean="0">
                        <a:latin typeface="+mj-lt"/>
                      </a:endParaRPr>
                    </a:p>
                    <a:p>
                      <a:pPr algn="ctr"/>
                      <a:endParaRPr lang="en-US" sz="2000" dirty="0">
                        <a:latin typeface="+mj-lt"/>
                      </a:endParaRPr>
                    </a:p>
                  </a:txBody>
                  <a:tcPr marL="164807" marR="164807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</a:rPr>
                        <a:t>What it summarizes?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+mj-lt"/>
                        <a:ea typeface="ＭＳ Ｐゴシック" charset="0"/>
                      </a:endParaRPr>
                    </a:p>
                  </a:txBody>
                  <a:tcPr marL="164807" marR="164807"/>
                </a:tc>
              </a:tr>
              <a:tr h="701043">
                <a:tc>
                  <a:txBody>
                    <a:bodyPr/>
                    <a:lstStyle/>
                    <a:p>
                      <a:pPr fontAlgn="base"/>
                      <a:r>
                        <a:rPr lang="en-US" sz="2000" b="1" dirty="0" smtClean="0">
                          <a:latin typeface="+mn-lt"/>
                        </a:rPr>
                        <a:t>Flow charts (algorithms) </a:t>
                      </a:r>
                      <a:endParaRPr lang="en-US" sz="2000" dirty="0" smtClean="0">
                        <a:latin typeface="+mn-lt"/>
                      </a:endParaRPr>
                    </a:p>
                    <a:p>
                      <a:endParaRPr lang="en-US" sz="2000" dirty="0">
                        <a:latin typeface="+mn-lt"/>
                      </a:endParaRPr>
                    </a:p>
                  </a:txBody>
                  <a:tcPr marL="164807" marR="164807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Protocols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64807" marR="164807"/>
                </a:tc>
              </a:tr>
              <a:tr h="7010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+mn-lt"/>
                        </a:rPr>
                        <a:t>Tables</a:t>
                      </a:r>
                      <a:endParaRPr lang="en-US" sz="2000" dirty="0" smtClean="0">
                        <a:latin typeface="+mn-lt"/>
                      </a:endParaRPr>
                    </a:p>
                    <a:p>
                      <a:endParaRPr lang="en-US" sz="2000" dirty="0">
                        <a:latin typeface="+mn-lt"/>
                      </a:endParaRPr>
                    </a:p>
                  </a:txBody>
                  <a:tcPr marL="164807" marR="164807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Complex data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64807" marR="164807"/>
                </a:tc>
              </a:tr>
              <a:tr h="7010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+mn-lt"/>
                        </a:rPr>
                        <a:t>Line graphs</a:t>
                      </a:r>
                      <a:endParaRPr lang="en-US" sz="2000" dirty="0" smtClean="0">
                        <a:latin typeface="+mn-lt"/>
                      </a:endParaRPr>
                    </a:p>
                    <a:p>
                      <a:endParaRPr lang="en-US" sz="2000" dirty="0">
                        <a:latin typeface="+mn-lt"/>
                      </a:endParaRPr>
                    </a:p>
                  </a:txBody>
                  <a:tcPr marL="164807" marR="16480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33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Response to treatment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marL="164807" marR="164807"/>
                </a:tc>
              </a:tr>
              <a:tr h="98431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+mn-lt"/>
                        </a:rPr>
                        <a:t>Bar graphs</a:t>
                      </a:r>
                      <a:endParaRPr lang="en-US" sz="2000" dirty="0" smtClean="0">
                        <a:latin typeface="+mn-lt"/>
                      </a:endParaRPr>
                    </a:p>
                    <a:p>
                      <a:endParaRPr lang="en-US" sz="2000" dirty="0">
                        <a:latin typeface="+mn-lt"/>
                      </a:endParaRPr>
                    </a:p>
                  </a:txBody>
                  <a:tcPr marL="164807" marR="164807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Complex data to compare categories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64807" marR="164807"/>
                </a:tc>
              </a:tr>
              <a:tr h="7010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+mn-lt"/>
                        </a:rPr>
                        <a:t>Pie charts</a:t>
                      </a:r>
                      <a:endParaRPr lang="en-US" sz="2000" dirty="0" smtClean="0">
                        <a:latin typeface="+mn-lt"/>
                      </a:endParaRPr>
                    </a:p>
                    <a:p>
                      <a:endParaRPr lang="en-US" sz="2000" dirty="0">
                        <a:latin typeface="+mn-lt"/>
                      </a:endParaRPr>
                    </a:p>
                  </a:txBody>
                  <a:tcPr marL="164807" marR="164807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Percentage of the whole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64807" marR="164807"/>
                </a:tc>
              </a:tr>
              <a:tr h="7010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+mn-lt"/>
                        </a:rPr>
                        <a:t>Diagrammatic illustrations</a:t>
                      </a:r>
                      <a:endParaRPr lang="en-US" sz="2000" dirty="0" smtClean="0">
                        <a:latin typeface="+mn-lt"/>
                      </a:endParaRPr>
                    </a:p>
                    <a:p>
                      <a:endParaRPr lang="en-US" sz="2000" dirty="0">
                        <a:latin typeface="+mn-lt"/>
                      </a:endParaRPr>
                    </a:p>
                  </a:txBody>
                  <a:tcPr marL="164807" marR="164807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Simplify or enhance figures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64807" marR="16480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b="1" i="1" smtClean="0">
                <a:ea typeface="ヒラギノ角ゴ Pro W3" charset="-128"/>
              </a:rPr>
              <a:t>Results: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/>
            <a:r>
              <a:rPr lang="en-US" sz="2800" smtClean="0">
                <a:latin typeface="Garamond" pitchFamily="18" charset="0"/>
                <a:ea typeface="ヒラギノ角ゴ Pro W3" charset="-128"/>
              </a:rPr>
              <a:t>Include</a:t>
            </a:r>
            <a:endParaRPr lang="en-US" sz="2700" smtClean="0"/>
          </a:p>
        </p:txBody>
      </p:sp>
      <p:sp>
        <p:nvSpPr>
          <p:cNvPr id="31747" name="Content Placeholder 1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781300"/>
          </a:xfrm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buFont typeface="Arial" pitchFamily="34" charset="0"/>
              <a:buBlip>
                <a:blip r:embed="rId2"/>
              </a:buBlip>
            </a:pPr>
            <a:r>
              <a:rPr lang="en-US" smtClean="0"/>
              <a:t>Summary of your findings (i.e. averages, trends)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Tables and Figures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References to tables and figures</a:t>
            </a:r>
          </a:p>
          <a:p>
            <a:pPr eaLnBrk="1" hangingPunct="1"/>
            <a:endParaRPr lang="en-US" smtClean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quarter" idx="3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/>
            <a:r>
              <a:rPr lang="en-US" sz="2800" smtClean="0">
                <a:latin typeface="Garamond" pitchFamily="18" charset="0"/>
                <a:ea typeface="ヒラギノ角ゴ Pro W3" charset="-128"/>
              </a:rPr>
              <a:t>Don</a:t>
            </a:r>
            <a:r>
              <a:rPr lang="ja-JP" altLang="en-US" sz="2800" smtClean="0">
                <a:latin typeface="Garamond" pitchFamily="18" charset="0"/>
                <a:ea typeface="ヒラギノ角ゴ Pro W3" charset="-128"/>
              </a:rPr>
              <a:t>’</a:t>
            </a:r>
            <a:r>
              <a:rPr lang="en-US" altLang="ja-JP" sz="2800" smtClean="0">
                <a:latin typeface="Garamond" pitchFamily="18" charset="0"/>
                <a:ea typeface="ヒラギノ角ゴ Pro W3" charset="-128"/>
              </a:rPr>
              <a:t>t Include</a:t>
            </a:r>
            <a:endParaRPr lang="en-US" sz="2700" smtClean="0"/>
          </a:p>
        </p:txBody>
      </p:sp>
      <p:sp>
        <p:nvSpPr>
          <p:cNvPr id="31749" name="Content Placeholder 2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781300"/>
          </a:xfrm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Raw data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The same information twice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Too many figures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Interpretation of your results</a:t>
            </a:r>
          </a:p>
          <a:p>
            <a:pPr eaLnBrk="1" hangingPunct="1"/>
            <a:endParaRPr lang="en-US" smtClean="0"/>
          </a:p>
        </p:txBody>
      </p:sp>
      <p:sp>
        <p:nvSpPr>
          <p:cNvPr id="31750" name="TextBox 4"/>
          <p:cNvSpPr txBox="1">
            <a:spLocks noChangeArrowheads="1"/>
          </p:cNvSpPr>
          <p:nvPr/>
        </p:nvSpPr>
        <p:spPr bwMode="auto">
          <a:xfrm>
            <a:off x="620713" y="5334000"/>
            <a:ext cx="8066087" cy="646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600" b="1">
                <a:solidFill>
                  <a:srgbClr val="800000"/>
                </a:solidFill>
                <a:latin typeface="Garamond" pitchFamily="18" charset="0"/>
                <a:ea typeface="ヒラギノ角ゴ Pro W3" charset="-128"/>
              </a:rPr>
              <a:t>NO </a:t>
            </a:r>
            <a:r>
              <a:rPr lang="ja-JP" altLang="en-US" sz="3600" b="1">
                <a:solidFill>
                  <a:srgbClr val="800000"/>
                </a:solidFill>
                <a:latin typeface="Garamond" pitchFamily="18" charset="0"/>
                <a:ea typeface="ヒラギノ角ゴ Pro W3" charset="-128"/>
              </a:rPr>
              <a:t>“</a:t>
            </a:r>
            <a:r>
              <a:rPr lang="en-US" altLang="ja-JP" sz="3600" b="1">
                <a:solidFill>
                  <a:srgbClr val="800000"/>
                </a:solidFill>
                <a:latin typeface="Garamond" pitchFamily="18" charset="0"/>
                <a:ea typeface="ヒラギノ角ゴ Pro W3" charset="-128"/>
              </a:rPr>
              <a:t>interpretation</a:t>
            </a:r>
            <a:r>
              <a:rPr lang="ja-JP" altLang="en-US" sz="3600" b="1">
                <a:solidFill>
                  <a:srgbClr val="800000"/>
                </a:solidFill>
                <a:latin typeface="Garamond" pitchFamily="18" charset="0"/>
                <a:ea typeface="ヒラギノ角ゴ Pro W3" charset="-128"/>
              </a:rPr>
              <a:t>”</a:t>
            </a:r>
            <a:r>
              <a:rPr lang="en-US" altLang="ja-JP" sz="3600" b="1">
                <a:solidFill>
                  <a:srgbClr val="800000"/>
                </a:solidFill>
                <a:latin typeface="Garamond" pitchFamily="18" charset="0"/>
                <a:ea typeface="ヒラギノ角ゴ Pro W3" charset="-128"/>
              </a:rPr>
              <a:t> of the findings</a:t>
            </a:r>
            <a:r>
              <a:rPr lang="en-US" altLang="ja-JP" sz="3600">
                <a:solidFill>
                  <a:srgbClr val="FFC000"/>
                </a:solidFill>
                <a:latin typeface="Garamond" pitchFamily="18" charset="0"/>
                <a:ea typeface="ヒラギノ角ゴ Pro W3" charset="-128"/>
              </a:rPr>
              <a:t>.</a:t>
            </a:r>
            <a:endParaRPr lang="ar-SA">
              <a:solidFill>
                <a:srgbClr val="FFC000"/>
              </a:solidFill>
              <a:latin typeface="Garamond" pitchFamily="18" charset="0"/>
              <a:ea typeface="ヒラギノ角ゴ Pro W3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b="1" i="1" smtClean="0"/>
              <a:t>Discussion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Opinions can be mentioned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Shows what new things were learned from the experiments/data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No new results? Replication.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What is the relevance of the present results – what did we learn?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Explain, analyze, interpret, compare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Mention the things that are not readily observable from the data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Objectives of the session: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Reviewing the scientific writing style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>
                <a:solidFill>
                  <a:srgbClr val="000000"/>
                </a:solidFill>
              </a:rPr>
              <a:t>Focusing on the structure and contents of Results &amp; Discussion sections</a:t>
            </a:r>
          </a:p>
          <a:p>
            <a:pPr eaLnBrk="1" hangingPunct="1"/>
            <a:endParaRPr lang="en-US" b="1" smtClean="0">
              <a:solidFill>
                <a:srgbClr val="000000"/>
              </a:solidFill>
            </a:endParaRPr>
          </a:p>
          <a:p>
            <a:pPr eaLnBrk="1" hangingPunct="1"/>
            <a:endParaRPr lang="en-US" b="1" smtClean="0">
              <a:solidFill>
                <a:srgbClr val="000000"/>
              </a:solidFill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b="1" i="1" smtClean="0"/>
              <a:t>How to write the Discussion?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is the hardest section to write.</a:t>
            </a:r>
          </a:p>
          <a:p>
            <a:pPr eaLnBrk="1" hangingPunct="1"/>
            <a:r>
              <a:rPr lang="en-US" smtClean="0"/>
              <a:t>Its primary purpose is to show the relationships among observed facts.</a:t>
            </a:r>
          </a:p>
          <a:p>
            <a:pPr eaLnBrk="1" hangingPunct="1"/>
            <a:r>
              <a:rPr lang="en-US" smtClean="0"/>
              <a:t>It should end with a short summary or conclusion regarding the significance of the work.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896938" y="274638"/>
            <a:ext cx="7316787" cy="11430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b="1" i="1" smtClean="0">
                <a:ea typeface="ヒラギノ角ゴ Pro W3" charset="-128"/>
              </a:rPr>
              <a:t>Discussion: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0" y="1982788"/>
            <a:ext cx="4656138" cy="403701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smtClean="0">
                <a:ea typeface="ヒラギノ角ゴ Pro W3" charset="-128"/>
              </a:rPr>
              <a:t>Address your hypothesis with reference to your results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endParaRPr lang="en-US" sz="400" smtClean="0">
              <a:ea typeface="ヒラギノ角ゴ Pro W3" charset="-128"/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smtClean="0">
                <a:ea typeface="ヒラギノ角ゴ Pro W3" charset="-128"/>
              </a:rPr>
              <a:t>Explain and put findings in context </a:t>
            </a:r>
            <a:r>
              <a:rPr lang="en-US" sz="2800" b="1" smtClean="0">
                <a:solidFill>
                  <a:srgbClr val="800000"/>
                </a:solidFill>
                <a:ea typeface="ヒラギノ角ゴ Pro W3" charset="-128"/>
              </a:rPr>
              <a:t>(references)</a:t>
            </a:r>
            <a:endParaRPr lang="en-US" sz="1800" b="1" smtClean="0">
              <a:solidFill>
                <a:srgbClr val="800000"/>
              </a:solidFill>
              <a:ea typeface="ヒラギノ角ゴ Pro W3" charset="-128"/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endParaRPr lang="en-US" sz="400" smtClean="0">
              <a:ea typeface="ヒラギノ角ゴ Pro W3" charset="-128"/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smtClean="0">
                <a:ea typeface="ヒラギノ角ゴ Pro W3" charset="-128"/>
              </a:rPr>
              <a:t>Comment on your finding</a:t>
            </a:r>
            <a:r>
              <a:rPr lang="ja-JP" altLang="en-US" sz="2800" smtClean="0">
                <a:ea typeface="ヒラギノ角ゴ Pro W3" charset="-128"/>
              </a:rPr>
              <a:t>’</a:t>
            </a:r>
            <a:r>
              <a:rPr lang="en-US" altLang="ja-JP" sz="2800" smtClean="0">
                <a:ea typeface="ヒラギノ角ゴ Pro W3" charset="-128"/>
              </a:rPr>
              <a:t>s significance and potential for future study.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smtClean="0">
                <a:ea typeface="ヒラギノ角ゴ Pro W3" charset="-128"/>
              </a:rPr>
              <a:t>Conclude from the findings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endParaRPr lang="en-US" sz="2800" smtClean="0">
              <a:latin typeface="Garamond" pitchFamily="18" charset="0"/>
              <a:ea typeface="ヒラギノ角ゴ Pro W3" charset="-128"/>
            </a:endParaRPr>
          </a:p>
        </p:txBody>
      </p:sp>
      <p:sp>
        <p:nvSpPr>
          <p:cNvPr id="34819" name="AutoShape 3"/>
          <p:cNvSpPr>
            <a:spLocks/>
          </p:cNvSpPr>
          <p:nvPr/>
        </p:nvSpPr>
        <p:spPr bwMode="auto">
          <a:xfrm>
            <a:off x="1357313" y="2608263"/>
            <a:ext cx="1438275" cy="3178175"/>
          </a:xfrm>
          <a:prstGeom prst="triangle">
            <a:avLst>
              <a:gd name="adj" fmla="val 500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endParaRPr lang="ar-SA">
              <a:latin typeface="Arial" pitchFamily="34" charset="0"/>
              <a:ea typeface="ヒラギノ角ゴ Pro W3" charset="-128"/>
            </a:endParaRPr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1504950" y="5784850"/>
            <a:ext cx="1066800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2700"/>
              <a:t>General</a:t>
            </a:r>
          </a:p>
        </p:txBody>
      </p:sp>
      <p:sp>
        <p:nvSpPr>
          <p:cNvPr id="34821" name="Rectangle 5"/>
          <p:cNvSpPr>
            <a:spLocks/>
          </p:cNvSpPr>
          <p:nvPr/>
        </p:nvSpPr>
        <p:spPr bwMode="auto">
          <a:xfrm>
            <a:off x="1539875" y="2070100"/>
            <a:ext cx="1042988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en-US" sz="2700"/>
              <a:t>Specific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smtClean="0">
              <a:latin typeface="Garamond" pitchFamily="18" charset="0"/>
              <a:ea typeface="ヒラギノ角ゴ Pro W3" charset="-128"/>
            </a:endParaRPr>
          </a:p>
        </p:txBody>
      </p:sp>
      <p:pic>
        <p:nvPicPr>
          <p:cNvPr id="3584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1020763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4000" b="1" i="1" smtClean="0"/>
              <a:t>Components of the discussion: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257800"/>
          </a:xfrm>
        </p:spPr>
        <p:txBody>
          <a:bodyPr/>
          <a:lstStyle/>
          <a:p>
            <a:pPr eaLnBrk="1" hangingPunct="1"/>
            <a:r>
              <a:rPr lang="en-US" sz="2800" smtClean="0"/>
              <a:t>Try to present the principles, relationships, and generalizations shown by the results.</a:t>
            </a:r>
          </a:p>
          <a:p>
            <a:pPr eaLnBrk="1" hangingPunct="1"/>
            <a:r>
              <a:rPr lang="en-US" sz="2800" smtClean="0"/>
              <a:t>Point out any exceptions or any lack of correlation and define unsettled points.</a:t>
            </a:r>
          </a:p>
          <a:p>
            <a:pPr eaLnBrk="1" hangingPunct="1"/>
            <a:r>
              <a:rPr lang="en-US" sz="2800" smtClean="0"/>
              <a:t>Show how your results and interpretations agree or contrast with previously published work.</a:t>
            </a:r>
          </a:p>
          <a:p>
            <a:pPr eaLnBrk="1" hangingPunct="1"/>
            <a:r>
              <a:rPr lang="en-US" sz="2800" smtClean="0"/>
              <a:t>Discuss the theoretical implications of your work, and any possible practical applications.</a:t>
            </a:r>
          </a:p>
          <a:p>
            <a:pPr eaLnBrk="1" hangingPunct="1"/>
            <a:r>
              <a:rPr lang="en-US" sz="2800" smtClean="0"/>
              <a:t>State your conclusions as clearly as possible.</a:t>
            </a:r>
          </a:p>
          <a:p>
            <a:pPr eaLnBrk="1" hangingPunct="1"/>
            <a:r>
              <a:rPr lang="en-US" sz="2800" smtClean="0"/>
              <a:t>Summarize your evidence for each conclusion.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b="1" i="1" smtClean="0">
                <a:ea typeface="ヒラギノ角ゴ Pro W3" charset="-128"/>
              </a:rPr>
              <a:t>Discussion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sz="2800" smtClean="0">
                <a:latin typeface="Garamond" pitchFamily="18" charset="0"/>
                <a:ea typeface="ヒラギノ角ゴ Pro W3" charset="-128"/>
              </a:rPr>
              <a:t>Include</a:t>
            </a:r>
            <a:endParaRPr lang="en-US" sz="2700" smtClean="0">
              <a:latin typeface="Garamond" pitchFamily="18" charset="0"/>
              <a:ea typeface="ヒラギノ角ゴ Pro W3" charset="-128"/>
            </a:endParaRPr>
          </a:p>
        </p:txBody>
      </p:sp>
      <p:sp>
        <p:nvSpPr>
          <p:cNvPr id="37891" name="Content Placeholder 1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smtClean="0">
                <a:latin typeface="Garamond" pitchFamily="18" charset="0"/>
                <a:ea typeface="ヒラギノ角ゴ Pro W3" charset="-128"/>
              </a:rPr>
              <a:t>Most papers from the introduction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mtClean="0">
                <a:latin typeface="Garamond" pitchFamily="18" charset="0"/>
                <a:ea typeface="ヒラギノ角ゴ Pro W3" charset="-128"/>
              </a:rPr>
              <a:t>References to tables and figures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mtClean="0">
                <a:latin typeface="Garamond" pitchFamily="18" charset="0"/>
                <a:ea typeface="ヒラギノ角ゴ Pro W3" charset="-128"/>
              </a:rPr>
              <a:t>Summary / Conclusion</a:t>
            </a:r>
          </a:p>
          <a:p>
            <a:pPr eaLnBrk="1" hangingPunct="1"/>
            <a:endParaRPr lang="en-US" smtClean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quarter" idx="3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sz="2800" smtClean="0">
                <a:latin typeface="Garamond" pitchFamily="18" charset="0"/>
                <a:ea typeface="ヒラギノ角ゴ Pro W3" charset="-128"/>
              </a:rPr>
              <a:t>Don</a:t>
            </a:r>
            <a:r>
              <a:rPr lang="ja-JP" altLang="en-US" sz="2800" smtClean="0">
                <a:latin typeface="Garamond" pitchFamily="18" charset="0"/>
                <a:ea typeface="ヒラギノ角ゴ Pro W3" charset="-128"/>
              </a:rPr>
              <a:t>’</a:t>
            </a:r>
            <a:r>
              <a:rPr lang="en-US" altLang="ja-JP" sz="2800" smtClean="0">
                <a:latin typeface="Garamond" pitchFamily="18" charset="0"/>
                <a:ea typeface="ヒラギノ角ゴ Pro W3" charset="-128"/>
              </a:rPr>
              <a:t>t Include</a:t>
            </a:r>
            <a:endParaRPr lang="en-US" sz="2700" smtClean="0"/>
          </a:p>
        </p:txBody>
      </p:sp>
      <p:sp>
        <p:nvSpPr>
          <p:cNvPr id="37893" name="Content Placeholder 2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Detailed account of your results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Any new ideas not set up in the introduction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5400" b="1" i="1" smtClean="0"/>
              <a:t>Summary: Discussion</a:t>
            </a:r>
            <a:endParaRPr lang="en-US" sz="2800" b="1" i="1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788" y="1905000"/>
            <a:ext cx="8489950" cy="4953000"/>
          </a:xfrm>
        </p:spPr>
        <p:txBody>
          <a:bodyPr/>
          <a:lstStyle/>
          <a:p>
            <a:pPr lvl="2" eaLnBrk="1" hangingPunct="1">
              <a:buFont typeface="Wingdings" pitchFamily="2" charset="2"/>
              <a:buChar char="Ø"/>
            </a:pPr>
            <a:r>
              <a:rPr lang="en-US" sz="2800" smtClean="0"/>
              <a:t>Essential findings.</a:t>
            </a:r>
          </a:p>
          <a:p>
            <a:pPr lvl="2" eaLnBrk="1" hangingPunct="1">
              <a:buFont typeface="Wingdings" pitchFamily="2" charset="2"/>
              <a:buChar char="Ø"/>
            </a:pPr>
            <a:endParaRPr lang="en-US" sz="2800" smtClean="0"/>
          </a:p>
          <a:p>
            <a:pPr lvl="2" eaLnBrk="1" hangingPunct="1">
              <a:buFont typeface="Wingdings" pitchFamily="2" charset="2"/>
              <a:buChar char="Ø"/>
            </a:pPr>
            <a:r>
              <a:rPr lang="en-US" sz="2800" smtClean="0"/>
              <a:t>The findings support or refute the hypotheses.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sz="2800" smtClean="0"/>
              <a:t>The results are similar to or different from previous research.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sz="2800" smtClean="0"/>
              <a:t>Limitations or problems .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sz="2800" smtClean="0"/>
              <a:t>Additional research based on the findings.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sz="2800" smtClean="0"/>
              <a:t>Conclusion/Recommendations.</a:t>
            </a:r>
          </a:p>
          <a:p>
            <a:pPr lvl="2" eaLnBrk="1" hangingPunct="1">
              <a:buFont typeface="Wingdings" pitchFamily="2" charset="2"/>
              <a:buChar char="n"/>
            </a:pPr>
            <a:endParaRPr lang="en-US" sz="2800" smtClean="0"/>
          </a:p>
          <a:p>
            <a:pPr lvl="2" eaLnBrk="1" hangingPunct="1">
              <a:buFont typeface="Wingdings" pitchFamily="2" charset="2"/>
              <a:buChar char="n"/>
            </a:pP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b="1" i="1" smtClean="0"/>
              <a:t>Conclusions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What do you want the reader to remember?</a:t>
            </a:r>
          </a:p>
          <a:p>
            <a:pPr eaLnBrk="1" hangingPunct="1"/>
            <a:r>
              <a:rPr lang="en-US" sz="3600" smtClean="0"/>
              <a:t>Should be self-contained (no references)</a:t>
            </a:r>
          </a:p>
          <a:p>
            <a:pPr eaLnBrk="1" hangingPunct="1"/>
            <a:r>
              <a:rPr lang="en-US" sz="3600" smtClean="0"/>
              <a:t>Typically 2-3 paragraphs (1 idea per paragraph)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375" y="274638"/>
            <a:ext cx="7462838" cy="812800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n-US" sz="4000" b="1" i="1" smtClean="0"/>
              <a:t/>
            </a:r>
            <a:br>
              <a:rPr lang="en-US" sz="4000" b="1" i="1" smtClean="0"/>
            </a:br>
            <a:r>
              <a:rPr lang="en-US" sz="4000" b="1" i="1" smtClean="0"/>
              <a:t>Structure &amp; Content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1738"/>
            <a:ext cx="8229600" cy="5403850"/>
          </a:xfrm>
        </p:spPr>
        <p:txBody>
          <a:bodyPr>
            <a:noAutofit/>
          </a:bodyPr>
          <a:lstStyle/>
          <a:p>
            <a:pPr marL="0" indent="0" eaLnBrk="1" hangingPunct="1">
              <a:buFont typeface="Arial" pitchFamily="34" charset="0"/>
              <a:buNone/>
            </a:pPr>
            <a:endParaRPr lang="en-US" sz="2000" b="1" smtClean="0"/>
          </a:p>
          <a:p>
            <a:pPr marL="0" indent="0" eaLnBrk="1" hangingPunct="1"/>
            <a:r>
              <a:rPr lang="en-US" sz="2400" b="1" smtClean="0"/>
              <a:t>The result section should be written in the past tense.</a:t>
            </a:r>
          </a:p>
          <a:p>
            <a:pPr marL="0" indent="0" eaLnBrk="1" hangingPunct="1"/>
            <a:r>
              <a:rPr lang="en-US" sz="2400" b="1" smtClean="0"/>
              <a:t>Avoid long, complex statements - break these down into several subcomponents, each with a separate entity.</a:t>
            </a:r>
          </a:p>
          <a:p>
            <a:pPr marL="0" indent="0" eaLnBrk="1" hangingPunct="1"/>
            <a:r>
              <a:rPr lang="en-US" sz="2400" b="1" smtClean="0"/>
              <a:t>Use positive statements and avoid non-committal statements (e.g. use </a:t>
            </a:r>
            <a:r>
              <a:rPr lang="en-US" altLang="en-US" sz="2400" b="1" smtClean="0"/>
              <a:t>“</a:t>
            </a:r>
            <a:r>
              <a:rPr lang="en-US" sz="2400" b="1" smtClean="0"/>
              <a:t>the data indicate...</a:t>
            </a:r>
            <a:r>
              <a:rPr lang="en-US" altLang="en-US" sz="2400" b="1" smtClean="0"/>
              <a:t>”</a:t>
            </a:r>
            <a:r>
              <a:rPr lang="en-US" sz="2400" b="1" smtClean="0"/>
              <a:t> rather than </a:t>
            </a:r>
            <a:r>
              <a:rPr lang="en-US" altLang="en-US" sz="2400" b="1" smtClean="0"/>
              <a:t>“</a:t>
            </a:r>
            <a:r>
              <a:rPr lang="en-US" sz="2400" b="1" smtClean="0"/>
              <a:t>the data could possibly suggest...</a:t>
            </a:r>
            <a:r>
              <a:rPr lang="en-US" altLang="en-US" sz="2400" b="1" smtClean="0"/>
              <a:t>”</a:t>
            </a:r>
            <a:r>
              <a:rPr lang="en-US" altLang="ja-JP" sz="2400" b="1" smtClean="0"/>
              <a:t>).</a:t>
            </a:r>
          </a:p>
          <a:p>
            <a:pPr marL="0" indent="0" eaLnBrk="1" hangingPunct="1"/>
            <a:r>
              <a:rPr lang="en-US" sz="2400" b="1" smtClean="0"/>
              <a:t>Avoid non-informative abbreviations such as </a:t>
            </a:r>
            <a:r>
              <a:rPr lang="en-US" altLang="en-US" sz="2400" b="1" smtClean="0"/>
              <a:t>“</a:t>
            </a:r>
            <a:r>
              <a:rPr lang="en-US" sz="2400" b="1" smtClean="0"/>
              <a:t>etc.</a:t>
            </a:r>
            <a:r>
              <a:rPr lang="en-US" altLang="en-US" sz="2400" b="1" smtClean="0"/>
              <a:t>”</a:t>
            </a:r>
            <a:r>
              <a:rPr lang="en-US" sz="2400" b="1" smtClean="0"/>
              <a:t>, or </a:t>
            </a:r>
            <a:r>
              <a:rPr lang="en-US" altLang="en-US" sz="2400" b="1" smtClean="0"/>
              <a:t>“</a:t>
            </a:r>
            <a:r>
              <a:rPr lang="en-US" sz="2400" b="1" smtClean="0"/>
              <a:t>and so on</a:t>
            </a:r>
            <a:r>
              <a:rPr lang="en-US" altLang="en-US" sz="2400" b="1" smtClean="0"/>
              <a:t>”</a:t>
            </a:r>
            <a:r>
              <a:rPr lang="en-US" sz="2400" b="1" smtClean="0"/>
              <a:t>.</a:t>
            </a:r>
          </a:p>
          <a:p>
            <a:pPr marL="0" indent="0" eaLnBrk="1" hangingPunct="1"/>
            <a:r>
              <a:rPr lang="en-US" sz="2400" b="1" smtClean="0"/>
              <a:t>Avoid repeating facts and thoughts.</a:t>
            </a:r>
          </a:p>
          <a:p>
            <a:pPr marL="0" indent="0" eaLnBrk="1" hangingPunct="1"/>
            <a:r>
              <a:rPr lang="en-US" sz="2400" b="1" smtClean="0"/>
              <a:t>Be clear, concise and don</a:t>
            </a:r>
            <a:r>
              <a:rPr lang="en-US" altLang="en-US" sz="2400" b="1" smtClean="0"/>
              <a:t>’</a:t>
            </a:r>
            <a:r>
              <a:rPr lang="en-US" sz="2400" b="1" smtClean="0"/>
              <a:t>t include irrelevant data or discussion or images.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z="4000" b="1" i="1" smtClean="0"/>
              <a:t>How to write results section?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311275"/>
            <a:ext cx="8229600" cy="52435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3400" b="1" smtClean="0"/>
              <a:t>It constitutes the new knowledge contributed to the reader.</a:t>
            </a:r>
          </a:p>
          <a:p>
            <a:pPr eaLnBrk="1" hangingPunct="1">
              <a:lnSpc>
                <a:spcPct val="110000"/>
              </a:lnSpc>
            </a:pPr>
            <a:r>
              <a:rPr lang="en-US" sz="3400" b="1" smtClean="0"/>
              <a:t>The purpose of this section is to</a:t>
            </a:r>
            <a:r>
              <a:rPr lang="en-US" sz="3400" b="1" smtClean="0">
                <a:solidFill>
                  <a:srgbClr val="FF0000"/>
                </a:solidFill>
              </a:rPr>
              <a:t> summarize and illustrate the findings </a:t>
            </a:r>
            <a:r>
              <a:rPr lang="en-US" sz="3400" b="1" smtClean="0"/>
              <a:t>in an orderly and logical sequence</a:t>
            </a:r>
            <a:r>
              <a:rPr lang="en-US" sz="3400" b="1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110000"/>
              </a:lnSpc>
            </a:pPr>
            <a:r>
              <a:rPr lang="en-US" sz="3400" b="1" smtClean="0"/>
              <a:t>Do not describe methods that have already been described in the M&amp;M section or that have been  omitted.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2962"/>
          </a:xfrm>
          <a:ln>
            <a:solidFill>
              <a:srgbClr val="00000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Introduction to the Results</a:t>
            </a:r>
            <a:endParaRPr lang="en-US" i="1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6025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3800" dirty="0" smtClean="0">
                <a:latin typeface="Tahoma" charset="0"/>
                <a:ea typeface="+mn-ea"/>
                <a:cs typeface="+mn-cs"/>
              </a:rPr>
              <a:t>Report the </a:t>
            </a:r>
            <a:r>
              <a:rPr lang="en-GB" sz="3800" b="1" dirty="0" smtClean="0">
                <a:latin typeface="Tahoma" charset="0"/>
                <a:ea typeface="+mn-ea"/>
                <a:cs typeface="+mn-cs"/>
              </a:rPr>
              <a:t>key findings,</a:t>
            </a:r>
            <a:r>
              <a:rPr lang="en-GB" sz="3800" dirty="0" smtClean="0">
                <a:latin typeface="Tahoma" charset="0"/>
                <a:ea typeface="+mn-ea"/>
                <a:cs typeface="+mn-cs"/>
              </a:rPr>
              <a:t> but does not say</a:t>
            </a:r>
            <a:r>
              <a:rPr lang="en-GB" sz="3800" b="1" dirty="0" smtClean="0">
                <a:latin typeface="Tahoma" charset="0"/>
                <a:ea typeface="+mn-ea"/>
                <a:cs typeface="+mn-cs"/>
              </a:rPr>
              <a:t> </a:t>
            </a:r>
            <a:r>
              <a:rPr lang="en-GB" sz="3800" dirty="0" smtClean="0">
                <a:latin typeface="Tahoma" charset="0"/>
                <a:ea typeface="+mn-ea"/>
                <a:cs typeface="+mn-cs"/>
              </a:rPr>
              <a:t>why.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3800" dirty="0">
                <a:latin typeface="Arial" charset="0"/>
                <a:ea typeface="+mn-ea"/>
                <a:cs typeface="+mn-cs"/>
              </a:rPr>
              <a:t>Only present facts and </a:t>
            </a:r>
            <a:r>
              <a:rPr lang="en-US" sz="3800" dirty="0" smtClean="0">
                <a:latin typeface="Arial" charset="0"/>
                <a:ea typeface="+mn-ea"/>
                <a:cs typeface="+mn-cs"/>
              </a:rPr>
              <a:t>observations: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None/>
              <a:defRPr/>
            </a:pPr>
            <a:endParaRPr lang="en-US" sz="3800" b="1" dirty="0">
              <a:solidFill>
                <a:srgbClr val="FF0000"/>
              </a:solidFill>
              <a:latin typeface="Arial" charset="0"/>
              <a:ea typeface="+mn-ea"/>
              <a:cs typeface="+mn-cs"/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sz="3800" b="1" dirty="0">
                <a:solidFill>
                  <a:srgbClr val="FF0000"/>
                </a:solidFill>
                <a:latin typeface="Arial" charset="0"/>
                <a:ea typeface="+mn-ea"/>
              </a:rPr>
              <a:t>No opinions or interpretations</a:t>
            </a:r>
            <a:r>
              <a:rPr lang="en-US" sz="3800" b="1" dirty="0" smtClean="0">
                <a:solidFill>
                  <a:srgbClr val="FF0000"/>
                </a:solidFill>
                <a:latin typeface="Arial" charset="0"/>
                <a:ea typeface="+mn-ea"/>
              </a:rPr>
              <a:t>!</a:t>
            </a:r>
            <a:endParaRPr lang="en-GB" sz="3800" b="1" dirty="0" smtClean="0">
              <a:solidFill>
                <a:srgbClr val="FF0000"/>
              </a:solidFill>
              <a:latin typeface="Tahoma" charset="0"/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GB" sz="3800" dirty="0" smtClean="0">
              <a:latin typeface="Tahoma" charset="0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3800" dirty="0" smtClean="0">
                <a:latin typeface="Tahoma" charset="0"/>
                <a:ea typeface="+mn-ea"/>
                <a:cs typeface="+mn-cs"/>
              </a:rPr>
              <a:t>Clear and concise summary of the data that was collected and the results of any statistical tests.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GB" sz="3800" dirty="0" smtClean="0">
              <a:latin typeface="Tahoma" charset="0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3800" dirty="0" smtClean="0">
                <a:latin typeface="Tahoma" charset="0"/>
                <a:ea typeface="+mn-ea"/>
                <a:cs typeface="+mn-cs"/>
              </a:rPr>
              <a:t>Each statistical test has its own format for reporting which should be adhered to.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GB" sz="3800" dirty="0" smtClean="0">
              <a:latin typeface="Tahoma" charset="0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3800" dirty="0" smtClean="0">
                <a:latin typeface="Tahoma" charset="0"/>
                <a:ea typeface="+mn-ea"/>
                <a:cs typeface="+mn-cs"/>
              </a:rPr>
              <a:t>The results section is one of the most feared sections of the report.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3800" b="1" dirty="0" smtClean="0">
                <a:ea typeface="+mn-ea"/>
                <a:cs typeface="+mn-cs"/>
              </a:rPr>
              <a:t>It </a:t>
            </a:r>
            <a:r>
              <a:rPr lang="en-US" sz="3800" b="1" dirty="0">
                <a:ea typeface="+mn-ea"/>
                <a:cs typeface="+mn-cs"/>
              </a:rPr>
              <a:t>is the core or heart of the </a:t>
            </a:r>
            <a:r>
              <a:rPr lang="en-US" sz="3800" b="1" dirty="0" smtClean="0">
                <a:ea typeface="+mn-ea"/>
                <a:cs typeface="+mn-cs"/>
              </a:rPr>
              <a:t>paper. </a:t>
            </a:r>
            <a:endParaRPr lang="en-US" sz="3800" b="1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4000" dirty="0" smtClean="0">
              <a:latin typeface="Tahoma" charset="0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b="1" i="1" smtClean="0"/>
              <a:t>Content of results: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GB" sz="2000" smtClean="0">
                <a:latin typeface="Tahoma" pitchFamily="34" charset="0"/>
              </a:rPr>
              <a:t>The results section  is purely objective.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>
                <a:latin typeface="Tahoma" pitchFamily="34" charset="0"/>
              </a:rPr>
              <a:t>It should start with descriptive (summary) statistics (e.g. mean, median, range etc.) before reporting any statistical tests.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endParaRPr lang="en-GB" sz="200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000" smtClean="0">
                <a:latin typeface="Tahoma" pitchFamily="34" charset="0"/>
              </a:rPr>
              <a:t>A summary table of descriptive statistics can be provided – only display information once and in one format (e.g. Written or table, table or chart).</a:t>
            </a:r>
          </a:p>
          <a:p>
            <a:pPr eaLnBrk="1" hangingPunct="1">
              <a:lnSpc>
                <a:spcPct val="80000"/>
              </a:lnSpc>
            </a:pPr>
            <a:endParaRPr lang="en-GB" sz="200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000" smtClean="0">
                <a:latin typeface="Tahoma" pitchFamily="34" charset="0"/>
              </a:rPr>
              <a:t>Use graphs where meaningful.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endParaRPr lang="en-GB" sz="200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000" smtClean="0">
                <a:latin typeface="Tahoma" pitchFamily="34" charset="0"/>
              </a:rPr>
              <a:t>Ensure axis are consistent, graphs and axis are titled.</a:t>
            </a:r>
          </a:p>
          <a:p>
            <a:pPr eaLnBrk="1" hangingPunct="1">
              <a:lnSpc>
                <a:spcPct val="80000"/>
              </a:lnSpc>
            </a:pPr>
            <a:endParaRPr lang="en-GB" sz="200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000" smtClean="0">
                <a:latin typeface="Tahoma" pitchFamily="34" charset="0"/>
              </a:rPr>
              <a:t>Report the statistical tests used in the study. 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>
                <a:latin typeface="Tahoma" pitchFamily="34" charset="0"/>
              </a:rPr>
              <a:t>Each statistical test has its own format for reporting which should be adhered to.</a:t>
            </a:r>
          </a:p>
          <a:p>
            <a:pPr eaLnBrk="1" hangingPunct="1">
              <a:lnSpc>
                <a:spcPct val="80000"/>
              </a:lnSpc>
            </a:pPr>
            <a:endParaRPr lang="en-US" sz="200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4000" b="1" i="1" smtClean="0"/>
              <a:t>Methods of presenting 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AutoNum type="arabicPeriod"/>
              <a:defRPr/>
            </a:pPr>
            <a:r>
              <a:rPr lang="en-US" dirty="0" smtClean="0">
                <a:ea typeface="+mn-ea"/>
                <a:cs typeface="+mn-cs"/>
              </a:rPr>
              <a:t>Directly in the text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AutoNum type="arabicPeriod"/>
              <a:defRPr/>
            </a:pPr>
            <a:r>
              <a:rPr lang="en-US" dirty="0" smtClean="0">
                <a:ea typeface="+mn-ea"/>
                <a:cs typeface="+mn-cs"/>
              </a:rPr>
              <a:t>In a table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charset="0"/>
              <a:buAutoNum type="arabicPeriod"/>
              <a:defRPr/>
            </a:pPr>
            <a:r>
              <a:rPr lang="en-US" dirty="0" smtClean="0">
                <a:ea typeface="+mn-ea"/>
                <a:cs typeface="+mn-cs"/>
              </a:rPr>
              <a:t>In a figure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All figures and tables </a:t>
            </a:r>
            <a:r>
              <a:rPr lang="en-US" b="1" i="1" u="sng" dirty="0" smtClean="0">
                <a:ea typeface="+mn-ea"/>
                <a:cs typeface="+mn-cs"/>
              </a:rPr>
              <a:t>must</a:t>
            </a:r>
            <a:r>
              <a:rPr lang="en-US" dirty="0" smtClean="0">
                <a:ea typeface="+mn-ea"/>
                <a:cs typeface="+mn-cs"/>
              </a:rPr>
              <a:t> be accompanied by a textual presentation of the key findings.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Never have a table or figure that is not mentioned in the text.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4. </a:t>
            </a:r>
            <a:r>
              <a:rPr lang="en-US" dirty="0">
                <a:ea typeface="+mn-ea"/>
                <a:cs typeface="+mn-cs"/>
              </a:rPr>
              <a:t>Do not include raw </a:t>
            </a:r>
            <a:r>
              <a:rPr lang="en-US" dirty="0" smtClean="0">
                <a:ea typeface="+mn-ea"/>
                <a:cs typeface="+mn-cs"/>
              </a:rPr>
              <a:t>data.</a:t>
            </a:r>
            <a:endParaRPr lang="en-US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  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b="1" i="1" smtClean="0"/>
              <a:t>Results/Text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7913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800" b="1" dirty="0">
                <a:ea typeface="+mn-ea"/>
                <a:cs typeface="+mn-cs"/>
              </a:rPr>
              <a:t>The</a:t>
            </a:r>
            <a:r>
              <a:rPr lang="en-US" sz="2800" b="1" dirty="0">
                <a:solidFill>
                  <a:srgbClr val="000000"/>
                </a:solidFill>
                <a:ea typeface="+mn-ea"/>
                <a:cs typeface="+mn-cs"/>
              </a:rPr>
              <a:t> text </a:t>
            </a:r>
            <a:r>
              <a:rPr lang="en-US" sz="2800" b="1" dirty="0" smtClean="0">
                <a:ea typeface="+mn-ea"/>
                <a:cs typeface="+mn-cs"/>
              </a:rPr>
              <a:t>should:</a:t>
            </a:r>
            <a:endParaRPr lang="en-US" sz="2800" dirty="0" smtClean="0">
              <a:ea typeface="+mn-ea"/>
              <a:cs typeface="+mn-cs"/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dirty="0">
                <a:ea typeface="+mn-ea"/>
              </a:rPr>
              <a:t>Guide readers through tables and figures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Summarize most important findings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b="1" dirty="0" smtClean="0">
                <a:ea typeface="+mn-ea"/>
              </a:rPr>
              <a:t>Stress on </a:t>
            </a:r>
            <a:r>
              <a:rPr lang="en-US" b="1" dirty="0">
                <a:ea typeface="+mn-ea"/>
              </a:rPr>
              <a:t>the major points</a:t>
            </a:r>
            <a:endParaRPr lang="en-US" dirty="0" smtClean="0">
              <a:ea typeface="+mn-ea"/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Provide clarifying information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Point to anomalies in the results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Provide appropriate statistical details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Begin each paragraph with a </a:t>
            </a:r>
            <a:r>
              <a:rPr lang="en-US" dirty="0" smtClean="0">
                <a:ea typeface="+mn-ea"/>
                <a:cs typeface="+mn-cs"/>
              </a:rPr>
              <a:t>result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Give specific comparisons</a:t>
            </a:r>
          </a:p>
          <a:p>
            <a:pPr marL="457200" lvl="1" indent="0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marL="457200" lvl="1" indent="0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b="1" i="1" smtClean="0"/>
              <a:t>Results/Text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Use the text of the paper to state the results of the study, then refer the reader to a table or figure where they can follow the data by themselves.</a:t>
            </a:r>
          </a:p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Describe your data and the patterns, trends, and relationships observed.</a:t>
            </a:r>
          </a:p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Proceed from most general features of the data to more specific results.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1232</Words>
  <Application>Microsoft Macintosh PowerPoint</Application>
  <PresentationFormat>عرض على الشاشة (3:4)‏</PresentationFormat>
  <Paragraphs>190</Paragraphs>
  <Slides>26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سمة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34" baseType="lpstr">
      <vt:lpstr>Calibri</vt:lpstr>
      <vt:lpstr>MS PGothic</vt:lpstr>
      <vt:lpstr>Arial</vt:lpstr>
      <vt:lpstr>Tahoma</vt:lpstr>
      <vt:lpstr>Wingdings</vt:lpstr>
      <vt:lpstr>Garamond</vt:lpstr>
      <vt:lpstr>ヒラギノ角ゴ Pro W3</vt:lpstr>
      <vt:lpstr>Office Theme</vt:lpstr>
      <vt:lpstr>Writing the “Results” &amp; “Discussion” sections</vt:lpstr>
      <vt:lpstr>Objectives of the session:</vt:lpstr>
      <vt:lpstr> Structure &amp; Content </vt:lpstr>
      <vt:lpstr>How to write results section?</vt:lpstr>
      <vt:lpstr>Introduction to the Results</vt:lpstr>
      <vt:lpstr>Content of results:</vt:lpstr>
      <vt:lpstr>Methods of presenting the data</vt:lpstr>
      <vt:lpstr>Results/Text</vt:lpstr>
      <vt:lpstr>Results/Text</vt:lpstr>
      <vt:lpstr>Results/Figures:</vt:lpstr>
      <vt:lpstr> Figures: </vt:lpstr>
      <vt:lpstr> Results/Tables: </vt:lpstr>
      <vt:lpstr>الشريحة 13</vt:lpstr>
      <vt:lpstr>Table or Figure ?</vt:lpstr>
      <vt:lpstr>Tables &amp; Figures</vt:lpstr>
      <vt:lpstr>Results  “Use the same order as in Methods” </vt:lpstr>
      <vt:lpstr>Visual data</vt:lpstr>
      <vt:lpstr>Results:</vt:lpstr>
      <vt:lpstr>Discussion</vt:lpstr>
      <vt:lpstr>How to write the Discussion?</vt:lpstr>
      <vt:lpstr>Discussion:</vt:lpstr>
      <vt:lpstr>الشريحة 22</vt:lpstr>
      <vt:lpstr>Components of the discussion:</vt:lpstr>
      <vt:lpstr>Discussion</vt:lpstr>
      <vt:lpstr>Summary: Discussion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results</dc:title>
  <dc:creator>Hala</dc:creator>
  <cp:lastModifiedBy>AA</cp:lastModifiedBy>
  <cp:revision>28</cp:revision>
  <dcterms:created xsi:type="dcterms:W3CDTF">2014-01-23T19:07:40Z</dcterms:created>
  <dcterms:modified xsi:type="dcterms:W3CDTF">2014-02-04T12:44:07Z</dcterms:modified>
</cp:coreProperties>
</file>