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7" r:id="rId3"/>
    <p:sldId id="314" r:id="rId4"/>
    <p:sldId id="320" r:id="rId5"/>
    <p:sldId id="316" r:id="rId6"/>
    <p:sldId id="321" r:id="rId7"/>
    <p:sldId id="305" r:id="rId8"/>
    <p:sldId id="296" r:id="rId9"/>
    <p:sldId id="317" r:id="rId10"/>
    <p:sldId id="334" r:id="rId11"/>
    <p:sldId id="324" r:id="rId12"/>
    <p:sldId id="279" r:id="rId13"/>
    <p:sldId id="299" r:id="rId14"/>
    <p:sldId id="333" r:id="rId15"/>
    <p:sldId id="325" r:id="rId16"/>
    <p:sldId id="280" r:id="rId17"/>
    <p:sldId id="300" r:id="rId18"/>
    <p:sldId id="281" r:id="rId19"/>
    <p:sldId id="302" r:id="rId20"/>
    <p:sldId id="282" r:id="rId21"/>
    <p:sldId id="306" r:id="rId22"/>
    <p:sldId id="308" r:id="rId23"/>
    <p:sldId id="309" r:id="rId24"/>
    <p:sldId id="283" r:id="rId25"/>
    <p:sldId id="326" r:id="rId26"/>
    <p:sldId id="284" r:id="rId27"/>
    <p:sldId id="328" r:id="rId28"/>
    <p:sldId id="330" r:id="rId29"/>
    <p:sldId id="310" r:id="rId30"/>
    <p:sldId id="293" r:id="rId31"/>
    <p:sldId id="307" r:id="rId32"/>
    <p:sldId id="332" r:id="rId33"/>
    <p:sldId id="288" r:id="rId34"/>
    <p:sldId id="31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7896A0-D4DA-4C1A-B4BA-510C83DBD1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8B5AE9E-93A0-4F60-BB65-1AF85F11515D}" type="datetimeFigureOut">
              <a:rPr lang="ar-EG"/>
              <a:pPr/>
              <a:t>04/04/1435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8A250B5-81A4-464F-A055-7DC7E90D6D84}" type="slidenum">
              <a:rPr lang="ar-EG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EF8880-6133-40E0-BEBF-097470B2538E}" type="slidenum">
              <a:rPr lang="ar-EG"/>
              <a:pPr/>
              <a:t>1</a:t>
            </a:fld>
            <a:endParaRPr lang="ar-E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995A7C-7153-44AE-ADA4-39A2E297C39B}" type="slidenum">
              <a:rPr lang="ar-EG"/>
              <a:pPr/>
              <a:t>19</a:t>
            </a:fld>
            <a:endParaRPr lang="ar-E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6CB39-0BE3-4C3A-8F57-A7231BEF532D}" type="slidenum">
              <a:rPr lang="ar-EG"/>
              <a:pPr/>
              <a:t>20</a:t>
            </a:fld>
            <a:endParaRPr lang="ar-E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930815-0DAB-4065-8C48-DDAF396E26DA}" type="slidenum">
              <a:rPr lang="ar-EG"/>
              <a:pPr/>
              <a:t>21</a:t>
            </a:fld>
            <a:endParaRPr lang="ar-E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A75C14-C9EB-4969-B097-C4DFAABFD57B}" type="slidenum">
              <a:rPr lang="ar-SA"/>
              <a:pPr/>
              <a:t>22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2C54E0-E0C2-41CE-899F-277ABECADBB5}" type="slidenum">
              <a:rPr lang="ar-SA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DB9D55-7370-4F9B-8A64-35422C8026C5}" type="slidenum">
              <a:rPr lang="ar-EG"/>
              <a:pPr/>
              <a:t>24</a:t>
            </a:fld>
            <a:endParaRPr lang="ar-E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C17BA4-69AA-4FEA-867B-40BBCA364411}" type="slidenum">
              <a:rPr lang="ar-EG"/>
              <a:pPr/>
              <a:t>26</a:t>
            </a:fld>
            <a:endParaRPr lang="ar-E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>
              <a:cs typeface="Arial" pitchFamily="34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E30F6B-7B5B-4618-B234-BC0C23650C23}" type="slidenum">
              <a:rPr lang="ar-EG"/>
              <a:pPr/>
              <a:t>29</a:t>
            </a:fld>
            <a:endParaRPr lang="ar-EG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FDDB54-0F7F-4F85-B71C-EB0D0CBA5528}" type="slidenum">
              <a:rPr lang="ar-EG"/>
              <a:pPr/>
              <a:t>30</a:t>
            </a:fld>
            <a:endParaRPr lang="ar-EG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DEDF4C-114F-40DE-9EA3-DCC3FE38CEAD}" type="slidenum">
              <a:rPr lang="ar-EG"/>
              <a:pPr/>
              <a:t>31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9DEF8A-9223-4008-9009-A6FA0198D7B1}" type="slidenum">
              <a:rPr lang="ar-EG"/>
              <a:pPr/>
              <a:t>2</a:t>
            </a:fld>
            <a:endParaRPr lang="ar-E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08230D-541F-4000-97EA-47900742193C}" type="slidenum">
              <a:rPr lang="ar-EG"/>
              <a:pPr/>
              <a:t>33</a:t>
            </a:fld>
            <a:endParaRPr lang="ar-E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>
              <a:cs typeface="Arial" pitchFamily="34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84E392-6F35-4737-AD3D-E765E5877C63}" type="slidenum">
              <a:rPr lang="ar-EG"/>
              <a:pPr/>
              <a:t>34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246DA1-CC56-4415-96E3-1E4F643F1A98}" type="slidenum">
              <a:rPr lang="ar-EG"/>
              <a:pPr/>
              <a:t>7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946DB2-19F3-4938-A4CD-7602AD706F05}" type="slidenum">
              <a:rPr lang="ar-EG"/>
              <a:pPr/>
              <a:t>8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145F0D-7677-46C1-A6A0-934B34A6F7CE}" type="slidenum">
              <a:rPr lang="ar-EG"/>
              <a:pPr/>
              <a:t>12</a:t>
            </a:fld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62400B-0AAC-4425-BB80-919409A8E69A}" type="slidenum">
              <a:rPr lang="ar-EG"/>
              <a:pPr/>
              <a:t>13</a:t>
            </a:fld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137452-5C84-4983-A843-77B4D91A9A02}" type="slidenum">
              <a:rPr lang="ar-EG"/>
              <a:pPr/>
              <a:t>16</a:t>
            </a:fld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2A52B6-41F6-48C4-A0E8-9DAD6037AF40}" type="slidenum">
              <a:rPr lang="ar-EG"/>
              <a:pPr/>
              <a:t>17</a:t>
            </a:fld>
            <a:endParaRPr lang="ar-E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cs typeface="Arial" pitchFamily="34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BAC0EB-95FA-4756-A0DE-D593998599F5}" type="slidenum">
              <a:rPr lang="ar-EG"/>
              <a:pPr/>
              <a:t>18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Community Intervention Studies: Methodology &amp; Applications (II)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0386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/>
              <a:t>Sunny Sallam, Ali Hasab, Ahmed Mandil</a:t>
            </a:r>
          </a:p>
          <a:p>
            <a:r>
              <a:rPr lang="en-US"/>
              <a:t>Epidemiology Dept., High Institute of Public Health, Alexandria University, Alexandria, Egypt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CDFB2-377C-466C-BF48-8EFD5DA4BD82}" type="datetime3">
              <a:rPr lang="en-US"/>
              <a:pPr/>
              <a:t>4 February 2014</a:t>
            </a:fld>
            <a:endParaRPr lang="ar-EG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A328D8-B0FF-430C-B36C-B875CA85D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24B4C-1F66-4A55-8137-58E24B0F2416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8FBD3-19DD-4F51-9F0E-C225AB770E2D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8E964-87B2-4589-BF67-D67E1A2C02C9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21C12-3816-4742-A817-0D82B4CFDE4C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662BA-2EAD-4948-A6F6-305373C00449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DFA97-375D-4A4B-8AD3-41DAC6BDF579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3BE1C-C065-48CC-BB72-BB01CAF7BBDF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AC14F-AAE8-4B85-A551-5D2BAF7EC215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E1D86-731F-4769-97A6-8CA9EC79923E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ABAA3-9F59-4AC7-9DDD-0FFC409F82D3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F3D74456-9152-4C55-9A2A-7FB41E4BF231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Scientific Publishing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endParaRPr lang="ar-EG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 autoUpdateAnimBg="0"/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c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tobacco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imedlit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16002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z="4400" smtClean="0"/>
              <a:t>Scientific writing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24000" y="4419600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Awatif Alam      &amp;     Ahmed Mandil</a:t>
            </a:r>
          </a:p>
          <a:p>
            <a:pPr algn="ctr"/>
            <a:r>
              <a:rPr lang="en-US"/>
              <a:t> Profs of Epidemiology</a:t>
            </a:r>
          </a:p>
          <a:p>
            <a:pPr algn="ctr"/>
            <a:r>
              <a:rPr lang="en-US"/>
              <a:t>College of Medicine/KSU 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mtClean="0"/>
              <a:t>General comments: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r>
              <a:rPr lang="en-US" smtClean="0"/>
              <a:t>Justify your ideas and conclusions with data, facts, and background literature and with sound reasoning.</a:t>
            </a:r>
          </a:p>
          <a:p>
            <a:r>
              <a:rPr lang="en-US" smtClean="0"/>
              <a:t>Plan your writing:  organize your thoughts and data, and sketch the report before actually writing.  </a:t>
            </a:r>
          </a:p>
          <a:p>
            <a:r>
              <a:rPr lang="en-US" smtClean="0"/>
              <a:t>This will help maximize your time efficiency and lead to a concise, well structured report.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91400" cy="7620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z="3200" smtClean="0"/>
              <a:t>Structure of a Scientific paper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5715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chemeClr val="tx2"/>
                </a:solidFill>
              </a:rPr>
              <a:t>Title</a:t>
            </a:r>
            <a:r>
              <a:rPr lang="en-US" dirty="0"/>
              <a:t>: Describe concisely the core contents of the paper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Abstract</a:t>
            </a:r>
            <a:r>
              <a:rPr lang="en-US" dirty="0"/>
              <a:t>: Summarize the major elements of the paper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Introduction</a:t>
            </a:r>
            <a:r>
              <a:rPr lang="en-US" dirty="0"/>
              <a:t>: provide context and rationale for the study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Materials</a:t>
            </a:r>
            <a:r>
              <a:rPr lang="en-US" dirty="0"/>
              <a:t>: Describe the experimental design so it is reproducible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Methods</a:t>
            </a:r>
            <a:r>
              <a:rPr lang="en-US" dirty="0"/>
              <a:t>: Describe the experimental procedures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Results</a:t>
            </a:r>
            <a:r>
              <a:rPr lang="en-US" dirty="0"/>
              <a:t>: Summarize the findings without interpretation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Discussion</a:t>
            </a:r>
            <a:r>
              <a:rPr lang="en-US" dirty="0"/>
              <a:t>: Interpret the findings of the study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Summary</a:t>
            </a:r>
            <a:r>
              <a:rPr lang="en-US" dirty="0"/>
              <a:t>: Summarize the findings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Acknowledgement</a:t>
            </a:r>
            <a:r>
              <a:rPr lang="en-US" dirty="0"/>
              <a:t>: Give credit to those who helped you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FF00"/>
                </a:solidFill>
              </a:rPr>
              <a:t>References</a:t>
            </a:r>
            <a:r>
              <a:rPr lang="en-US" dirty="0"/>
              <a:t>: List all scientific papers, books and websites that you cited </a:t>
            </a:r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endParaRPr lang="en-US" sz="2600" dirty="0"/>
          </a:p>
          <a:p>
            <a:pPr>
              <a:lnSpc>
                <a:spcPct val="80000"/>
              </a:lnSpc>
              <a:buFont typeface="Wingdings" charset="0"/>
              <a:buChar char="n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7D75F52A-FAF4-4ABC-BA2F-395F76A31195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447800"/>
          </a:xfrm>
        </p:spPr>
        <p:txBody>
          <a:bodyPr/>
          <a:lstStyle/>
          <a:p>
            <a:pPr eaLnBrk="1" hangingPunct="1"/>
            <a:r>
              <a:rPr lang="en-US" sz="5400" smtClean="0"/>
              <a:t>Title</a:t>
            </a:r>
            <a:r>
              <a:rPr lang="en-US" smtClean="0"/>
              <a:t> 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225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A title of a scientific paper should be: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Concise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Informative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Innovative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Interesting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Considerate of target readership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Avoids excessive adjectives, and preferably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Reflecting person / place / time of the study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Authors</a:t>
            </a:r>
            <a:endParaRPr lang="ar-EG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tx2"/>
              </a:buClr>
              <a:buSzPct val="75000"/>
              <a:buFontTx/>
              <a:buNone/>
            </a:pPr>
            <a:r>
              <a:rPr lang="en-US" sz="4000" smtClean="0"/>
              <a:t>	</a:t>
            </a:r>
            <a:r>
              <a:rPr lang="en-US" sz="3600" smtClean="0"/>
              <a:t>Authors should be mentioned in order of their contribution to the scientific research / write up, with clear reference to their affiliation.  Corresponding author should provide his / her coordinates (affiliation, mailing address, email address, etc) </a:t>
            </a:r>
          </a:p>
          <a:p>
            <a:pPr eaLnBrk="1" hangingPunct="1"/>
            <a:endParaRPr lang="ar-EG" smtClean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5BC267C5-616B-4B0F-85A1-1D723F5A84BD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mtClean="0"/>
              <a:t>Authorship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All authors should have made substantial contributions </a:t>
            </a:r>
            <a:r>
              <a:rPr lang="en-US" dirty="0" smtClean="0"/>
              <a:t>to </a:t>
            </a:r>
            <a:r>
              <a:rPr lang="en-US" b="1" i="1" dirty="0" smtClean="0">
                <a:solidFill>
                  <a:srgbClr val="FFFF00"/>
                </a:solidFill>
              </a:rPr>
              <a:t>all of the following:</a:t>
            </a:r>
            <a:endParaRPr lang="en-US" b="1" i="1" dirty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charset="0"/>
              </a:rPr>
              <a:t>Concept / design / execution of the study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charset="0"/>
              </a:rPr>
              <a:t>Analysis / interpretation of data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charset="0"/>
              </a:rPr>
              <a:t>Drafting the article / critically revising it for important intellectual content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charset="0"/>
              </a:rPr>
              <a:t>Final approval of the version to be published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dirty="0">
                <a:effectLst/>
              </a:rPr>
              <a:t>General supervision, data collection, fund-raising are not enough for inclusion in co-authorship</a:t>
            </a:r>
          </a:p>
          <a:p>
            <a:pPr>
              <a:buFont typeface="Wingdings" charset="0"/>
              <a:buChar char="n"/>
              <a:defRPr/>
            </a:pPr>
            <a:endParaRPr lang="en-US" dirty="0"/>
          </a:p>
        </p:txBody>
      </p:sp>
      <p:sp>
        <p:nvSpPr>
          <p:cNvPr id="706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44551E-EE56-4FD9-8A3D-4A2DF4352726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943600" cy="10668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An abstract: should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clear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concise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reflects the essence of the whole paper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stands alone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 the order of 150 – 250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includes: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Rationale (why was the study performed)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Objectives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Methodology (how / what was done)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Main results (what was found)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Main recommendations</a:t>
            </a:r>
          </a:p>
          <a:p>
            <a:endParaRPr lang="en-US" smtClean="0"/>
          </a:p>
        </p:txBody>
      </p:sp>
      <p:sp>
        <p:nvSpPr>
          <p:cNvPr id="716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174C24D-F409-49BD-BF87-B2A033ADAFE0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368C1C03-6CC2-4476-8F7B-5866ED36976A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Introduction (I)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Questions to be asked beforehand</a:t>
            </a:r>
            <a:r>
              <a:rPr lang="en-US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do I have to say 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 it worth saying 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right format of the message 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Who is the audience for my message?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Which is the right journal for such message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Introduction (II)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An effective introduction</a:t>
            </a:r>
            <a:r>
              <a:rPr lang="en-US" dirty="0" smtClean="0">
                <a:ea typeface="+mn-ea"/>
                <a:cs typeface="+mn-cs"/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Hooks readership from the first sentence (interesting / exciting)</a:t>
            </a:r>
          </a:p>
          <a:p>
            <a:pPr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Is concise, yet informative</a:t>
            </a:r>
          </a:p>
          <a:p>
            <a:pPr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Briefly includes what was done before in this field (literature review): up-to-date</a:t>
            </a:r>
          </a:p>
          <a:p>
            <a:pPr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Reflects the importance of carrying out this study (rationale / statement of need) </a:t>
            </a:r>
          </a:p>
          <a:p>
            <a:pPr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States its aims / objectives, SMART-</a:t>
            </a:r>
            <a:r>
              <a:rPr lang="en-US" sz="2800" dirty="0" err="1" smtClean="0">
                <a:ea typeface="+mn-ea"/>
                <a:cs typeface="+mn-cs"/>
              </a:rPr>
              <a:t>ly</a:t>
            </a: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AAF0C671-4CDA-4C73-B408-A6AEAD4797C1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3942A82E-F348-4A36-888B-BE4BC7624617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Methodology (I)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3768725"/>
          </a:xfrm>
        </p:spPr>
        <p:txBody>
          <a:bodyPr/>
          <a:lstStyle/>
          <a:p>
            <a:pPr eaLnBrk="1" hangingPunct="1"/>
            <a:r>
              <a:rPr lang="en-US" sz="3600" smtClean="0"/>
              <a:t>How was the study </a:t>
            </a:r>
            <a:r>
              <a:rPr lang="en-US" sz="3600" smtClean="0">
                <a:solidFill>
                  <a:schemeClr val="tx2"/>
                </a:solidFill>
              </a:rPr>
              <a:t>designed ?</a:t>
            </a:r>
          </a:p>
          <a:p>
            <a:pPr eaLnBrk="1" hangingPunct="1"/>
            <a:r>
              <a:rPr lang="en-US" sz="3600" smtClean="0"/>
              <a:t>How was the study </a:t>
            </a:r>
            <a:r>
              <a:rPr lang="en-US" sz="3600" smtClean="0">
                <a:solidFill>
                  <a:schemeClr val="tx2"/>
                </a:solidFill>
              </a:rPr>
              <a:t>carried out ?</a:t>
            </a:r>
          </a:p>
          <a:p>
            <a:pPr eaLnBrk="1" hangingPunct="1"/>
            <a:r>
              <a:rPr lang="en-US" sz="3600" smtClean="0"/>
              <a:t>How were the data </a:t>
            </a:r>
            <a:r>
              <a:rPr lang="en-US" sz="3600" smtClean="0">
                <a:solidFill>
                  <a:schemeClr val="tx2"/>
                </a:solidFill>
              </a:rPr>
              <a:t>analyzed 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235E7F3B-B61E-4C27-A7EC-FBEB7E5BCDB0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Methodology (II)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How the study was designed</a:t>
            </a:r>
            <a:r>
              <a:rPr lang="en-US" dirty="0" smtClean="0">
                <a:ea typeface="+mn-ea"/>
                <a:cs typeface="+mn-cs"/>
              </a:rPr>
              <a:t> (briefly include: type of study design, suitability of choice for objectives of the study, study sequence)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How the study was carried out</a:t>
            </a:r>
            <a:r>
              <a:rPr lang="en-US" dirty="0" smtClean="0">
                <a:ea typeface="+mn-ea"/>
                <a:cs typeface="+mn-cs"/>
              </a:rPr>
              <a:t> (briefly include information on: sample selection, inclusion / exclusion criteria, instruments utilized, variables considered, referenced techniques, personnel / research team, pilot / actual data collection experience, ethical considerations)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How the data were analyzed</a:t>
            </a:r>
            <a:r>
              <a:rPr lang="en-US" dirty="0" smtClean="0">
                <a:ea typeface="+mn-ea"/>
                <a:cs typeface="+mn-cs"/>
              </a:rPr>
              <a:t> (software, </a:t>
            </a:r>
            <a:r>
              <a:rPr lang="en-US" dirty="0" err="1" smtClean="0">
                <a:ea typeface="+mn-ea"/>
                <a:cs typeface="+mn-cs"/>
              </a:rPr>
              <a:t>biostatistical</a:t>
            </a:r>
            <a:r>
              <a:rPr lang="en-US" dirty="0" smtClean="0">
                <a:ea typeface="+mn-ea"/>
                <a:cs typeface="+mn-cs"/>
              </a:rPr>
              <a:t> techniques and methods)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675295E5-AAA2-448F-AF42-E43B58434015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47800"/>
          </a:xfrm>
        </p:spPr>
        <p:txBody>
          <a:bodyPr/>
          <a:lstStyle/>
          <a:p>
            <a:pPr eaLnBrk="1" hangingPunct="1"/>
            <a:r>
              <a:rPr lang="en-US" sz="4000" smtClean="0"/>
              <a:t>Objectives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By the end of the session students should be able to understand;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what is considered a scientific publication 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Structure of a scientific paper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Ethics of publication</a:t>
            </a:r>
          </a:p>
          <a:p>
            <a:pPr eaLnBrk="1" hangingPunct="1"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2E72C66D-61D1-4BB9-9513-A82EF7FAED42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8382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Results (I)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Should provide answers to questions raised in the </a:t>
            </a:r>
            <a:r>
              <a:rPr lang="en-US" sz="3200" smtClean="0">
                <a:solidFill>
                  <a:schemeClr val="tx2"/>
                </a:solidFill>
              </a:rPr>
              <a:t>Introduction</a:t>
            </a:r>
            <a:r>
              <a:rPr lang="en-US" sz="3200" smtClean="0"/>
              <a:t> section, in a concise yet informative fashion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Lead readers to one</a:t>
            </a:r>
            <a:r>
              <a:rPr lang="ja-JP" altLang="en-US" sz="3200" smtClean="0"/>
              <a:t>’</a:t>
            </a:r>
            <a:r>
              <a:rPr lang="en-US" altLang="ja-JP" sz="3200" smtClean="0"/>
              <a:t>s thoughts through an intelligent mixture of text, tables &amp; illustrations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Allows different levels of readership appreciate / understand the important outcomes of the study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DD0951DB-AADE-41C8-9906-E09067B8212F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Results (II)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Narrative</a:t>
            </a:r>
            <a:r>
              <a:rPr lang="en-US" smtClean="0">
                <a:solidFill>
                  <a:schemeClr val="tx2"/>
                </a:solidFill>
              </a:rPr>
              <a:t> (text)</a:t>
            </a:r>
            <a:r>
              <a:rPr lang="en-US" smtClean="0"/>
              <a:t>: includes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description of the subjects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response rate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important findings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helps reading tables / illustrations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highlights important contents, in a story-like format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Tables:</a:t>
            </a:r>
            <a:r>
              <a:rPr lang="en-US" smtClean="0"/>
              <a:t> summarize the evidence (body of the results, statistical validity of conclusions)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Illustrations </a:t>
            </a:r>
            <a:r>
              <a:rPr lang="en-US" smtClean="0"/>
              <a:t>(graphics / photographs / micrographs): clearly / quickly / effectively reflect highlights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Scientific Publishing</a:t>
            </a: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 w="9525"/>
        </p:spPr>
        <p:txBody>
          <a:bodyPr/>
          <a:lstStyle/>
          <a:p>
            <a:fld id="{D3A30E71-12AE-41EA-AD33-97FA19667DFB}" type="slidenum">
              <a:rPr lang="ar-SA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x-none" sz="2400">
                <a:ea typeface="+mj-ea"/>
                <a:cs typeface="+mj-cs"/>
              </a:rPr>
              <a:t>Distribution of RTAs by Type of Injury, KFHU Records, Eastern Province, January - March 1998</a:t>
            </a:r>
            <a:endParaRPr lang="en-US" altLang="x-none" sz="3200">
              <a:ea typeface="+mj-ea"/>
              <a:cs typeface="+mj-cs"/>
            </a:endParaRPr>
          </a:p>
        </p:txBody>
      </p:sp>
      <p:graphicFrame>
        <p:nvGraphicFramePr>
          <p:cNvPr id="143360" name="Object 2"/>
          <p:cNvGraphicFramePr>
            <a:graphicFrameLocks noChangeAspect="1"/>
          </p:cNvGraphicFramePr>
          <p:nvPr/>
        </p:nvGraphicFramePr>
        <p:xfrm>
          <a:off x="762000" y="2133600"/>
          <a:ext cx="7720013" cy="4062413"/>
        </p:xfrm>
        <a:graphic>
          <a:graphicData uri="http://schemas.openxmlformats.org/presentationml/2006/ole">
            <p:oleObj spid="_x0000_s46084" name="Chart" r:id="rId4" imgW="7721600" imgH="4064000" progId="MSGraph.Chart.8">
              <p:embed followColorScheme="full"/>
            </p:oleObj>
          </a:graphicData>
        </a:graphic>
      </p:graphicFrame>
      <p:sp>
        <p:nvSpPr>
          <p:cNvPr id="46085" name="Date Placeholder 5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B56C0924-8CED-4FEE-BE21-017A18B47FBE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OleChart spid="1433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Scientific Publishing</a:t>
            </a:r>
          </a:p>
        </p:txBody>
      </p:sp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 w="9525"/>
        </p:spPr>
        <p:txBody>
          <a:bodyPr/>
          <a:lstStyle/>
          <a:p>
            <a:fld id="{9661D4C9-1B72-4D44-8D36-87DB916D27EE}" type="slidenum">
              <a:rPr lang="ar-SA"/>
              <a:pPr/>
              <a:t>23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 sz="2400">
                <a:ea typeface="+mj-ea"/>
                <a:cs typeface="+mj-cs"/>
              </a:rPr>
              <a:t>Distribution of RTAs by Cause, Traffic Police Records, Eastern Province, KSA, 1417-1418 H</a:t>
            </a:r>
            <a:endParaRPr lang="en-US" altLang="x-none" sz="3200">
              <a:ea typeface="+mj-ea"/>
              <a:cs typeface="+mj-cs"/>
            </a:endParaRPr>
          </a:p>
        </p:txBody>
      </p:sp>
      <p:graphicFrame>
        <p:nvGraphicFramePr>
          <p:cNvPr id="138240" name="Object 2"/>
          <p:cNvGraphicFramePr>
            <a:graphicFrameLocks noChangeAspect="1"/>
          </p:cNvGraphicFramePr>
          <p:nvPr/>
        </p:nvGraphicFramePr>
        <p:xfrm>
          <a:off x="609600" y="2057400"/>
          <a:ext cx="8077200" cy="4060825"/>
        </p:xfrm>
        <a:graphic>
          <a:graphicData uri="http://schemas.openxmlformats.org/presentationml/2006/ole">
            <p:oleObj spid="_x0000_s48132" name="Chart" r:id="rId4" imgW="8051800" imgH="4051300" progId="MSGraph.Chart.8">
              <p:embed followColorScheme="full"/>
            </p:oleObj>
          </a:graphicData>
        </a:graphic>
      </p:graphicFrame>
      <p:sp>
        <p:nvSpPr>
          <p:cNvPr id="48133" name="Date Placeholder 5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989D958A-D216-4B93-B183-4A8FF489FBAA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OleChart spid="1382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7E6906D7-D5E1-4E80-9B96-4AA85BDE40E0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Considered an exercise of logic and discipline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States / challenges the main findings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Highlights any shortcomings of the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Compares results with published findings / reports, provides possible explanations for disparities / inconsistencies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Discusses the implications of the findings, including possible recommendations, policy implications and need for further study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Acknowledgements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Thank all who have directly contributed to the work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Thank any sponsoring organizations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Thank any external reviewer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Do not thank relatives and friends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22FFC3D2-7A21-47C4-A736-63EE2074B711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54525"/>
          </a:xfrm>
        </p:spPr>
        <p:txBody>
          <a:bodyPr/>
          <a:lstStyle/>
          <a:p>
            <a:pPr eaLnBrk="1" hangingPunct="1"/>
            <a:r>
              <a:rPr lang="en-US" sz="2000" smtClean="0"/>
              <a:t>Knowledge of previous work is critical to  the success and soundness of the study, credibility of the scientific paper</a:t>
            </a:r>
          </a:p>
          <a:p>
            <a:pPr eaLnBrk="1" hangingPunct="1"/>
            <a:r>
              <a:rPr lang="en-US" sz="2000" smtClean="0"/>
              <a:t>References should be restricted to those with direct bearing on the work described i.e.</a:t>
            </a:r>
            <a:r>
              <a:rPr lang="en-US" sz="2000" b="1" smtClean="0">
                <a:latin typeface="Arial" pitchFamily="34" charset="0"/>
              </a:rPr>
              <a:t> only the works that you have actually read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ja-JP" altLang="en-US" sz="2000" smtClean="0">
                <a:solidFill>
                  <a:schemeClr val="tx2"/>
                </a:solidFill>
              </a:rPr>
              <a:t>“</a:t>
            </a:r>
            <a:r>
              <a:rPr lang="en-US" altLang="ja-JP" sz="2000" smtClean="0">
                <a:solidFill>
                  <a:schemeClr val="tx2"/>
                </a:solidFill>
              </a:rPr>
              <a:t>Instructions to authors</a:t>
            </a:r>
            <a:r>
              <a:rPr lang="ja-JP" altLang="en-US" sz="2000" smtClean="0">
                <a:solidFill>
                  <a:schemeClr val="tx2"/>
                </a:solidFill>
              </a:rPr>
              <a:t>”</a:t>
            </a:r>
            <a:r>
              <a:rPr lang="en-US" altLang="ja-JP" sz="2000" smtClean="0"/>
              <a:t> of the respective journal should be reviewed for style to be used in citing references, e.g. Vancouver  style, Harvard style, etc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References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" pitchFamily="34" charset="0"/>
              </a:rPr>
              <a:t>Should be clear enough for the reader to locate it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Should contain: author name(s), title, location, date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Location: 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Publisher and city (for books)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Journal name volume and page(s) (for articles)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Conference name, date, and location, and page in the proceedings (for conference papers)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Department and University (for theses)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URL (for Web pages)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Follow the imposed format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References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" pitchFamily="34" charset="0"/>
              </a:rPr>
              <a:t>Refereed journals are better than conference papers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Conference papers are better than Web sites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Try to avoid Web sites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They are not reviewed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</a:rPr>
              <a:t>They are transient</a:t>
            </a:r>
          </a:p>
          <a:p>
            <a:pPr lvl="1" eaLnBrk="1" hangingPunct="1"/>
            <a:r>
              <a:rPr lang="en-US" sz="2200" smtClean="0">
                <a:latin typeface="Arial" pitchFamily="34" charset="0"/>
                <a:sym typeface="Wingdings" pitchFamily="2" charset="2"/>
              </a:rPr>
              <a:t> try to locate similar information in regular literature</a:t>
            </a:r>
            <a:endParaRPr lang="en-US" sz="2200" smtClean="0">
              <a:latin typeface="Arial" pitchFamily="34" charset="0"/>
            </a:endParaRPr>
          </a:p>
          <a:p>
            <a:pPr eaLnBrk="1" hangingPunct="1"/>
            <a:r>
              <a:rPr lang="en-US" sz="2600" smtClean="0">
                <a:latin typeface="Arial" pitchFamily="34" charset="0"/>
              </a:rPr>
              <a:t>Encyclopedias, textbooks, lab sheets are poor references</a:t>
            </a:r>
          </a:p>
          <a:p>
            <a:pPr eaLnBrk="1" hangingPunct="1"/>
            <a:r>
              <a:rPr lang="en-US" sz="2600" smtClean="0">
                <a:latin typeface="Arial" pitchFamily="34" charset="0"/>
              </a:rPr>
              <a:t>Review articles are particularly valuable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mtClean="0"/>
              <a:t>References </a:t>
            </a:r>
            <a:endParaRPr lang="ar-E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Sources for references include: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Printed indices:</a:t>
            </a:r>
            <a:r>
              <a:rPr lang="en-US" smtClean="0"/>
              <a:t> Index Medicus (author, subject), Excerpta Medica, Science Citation Index, Biological Extracts, etc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Electronic databases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International:</a:t>
            </a:r>
            <a:r>
              <a:rPr lang="en-US" smtClean="0"/>
              <a:t> PubMed, Ovid, Medline (Index Medicus), EMBASE (Excerpta Medica), Biosis (biology), IPA (drug development), Toxline (toxicology)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Regional:</a:t>
            </a:r>
            <a:r>
              <a:rPr lang="en-US" smtClean="0"/>
              <a:t> IMEMR (of WHO/EMRO), Center for Arab Genomic Studies (CAGS) 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National:</a:t>
            </a:r>
            <a:r>
              <a:rPr lang="en-US" smtClean="0"/>
              <a:t> CAPMAS, ENSTINET, etc</a:t>
            </a:r>
          </a:p>
          <a:p>
            <a:pPr>
              <a:buFont typeface="Wingdings" pitchFamily="2" charset="2"/>
              <a:buNone/>
            </a:pPr>
            <a:endParaRPr lang="ar-EG" smtClean="0"/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03D20645-5BA9-47CC-AE0C-3463ABE154D9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IMRAD </a:t>
            </a:r>
            <a:br>
              <a:rPr lang="en-US" smtClean="0"/>
            </a:br>
            <a:r>
              <a:rPr lang="en-US" i="1" smtClean="0"/>
              <a:t>a mirror of your research process</a:t>
            </a:r>
            <a:r>
              <a:rPr lang="en-US" smtClean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/>
              <a:t>ntroduction</a:t>
            </a:r>
          </a:p>
          <a:p>
            <a:pPr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dirty="0" smtClean="0"/>
              <a:t>aterial &amp; Methods</a:t>
            </a:r>
          </a:p>
          <a:p>
            <a:pPr>
              <a:buFont typeface="Wingdings" charset="0"/>
              <a:buNone/>
              <a:defRPr/>
            </a:pPr>
            <a:endParaRPr lang="en-US" b="1" dirty="0" smtClean="0"/>
          </a:p>
          <a:p>
            <a:pPr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dirty="0" smtClean="0"/>
              <a:t>esults</a:t>
            </a:r>
          </a:p>
          <a:p>
            <a:pPr>
              <a:buFont typeface="Wingdings" charset="0"/>
              <a:buNone/>
              <a:defRPr/>
            </a:pPr>
            <a:endParaRPr lang="en-US" b="1" dirty="0" smtClean="0"/>
          </a:p>
          <a:p>
            <a:pPr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nd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/>
              <a:t>iscussion </a:t>
            </a:r>
          </a:p>
          <a:p>
            <a:pPr>
              <a:buFont typeface="Wingdings" charset="0"/>
              <a:buChar char="n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 smtClean="0"/>
              <a:t>Ask a question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Attempt to answer the question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Obtain and compile data</a:t>
            </a:r>
          </a:p>
          <a:p>
            <a:pPr>
              <a:buFont typeface="Wingdings" charset="0"/>
              <a:buNone/>
              <a:defRPr/>
            </a:pPr>
            <a:endParaRPr lang="en-US" dirty="0" smtClean="0"/>
          </a:p>
          <a:p>
            <a:pPr>
              <a:buFont typeface="Wingdings" charset="0"/>
              <a:buNone/>
              <a:defRPr/>
            </a:pPr>
            <a:r>
              <a:rPr lang="en-US" dirty="0" smtClean="0"/>
              <a:t>Answer the question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5795104F-6332-4858-9574-EC502A872E19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Citing References</a:t>
            </a:r>
            <a:br>
              <a:rPr lang="en-US" smtClean="0"/>
            </a:br>
            <a:r>
              <a:rPr lang="en-US" smtClean="0"/>
              <a:t>(Vancouver Style) 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37687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Arial" pitchFamily="34" charset="0"/>
              </a:rPr>
              <a:t>UNAIDS/WHO.  HIV/AIDS epidemic update: December, 2008.  Geneva: UNAIDS/WHO, 2008. </a:t>
            </a:r>
            <a:r>
              <a:rPr lang="en-US" sz="2000" smtClean="0">
                <a:solidFill>
                  <a:srgbClr val="FFFF00"/>
                </a:solidFill>
                <a:cs typeface="Arial" pitchFamily="34" charset="0"/>
              </a:rPr>
              <a:t>[official document]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Times New Roman" pitchFamily="18" charset="0"/>
              </a:rPr>
              <a:t>Statistical Package for Social Sciences  (for Personal Computers)  [SPSS-PC].  Version 11.  SPSS Co.  (444 N. Michigan Avenue, Chicago, Illinois, U.S.A.), 2007.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[statistical software]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Times New Roman" pitchFamily="18" charset="0"/>
              </a:rPr>
              <a:t>Al-Zahrani A.  A national study of obesity in Saudi Arabia.  MD thesis. Riyadh: King Saud University, 2005 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[doctoral thesis]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Times New Roman" pitchFamily="18" charset="0"/>
              </a:rPr>
              <a:t>Mandil AMA, Aboul-Azm S, Bahnassy AA, Bashawri L.  KAP study concerning HIV/AIDS among nursing students, Eastern Province, Saudi Arabia.  Bull HIPH 2000; 30(2): 391 - 404.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[published article in a scientific journal]</a:t>
            </a:r>
            <a:endParaRPr lang="en-US" sz="160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55BE4272-DA7F-4D0F-9AC3-A1C13A2D21A2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Scientific Publishing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Citing References</a:t>
            </a:r>
            <a:br>
              <a:rPr lang="en-US" smtClean="0"/>
            </a:br>
            <a:r>
              <a:rPr lang="en-US" smtClean="0"/>
              <a:t>(Vancouver Style) II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3921125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Times New Roman" pitchFamily="18" charset="0"/>
              </a:rPr>
              <a:t>Last JM. </a:t>
            </a:r>
            <a:r>
              <a:rPr lang="en-US" sz="2000" b="1" i="1" smtClean="0">
                <a:solidFill>
                  <a:schemeClr val="hlink"/>
                </a:solidFill>
                <a:cs typeface="Times New Roman" pitchFamily="18" charset="0"/>
              </a:rPr>
              <a:t>A dictionary of epidemiology</a:t>
            </a:r>
            <a:r>
              <a:rPr lang="en-US" sz="2000" smtClean="0">
                <a:cs typeface="Times New Roman" pitchFamily="18" charset="0"/>
              </a:rPr>
              <a:t>. 5</a:t>
            </a:r>
            <a:r>
              <a:rPr lang="en-US" sz="2000" baseline="30000" smtClean="0">
                <a:cs typeface="Times New Roman" pitchFamily="18" charset="0"/>
              </a:rPr>
              <a:t>th</a:t>
            </a:r>
            <a:r>
              <a:rPr lang="en-US" sz="2000" smtClean="0">
                <a:cs typeface="Times New Roman" pitchFamily="18" charset="0"/>
              </a:rPr>
              <a:t> edition.  New York, Oxford, Toronto: Oxford University Press,  2008.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[book]</a:t>
            </a:r>
            <a:endParaRPr lang="en-US" sz="2000" smtClean="0"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cs typeface="Times New Roman" pitchFamily="18" charset="0"/>
              </a:rPr>
              <a:t>Krauss JFK.  Occupational health.  In: Beaglehole R, Bonita R, Kjellstrom T. 2</a:t>
            </a:r>
            <a:r>
              <a:rPr lang="en-US" sz="2000" baseline="30000" smtClean="0">
                <a:cs typeface="Times New Roman" pitchFamily="18" charset="0"/>
              </a:rPr>
              <a:t>nd</a:t>
            </a:r>
            <a:r>
              <a:rPr lang="en-US" sz="2000" smtClean="0">
                <a:cs typeface="Times New Roman" pitchFamily="18" charset="0"/>
              </a:rPr>
              <a:t> edition. </a:t>
            </a:r>
            <a:r>
              <a:rPr lang="en-US" sz="2000" b="1" i="1" smtClean="0">
                <a:solidFill>
                  <a:schemeClr val="hlink"/>
                </a:solidFill>
                <a:cs typeface="Times New Roman" pitchFamily="18" charset="0"/>
              </a:rPr>
              <a:t>Basic epidemiology</a:t>
            </a:r>
            <a:r>
              <a:rPr lang="en-US" sz="2000" smtClean="0">
                <a:cs typeface="Times New Roman" pitchFamily="18" charset="0"/>
              </a:rPr>
              <a:t>.  Geneva: WHO, 2006. 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[book chapter]</a:t>
            </a:r>
          </a:p>
          <a:p>
            <a:pPr marL="533400" indent="-533400" eaLnBrk="1" hangingPunct="1">
              <a:buFont typeface="Arial Rounded MT Bold" pitchFamily="34" charset="0"/>
              <a:buAutoNum type="arabicPeriod"/>
            </a:pPr>
            <a:r>
              <a:rPr lang="en-US" sz="2000" smtClean="0"/>
              <a:t>Non-communicable diseases report.  </a:t>
            </a:r>
            <a:r>
              <a:rPr lang="en-US" sz="2000" smtClean="0">
                <a:hlinkClick r:id="rId3"/>
              </a:rPr>
              <a:t>http://www.who.int/ncd</a:t>
            </a:r>
            <a:r>
              <a:rPr lang="en-US" sz="2000" smtClean="0"/>
              <a:t>  (accessed on ……..)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	 [Internet source]</a:t>
            </a:r>
          </a:p>
          <a:p>
            <a:pPr marL="533400" indent="-533400" eaLnBrk="1" hangingPunct="1">
              <a:buFont typeface="Arial Rounded MT Bold" pitchFamily="34" charset="0"/>
              <a:buAutoNum type="arabicPeriod" startAt="4"/>
            </a:pPr>
            <a:r>
              <a:rPr lang="en-US" sz="2000" smtClean="0"/>
              <a:t>Tobacco control policies. </a:t>
            </a:r>
            <a:r>
              <a:rPr lang="en-US" sz="2000" smtClean="0">
                <a:hlinkClick r:id="rId4"/>
              </a:rPr>
              <a:t>http://www.cdc.gov/tobacco</a:t>
            </a:r>
            <a:r>
              <a:rPr lang="en-US" sz="2000" smtClean="0"/>
              <a:t>   (accessed on …………..) </a:t>
            </a:r>
            <a:r>
              <a:rPr lang="en-US" sz="2000" smtClean="0">
                <a:solidFill>
                  <a:srgbClr val="FFFF00"/>
                </a:solidFill>
                <a:cs typeface="Times New Roman" pitchFamily="18" charset="0"/>
              </a:rPr>
              <a:t>[Internet source]</a:t>
            </a:r>
            <a:endParaRPr lang="en-US" sz="200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 </a:t>
            </a:r>
          </a:p>
        </p:txBody>
      </p:sp>
      <p:sp>
        <p:nvSpPr>
          <p:cNvPr id="614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9525"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Appendices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Additional material that is only meant for technical 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E.g.: mathematical proofs, raw results, circuit diagrams, 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Non-essential to comprehension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Further clarify report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Each appendix should contain different data/information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</a:rPr>
              <a:t>Appendices should be referred to in the text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5A7C8273-BA42-4B7B-8EF4-4A42D8C4CEDC}" type="datetime3">
              <a:rPr lang="en-US"/>
              <a:pPr/>
              <a:t>4 February 2014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Ethics for Publication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Authorship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Confidentiality / Subject privacy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Conflict of interest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Editorial freedom / integrity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Peer review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Research ethics / integrity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Redundant publication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Multiple application for consideration for publication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Further Reading</a:t>
            </a:r>
            <a:endParaRPr lang="ar-E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000" smtClean="0"/>
              <a:t>University of Queensland (2009) </a:t>
            </a:r>
            <a:r>
              <a:rPr lang="en-US" sz="200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References/Bibliography Harvard Style</a:t>
            </a:r>
            <a:r>
              <a:rPr lang="en-US" sz="2000" smtClean="0">
                <a:effectLst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http://www.library.uq.edu.au/training/citation/harvard_6.pdf</a:t>
            </a:r>
          </a:p>
          <a:p>
            <a:r>
              <a:rPr lang="en-US" sz="2000" smtClean="0"/>
              <a:t>Hall GM.  </a:t>
            </a:r>
            <a:r>
              <a:rPr lang="en-US" sz="2000" smtClean="0">
                <a:solidFill>
                  <a:schemeClr val="tx2"/>
                </a:solidFill>
              </a:rPr>
              <a:t>How to write a paper</a:t>
            </a:r>
            <a:r>
              <a:rPr lang="en-US" sz="2000" smtClean="0"/>
              <a:t>. 2</a:t>
            </a:r>
            <a:r>
              <a:rPr lang="en-US" sz="2000" baseline="30000" smtClean="0"/>
              <a:t>nd</a:t>
            </a:r>
            <a:r>
              <a:rPr lang="en-US" sz="2000" smtClean="0"/>
              <a:t> edition. Delhi: Byword publishers, 2000.</a:t>
            </a:r>
          </a:p>
          <a:p>
            <a:r>
              <a:rPr lang="en-US" sz="2000" smtClean="0"/>
              <a:t>Day RA.  </a:t>
            </a:r>
            <a:r>
              <a:rPr lang="en-US" sz="2000" smtClean="0">
                <a:solidFill>
                  <a:schemeClr val="tx2"/>
                </a:solidFill>
              </a:rPr>
              <a:t>How to write and publish a scientific paper</a:t>
            </a:r>
            <a:r>
              <a:rPr lang="en-US" sz="2000" smtClean="0"/>
              <a:t>. 3</a:t>
            </a:r>
            <a:r>
              <a:rPr lang="en-US" sz="2000" baseline="30000" smtClean="0"/>
              <a:t>rd</a:t>
            </a:r>
            <a:r>
              <a:rPr lang="en-US" sz="2000" smtClean="0"/>
              <a:t> edition. Phoenix, New York: Oryx Press, 1988.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International journals</a:t>
            </a:r>
            <a:r>
              <a:rPr lang="en-US" sz="2000" smtClean="0"/>
              <a:t>: International Journal of Epidemiology, American Journal of Public Health, American Journal of Epidemiology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Regional</a:t>
            </a:r>
            <a:r>
              <a:rPr lang="en-US" sz="2000" smtClean="0"/>
              <a:t>: Eastern Mediterranean Health Journal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National</a:t>
            </a:r>
            <a:r>
              <a:rPr lang="en-US" sz="2000" smtClean="0"/>
              <a:t>: </a:t>
            </a:r>
            <a:r>
              <a:rPr lang="en-US" sz="2000" smtClean="0">
                <a:hlinkClick r:id="rId3"/>
              </a:rPr>
              <a:t>www.saudimedlit.com</a:t>
            </a:r>
            <a:r>
              <a:rPr lang="en-US" sz="2000" smtClean="0"/>
              <a:t>. Examples are: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Saudi Medical Journal, Saudi Journal of Gastroenterology, Annals of Saudi Medicine </a:t>
            </a:r>
            <a:endParaRPr lang="ar-EG" sz="2000" smtClean="0"/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B116F6A6-A4CE-4F0E-A472-27B8980968B8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8486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mtClean="0"/>
              <a:t>Organization of a scientific paper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/>
              <a:t>The most common is the </a:t>
            </a:r>
            <a:r>
              <a:rPr lang="en-US" dirty="0" smtClean="0"/>
              <a:t>IMRAD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Char char="n"/>
              <a:defRPr/>
            </a:pPr>
            <a:r>
              <a:rPr lang="en-US" dirty="0"/>
              <a:t>If a number of methods were used to achieve directly related results: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   M + R = Experimental </a:t>
            </a:r>
            <a:r>
              <a:rPr lang="en-US" dirty="0" smtClean="0"/>
              <a:t>section</a:t>
            </a:r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Char char="n"/>
              <a:defRPr/>
            </a:pPr>
            <a:r>
              <a:rPr lang="en-US" dirty="0"/>
              <a:t>The results are so complex that they need to be immediately discussed: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 R + D = Results and Discussion section</a:t>
            </a:r>
          </a:p>
          <a:p>
            <a:pPr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GB" b="1" dirty="0" smtClean="0"/>
              <a:t>The basics of writing a paper</a:t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b="1" dirty="0" err="1" smtClean="0"/>
              <a:t>IMRaD</a:t>
            </a:r>
            <a:r>
              <a:rPr lang="en-GB" b="1" dirty="0" smtClean="0"/>
              <a:t> (Results)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1475"/>
            <a:ext cx="7772400" cy="4759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b="1" smtClean="0"/>
              <a:t>Stick to what is relevant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Be sure to include basic descriptive data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The text should tell the story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The tables give the evidence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The figures illustrate the highlights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Don</a:t>
            </a:r>
            <a:r>
              <a:rPr lang="en-GB" altLang="en-US" b="1" smtClean="0">
                <a:latin typeface="WP TypographicSymbols" charset="0"/>
              </a:rPr>
              <a:t>’</a:t>
            </a:r>
            <a:r>
              <a:rPr lang="en-GB" altLang="ja-JP" b="1" smtClean="0"/>
              <a:t>t include just percentages or p values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Include confidence intervals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Think about absolute risk, number needed to treat, </a:t>
            </a:r>
            <a:r>
              <a:rPr lang="en-GB" sz="2800" b="1" smtClean="0"/>
              <a:t>etc</a:t>
            </a:r>
          </a:p>
          <a:p>
            <a:pPr>
              <a:lnSpc>
                <a:spcPct val="90000"/>
              </a:lnSpc>
            </a:pPr>
            <a:r>
              <a:rPr lang="en-GB" b="1" i="1" smtClean="0"/>
              <a:t>Avoid  discussing the implications or                   strengths and weaknesses of your study at the beginning.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mtClean="0"/>
              <a:t>What is a scientific paper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229600" cy="5257800"/>
          </a:xfrm>
        </p:spPr>
        <p:txBody>
          <a:bodyPr/>
          <a:lstStyle/>
          <a:p>
            <a:pPr marL="609600" indent="-609600">
              <a:buFont typeface="Wingdings" charset="0"/>
              <a:buChar char="n"/>
              <a:defRPr/>
            </a:pPr>
            <a:r>
              <a:rPr lang="en-US" sz="2800" b="1" i="1" dirty="0">
                <a:solidFill>
                  <a:schemeClr val="tx2"/>
                </a:solidFill>
              </a:rPr>
              <a:t>A scientific paper is a written and published report describing original research results.</a:t>
            </a:r>
          </a:p>
          <a:p>
            <a:pPr marL="609600" indent="-609600">
              <a:buFont typeface="Wingdings" charset="0"/>
              <a:buAutoNum type="arabicPeriod"/>
              <a:defRPr/>
            </a:pPr>
            <a:r>
              <a:rPr lang="en-US" sz="2800" dirty="0"/>
              <a:t>It must be the first publication of original research results,</a:t>
            </a:r>
          </a:p>
          <a:p>
            <a:pPr marL="609600" indent="-609600">
              <a:buFont typeface="Wingdings" charset="0"/>
              <a:buAutoNum type="arabicPeriod"/>
              <a:defRPr/>
            </a:pPr>
            <a:r>
              <a:rPr lang="en-US" sz="2800" dirty="0"/>
              <a:t>In a form whereby peers of the author can repeat the experiments and test the conclusions, and</a:t>
            </a:r>
          </a:p>
          <a:p>
            <a:pPr marL="609600" indent="-609600">
              <a:buFont typeface="Wingdings" charset="0"/>
              <a:buAutoNum type="arabicPeriod"/>
              <a:defRPr/>
            </a:pPr>
            <a:r>
              <a:rPr lang="en-US" sz="2800" dirty="0"/>
              <a:t>In a journal or other source document readily available within the scientific community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What is considered a </a:t>
            </a:r>
            <a:br>
              <a:rPr lang="en-US" smtClean="0"/>
            </a:br>
            <a:r>
              <a:rPr lang="en-US" smtClean="0"/>
              <a:t>scientific publication ?</a:t>
            </a:r>
            <a:endParaRPr lang="ar-E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Classical (traditional)</a:t>
            </a:r>
            <a:r>
              <a:rPr lang="en-US" sz="3200" smtClean="0"/>
              <a:t>: </a:t>
            </a:r>
          </a:p>
          <a:p>
            <a:pPr lvl="1" eaLnBrk="1" hangingPunct="1"/>
            <a:r>
              <a:rPr lang="en-US" sz="3200" smtClean="0"/>
              <a:t>peer-reviewed paper in a scientific journal; </a:t>
            </a:r>
          </a:p>
          <a:p>
            <a:pPr lvl="1" eaLnBrk="1" hangingPunct="1"/>
            <a:r>
              <a:rPr lang="en-US" sz="3200" smtClean="0"/>
              <a:t>peer-reviewed book / book - chapter 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Non-traditional: (next slide !!)</a:t>
            </a:r>
            <a:endParaRPr lang="ar-EG" sz="3200" smtClean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9939CF26-2D6C-405A-95D3-FF4DEDF65024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What is considered a </a:t>
            </a:r>
            <a:br>
              <a:rPr lang="en-US" smtClean="0"/>
            </a:br>
            <a:r>
              <a:rPr lang="en-US" smtClean="0"/>
              <a:t>scientific publication ?</a:t>
            </a:r>
            <a:endParaRPr lang="ar-E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FF00"/>
                </a:solidFill>
              </a:rPr>
              <a:t>Non-traditional:</a:t>
            </a:r>
            <a:r>
              <a:rPr lang="en-US" smtClean="0"/>
              <a:t> peer-reviewed</a:t>
            </a:r>
          </a:p>
          <a:p>
            <a:pPr lvl="1" eaLnBrk="1" hangingPunct="1"/>
            <a:r>
              <a:rPr lang="en-US" smtClean="0"/>
              <a:t>Full paper in a Proceedings Book of a scientific congress / conference / meeting / symposium</a:t>
            </a:r>
          </a:p>
          <a:p>
            <a:pPr lvl="1" eaLnBrk="1" hangingPunct="1"/>
            <a:r>
              <a:rPr lang="en-US" smtClean="0"/>
              <a:t>Master</a:t>
            </a:r>
            <a:r>
              <a:rPr lang="ja-JP" altLang="en-US" smtClean="0"/>
              <a:t>’</a:t>
            </a:r>
            <a:r>
              <a:rPr lang="en-US" altLang="ja-JP" smtClean="0"/>
              <a:t>s or doctoral thesis / dissertation </a:t>
            </a:r>
          </a:p>
          <a:p>
            <a:pPr lvl="1" eaLnBrk="1" hangingPunct="1"/>
            <a:r>
              <a:rPr lang="en-US" smtClean="0"/>
              <a:t>Reports of national health-related agencies (e.g. ministry of health, NCHS, CAPMAS, etc) </a:t>
            </a:r>
          </a:p>
          <a:p>
            <a:pPr lvl="1" eaLnBrk="1" hangingPunct="1"/>
            <a:r>
              <a:rPr lang="en-US" smtClean="0"/>
              <a:t>Documents or monographs of regional / international health-related agencies (e.g. UN agencies, Non-governmental organizations, etc)</a:t>
            </a:r>
            <a:endParaRPr lang="ar-EG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/>
        </p:spPr>
        <p:txBody>
          <a:bodyPr/>
          <a:lstStyle/>
          <a:p>
            <a:fld id="{108DE707-90DA-4EDF-8D0A-492D8289CF54}" type="datetime3">
              <a:rPr lang="en-US"/>
              <a:pPr/>
              <a:t>4 February 2014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General Comments: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Use and evaluate all the data in your report and do not be discouraged if results differ from published studies or from what you expected - </a:t>
            </a:r>
            <a:r>
              <a:rPr lang="en-US" i="1" smtClean="0">
                <a:solidFill>
                  <a:srgbClr val="FFFF00"/>
                </a:solidFill>
              </a:rPr>
              <a:t>YOUR DATA DO NOT LIE, </a:t>
            </a:r>
            <a:r>
              <a:rPr lang="en-US" smtClean="0"/>
              <a:t>they may be inaccurate because of study design problems, but they do not lie.</a:t>
            </a:r>
          </a:p>
          <a:p>
            <a:pPr>
              <a:lnSpc>
                <a:spcPct val="90000"/>
              </a:lnSpc>
            </a:pPr>
            <a:r>
              <a:rPr lang="en-US" smtClean="0"/>
              <a:t>Do not force conclusions from your data by omitting that which does not support pre-conceived conclusions.</a:t>
            </a:r>
          </a:p>
          <a:p>
            <a:pPr>
              <a:lnSpc>
                <a:spcPct val="90000"/>
              </a:lnSpc>
            </a:pPr>
            <a:r>
              <a:rPr lang="en-US" smtClean="0"/>
              <a:t>Make sure all calculations and analyses are relevant to the hypotheses you are testing and the overall objectives of the study.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1447</TotalTime>
  <Words>1750</Words>
  <Application>Microsoft Macintosh PowerPoint</Application>
  <PresentationFormat>عرض على الشاشة (3:4)‏</PresentationFormat>
  <Paragraphs>281</Paragraphs>
  <Slides>34</Slides>
  <Notes>21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44" baseType="lpstr">
      <vt:lpstr>Times New Roman</vt:lpstr>
      <vt:lpstr>MS PGothic</vt:lpstr>
      <vt:lpstr>Arial</vt:lpstr>
      <vt:lpstr>Arial Rounded MT Bold</vt:lpstr>
      <vt:lpstr>Wingdings</vt:lpstr>
      <vt:lpstr>Calibri</vt:lpstr>
      <vt:lpstr>MS PGothic</vt:lpstr>
      <vt:lpstr>WP TypographicSymbols</vt:lpstr>
      <vt:lpstr>Blue Diagonal</vt:lpstr>
      <vt:lpstr>Chart</vt:lpstr>
      <vt:lpstr>Scientific writing</vt:lpstr>
      <vt:lpstr>Objectives </vt:lpstr>
      <vt:lpstr>IMRAD  a mirror of your research process </vt:lpstr>
      <vt:lpstr>Organization of a scientific paper</vt:lpstr>
      <vt:lpstr>The basics of writing a paper  IMRaD (Results)</vt:lpstr>
      <vt:lpstr>What is a scientific paper</vt:lpstr>
      <vt:lpstr>What is considered a  scientific publication ?</vt:lpstr>
      <vt:lpstr>What is considered a  scientific publication ?</vt:lpstr>
      <vt:lpstr> General Comments: </vt:lpstr>
      <vt:lpstr>General comments:</vt:lpstr>
      <vt:lpstr>Structure of a Scientific paper</vt:lpstr>
      <vt:lpstr>Title  </vt:lpstr>
      <vt:lpstr>Authors</vt:lpstr>
      <vt:lpstr>Authorship</vt:lpstr>
      <vt:lpstr>Abstract</vt:lpstr>
      <vt:lpstr>Introduction (I)</vt:lpstr>
      <vt:lpstr>Introduction (II)</vt:lpstr>
      <vt:lpstr>Methodology (I)</vt:lpstr>
      <vt:lpstr>Methodology (II)</vt:lpstr>
      <vt:lpstr>Results (I)</vt:lpstr>
      <vt:lpstr>Results (II)</vt:lpstr>
      <vt:lpstr>Distribution of RTAs by Type of Injury, KFHU Records, Eastern Province, January - March 1998</vt:lpstr>
      <vt:lpstr>Distribution of RTAs by Cause, Traffic Police Records, Eastern Province, KSA, 1417-1418 H</vt:lpstr>
      <vt:lpstr>Discussion</vt:lpstr>
      <vt:lpstr>Acknowledgements</vt:lpstr>
      <vt:lpstr>References </vt:lpstr>
      <vt:lpstr>References</vt:lpstr>
      <vt:lpstr>References</vt:lpstr>
      <vt:lpstr>References </vt:lpstr>
      <vt:lpstr>Examples of Citing References (Vancouver Style) I</vt:lpstr>
      <vt:lpstr>Examples of Citing References (Vancouver Style) II</vt:lpstr>
      <vt:lpstr>Appendices</vt:lpstr>
      <vt:lpstr>Ethics for Publication</vt:lpstr>
      <vt:lpstr>Further Reading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MANDIL</dc:creator>
  <cp:lastModifiedBy>AA</cp:lastModifiedBy>
  <cp:revision>257</cp:revision>
  <cp:lastPrinted>1601-01-01T00:00:00Z</cp:lastPrinted>
  <dcterms:created xsi:type="dcterms:W3CDTF">2002-02-11T01:28:17Z</dcterms:created>
  <dcterms:modified xsi:type="dcterms:W3CDTF">2014-02-04T12:43:04Z</dcterms:modified>
</cp:coreProperties>
</file>