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26"/>
  </p:notesMasterIdLst>
  <p:sldIdLst>
    <p:sldId id="256" r:id="rId2"/>
    <p:sldId id="322" r:id="rId3"/>
    <p:sldId id="323" r:id="rId4"/>
    <p:sldId id="326" r:id="rId5"/>
    <p:sldId id="348" r:id="rId6"/>
    <p:sldId id="330" r:id="rId7"/>
    <p:sldId id="352" r:id="rId8"/>
    <p:sldId id="257" r:id="rId9"/>
    <p:sldId id="291" r:id="rId10"/>
    <p:sldId id="277" r:id="rId11"/>
    <p:sldId id="271" r:id="rId12"/>
    <p:sldId id="303" r:id="rId13"/>
    <p:sldId id="274" r:id="rId14"/>
    <p:sldId id="337" r:id="rId15"/>
    <p:sldId id="335" r:id="rId16"/>
    <p:sldId id="333" r:id="rId17"/>
    <p:sldId id="332" r:id="rId18"/>
    <p:sldId id="334" r:id="rId19"/>
    <p:sldId id="336" r:id="rId20"/>
    <p:sldId id="273" r:id="rId21"/>
    <p:sldId id="321" r:id="rId22"/>
    <p:sldId id="345" r:id="rId23"/>
    <p:sldId id="347" r:id="rId24"/>
    <p:sldId id="349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82" d="100"/>
          <a:sy n="82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D988BB-5863-4A44-9892-696A1A5B69A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40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2C260-EC48-4F43-945C-F11848F3D1C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4DBA7-C600-4538-9507-58BDDAED44F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54C7A-21FC-45F3-8F1D-F9BF54FA6B7F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5E8E2-81FE-44D8-A1C8-59A7DE4EDA54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E84C6-6E73-4C4C-BD5F-340D4868CE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C7474-2D72-427C-99CC-2A9CACEE51C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814A-40E2-4891-9767-9AC4B8252B3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41694-0C12-4CB4-B0DB-4A42664618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D7E7-8A45-46B9-86C0-D08127354E1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3DFA-E3E9-4148-9375-41896CD7BB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216244-399F-4F04-8712-3B3DAB0287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7A967C-2568-4962-9B94-042DCA2C4F2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349500"/>
            <a:ext cx="7086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4000" b="1" i="1" u="sng" dirty="0" smtClean="0">
                <a:solidFill>
                  <a:srgbClr val="00CC00"/>
                </a:solidFill>
              </a:rPr>
              <a:t>Principle of History Taking in Surgery </a:t>
            </a:r>
            <a:br>
              <a:rPr lang="en-GB" sz="4000" b="1" i="1" u="sng" dirty="0" smtClean="0">
                <a:solidFill>
                  <a:srgbClr val="00CC00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History Taking </a:t>
            </a: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357563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b="1" i="1" dirty="0" smtClean="0">
                <a:latin typeface="Arial" charset="0"/>
              </a:rPr>
              <a:t>Dr. Khalid Al-</a:t>
            </a:r>
            <a:r>
              <a:rPr lang="en-GB" b="1" i="1" dirty="0" err="1" smtClean="0">
                <a:latin typeface="Arial" charset="0"/>
              </a:rPr>
              <a:t>Zahrani</a:t>
            </a:r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Assistant Professor of Plastic Surgery</a:t>
            </a:r>
          </a:p>
          <a:p>
            <a:pPr algn="ctr" eaLnBrk="1" hangingPunct="1"/>
            <a:r>
              <a:rPr lang="en-GB" sz="2000" b="1" i="1" smtClean="0">
                <a:latin typeface="Arial" charset="0"/>
              </a:rPr>
              <a:t>Course </a:t>
            </a:r>
            <a:r>
              <a:rPr lang="en-GB" sz="2000" b="1" i="1" dirty="0" smtClean="0">
                <a:latin typeface="Arial" charset="0"/>
              </a:rPr>
              <a:t>Organiser, Surg. 351</a:t>
            </a: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Department of Surgery</a:t>
            </a:r>
          </a:p>
          <a:p>
            <a:pPr eaLnBrk="1" hangingPunct="1"/>
            <a:endParaRPr lang="en-GB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8135937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History of the presenting Symptom ( Illness)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symptom.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system involved.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What had been done for the patient?</a:t>
            </a:r>
          </a:p>
          <a:p>
            <a:pPr eaLnBrk="1" hangingPunct="1">
              <a:buClr>
                <a:srgbClr val="FFFF00"/>
              </a:buClr>
            </a:pPr>
            <a:endParaRPr lang="en-US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Past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9072563" cy="4618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Bronchial Asthma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Bleeding disorders &amp; Sickle cell disease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TB, Syphilis, Bilharzias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Passage of stones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Blood transfusion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Operations, Trauma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u="sng" dirty="0" smtClean="0">
                <a:solidFill>
                  <a:srgbClr val="FFFF00"/>
                </a:solidFill>
              </a:rPr>
              <a:t>Family History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Similar conditions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Parents and close relatives cause of death and serious illnesses.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 Bleeding Disorders</a:t>
            </a:r>
            <a:r>
              <a:rPr lang="en-US" sz="2400" b="1" smtClean="0">
                <a:latin typeface="Arial" charset="0"/>
              </a:rPr>
              <a:t>&amp; Sickle cell disease </a:t>
            </a:r>
          </a:p>
          <a:p>
            <a:pPr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</a:rPr>
              <a:t>Ca Prostate ( others)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rgbClr val="FFFF00"/>
              </a:buClr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rgbClr val="FFFF00"/>
                </a:solidFill>
              </a:rPr>
              <a:t>Systemic Review</a:t>
            </a:r>
            <a:br>
              <a:rPr lang="en-US" sz="4000" u="sng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Systematic Direct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743200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Negative symptoms are as important as positive one.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You have to ask about them all, and keep repeat them in each patient, to memorize them well.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908175" y="2205038"/>
            <a:ext cx="7772400" cy="4114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FFFF00"/>
                </a:solidFill>
                <a:latin typeface="Arial" charset="0"/>
              </a:rPr>
              <a:t>Fever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FFFF00"/>
                </a:solidFill>
                <a:latin typeface="Arial" charset="0"/>
              </a:rPr>
              <a:t>weight loss</a:t>
            </a:r>
          </a:p>
          <a:p>
            <a:endParaRPr lang="x-non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Nervous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4213" y="908050"/>
            <a:ext cx="7772400" cy="561657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Nervousness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Excitability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Tremor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Fainting attacks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Blackout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Fits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Loss of consciousness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Muscle 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Paralysis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Sensory disturbances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Paraesthesiae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Changes of smell, Vision or hearing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Headaches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 of behavior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Respiratory &amp; Cardiovascular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7772400" cy="590391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Cough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Sputum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Haemoptysis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Hoarseness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Wheezing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Tachypnoea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Chest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Paroxysmal nocturnal 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Orthopnea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Palpations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Dizziness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Ankle swelling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Pain in limbs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Walking distance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Temperature and color of hands and feet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Alimentary &amp; Abdomen</a:t>
            </a:r>
            <a:endParaRPr lang="x-none" sz="3600" dirty="0">
              <a:solidFill>
                <a:srgbClr val="FFFF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7088" y="1196975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sz="2000" smtClean="0"/>
              <a:t>Appetite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Diet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Taste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Swallowing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Regurgitation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Indigestion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Haematemses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 Distension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Bowel habit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Stool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Jaundice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400" smtClean="0"/>
          </a:p>
          <a:p>
            <a:pPr>
              <a:buClr>
                <a:schemeClr val="tx1"/>
              </a:buClr>
            </a:pPr>
            <a:endParaRPr lang="x-non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171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Urogenital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476672"/>
            <a:ext cx="7772400" cy="6265441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endParaRPr lang="en-US" sz="20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2000" b="1" dirty="0" smtClean="0"/>
              <a:t>Loin pain</a:t>
            </a:r>
          </a:p>
          <a:p>
            <a:pPr>
              <a:buClr>
                <a:schemeClr val="tx1"/>
              </a:buClr>
              <a:defRPr/>
            </a:pPr>
            <a:r>
              <a:rPr lang="en-US" sz="2000" b="1" u="sng" dirty="0" smtClean="0"/>
              <a:t>Symptoms of uremia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Headache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Drowsiness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Fits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Visual disturbances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Vomiting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Oedema of ankles, hands of face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Lower urinary tract symptoms ( LUTS)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Painful micturirtion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Polyuria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Color of urine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Hematuria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Male Infertility history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Sexual problems history</a:t>
            </a:r>
          </a:p>
          <a:p>
            <a:pPr marL="457200" indent="-457200">
              <a:buClr>
                <a:schemeClr val="tx1"/>
              </a:buClr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x-none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Musculoskeletal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Aches or Pain in muscles, bones and joints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Swelling of joints</a:t>
            </a:r>
            <a:endParaRPr lang="x-none" sz="2000" smtClean="0"/>
          </a:p>
          <a:p>
            <a:pPr>
              <a:buClr>
                <a:schemeClr val="tx1"/>
              </a:buClr>
            </a:pPr>
            <a:r>
              <a:rPr lang="en-US" sz="2000" smtClean="0"/>
              <a:t> limitation of joints movements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Disturbance of gait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495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 smtClean="0">
                <a:solidFill>
                  <a:srgbClr val="FFFF00"/>
                </a:solidFill>
              </a:rPr>
              <a:t>Prepare you self to be a good physician</a:t>
            </a:r>
            <a:endParaRPr lang="x-none" sz="40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125538"/>
            <a:ext cx="75438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u="sng" smtClean="0">
                <a:solidFill>
                  <a:srgbClr val="FFFF00"/>
                </a:solidFill>
                <a:latin typeface="Arial" charset="0"/>
              </a:rPr>
              <a:t>Social History &amp;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Detailed marital status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Living accommodation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Occupation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Travel abroad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Leisure activity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Smoking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Drinking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Eating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</a:pPr>
            <a:endParaRPr lang="en-US" sz="3600" b="1" u="sng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114800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itchFamily="2" charset="2"/>
              <a:buNone/>
            </a:pPr>
            <a:r>
              <a:rPr lang="en-US" b="1" u="sng" smtClean="0">
                <a:solidFill>
                  <a:srgbClr val="FFFF00"/>
                </a:solidFill>
                <a:latin typeface="Arial" charset="0"/>
              </a:rPr>
              <a:t>Drug History and allergy </a:t>
            </a:r>
          </a:p>
          <a:p>
            <a:pPr algn="ctr">
              <a:buClr>
                <a:schemeClr val="tx1"/>
              </a:buClr>
              <a:buFont typeface="Wingdings" pitchFamily="2" charset="2"/>
              <a:buNone/>
            </a:pPr>
            <a:endParaRPr lang="en-US" b="1" u="sng" smtClean="0">
              <a:solidFill>
                <a:srgbClr val="FFFF00"/>
              </a:solidFill>
              <a:latin typeface="Arial" charset="0"/>
            </a:endParaRP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The drugs the patient taking specially: Insulin, Steroids and contraceptive pills</a:t>
            </a: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Allergy to any medications</a:t>
            </a:r>
          </a:p>
          <a:p>
            <a:pPr algn="ctr">
              <a:buFont typeface="Wingdings" pitchFamily="2" charset="2"/>
              <a:buNone/>
            </a:pPr>
            <a:endParaRPr lang="x-non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Common symptoms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000125"/>
            <a:ext cx="7772400" cy="57150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en-US" sz="4000" u="sng" dirty="0" smtClean="0">
                <a:solidFill>
                  <a:srgbClr val="FF0000"/>
                </a:solidFill>
                <a:latin typeface="+mj-lt"/>
              </a:rPr>
              <a:t>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Site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Time &amp; mode of onset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/>
              <a:t>Duration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Severity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Nature ( Character)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Progression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The end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Relieving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Exaggerating (</a:t>
            </a:r>
            <a:r>
              <a:rPr lang="en-US" sz="2400" b="1" dirty="0" smtClean="0">
                <a:latin typeface="Arial" charset="0"/>
              </a:rPr>
              <a:t>Exacerbating)</a:t>
            </a:r>
            <a:r>
              <a:rPr lang="en-US" sz="2400" b="1" dirty="0" smtClean="0">
                <a:latin typeface="+mj-lt"/>
              </a:rPr>
              <a:t>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Radiation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of a lump or an ulcer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Duration ( when was the first time noticed)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First symptom ( how the patient noticed it)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Other symptoms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Progression ( change since notice)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Persistence ( has it ever disappear or healed)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Any other lumps or ulcers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772400" cy="15030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2276872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Your appearance is important:</a:t>
            </a:r>
            <a:br>
              <a:rPr lang="en-US" sz="3600" b="1" dirty="0" smtClean="0"/>
            </a:br>
            <a:r>
              <a:rPr lang="en-US" sz="3600" b="1" dirty="0" smtClean="0"/>
              <a:t>(wearing proper uniform, </a:t>
            </a:r>
            <a:r>
              <a:rPr lang="en-US" sz="3600" b="1" dirty="0" err="1" smtClean="0"/>
              <a:t>ie</a:t>
            </a:r>
            <a:r>
              <a:rPr lang="en-US" sz="3600" b="1" dirty="0" smtClean="0"/>
              <a:t>. Lab coats, I.D., etc.) </a:t>
            </a:r>
            <a:br>
              <a:rPr lang="en-US" sz="3600" b="1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x-none" sz="2400" dirty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55650" y="26035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smtClean="0"/>
              <a:t>Treat patient as if they are your friend(s) 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Think of the condition of your patient first and not yours</a:t>
            </a:r>
          </a:p>
          <a:p>
            <a:pPr>
              <a:buClr>
                <a:schemeClr val="tx1"/>
              </a:buClr>
            </a:pPr>
            <a:r>
              <a:rPr lang="en-US" sz="2800" b="1" dirty="0" smtClean="0"/>
              <a:t>See him walking in and not in the cubicle</a:t>
            </a:r>
            <a:br>
              <a:rPr lang="en-US" sz="2800" b="1" dirty="0" smtClean="0"/>
            </a:br>
            <a:r>
              <a:rPr lang="en-US" sz="2800" b="1" dirty="0" smtClean="0"/>
              <a:t>Allow his relative to be there if the patient wants.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Be alert and pay him full attention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x-none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6431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     Introduce your self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Taking in Surgery</a:t>
            </a:r>
            <a:endParaRPr lang="x-none" dirty="0">
              <a:solidFill>
                <a:srgbClr val="FFFF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4213" y="28527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There is no difference between medical and surgical history. They are the same.</a:t>
            </a:r>
            <a:endParaRPr lang="x-non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</a:t>
            </a:r>
            <a:r>
              <a:rPr lang="en-US" dirty="0" err="1" smtClean="0"/>
              <a:t>compnents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>
                <a:latin typeface="Californian FB" charset="0"/>
              </a:rPr>
              <a:t>Personal data.</a:t>
            </a:r>
          </a:p>
          <a:p>
            <a:pPr marL="609600" indent="-609600"/>
            <a:r>
              <a:rPr lang="en-US" dirty="0" smtClean="0">
                <a:latin typeface="Californian FB" charset="0"/>
              </a:rPr>
              <a:t>the </a:t>
            </a:r>
            <a:r>
              <a:rPr lang="en-US" dirty="0">
                <a:latin typeface="Californian FB" charset="0"/>
              </a:rPr>
              <a:t>present complaint (c/o).</a:t>
            </a:r>
          </a:p>
          <a:p>
            <a:pPr marL="609600" indent="-609600"/>
            <a:r>
              <a:rPr lang="en-US" dirty="0">
                <a:latin typeface="Californian FB" charset="0"/>
              </a:rPr>
              <a:t>History of present complaint.</a:t>
            </a:r>
          </a:p>
          <a:p>
            <a:pPr marL="609600" indent="-609600"/>
            <a:r>
              <a:rPr lang="en-US" dirty="0">
                <a:latin typeface="Californian FB" charset="0"/>
              </a:rPr>
              <a:t>Elaboration on the system involved.</a:t>
            </a:r>
          </a:p>
          <a:p>
            <a:pPr marL="609600" indent="-609600"/>
            <a:r>
              <a:rPr lang="en-US" dirty="0">
                <a:latin typeface="Californian FB" charset="0"/>
              </a:rPr>
              <a:t>Systemic enquiry</a:t>
            </a:r>
            <a:r>
              <a:rPr lang="en-US" dirty="0" smtClean="0">
                <a:latin typeface="Californian FB" charset="0"/>
              </a:rPr>
              <a:t>.</a:t>
            </a:r>
          </a:p>
          <a:p>
            <a:r>
              <a:rPr lang="en-US" dirty="0" smtClean="0">
                <a:latin typeface="Californian FB" charset="0"/>
              </a:rPr>
              <a:t>    Past </a:t>
            </a:r>
            <a:r>
              <a:rPr lang="en-US" dirty="0">
                <a:latin typeface="Californian FB" charset="0"/>
              </a:rPr>
              <a:t>history ? surgical, medical</a:t>
            </a:r>
          </a:p>
          <a:p>
            <a:r>
              <a:rPr lang="en-US" dirty="0">
                <a:latin typeface="Californian FB" charset="0"/>
              </a:rPr>
              <a:t> </a:t>
            </a:r>
            <a:r>
              <a:rPr lang="en-US" dirty="0" smtClean="0">
                <a:latin typeface="Californian FB" charset="0"/>
              </a:rPr>
              <a:t>   Drug </a:t>
            </a:r>
            <a:r>
              <a:rPr lang="en-US" dirty="0">
                <a:latin typeface="Californian FB" charset="0"/>
              </a:rPr>
              <a:t>history</a:t>
            </a:r>
          </a:p>
          <a:p>
            <a:r>
              <a:rPr lang="en-US" dirty="0" smtClean="0">
                <a:latin typeface="Californian FB" charset="0"/>
              </a:rPr>
              <a:t>    Family </a:t>
            </a:r>
            <a:r>
              <a:rPr lang="en-US" dirty="0">
                <a:latin typeface="Californian FB" charset="0"/>
              </a:rPr>
              <a:t>history</a:t>
            </a:r>
          </a:p>
          <a:p>
            <a:r>
              <a:rPr lang="en-US" dirty="0">
                <a:latin typeface="Californian FB" charset="0"/>
              </a:rPr>
              <a:t> </a:t>
            </a:r>
            <a:r>
              <a:rPr lang="en-US" dirty="0" smtClean="0">
                <a:latin typeface="Californian FB" charset="0"/>
              </a:rPr>
              <a:t>  Social </a:t>
            </a:r>
            <a:r>
              <a:rPr lang="en-US" dirty="0">
                <a:latin typeface="Californian FB" charset="0"/>
              </a:rPr>
              <a:t>history</a:t>
            </a:r>
          </a:p>
          <a:p>
            <a:pPr marL="609600" indent="-609600">
              <a:buFont typeface="Wingdings" charset="0"/>
              <a:buNone/>
            </a:pPr>
            <a:endParaRPr lang="en-US" dirty="0">
              <a:latin typeface="Californian FB" charset="0"/>
            </a:endParaRPr>
          </a:p>
          <a:p>
            <a:pPr marL="609600" indent="-609600"/>
            <a:endParaRPr lang="en-US" dirty="0">
              <a:latin typeface="Californian FB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4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7200" dirty="0" smtClean="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u="sng" dirty="0" smtClean="0">
                <a:latin typeface="Arial" charset="0"/>
              </a:rPr>
              <a:t>Personal Data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Date and Time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Name &amp; File number ( Medical record number)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Age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Sex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Religion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Marital status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Occupation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Residency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Who gave the history?</a:t>
            </a:r>
          </a:p>
          <a:p>
            <a:pPr lvl="1" eaLnBrk="1" hangingPunct="1">
              <a:buClr>
                <a:schemeClr val="folHlink"/>
              </a:buClr>
              <a:buFontTx/>
              <a:buChar char="•"/>
            </a:pPr>
            <a:endParaRPr lang="en-GB" sz="20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/>
            <a:endParaRPr lang="en-GB" sz="2400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36838"/>
            <a:ext cx="7543800" cy="14319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		Chief Complaint</a:t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		Main Complaint         </a:t>
            </a:r>
            <a:r>
              <a:rPr lang="en-GB" sz="36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GB" sz="3600" dirty="0" smtClean="0">
                <a:solidFill>
                  <a:srgbClr val="FFFF00"/>
                </a:solidFill>
              </a:rPr>
              <a:t/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 		Complain Of 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7019925" y="2708275"/>
            <a:ext cx="159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Duration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548</Words>
  <Application>Microsoft Macintosh PowerPoint</Application>
  <PresentationFormat>On-screen Show (4:3)</PresentationFormat>
  <Paragraphs>187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Principle of History Taking in Surgery   History Taking   </vt:lpstr>
      <vt:lpstr>Prepare you self to be a good physician</vt:lpstr>
      <vt:lpstr>                         </vt:lpstr>
      <vt:lpstr>    </vt:lpstr>
      <vt:lpstr>             Introduce your self </vt:lpstr>
      <vt:lpstr>History Taking in Surgery</vt:lpstr>
      <vt:lpstr>The history compnents</vt:lpstr>
      <vt:lpstr>History</vt:lpstr>
      <vt:lpstr>  Chief Complaint   Main Complaint             Complain Of  </vt:lpstr>
      <vt:lpstr>History of the presenting Symptom ( Illness)</vt:lpstr>
      <vt:lpstr>Past History</vt:lpstr>
      <vt:lpstr>Family History </vt:lpstr>
      <vt:lpstr>Systemic Review Systematic Direct Questions</vt:lpstr>
      <vt:lpstr>PowerPoint Presentation</vt:lpstr>
      <vt:lpstr>Nervous System</vt:lpstr>
      <vt:lpstr>Respiratory &amp; Cardiovascular</vt:lpstr>
      <vt:lpstr>Alimentary &amp; Abdomen</vt:lpstr>
      <vt:lpstr>Urogenital System</vt:lpstr>
      <vt:lpstr>Musculoskeletal System</vt:lpstr>
      <vt:lpstr>PowerPoint Presentation</vt:lpstr>
      <vt:lpstr>PowerPoint Presentation</vt:lpstr>
      <vt:lpstr>Common symptoms</vt:lpstr>
      <vt:lpstr>History of a lump or an ulcer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Urological History &amp; Examination</dc:title>
  <dc:creator>haifa</dc:creator>
  <cp:lastModifiedBy>khalid alzahrani</cp:lastModifiedBy>
  <cp:revision>134</cp:revision>
  <dcterms:created xsi:type="dcterms:W3CDTF">2006-09-03T17:42:42Z</dcterms:created>
  <dcterms:modified xsi:type="dcterms:W3CDTF">2013-09-01T05:36:10Z</dcterms:modified>
</cp:coreProperties>
</file>