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8"/>
  </p:notesMasterIdLst>
  <p:sldIdLst>
    <p:sldId id="267" r:id="rId2"/>
    <p:sldId id="264" r:id="rId3"/>
    <p:sldId id="346" r:id="rId4"/>
    <p:sldId id="348" r:id="rId5"/>
    <p:sldId id="427" r:id="rId6"/>
    <p:sldId id="386" r:id="rId7"/>
    <p:sldId id="387" r:id="rId8"/>
    <p:sldId id="428" r:id="rId9"/>
    <p:sldId id="389" r:id="rId10"/>
    <p:sldId id="390" r:id="rId11"/>
    <p:sldId id="391" r:id="rId12"/>
    <p:sldId id="265" r:id="rId13"/>
    <p:sldId id="349" r:id="rId14"/>
    <p:sldId id="307" r:id="rId15"/>
    <p:sldId id="351" r:id="rId16"/>
    <p:sldId id="354" r:id="rId17"/>
    <p:sldId id="309" r:id="rId18"/>
    <p:sldId id="393" r:id="rId19"/>
    <p:sldId id="394" r:id="rId20"/>
    <p:sldId id="353" r:id="rId21"/>
    <p:sldId id="341" r:id="rId22"/>
    <p:sldId id="355" r:id="rId23"/>
    <p:sldId id="356" r:id="rId24"/>
    <p:sldId id="357" r:id="rId25"/>
    <p:sldId id="359" r:id="rId26"/>
    <p:sldId id="358" r:id="rId27"/>
    <p:sldId id="398" r:id="rId28"/>
    <p:sldId id="396" r:id="rId29"/>
    <p:sldId id="399" r:id="rId30"/>
    <p:sldId id="400" r:id="rId31"/>
    <p:sldId id="401" r:id="rId32"/>
    <p:sldId id="402" r:id="rId33"/>
    <p:sldId id="403" r:id="rId34"/>
    <p:sldId id="405" r:id="rId35"/>
    <p:sldId id="404" r:id="rId36"/>
    <p:sldId id="409" r:id="rId37"/>
    <p:sldId id="406" r:id="rId38"/>
    <p:sldId id="411" r:id="rId39"/>
    <p:sldId id="410" r:id="rId40"/>
    <p:sldId id="407" r:id="rId41"/>
    <p:sldId id="412" r:id="rId42"/>
    <p:sldId id="413" r:id="rId43"/>
    <p:sldId id="414" r:id="rId44"/>
    <p:sldId id="415" r:id="rId45"/>
    <p:sldId id="416" r:id="rId46"/>
    <p:sldId id="417" r:id="rId47"/>
    <p:sldId id="418" r:id="rId48"/>
    <p:sldId id="419" r:id="rId49"/>
    <p:sldId id="420" r:id="rId50"/>
    <p:sldId id="421" r:id="rId51"/>
    <p:sldId id="422" r:id="rId52"/>
    <p:sldId id="423" r:id="rId53"/>
    <p:sldId id="424" r:id="rId54"/>
    <p:sldId id="425" r:id="rId55"/>
    <p:sldId id="426" r:id="rId56"/>
    <p:sldId id="395" r:id="rId57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rgbClr val="292929"/>
        </a:solidFill>
        <a:latin typeface="Book Antiqua" pitchFamily="18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b="1" kern="1200">
        <a:solidFill>
          <a:srgbClr val="292929"/>
        </a:solidFill>
        <a:latin typeface="Book Antiqua" pitchFamily="18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b="1" kern="1200">
        <a:solidFill>
          <a:srgbClr val="292929"/>
        </a:solidFill>
        <a:latin typeface="Book Antiqua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b="1" kern="1200">
        <a:solidFill>
          <a:srgbClr val="292929"/>
        </a:solidFill>
        <a:latin typeface="Book Antiqua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b="1" kern="1200">
        <a:solidFill>
          <a:srgbClr val="292929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sz="1600" b="1" kern="1200">
        <a:solidFill>
          <a:srgbClr val="292929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sz="1600" b="1" kern="1200">
        <a:solidFill>
          <a:srgbClr val="292929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sz="1600" b="1" kern="1200">
        <a:solidFill>
          <a:srgbClr val="292929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sz="1600" b="1" kern="1200">
        <a:solidFill>
          <a:srgbClr val="292929"/>
        </a:solidFill>
        <a:latin typeface="Book Antiqu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FF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287" autoAdjust="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042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03539CAB-654D-4C74-B878-BAE1594B74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6AF901-B1B0-4D52-ADB4-B521CF163740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733871-A961-447F-AA4D-4AF4E9CDD4DD}" type="slidenum">
              <a:rPr lang="en-GB" smtClean="0"/>
              <a:pPr/>
              <a:t>10</a:t>
            </a:fld>
            <a:endParaRPr lang="en-GB" smtClean="0"/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B2EE47-B807-439B-85E7-A86B2A1FB5C8}" type="slidenum">
              <a:rPr lang="en-GB" smtClean="0"/>
              <a:pPr/>
              <a:t>11</a:t>
            </a:fld>
            <a:endParaRPr lang="en-GB" smtClean="0"/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C3D80C-EF35-4136-84CA-67443D648D27}" type="slidenum">
              <a:rPr lang="en-GB" smtClean="0"/>
              <a:pPr/>
              <a:t>12</a:t>
            </a:fld>
            <a:endParaRPr lang="en-GB" smtClean="0"/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26E6C4-64DB-439B-B33D-A812FA254A78}" type="slidenum">
              <a:rPr lang="en-GB" smtClean="0"/>
              <a:pPr/>
              <a:t>13</a:t>
            </a:fld>
            <a:endParaRPr lang="en-GB" smtClean="0"/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A719FB-FB14-4AEF-919D-299E65DD7EFC}" type="slidenum">
              <a:rPr lang="en-GB" smtClean="0"/>
              <a:pPr/>
              <a:t>14</a:t>
            </a:fld>
            <a:endParaRPr lang="en-GB" smtClean="0"/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A4E4A6-9242-4F5A-A846-4BE45FAB8DDF}" type="slidenum">
              <a:rPr lang="en-GB" smtClean="0"/>
              <a:pPr/>
              <a:t>15</a:t>
            </a:fld>
            <a:endParaRPr lang="en-GB" smtClean="0"/>
          </a:p>
        </p:txBody>
      </p:sp>
      <p:sp>
        <p:nvSpPr>
          <p:cNvPr id="757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C0D5F4-9210-477D-B66E-1551483D5465}" type="slidenum">
              <a:rPr lang="en-GB" smtClean="0"/>
              <a:pPr/>
              <a:t>16</a:t>
            </a:fld>
            <a:endParaRPr lang="en-GB" smtClean="0"/>
          </a:p>
        </p:txBody>
      </p:sp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5DD703-62FD-4CF7-9BB4-89560F9651B1}" type="slidenum">
              <a:rPr lang="en-GB" smtClean="0"/>
              <a:pPr/>
              <a:t>17</a:t>
            </a:fld>
            <a:endParaRPr lang="en-GB" smtClean="0"/>
          </a:p>
        </p:txBody>
      </p:sp>
      <p:sp>
        <p:nvSpPr>
          <p:cNvPr id="778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6EE694-D86D-4F04-9D4F-1C229AEF02C8}" type="slidenum">
              <a:rPr lang="en-GB" smtClean="0"/>
              <a:pPr/>
              <a:t>18</a:t>
            </a:fld>
            <a:endParaRPr lang="en-GB" smtClean="0"/>
          </a:p>
        </p:txBody>
      </p:sp>
      <p:sp>
        <p:nvSpPr>
          <p:cNvPr id="788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00642B-B0FA-4E6A-8725-F2A081AA04A3}" type="slidenum">
              <a:rPr lang="en-GB" smtClean="0"/>
              <a:pPr/>
              <a:t>19</a:t>
            </a:fld>
            <a:endParaRPr lang="en-GB" smtClean="0"/>
          </a:p>
        </p:txBody>
      </p:sp>
      <p:sp>
        <p:nvSpPr>
          <p:cNvPr id="798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F682DE-DA89-40CA-8D44-1DC672FFDEEE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4E7371-0917-4A44-9E6D-54C5E489D292}" type="slidenum">
              <a:rPr lang="en-GB" smtClean="0"/>
              <a:pPr/>
              <a:t>20</a:t>
            </a:fld>
            <a:endParaRPr lang="en-GB" smtClean="0"/>
          </a:p>
        </p:txBody>
      </p:sp>
      <p:sp>
        <p:nvSpPr>
          <p:cNvPr id="808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DF3E75-940B-4EA5-BA20-5A76FB2C3274}" type="slidenum">
              <a:rPr lang="en-GB" smtClean="0"/>
              <a:pPr/>
              <a:t>21</a:t>
            </a:fld>
            <a:endParaRPr lang="en-GB" smtClean="0"/>
          </a:p>
        </p:txBody>
      </p:sp>
      <p:sp>
        <p:nvSpPr>
          <p:cNvPr id="819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8FEE4C-88DD-4D93-BC7F-138C186A271B}" type="slidenum">
              <a:rPr lang="en-GB" smtClean="0"/>
              <a:pPr/>
              <a:t>22</a:t>
            </a:fld>
            <a:endParaRPr lang="en-GB" smtClean="0"/>
          </a:p>
        </p:txBody>
      </p:sp>
      <p:sp>
        <p:nvSpPr>
          <p:cNvPr id="829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C047D2-5CA0-4C91-A503-D26CAD54B8CA}" type="slidenum">
              <a:rPr lang="en-GB" smtClean="0"/>
              <a:pPr/>
              <a:t>23</a:t>
            </a:fld>
            <a:endParaRPr lang="en-GB" smtClean="0"/>
          </a:p>
        </p:txBody>
      </p:sp>
      <p:sp>
        <p:nvSpPr>
          <p:cNvPr id="839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35A67C-4806-4048-B7EB-613375420A99}" type="slidenum">
              <a:rPr lang="en-GB" smtClean="0"/>
              <a:pPr/>
              <a:t>24</a:t>
            </a:fld>
            <a:endParaRPr lang="en-GB" smtClean="0"/>
          </a:p>
        </p:txBody>
      </p:sp>
      <p:sp>
        <p:nvSpPr>
          <p:cNvPr id="849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FFDE1D-162D-4F6F-840C-B6C9E6903EB7}" type="slidenum">
              <a:rPr lang="en-GB" smtClean="0"/>
              <a:pPr/>
              <a:t>25</a:t>
            </a:fld>
            <a:endParaRPr lang="en-GB" smtClean="0"/>
          </a:p>
        </p:txBody>
      </p:sp>
      <p:sp>
        <p:nvSpPr>
          <p:cNvPr id="860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911314-1392-4D04-B00E-B776DC257A11}" type="slidenum">
              <a:rPr lang="en-GB" smtClean="0"/>
              <a:pPr/>
              <a:t>26</a:t>
            </a:fld>
            <a:endParaRPr lang="en-GB" smtClean="0"/>
          </a:p>
        </p:txBody>
      </p:sp>
      <p:sp>
        <p:nvSpPr>
          <p:cNvPr id="870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81043E-5DD1-4294-8C6A-677B09BC2E80}" type="slidenum">
              <a:rPr lang="en-GB" smtClean="0"/>
              <a:pPr/>
              <a:t>27</a:t>
            </a:fld>
            <a:endParaRPr lang="en-GB" smtClean="0"/>
          </a:p>
        </p:txBody>
      </p:sp>
      <p:sp>
        <p:nvSpPr>
          <p:cNvPr id="880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96D792-4171-400E-9072-9B6A09634894}" type="slidenum">
              <a:rPr lang="en-GB" smtClean="0"/>
              <a:pPr/>
              <a:t>28</a:t>
            </a:fld>
            <a:endParaRPr lang="en-GB" smtClean="0"/>
          </a:p>
        </p:txBody>
      </p:sp>
      <p:sp>
        <p:nvSpPr>
          <p:cNvPr id="890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233CFF-1E66-437A-885D-7DA352401C0B}" type="slidenum">
              <a:rPr lang="en-GB" smtClean="0"/>
              <a:pPr/>
              <a:t>29</a:t>
            </a:fld>
            <a:endParaRPr lang="en-GB" smtClean="0"/>
          </a:p>
        </p:txBody>
      </p:sp>
      <p:sp>
        <p:nvSpPr>
          <p:cNvPr id="901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4719D3-F541-4D3C-B155-D07B7251A109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91BDC4-FFD3-4B97-818B-9556C6EF5962}" type="slidenum">
              <a:rPr lang="en-GB" smtClean="0"/>
              <a:pPr/>
              <a:t>30</a:t>
            </a:fld>
            <a:endParaRPr lang="en-GB" smtClean="0"/>
          </a:p>
        </p:txBody>
      </p:sp>
      <p:sp>
        <p:nvSpPr>
          <p:cNvPr id="911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8A7E0C-D542-4D6E-A2BF-5253B7F714AC}" type="slidenum">
              <a:rPr lang="en-GB" smtClean="0"/>
              <a:pPr/>
              <a:t>31</a:t>
            </a:fld>
            <a:endParaRPr lang="en-GB" smtClean="0"/>
          </a:p>
        </p:txBody>
      </p:sp>
      <p:sp>
        <p:nvSpPr>
          <p:cNvPr id="921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677A56-77FD-44D8-9249-B3C20346D0B7}" type="slidenum">
              <a:rPr lang="en-GB" smtClean="0"/>
              <a:pPr/>
              <a:t>32</a:t>
            </a:fld>
            <a:endParaRPr lang="en-GB" smtClean="0"/>
          </a:p>
        </p:txBody>
      </p:sp>
      <p:sp>
        <p:nvSpPr>
          <p:cNvPr id="931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D3F877-D27A-4752-90A6-50E091471299}" type="slidenum">
              <a:rPr lang="en-GB" smtClean="0"/>
              <a:pPr/>
              <a:t>33</a:t>
            </a:fld>
            <a:endParaRPr lang="en-GB" smtClean="0"/>
          </a:p>
        </p:txBody>
      </p:sp>
      <p:sp>
        <p:nvSpPr>
          <p:cNvPr id="942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410B86-2D3A-4BDA-859D-A3711B986253}" type="slidenum">
              <a:rPr lang="en-GB" smtClean="0"/>
              <a:pPr/>
              <a:t>34</a:t>
            </a:fld>
            <a:endParaRPr lang="en-GB" smtClean="0"/>
          </a:p>
        </p:txBody>
      </p:sp>
      <p:sp>
        <p:nvSpPr>
          <p:cNvPr id="952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C70489-11AD-4AEA-8B43-D5AB3DAF4EA6}" type="slidenum">
              <a:rPr lang="en-GB" smtClean="0"/>
              <a:pPr/>
              <a:t>35</a:t>
            </a:fld>
            <a:endParaRPr lang="en-GB" smtClean="0"/>
          </a:p>
        </p:txBody>
      </p:sp>
      <p:sp>
        <p:nvSpPr>
          <p:cNvPr id="962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F8FF76-98C3-4337-BDB2-B5D06CAD527E}" type="slidenum">
              <a:rPr lang="en-GB" smtClean="0"/>
              <a:pPr/>
              <a:t>36</a:t>
            </a:fld>
            <a:endParaRPr lang="en-GB" smtClean="0"/>
          </a:p>
        </p:txBody>
      </p:sp>
      <p:sp>
        <p:nvSpPr>
          <p:cNvPr id="972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019257-7ECA-40A8-B58A-DA883AA08AA5}" type="slidenum">
              <a:rPr lang="en-GB" smtClean="0"/>
              <a:pPr/>
              <a:t>37</a:t>
            </a:fld>
            <a:endParaRPr lang="en-GB" smtClean="0"/>
          </a:p>
        </p:txBody>
      </p:sp>
      <p:sp>
        <p:nvSpPr>
          <p:cNvPr id="983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C662CC-8179-462C-8DEA-D309C277C848}" type="slidenum">
              <a:rPr lang="en-GB" smtClean="0"/>
              <a:pPr/>
              <a:t>38</a:t>
            </a:fld>
            <a:endParaRPr lang="en-GB" smtClean="0"/>
          </a:p>
        </p:txBody>
      </p:sp>
      <p:sp>
        <p:nvSpPr>
          <p:cNvPr id="993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E3493F-ECA9-417F-BE32-A2E0ED180562}" type="slidenum">
              <a:rPr lang="en-GB" smtClean="0"/>
              <a:pPr/>
              <a:t>39</a:t>
            </a:fld>
            <a:endParaRPr lang="en-GB" smtClean="0"/>
          </a:p>
        </p:txBody>
      </p:sp>
      <p:sp>
        <p:nvSpPr>
          <p:cNvPr id="1003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50A08-0405-4CAE-A3C3-8BCC9F1E6042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FEBE94-B401-4F51-9182-312642CE3717}" type="slidenum">
              <a:rPr lang="en-GB" smtClean="0"/>
              <a:pPr/>
              <a:t>40</a:t>
            </a:fld>
            <a:endParaRPr lang="en-GB" smtClean="0"/>
          </a:p>
        </p:txBody>
      </p:sp>
      <p:sp>
        <p:nvSpPr>
          <p:cNvPr id="1013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BA8921-FEA5-48B8-9E6A-606A97100200}" type="slidenum">
              <a:rPr lang="en-GB" smtClean="0"/>
              <a:pPr/>
              <a:t>41</a:t>
            </a:fld>
            <a:endParaRPr lang="en-GB" smtClean="0"/>
          </a:p>
        </p:txBody>
      </p:sp>
      <p:sp>
        <p:nvSpPr>
          <p:cNvPr id="1024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5DE19D-0224-415A-BC75-F1678862B1D8}" type="slidenum">
              <a:rPr lang="en-GB" smtClean="0"/>
              <a:pPr/>
              <a:t>42</a:t>
            </a:fld>
            <a:endParaRPr lang="en-GB" smtClean="0"/>
          </a:p>
        </p:txBody>
      </p:sp>
      <p:sp>
        <p:nvSpPr>
          <p:cNvPr id="1034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06FB74-C33B-4D1C-8E2C-B364F8A660EE}" type="slidenum">
              <a:rPr lang="en-GB" smtClean="0"/>
              <a:pPr/>
              <a:t>43</a:t>
            </a:fld>
            <a:endParaRPr lang="en-GB" smtClean="0"/>
          </a:p>
        </p:txBody>
      </p:sp>
      <p:sp>
        <p:nvSpPr>
          <p:cNvPr id="1044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95CFDA-BF3D-4685-864E-EC92CAD53F5F}" type="slidenum">
              <a:rPr lang="en-GB" smtClean="0"/>
              <a:pPr/>
              <a:t>44</a:t>
            </a:fld>
            <a:endParaRPr lang="en-GB" smtClean="0"/>
          </a:p>
        </p:txBody>
      </p:sp>
      <p:sp>
        <p:nvSpPr>
          <p:cNvPr id="1054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238065-BACA-4F74-BF27-46E1BF370161}" type="slidenum">
              <a:rPr lang="en-GB" smtClean="0"/>
              <a:pPr/>
              <a:t>45</a:t>
            </a:fld>
            <a:endParaRPr lang="en-GB" smtClean="0"/>
          </a:p>
        </p:txBody>
      </p:sp>
      <p:sp>
        <p:nvSpPr>
          <p:cNvPr id="1064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CE750E-0892-4A31-8485-233BD7716241}" type="slidenum">
              <a:rPr lang="en-GB" smtClean="0"/>
              <a:pPr/>
              <a:t>46</a:t>
            </a:fld>
            <a:endParaRPr lang="en-GB" smtClean="0"/>
          </a:p>
        </p:txBody>
      </p:sp>
      <p:sp>
        <p:nvSpPr>
          <p:cNvPr id="1075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73A640-4C33-4ED7-B8DE-3EB5251A0E26}" type="slidenum">
              <a:rPr lang="en-GB" smtClean="0"/>
              <a:pPr/>
              <a:t>47</a:t>
            </a:fld>
            <a:endParaRPr lang="en-GB" smtClean="0"/>
          </a:p>
        </p:txBody>
      </p:sp>
      <p:sp>
        <p:nvSpPr>
          <p:cNvPr id="1085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58CDD1-663B-412E-8B74-53B8C74A138D}" type="slidenum">
              <a:rPr lang="en-GB" smtClean="0"/>
              <a:pPr/>
              <a:t>48</a:t>
            </a:fld>
            <a:endParaRPr lang="en-GB" smtClean="0"/>
          </a:p>
        </p:txBody>
      </p:sp>
      <p:sp>
        <p:nvSpPr>
          <p:cNvPr id="1095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EC7203-DCC2-4086-97DC-A4BFF8009855}" type="slidenum">
              <a:rPr lang="en-GB" smtClean="0"/>
              <a:pPr/>
              <a:t>49</a:t>
            </a:fld>
            <a:endParaRPr lang="en-GB" smtClean="0"/>
          </a:p>
        </p:txBody>
      </p:sp>
      <p:sp>
        <p:nvSpPr>
          <p:cNvPr id="1105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BE273D-2906-49C6-904A-EFF25EBA9100}" type="slidenum">
              <a:rPr lang="en-GB" smtClean="0"/>
              <a:pPr/>
              <a:t>5</a:t>
            </a:fld>
            <a:endParaRPr lang="en-GB" smtClean="0"/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430507-2A62-45C1-BD54-693752BDB5C5}" type="slidenum">
              <a:rPr lang="en-GB" smtClean="0"/>
              <a:pPr/>
              <a:t>50</a:t>
            </a:fld>
            <a:endParaRPr lang="en-GB" smtClean="0"/>
          </a:p>
        </p:txBody>
      </p:sp>
      <p:sp>
        <p:nvSpPr>
          <p:cNvPr id="1116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CD412C-4EC6-4ACF-A23E-8F9FD69F0151}" type="slidenum">
              <a:rPr lang="en-GB" smtClean="0"/>
              <a:pPr/>
              <a:t>51</a:t>
            </a:fld>
            <a:endParaRPr lang="en-GB" smtClean="0"/>
          </a:p>
        </p:txBody>
      </p:sp>
      <p:sp>
        <p:nvSpPr>
          <p:cNvPr id="1126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788EF9-DACA-44FE-8BBA-372C8B7CB301}" type="slidenum">
              <a:rPr lang="en-GB" smtClean="0"/>
              <a:pPr/>
              <a:t>52</a:t>
            </a:fld>
            <a:endParaRPr lang="en-GB" smtClean="0"/>
          </a:p>
        </p:txBody>
      </p:sp>
      <p:sp>
        <p:nvSpPr>
          <p:cNvPr id="1136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229BEC-731C-47C7-B5AD-5DD069247A68}" type="slidenum">
              <a:rPr lang="en-GB" smtClean="0"/>
              <a:pPr/>
              <a:t>53</a:t>
            </a:fld>
            <a:endParaRPr lang="en-GB" smtClean="0"/>
          </a:p>
        </p:txBody>
      </p:sp>
      <p:sp>
        <p:nvSpPr>
          <p:cNvPr id="1146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9B812B-FD63-434F-B51B-7C55C37F34D7}" type="slidenum">
              <a:rPr lang="en-GB" smtClean="0"/>
              <a:pPr/>
              <a:t>54</a:t>
            </a:fld>
            <a:endParaRPr lang="en-GB" smtClean="0"/>
          </a:p>
        </p:txBody>
      </p:sp>
      <p:sp>
        <p:nvSpPr>
          <p:cNvPr id="1157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54E6C7-FFD6-4CC2-849B-9D7F11DF11FF}" type="slidenum">
              <a:rPr lang="en-GB" smtClean="0"/>
              <a:pPr/>
              <a:t>55</a:t>
            </a:fld>
            <a:endParaRPr lang="en-GB" smtClean="0"/>
          </a:p>
        </p:txBody>
      </p:sp>
      <p:sp>
        <p:nvSpPr>
          <p:cNvPr id="1167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B0A4EA-EE6E-4451-88C9-C229C95D41F2}" type="slidenum">
              <a:rPr lang="en-GB" smtClean="0"/>
              <a:pPr/>
              <a:t>56</a:t>
            </a:fld>
            <a:endParaRPr lang="en-GB" smtClean="0"/>
          </a:p>
        </p:txBody>
      </p:sp>
      <p:sp>
        <p:nvSpPr>
          <p:cNvPr id="1177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86A625-5D08-436C-AB3F-E72D97C82B00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6C43B8-63C1-4E38-BF31-A4D28778581A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8D45DA-F400-436C-B54E-3199D1D857AC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EDE769-5BBB-433A-BAD7-17AB41C26907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332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32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863AB-D883-40D0-8EAB-D448EB6E66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0C0E0-C8FA-4425-BE7C-D3487D68B2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06B7B-C42D-49FB-8EDA-B9A55DEECC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BEFE1-6027-453C-A628-6BF611563C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61428-96A2-4CB2-A982-5CA64A86A5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D4D76-3674-4118-A44B-AEF01FA646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172F6-D70C-4CBC-AD5E-CD54FF71BE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2FC97-F2AF-48E8-916A-C965DC608A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14028-6326-4E6C-9952-37D0597275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3FD50-FC2D-4F67-B9EA-826DBE51ED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3A285-579B-488B-9212-ED515E5184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B8C23-58E6-452C-9BF1-872EAA5E04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58067-2BFC-4679-A879-4C99B9F01D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C9FFB-4F8A-46AA-A2EF-BA99DDCEDB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51869-D8DF-4E54-922B-4C2561000F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415ED-E13A-4FA2-ADAD-DD67AC79C5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02828274-0D4D-4AD5-95DC-9D686D6079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229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29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29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29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29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229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30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230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230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30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9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>
                <a:solidFill>
                  <a:srgbClr val="FFFF00"/>
                </a:solidFill>
              </a:rPr>
              <a:t>Atherosclerosis: </a:t>
            </a:r>
            <a:br>
              <a:rPr lang="en-GB" dirty="0" smtClean="0">
                <a:solidFill>
                  <a:srgbClr val="FFFF00"/>
                </a:solidFill>
              </a:rPr>
            </a:br>
            <a:r>
              <a:rPr lang="en-GB" dirty="0" smtClean="0">
                <a:solidFill>
                  <a:srgbClr val="FFFF00"/>
                </a:solidFill>
              </a:rPr>
              <a:t>A Surgical Look</a:t>
            </a:r>
            <a:r>
              <a:rPr lang="en-GB" sz="4000" dirty="0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3933825"/>
            <a:ext cx="7304087" cy="218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3600" dirty="0" err="1" smtClean="0"/>
              <a:t>Badr</a:t>
            </a:r>
            <a:r>
              <a:rPr lang="en-GB" sz="3600" dirty="0" smtClean="0"/>
              <a:t> </a:t>
            </a:r>
            <a:r>
              <a:rPr lang="en-GB" sz="3600" dirty="0" err="1" smtClean="0"/>
              <a:t>Aljabri</a:t>
            </a:r>
            <a:r>
              <a:rPr lang="en-GB" sz="3600" dirty="0" smtClean="0"/>
              <a:t> </a:t>
            </a:r>
            <a:r>
              <a:rPr lang="en-GB" sz="2800" dirty="0" smtClean="0"/>
              <a:t>, </a:t>
            </a:r>
            <a:r>
              <a:rPr lang="en-GB" sz="2400" dirty="0" smtClean="0"/>
              <a:t>MD, FRCSC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/>
              <a:t>Associate Professor &amp; Consultant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/>
              <a:t>Vascular Surgery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/>
              <a:t>King Saud University</a:t>
            </a:r>
            <a:r>
              <a:rPr lang="en-GB" sz="2000" dirty="0" smtClean="0"/>
              <a:t> </a:t>
            </a:r>
          </a:p>
        </p:txBody>
      </p:sp>
      <p:pic>
        <p:nvPicPr>
          <p:cNvPr id="3076" name="Picture 9" descr="KSU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4876800"/>
            <a:ext cx="1676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smtClean="0">
                <a:solidFill>
                  <a:srgbClr val="FFFF00"/>
                </a:solidFill>
              </a:rPr>
              <a:t>Why it is important to recognize patients with PAD?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GB" sz="3600" smtClean="0">
                <a:solidFill>
                  <a:schemeClr val="hlink"/>
                </a:solidFill>
              </a:rPr>
              <a:t>Cause of death: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3600" smtClean="0"/>
              <a:t>   </a:t>
            </a:r>
            <a:r>
              <a:rPr lang="en-GB" sz="3600" smtClean="0">
                <a:solidFill>
                  <a:schemeClr val="accent1"/>
                </a:solidFill>
              </a:rPr>
              <a:t>CAD</a:t>
            </a:r>
            <a:r>
              <a:rPr lang="en-GB" sz="3600" smtClean="0"/>
              <a:t>– 40%-60%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3600" smtClean="0"/>
              <a:t>   </a:t>
            </a:r>
            <a:r>
              <a:rPr lang="en-GB" sz="3600" smtClean="0">
                <a:solidFill>
                  <a:schemeClr val="accent1"/>
                </a:solidFill>
              </a:rPr>
              <a:t>CVD</a:t>
            </a:r>
            <a:r>
              <a:rPr lang="en-GB" sz="3600" smtClean="0"/>
              <a:t>– 10%-20%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3600" smtClean="0"/>
              <a:t>   </a:t>
            </a:r>
            <a:r>
              <a:rPr lang="en-GB" sz="3600" smtClean="0">
                <a:solidFill>
                  <a:schemeClr val="accent1"/>
                </a:solidFill>
              </a:rPr>
              <a:t>N</a:t>
            </a:r>
            <a:r>
              <a:rPr lang="en-US" sz="3600" smtClean="0">
                <a:solidFill>
                  <a:schemeClr val="accent1"/>
                </a:solidFill>
              </a:rPr>
              <a:t>on-cardiovascular</a:t>
            </a:r>
            <a:r>
              <a:rPr lang="en-US" sz="3600" smtClean="0"/>
              <a:t> </a:t>
            </a:r>
            <a:r>
              <a:rPr lang="en-US" sz="3600" smtClean="0">
                <a:solidFill>
                  <a:schemeClr val="accent1"/>
                </a:solidFill>
              </a:rPr>
              <a:t>causes</a:t>
            </a:r>
            <a:r>
              <a:rPr lang="en-US" sz="3600" smtClean="0"/>
              <a:t>--Only 20% to  30 %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600" smtClean="0"/>
              <a:t>Patients with PAD have a </a:t>
            </a:r>
            <a:r>
              <a:rPr lang="en-US" sz="3600" smtClean="0">
                <a:solidFill>
                  <a:srgbClr val="FFFF00"/>
                </a:solidFill>
              </a:rPr>
              <a:t>6 fold</a:t>
            </a:r>
            <a:r>
              <a:rPr lang="en-US" sz="3600" smtClean="0"/>
              <a:t> increased risk of cardiovascular disease mortality compared to patients without PAD</a:t>
            </a:r>
            <a:r>
              <a:rPr lang="en-GB" sz="3600" smtClean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sz="2000" smtClean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>
                <a:solidFill>
                  <a:srgbClr val="FFFF00"/>
                </a:solidFill>
              </a:rPr>
              <a:t>Natural History</a:t>
            </a:r>
          </a:p>
        </p:txBody>
      </p:sp>
      <p:pic>
        <p:nvPicPr>
          <p:cNvPr id="240643" name="Picture 3" descr="natural ouriel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1412875"/>
            <a:ext cx="4537075" cy="4608513"/>
          </a:xfrm>
        </p:spPr>
      </p:pic>
      <p:sp>
        <p:nvSpPr>
          <p:cNvPr id="2406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700213"/>
            <a:ext cx="4038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smtClean="0">
                <a:solidFill>
                  <a:schemeClr val="hlink"/>
                </a:solidFill>
              </a:rPr>
              <a:t>Annual risk 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z="2800" smtClean="0"/>
              <a:t>    - Mortality </a:t>
            </a:r>
            <a:r>
              <a:rPr lang="en-GB" smtClean="0">
                <a:solidFill>
                  <a:srgbClr val="FFFF00"/>
                </a:solidFill>
              </a:rPr>
              <a:t>6.8%</a:t>
            </a:r>
            <a:r>
              <a:rPr lang="en-GB" sz="2800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z="2800" smtClean="0"/>
              <a:t>    - MI  </a:t>
            </a:r>
            <a:r>
              <a:rPr lang="en-GB" smtClean="0">
                <a:solidFill>
                  <a:srgbClr val="FFFF00"/>
                </a:solidFill>
              </a:rPr>
              <a:t>2.0%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z="2800" smtClean="0"/>
              <a:t>    - Intervention </a:t>
            </a:r>
            <a:r>
              <a:rPr lang="en-GB" smtClean="0">
                <a:solidFill>
                  <a:srgbClr val="FFFF00"/>
                </a:solidFill>
              </a:rPr>
              <a:t>1.0%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z="2800" smtClean="0"/>
              <a:t>    - Amputation </a:t>
            </a:r>
            <a:r>
              <a:rPr lang="en-GB" smtClean="0">
                <a:solidFill>
                  <a:srgbClr val="FFFF00"/>
                </a:solidFill>
              </a:rPr>
              <a:t>0.4%</a:t>
            </a:r>
            <a:r>
              <a:rPr lang="en-GB" sz="2800" smtClean="0"/>
              <a:t> </a:t>
            </a:r>
            <a:br>
              <a:rPr lang="en-GB" sz="2800" smtClean="0"/>
            </a:br>
            <a:endParaRPr lang="en-GB" sz="2800" smtClean="0"/>
          </a:p>
        </p:txBody>
      </p:sp>
      <p:sp>
        <p:nvSpPr>
          <p:cNvPr id="240645" name="Text Box 5"/>
          <p:cNvSpPr txBox="1">
            <a:spLocks noChangeArrowheads="1"/>
          </p:cNvSpPr>
          <p:nvPr/>
        </p:nvSpPr>
        <p:spPr bwMode="auto">
          <a:xfrm>
            <a:off x="250825" y="6308725"/>
            <a:ext cx="41767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1200" b="0">
                <a:solidFill>
                  <a:srgbClr val="FFFF00"/>
                </a:solidFill>
                <a:latin typeface="Arial" charset="0"/>
              </a:rPr>
              <a:t>Ouriel K, Lancet 2001; 358: 1257-64.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0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0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0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0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0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0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0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0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0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0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0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0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0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0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0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0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0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0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0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0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0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4" grpId="0" build="p"/>
      <p:bldP spid="2406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FFFF00"/>
                </a:solidFill>
              </a:rPr>
              <a:t>How do patients with PAD present?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611188" y="5229225"/>
            <a:ext cx="5183187" cy="10064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Asymptomatic</a:t>
            </a:r>
          </a:p>
          <a:p>
            <a:pPr>
              <a:defRPr/>
            </a:pPr>
            <a:r>
              <a:rPr lang="en-US" sz="2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en-US" sz="2400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84213" y="1628775"/>
            <a:ext cx="4175125" cy="10064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Symptomatic</a:t>
            </a:r>
          </a:p>
          <a:p>
            <a:pPr>
              <a:defRPr/>
            </a:pPr>
            <a:r>
              <a:rPr lang="en-US" sz="2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en-US" sz="2400"/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1476375" y="2420938"/>
            <a:ext cx="5183188" cy="5794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 sz="32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Intermittent claudication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1476375" y="2997200"/>
            <a:ext cx="6264275" cy="25288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 sz="32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Critical Limb Ischemia</a:t>
            </a:r>
          </a:p>
          <a:p>
            <a:pPr>
              <a:defRPr/>
            </a:pPr>
            <a:r>
              <a:rPr lang="en-US" sz="32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  <a:r>
              <a:rPr lang="en-US" sz="3200" b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Pain at rest</a:t>
            </a:r>
          </a:p>
          <a:p>
            <a:pPr>
              <a:defRPr/>
            </a:pPr>
            <a:r>
              <a:rPr lang="en-US" sz="3200" b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Tissue loss</a:t>
            </a:r>
          </a:p>
          <a:p>
            <a:pPr>
              <a:defRPr/>
            </a:pPr>
            <a:r>
              <a:rPr lang="en-US" sz="3200" b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Gangrene</a:t>
            </a:r>
          </a:p>
          <a:p>
            <a:pPr>
              <a:defRPr/>
            </a:pPr>
            <a:endParaRPr lang="en-US" sz="3200" b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29701" grpId="0"/>
      <p:bldP spid="29703" grpId="0"/>
      <p:bldP spid="2970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FFFF00"/>
                </a:solidFill>
              </a:rPr>
              <a:t>How do patients with PAD present?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1557338"/>
            <a:ext cx="401637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7" name="Picture 5" descr="buergers%20foot%2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125538"/>
            <a:ext cx="211931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8" name="Picture 6" descr="3"/>
          <p:cNvPicPr>
            <a:picLocks noChangeAspect="1" noChangeArrowheads="1"/>
          </p:cNvPicPr>
          <p:nvPr/>
        </p:nvPicPr>
        <p:blipFill>
          <a:blip r:embed="rId5"/>
          <a:srcRect t="4164" r="51492" b="5901"/>
          <a:stretch>
            <a:fillRect/>
          </a:stretch>
        </p:blipFill>
        <p:spPr bwMode="auto">
          <a:xfrm>
            <a:off x="6804025" y="1125538"/>
            <a:ext cx="172878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9" name="Picture 7" descr="photo vasc"/>
          <p:cNvPicPr>
            <a:picLocks noChangeAspect="1" noChangeArrowheads="1"/>
          </p:cNvPicPr>
          <p:nvPr/>
        </p:nvPicPr>
        <p:blipFill>
          <a:blip r:embed="rId6">
            <a:lum contrast="36000"/>
          </a:blip>
          <a:srcRect l="26357" t="5627" r="20882" b="4637"/>
          <a:stretch>
            <a:fillRect/>
          </a:stretch>
        </p:blipFill>
        <p:spPr bwMode="auto">
          <a:xfrm>
            <a:off x="468313" y="4221163"/>
            <a:ext cx="1728787" cy="230346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87400" name="Picture 8" descr="1"/>
          <p:cNvPicPr>
            <a:picLocks noChangeAspect="1" noChangeArrowheads="1"/>
          </p:cNvPicPr>
          <p:nvPr/>
        </p:nvPicPr>
        <p:blipFill>
          <a:blip r:embed="rId7"/>
          <a:srcRect l="5656" t="4591" r="20758" b="10747"/>
          <a:stretch>
            <a:fillRect/>
          </a:stretch>
        </p:blipFill>
        <p:spPr bwMode="auto">
          <a:xfrm>
            <a:off x="6659563" y="4508500"/>
            <a:ext cx="230505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7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87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87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87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>
                <a:solidFill>
                  <a:srgbClr val="FFFF00"/>
                </a:solidFill>
              </a:rPr>
              <a:t>How do we diagnose PAD?</a:t>
            </a:r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468313" y="1341438"/>
            <a:ext cx="3600450" cy="10064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Symptomatic</a:t>
            </a:r>
          </a:p>
          <a:p>
            <a:pPr>
              <a:defRPr/>
            </a:pPr>
            <a:r>
              <a:rPr lang="en-US" sz="2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en-US" sz="2400"/>
          </a:p>
        </p:txBody>
      </p:sp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468313" y="5013325"/>
            <a:ext cx="5183187" cy="10064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Asymptomatic</a:t>
            </a:r>
          </a:p>
          <a:p>
            <a:pPr>
              <a:defRPr/>
            </a:pPr>
            <a:r>
              <a:rPr lang="en-US" sz="2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en-US" sz="2400"/>
          </a:p>
        </p:txBody>
      </p:sp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0" y="3068638"/>
            <a:ext cx="8137525" cy="25765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  <a:r>
              <a:rPr lang="en-US" sz="32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ABI measurement</a:t>
            </a:r>
          </a:p>
          <a:p>
            <a:pPr>
              <a:defRPr/>
            </a:pPr>
            <a:r>
              <a:rPr lang="en-US" sz="32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  <a:r>
              <a:rPr lang="en-GB" sz="32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Non-invasive tests (arterial duplex, </a:t>
            </a:r>
          </a:p>
          <a:p>
            <a:pPr>
              <a:defRPr/>
            </a:pPr>
            <a:r>
              <a:rPr lang="en-GB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</a:t>
            </a:r>
            <a:r>
              <a:rPr lang="en-GB" sz="32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CTA, MRA)</a:t>
            </a:r>
          </a:p>
          <a:p>
            <a:pPr>
              <a:defRPr/>
            </a:pPr>
            <a:r>
              <a:rPr lang="en-GB" sz="32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Invasive test (Conventional angiogram)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sz="3200" b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8312" name="Text Box 8"/>
          <p:cNvSpPr txBox="1">
            <a:spLocks noChangeArrowheads="1"/>
          </p:cNvSpPr>
          <p:nvPr/>
        </p:nvSpPr>
        <p:spPr bwMode="auto">
          <a:xfrm>
            <a:off x="0" y="5084763"/>
            <a:ext cx="4610100" cy="20891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</a:p>
          <a:p>
            <a:pPr>
              <a:defRPr/>
            </a:pPr>
            <a:r>
              <a:rPr lang="en-US" sz="3200" b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  <a:r>
              <a:rPr lang="en-US" sz="32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ABI measurement</a:t>
            </a:r>
          </a:p>
          <a:p>
            <a:pPr>
              <a:defRPr/>
            </a:pPr>
            <a:r>
              <a:rPr lang="en-US" sz="3200" b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  <a:endParaRPr lang="en-GB" sz="3200" b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sz="3200" b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8314" name="Text Box 10"/>
          <p:cNvSpPr txBox="1">
            <a:spLocks noChangeArrowheads="1"/>
          </p:cNvSpPr>
          <p:nvPr/>
        </p:nvSpPr>
        <p:spPr bwMode="auto">
          <a:xfrm>
            <a:off x="900113" y="2060575"/>
            <a:ext cx="5616575" cy="1066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History</a:t>
            </a:r>
          </a:p>
          <a:p>
            <a:pPr>
              <a:defRPr/>
            </a:pPr>
            <a:r>
              <a:rPr lang="en-US" sz="3200" b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Physical Examination</a:t>
            </a:r>
            <a:r>
              <a:rPr lang="en-US"/>
              <a:t> 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/>
      <p:bldP spid="98309" grpId="0"/>
      <p:bldP spid="98310" grpId="0"/>
      <p:bldP spid="98312" grpId="0"/>
      <p:bldP spid="983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>
                <a:solidFill>
                  <a:srgbClr val="FFFF00"/>
                </a:solidFill>
              </a:rPr>
              <a:t>How do we diagnose PAD?</a:t>
            </a:r>
          </a:p>
        </p:txBody>
      </p:sp>
      <p:pic>
        <p:nvPicPr>
          <p:cNvPr id="17411" name="Picture 3" descr="iceberg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187450" y="1700213"/>
            <a:ext cx="3175000" cy="4241800"/>
          </a:xfrm>
          <a:noFill/>
        </p:spPr>
      </p:pic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2195513" y="2565400"/>
            <a:ext cx="3889375" cy="215900"/>
          </a:xfrm>
          <a:prstGeom prst="line">
            <a:avLst/>
          </a:prstGeom>
          <a:noFill/>
          <a:ln w="12700">
            <a:noFill/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 flipH="1">
            <a:off x="3851275" y="2565400"/>
            <a:ext cx="2449513" cy="71438"/>
          </a:xfrm>
          <a:prstGeom prst="line">
            <a:avLst/>
          </a:prstGeom>
          <a:noFill/>
          <a:ln w="12700">
            <a:noFill/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6516688" y="2708275"/>
            <a:ext cx="0" cy="649288"/>
          </a:xfrm>
          <a:prstGeom prst="line">
            <a:avLst/>
          </a:prstGeom>
          <a:noFill/>
          <a:ln w="12700">
            <a:noFill/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auto">
          <a:xfrm>
            <a:off x="3924300" y="2492375"/>
            <a:ext cx="2305050" cy="179388"/>
          </a:xfrm>
          <a:prstGeom prst="leftArrow">
            <a:avLst>
              <a:gd name="adj1" fmla="val 50000"/>
              <a:gd name="adj2" fmla="val 321238"/>
            </a:avLst>
          </a:prstGeom>
          <a:solidFill>
            <a:srgbClr val="FF0000"/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6372225" y="2349500"/>
            <a:ext cx="2520950" cy="574675"/>
          </a:xfrm>
          <a:prstGeom prst="rect">
            <a:avLst/>
          </a:prstGeom>
          <a:solidFill>
            <a:schemeClr val="accent1"/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Symptomatic </a:t>
            </a:r>
          </a:p>
          <a:p>
            <a:pPr algn="ctr"/>
            <a:r>
              <a:rPr lang="en-GB"/>
              <a:t>10%</a:t>
            </a:r>
          </a:p>
        </p:txBody>
      </p:sp>
      <p:sp>
        <p:nvSpPr>
          <p:cNvPr id="17417" name="AutoShape 9"/>
          <p:cNvSpPr>
            <a:spLocks/>
          </p:cNvSpPr>
          <p:nvPr/>
        </p:nvSpPr>
        <p:spPr bwMode="auto">
          <a:xfrm>
            <a:off x="4500563" y="2997200"/>
            <a:ext cx="863600" cy="2736850"/>
          </a:xfrm>
          <a:prstGeom prst="rightBracket">
            <a:avLst>
              <a:gd name="adj" fmla="val 26409"/>
            </a:avLst>
          </a:prstGeom>
          <a:noFill/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AutoShape 10"/>
          <p:cNvSpPr>
            <a:spLocks/>
          </p:cNvSpPr>
          <p:nvPr/>
        </p:nvSpPr>
        <p:spPr bwMode="auto">
          <a:xfrm>
            <a:off x="4643438" y="2997200"/>
            <a:ext cx="1657350" cy="2808288"/>
          </a:xfrm>
          <a:prstGeom prst="rightBrace">
            <a:avLst>
              <a:gd name="adj1" fmla="val 14120"/>
              <a:gd name="adj2" fmla="val 50000"/>
            </a:avLst>
          </a:prstGeom>
          <a:noFill/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9" name="AutoShape 11"/>
          <p:cNvSpPr>
            <a:spLocks/>
          </p:cNvSpPr>
          <p:nvPr/>
        </p:nvSpPr>
        <p:spPr bwMode="auto">
          <a:xfrm>
            <a:off x="4211638" y="2997200"/>
            <a:ext cx="2376487" cy="2736850"/>
          </a:xfrm>
          <a:prstGeom prst="rightBrace">
            <a:avLst>
              <a:gd name="adj1" fmla="val 9597"/>
              <a:gd name="adj2" fmla="val 50000"/>
            </a:avLst>
          </a:prstGeom>
          <a:noFill/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0" name="AutoShape 12"/>
          <p:cNvSpPr>
            <a:spLocks/>
          </p:cNvSpPr>
          <p:nvPr/>
        </p:nvSpPr>
        <p:spPr bwMode="auto">
          <a:xfrm>
            <a:off x="4140200" y="2997200"/>
            <a:ext cx="2232025" cy="2663825"/>
          </a:xfrm>
          <a:prstGeom prst="rightBrace">
            <a:avLst>
              <a:gd name="adj1" fmla="val 9945"/>
              <a:gd name="adj2" fmla="val 50000"/>
            </a:avLst>
          </a:prstGeom>
          <a:noFill/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1" name="AutoShape 13"/>
          <p:cNvSpPr>
            <a:spLocks/>
          </p:cNvSpPr>
          <p:nvPr/>
        </p:nvSpPr>
        <p:spPr bwMode="auto">
          <a:xfrm>
            <a:off x="4140200" y="2997200"/>
            <a:ext cx="2376488" cy="2879725"/>
          </a:xfrm>
          <a:prstGeom prst="rightBrace">
            <a:avLst>
              <a:gd name="adj1" fmla="val 10098"/>
              <a:gd name="adj2" fmla="val 50000"/>
            </a:avLst>
          </a:prstGeom>
          <a:noFill/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2" name="AutoShape 14"/>
          <p:cNvSpPr>
            <a:spLocks/>
          </p:cNvSpPr>
          <p:nvPr/>
        </p:nvSpPr>
        <p:spPr bwMode="auto">
          <a:xfrm>
            <a:off x="4211638" y="2997200"/>
            <a:ext cx="2160587" cy="2736850"/>
          </a:xfrm>
          <a:prstGeom prst="rightBrace">
            <a:avLst>
              <a:gd name="adj1" fmla="val 10556"/>
              <a:gd name="adj2" fmla="val 50000"/>
            </a:avLst>
          </a:prstGeom>
          <a:noFill/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3" name="AutoShape 15"/>
          <p:cNvSpPr>
            <a:spLocks noChangeArrowheads="1"/>
          </p:cNvSpPr>
          <p:nvPr/>
        </p:nvSpPr>
        <p:spPr bwMode="auto">
          <a:xfrm>
            <a:off x="3995738" y="3789363"/>
            <a:ext cx="2305050" cy="360362"/>
          </a:xfrm>
          <a:prstGeom prst="leftArrow">
            <a:avLst>
              <a:gd name="adj1" fmla="val 50000"/>
              <a:gd name="adj2" fmla="val 159912"/>
            </a:avLst>
          </a:prstGeom>
          <a:solidFill>
            <a:srgbClr val="FF0000"/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6372225" y="3716338"/>
            <a:ext cx="2520950" cy="574675"/>
          </a:xfrm>
          <a:prstGeom prst="rect">
            <a:avLst/>
          </a:prstGeom>
          <a:solidFill>
            <a:schemeClr val="accent1"/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Asymptomatic </a:t>
            </a:r>
          </a:p>
          <a:p>
            <a:pPr algn="ctr"/>
            <a:r>
              <a:rPr lang="en-GB"/>
              <a:t>90%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>
                <a:solidFill>
                  <a:srgbClr val="FFFF00"/>
                </a:solidFill>
              </a:rPr>
              <a:t>Ankle Brachial Index</a:t>
            </a:r>
          </a:p>
        </p:txBody>
      </p:sp>
      <p:pic>
        <p:nvPicPr>
          <p:cNvPr id="193539" name="Picture 3"/>
          <p:cNvPicPr>
            <a:picLocks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1125538"/>
            <a:ext cx="2057400" cy="1666875"/>
          </a:xfrm>
          <a:noFill/>
        </p:spPr>
      </p:pic>
      <p:pic>
        <p:nvPicPr>
          <p:cNvPr id="193540" name="Picture 4"/>
          <p:cNvPicPr>
            <a:picLocks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356100" y="1628775"/>
            <a:ext cx="2085975" cy="1666875"/>
          </a:xfrm>
          <a:noFill/>
        </p:spPr>
      </p:pic>
      <p:pic>
        <p:nvPicPr>
          <p:cNvPr id="193541" name="Picture 5"/>
          <p:cNvPicPr>
            <a:picLocks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323850" y="2781300"/>
            <a:ext cx="2016125" cy="1670050"/>
          </a:xfrm>
          <a:noFill/>
        </p:spPr>
      </p:pic>
      <p:pic>
        <p:nvPicPr>
          <p:cNvPr id="193542" name="Picture 6"/>
          <p:cNvPicPr>
            <a:picLocks noChangeAspect="1" noChangeArrowheads="1"/>
          </p:cNvPicPr>
          <p:nvPr>
            <p:ph sz="quarter" idx="4"/>
          </p:nvPr>
        </p:nvPicPr>
        <p:blipFill>
          <a:blip r:embed="rId6"/>
          <a:srcRect/>
          <a:stretch>
            <a:fillRect/>
          </a:stretch>
        </p:blipFill>
        <p:spPr>
          <a:xfrm>
            <a:off x="6516688" y="908050"/>
            <a:ext cx="2003425" cy="1701800"/>
          </a:xfrm>
          <a:noFill/>
        </p:spPr>
      </p:pic>
      <p:pic>
        <p:nvPicPr>
          <p:cNvPr id="19354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16688" y="2636838"/>
            <a:ext cx="1963737" cy="15938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193544" name="Rectangle 8"/>
          <p:cNvSpPr>
            <a:spLocks noChangeArrowheads="1"/>
          </p:cNvSpPr>
          <p:nvPr/>
        </p:nvSpPr>
        <p:spPr bwMode="auto">
          <a:xfrm>
            <a:off x="1116013" y="4508500"/>
            <a:ext cx="6769100" cy="11525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800">
                <a:solidFill>
                  <a:srgbClr val="FFFF00"/>
                </a:solidFill>
              </a:rPr>
              <a:t>ABI= Ankle SBP(PT or DP)/ Highest Arm SBP</a:t>
            </a:r>
            <a:r>
              <a:rPr lang="en-GB" sz="2000"/>
              <a:t> </a:t>
            </a:r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1403350" y="6021388"/>
            <a:ext cx="1873250" cy="0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3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>
                <a:solidFill>
                  <a:srgbClr val="FFFF00"/>
                </a:solidFill>
              </a:rPr>
              <a:t>Ankle Brachial Index</a:t>
            </a:r>
          </a:p>
        </p:txBody>
      </p:sp>
      <p:graphicFrame>
        <p:nvGraphicFramePr>
          <p:cNvPr id="106567" name="Group 71"/>
          <p:cNvGraphicFramePr>
            <a:graphicFrameLocks noGrp="1"/>
          </p:cNvGraphicFramePr>
          <p:nvPr>
            <p:ph type="tbl" idx="1"/>
          </p:nvPr>
        </p:nvGraphicFramePr>
        <p:xfrm>
          <a:off x="539750" y="1773238"/>
          <a:ext cx="8229600" cy="3811587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ABI value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Indicates</a:t>
                      </a: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&lt;0.9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Abnormal</a:t>
                      </a: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0.8- 0.9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Mild PAD</a:t>
                      </a: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0.5- 0.8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Moderate PAD</a:t>
                      </a: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&lt;0.5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Severe PAD</a:t>
                      </a: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&lt;0.25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Very Severe PAD</a:t>
                      </a: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6568" name="Text Box 72"/>
          <p:cNvSpPr txBox="1">
            <a:spLocks noChangeArrowheads="1"/>
          </p:cNvSpPr>
          <p:nvPr/>
        </p:nvSpPr>
        <p:spPr bwMode="auto">
          <a:xfrm>
            <a:off x="501650" y="5949950"/>
            <a:ext cx="8642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1800" b="0">
                <a:solidFill>
                  <a:srgbClr val="FFFF00"/>
                </a:solidFill>
              </a:rPr>
              <a:t>The ABI has limited use in evaluating calcified vessels that are not compressible as in Diabetics</a:t>
            </a:r>
            <a:endParaRPr lang="en-GB" sz="1400" b="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6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ChangeArrowheads="1"/>
          </p:cNvSpPr>
          <p:nvPr/>
        </p:nvSpPr>
        <p:spPr bwMode="auto">
          <a:xfrm>
            <a:off x="2771775" y="188913"/>
            <a:ext cx="42481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Arterial duplex</a:t>
            </a:r>
          </a:p>
        </p:txBody>
      </p:sp>
      <p:pic>
        <p:nvPicPr>
          <p:cNvPr id="242692" name="Picture 4"/>
          <p:cNvPicPr>
            <a:picLocks noChangeAspect="1" noChangeArrowheads="1"/>
          </p:cNvPicPr>
          <p:nvPr/>
        </p:nvPicPr>
        <p:blipFill>
          <a:blip r:embed="rId3"/>
          <a:srcRect l="15199" r="4967"/>
          <a:stretch>
            <a:fillRect/>
          </a:stretch>
        </p:blipFill>
        <p:spPr bwMode="auto">
          <a:xfrm>
            <a:off x="0" y="981075"/>
            <a:ext cx="3314700" cy="18018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52928" dir="7898012" algn="ctr" rotWithShape="0">
              <a:schemeClr val="accent1"/>
            </a:outerShdw>
          </a:effectLst>
        </p:spPr>
      </p:pic>
      <p:pic>
        <p:nvPicPr>
          <p:cNvPr id="242693" name="Picture 5" descr="1899_f1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13" y="2924175"/>
            <a:ext cx="2643187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2694" name="Picture 6"/>
          <p:cNvPicPr>
            <a:picLocks noChangeAspect="1" noChangeArrowheads="1"/>
          </p:cNvPicPr>
          <p:nvPr/>
        </p:nvPicPr>
        <p:blipFill>
          <a:blip r:embed="rId5">
            <a:lum contrast="-18000"/>
          </a:blip>
          <a:srcRect/>
          <a:stretch>
            <a:fillRect/>
          </a:stretch>
        </p:blipFill>
        <p:spPr bwMode="auto">
          <a:xfrm>
            <a:off x="827088" y="2781300"/>
            <a:ext cx="1398587" cy="38163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42695" name="Picture 7" descr="d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7150" y="836613"/>
            <a:ext cx="2736850" cy="19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8" descr="d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63938" y="1773238"/>
            <a:ext cx="2633662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00"/>
                </a:solidFill>
              </a:rPr>
              <a:t>CTA</a:t>
            </a:r>
          </a:p>
        </p:txBody>
      </p:sp>
      <p:pic>
        <p:nvPicPr>
          <p:cNvPr id="21507" name="Picture 3" descr="c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628775"/>
            <a:ext cx="3024188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ct a transvers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2565400"/>
            <a:ext cx="273685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ct angi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9563" y="4076700"/>
            <a:ext cx="228600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7651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00"/>
                </a:solidFill>
              </a:rPr>
              <a:t>What is Atherosclerosis?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565400"/>
            <a:ext cx="8424862" cy="26924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/>
              <a:t>Clogging, narrowing, and hardening of large and medium-sized arteries 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00"/>
                </a:solidFill>
              </a:rPr>
              <a:t>Angiogram</a:t>
            </a:r>
          </a:p>
        </p:txBody>
      </p:sp>
      <p:pic>
        <p:nvPicPr>
          <p:cNvPr id="192516" name="Picture 4" descr="angiogr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412875"/>
            <a:ext cx="17526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517" name="Picture 5" descr="Angi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2950" y="2349500"/>
            <a:ext cx="1844675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0" descr="angio machin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2276475"/>
            <a:ext cx="3960812" cy="29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523" name="Picture 11" descr="angi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3800" y="4221163"/>
            <a:ext cx="1709738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2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2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2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2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6207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00"/>
                </a:solidFill>
              </a:rPr>
              <a:t>What are the Goals of treating patients with PAD?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349500"/>
            <a:ext cx="7772400" cy="34893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Relief symptoms</a:t>
            </a:r>
          </a:p>
          <a:p>
            <a:pPr eaLnBrk="1" hangingPunct="1">
              <a:defRPr/>
            </a:pPr>
            <a:r>
              <a:rPr lang="en-US" sz="4000" smtClean="0"/>
              <a:t>Improve quality of life</a:t>
            </a:r>
          </a:p>
          <a:p>
            <a:pPr eaLnBrk="1" hangingPunct="1">
              <a:defRPr/>
            </a:pPr>
            <a:r>
              <a:rPr lang="en-US" sz="4000" smtClean="0"/>
              <a:t>Limb salvage</a:t>
            </a:r>
          </a:p>
          <a:p>
            <a:pPr eaLnBrk="1" hangingPunct="1">
              <a:defRPr/>
            </a:pPr>
            <a:r>
              <a:rPr lang="en-US" sz="4000" smtClean="0"/>
              <a:t>Prolong survival  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Text Box 2"/>
          <p:cNvSpPr txBox="1">
            <a:spLocks noChangeArrowheads="1"/>
          </p:cNvSpPr>
          <p:nvPr/>
        </p:nvSpPr>
        <p:spPr bwMode="auto">
          <a:xfrm>
            <a:off x="323850" y="1844675"/>
            <a:ext cx="5543550" cy="2068513"/>
          </a:xfrm>
          <a:prstGeom prst="rect">
            <a:avLst/>
          </a:prstGeom>
          <a:solidFill>
            <a:srgbClr val="339966">
              <a:alpha val="36862"/>
            </a:srgbClr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/>
            <a:r>
              <a:rPr lang="en-US" sz="1800" b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 </a:t>
            </a:r>
          </a:p>
          <a:p>
            <a:pPr marL="342900" indent="-342900" eaLnBrk="1" hangingPunct="1"/>
            <a:endParaRPr lang="en-US" sz="1800" b="0">
              <a:solidFill>
                <a:schemeClr val="tx1"/>
              </a:solidFill>
              <a:latin typeface="Garamond" pitchFamily="18" charset="0"/>
              <a:cs typeface="Times New Roman" pitchFamily="18" charset="0"/>
            </a:endParaRPr>
          </a:p>
          <a:p>
            <a:pPr marL="342900" indent="-342900" eaLnBrk="1" hangingPunct="1"/>
            <a:r>
              <a:rPr lang="en-US" sz="3200">
                <a:solidFill>
                  <a:schemeClr val="hlink"/>
                </a:solidFill>
              </a:rPr>
              <a:t>  Risk Factors Modification</a:t>
            </a:r>
            <a:endParaRPr lang="en-US" sz="3200" b="0">
              <a:solidFill>
                <a:schemeClr val="tx1"/>
              </a:solidFill>
              <a:latin typeface="Garamond" pitchFamily="18" charset="0"/>
              <a:cs typeface="Times New Roman" pitchFamily="18" charset="0"/>
            </a:endParaRPr>
          </a:p>
          <a:p>
            <a:pPr marL="342900" indent="-342900" eaLnBrk="1" hangingPunct="1"/>
            <a:endParaRPr lang="en-US" sz="3200" b="0">
              <a:solidFill>
                <a:schemeClr val="tx1"/>
              </a:solidFill>
              <a:latin typeface="Garamond" pitchFamily="18" charset="0"/>
              <a:cs typeface="Times New Roman" pitchFamily="18" charset="0"/>
            </a:endParaRPr>
          </a:p>
          <a:p>
            <a:pPr marL="342900" indent="-342900" eaLnBrk="1" hangingPunct="1"/>
            <a:endParaRPr lang="en-US" sz="280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63" name="Text Box 3"/>
          <p:cNvSpPr txBox="1">
            <a:spLocks noChangeArrowheads="1"/>
          </p:cNvSpPr>
          <p:nvPr/>
        </p:nvSpPr>
        <p:spPr bwMode="auto">
          <a:xfrm>
            <a:off x="2484438" y="4292600"/>
            <a:ext cx="6372225" cy="1336675"/>
          </a:xfrm>
          <a:prstGeom prst="rect">
            <a:avLst/>
          </a:prstGeom>
          <a:solidFill>
            <a:srgbClr val="FF0000">
              <a:alpha val="36000"/>
            </a:srgbClr>
          </a:solidFill>
          <a:ln w="254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defRPr/>
            </a:pPr>
            <a:endParaRPr lang="en-US" sz="280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defRPr/>
            </a:pPr>
            <a:r>
              <a:rPr lang="en-US" sz="28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     Improve Lower Limb Circulation</a:t>
            </a:r>
          </a:p>
          <a:p>
            <a:pPr marL="342900" indent="-342900">
              <a:defRPr/>
            </a:pPr>
            <a:r>
              <a:rPr lang="en-GB" sz="2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</p:txBody>
      </p:sp>
      <p:sp>
        <p:nvSpPr>
          <p:cNvPr id="194565" name="Rectangle 5"/>
          <p:cNvSpPr>
            <a:spLocks noRot="1"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Strategies in treating patients with PAD</a:t>
            </a:r>
            <a:endParaRPr lang="en-GB" sz="4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2" grpId="0" animBg="1"/>
      <p:bldP spid="19456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ext Box 2"/>
          <p:cNvSpPr txBox="1">
            <a:spLocks noChangeArrowheads="1"/>
          </p:cNvSpPr>
          <p:nvPr/>
        </p:nvSpPr>
        <p:spPr bwMode="auto">
          <a:xfrm>
            <a:off x="684213" y="1125538"/>
            <a:ext cx="7777162" cy="4632325"/>
          </a:xfrm>
          <a:prstGeom prst="rect">
            <a:avLst/>
          </a:prstGeom>
          <a:solidFill>
            <a:srgbClr val="339966">
              <a:alpha val="37000"/>
            </a:srgbClr>
          </a:solidFill>
          <a:ln w="254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defRPr/>
            </a:pPr>
            <a:r>
              <a:rPr lang="en-US" sz="1800" b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44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Risk Factors Modification</a:t>
            </a:r>
          </a:p>
          <a:p>
            <a:pPr marL="342900" indent="-342900">
              <a:buFontTx/>
              <a:buChar char="•"/>
              <a:defRPr/>
            </a:pPr>
            <a:r>
              <a:rPr lang="en-US" sz="36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Diet and weight control</a:t>
            </a:r>
          </a:p>
          <a:p>
            <a:pPr marL="342900" indent="-342900">
              <a:buFontTx/>
              <a:buChar char="•"/>
              <a:defRPr/>
            </a:pPr>
            <a:r>
              <a:rPr lang="en-US" sz="36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Exercise</a:t>
            </a:r>
          </a:p>
          <a:p>
            <a:pPr marL="342900" indent="-342900">
              <a:buFontTx/>
              <a:buChar char="•"/>
              <a:defRPr/>
            </a:pPr>
            <a:r>
              <a:rPr lang="en-US" sz="36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Antiplatlets </a:t>
            </a:r>
          </a:p>
          <a:p>
            <a:pPr marL="342900" indent="-342900">
              <a:buFontTx/>
              <a:buChar char="•"/>
              <a:defRPr/>
            </a:pPr>
            <a:r>
              <a:rPr lang="en-US" sz="36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Hypertension control</a:t>
            </a:r>
          </a:p>
          <a:p>
            <a:pPr marL="342900" indent="-342900">
              <a:buFontTx/>
              <a:buChar char="•"/>
              <a:defRPr/>
            </a:pPr>
            <a:r>
              <a:rPr lang="en-US" sz="36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Diabetes control</a:t>
            </a:r>
          </a:p>
          <a:p>
            <a:pPr marL="342900" indent="-342900">
              <a:buFontTx/>
              <a:buChar char="•"/>
              <a:defRPr/>
            </a:pPr>
            <a:r>
              <a:rPr lang="en-US" sz="36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Lipid control</a:t>
            </a:r>
          </a:p>
          <a:p>
            <a:pPr marL="342900" indent="-342900">
              <a:buFontTx/>
              <a:buChar char="•"/>
              <a:defRPr/>
            </a:pPr>
            <a:r>
              <a:rPr lang="en-US" sz="36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Smoking Cessation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1" name="Text Box 3"/>
          <p:cNvSpPr txBox="1">
            <a:spLocks noChangeArrowheads="1"/>
          </p:cNvSpPr>
          <p:nvPr/>
        </p:nvSpPr>
        <p:spPr bwMode="auto">
          <a:xfrm>
            <a:off x="900113" y="1557338"/>
            <a:ext cx="7127875" cy="2312987"/>
          </a:xfrm>
          <a:prstGeom prst="rect">
            <a:avLst/>
          </a:prstGeom>
          <a:solidFill>
            <a:srgbClr val="FF0000">
              <a:alpha val="36000"/>
            </a:srgbClr>
          </a:solidFill>
          <a:ln w="254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defRPr/>
            </a:pPr>
            <a:r>
              <a:rPr lang="en-US" sz="32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Improve Lower Limb Circulation</a:t>
            </a:r>
          </a:p>
          <a:p>
            <a:pPr marL="342900" indent="-342900">
              <a:buFontTx/>
              <a:buChar char="•"/>
              <a:defRPr/>
            </a:pPr>
            <a:r>
              <a:rPr lang="en-GB" sz="2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Conservative (Exercise Program)</a:t>
            </a:r>
          </a:p>
          <a:p>
            <a:pPr marL="342900" indent="-342900">
              <a:buFontTx/>
              <a:buChar char="•"/>
              <a:defRPr/>
            </a:pPr>
            <a:r>
              <a:rPr lang="en-GB" sz="2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Intervention ( Revascularization)</a:t>
            </a:r>
          </a:p>
          <a:p>
            <a:pPr marL="342900" indent="-342900">
              <a:defRPr/>
            </a:pPr>
            <a:r>
              <a:rPr lang="en-GB" sz="2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- Angioplasty +/- Stenting</a:t>
            </a:r>
          </a:p>
          <a:p>
            <a:pPr marL="342900" indent="-342900">
              <a:defRPr/>
            </a:pPr>
            <a:r>
              <a:rPr lang="en-GB" sz="2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- Surgical Bypass </a:t>
            </a:r>
          </a:p>
        </p:txBody>
      </p:sp>
      <p:sp>
        <p:nvSpPr>
          <p:cNvPr id="196612" name="Rectangle 4"/>
          <p:cNvSpPr>
            <a:spLocks noRot="1"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Strategies in treating patients with PAD</a:t>
            </a:r>
            <a:endParaRPr lang="en-GB" sz="4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pic>
        <p:nvPicPr>
          <p:cNvPr id="196613" name="Picture 5" descr="S02991-066-f001"/>
          <p:cNvPicPr>
            <a:picLocks noChangeAspect="1" noChangeArrowheads="1"/>
          </p:cNvPicPr>
          <p:nvPr/>
        </p:nvPicPr>
        <p:blipFill>
          <a:blip r:embed="rId3"/>
          <a:srcRect l="14211" r="14510" b="6334"/>
          <a:stretch>
            <a:fillRect/>
          </a:stretch>
        </p:blipFill>
        <p:spPr bwMode="auto">
          <a:xfrm>
            <a:off x="395288" y="4076700"/>
            <a:ext cx="1757362" cy="2589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6614" name="Picture 6" descr="ic%20bypass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3933825"/>
            <a:ext cx="2200275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615" name="Picture 7" descr="angioplasty"/>
          <p:cNvPicPr>
            <a:picLocks noChangeAspect="1" noChangeArrowheads="1"/>
          </p:cNvPicPr>
          <p:nvPr/>
        </p:nvPicPr>
        <p:blipFill>
          <a:blip r:embed="rId5"/>
          <a:srcRect l="56564" t="1210" r="7568" b="53496"/>
          <a:stretch>
            <a:fillRect/>
          </a:stretch>
        </p:blipFill>
        <p:spPr bwMode="auto">
          <a:xfrm>
            <a:off x="3348038" y="3933825"/>
            <a:ext cx="1944687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6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6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6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60" name="Picture 4" descr="angioplasty"/>
          <p:cNvPicPr>
            <a:picLocks noChangeAspect="1" noChangeArrowheads="1"/>
          </p:cNvPicPr>
          <p:nvPr/>
        </p:nvPicPr>
        <p:blipFill>
          <a:blip r:embed="rId3"/>
          <a:srcRect r="50000" b="51183"/>
          <a:stretch>
            <a:fillRect/>
          </a:stretch>
        </p:blipFill>
        <p:spPr bwMode="auto">
          <a:xfrm>
            <a:off x="1042988" y="1268413"/>
            <a:ext cx="2057400" cy="294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8661" name="Picture 5" descr="angioplasty"/>
          <p:cNvPicPr>
            <a:picLocks noChangeAspect="1" noChangeArrowheads="1"/>
          </p:cNvPicPr>
          <p:nvPr/>
        </p:nvPicPr>
        <p:blipFill>
          <a:blip r:embed="rId3"/>
          <a:srcRect l="50000" b="47607"/>
          <a:stretch>
            <a:fillRect/>
          </a:stretch>
        </p:blipFill>
        <p:spPr bwMode="auto">
          <a:xfrm>
            <a:off x="3708400" y="1844675"/>
            <a:ext cx="2057400" cy="316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8662" name="Picture 6" descr="angioplasty"/>
          <p:cNvPicPr>
            <a:picLocks noChangeAspect="1" noChangeArrowheads="1"/>
          </p:cNvPicPr>
          <p:nvPr/>
        </p:nvPicPr>
        <p:blipFill>
          <a:blip r:embed="rId3"/>
          <a:srcRect t="48817" r="50000"/>
          <a:stretch>
            <a:fillRect/>
          </a:stretch>
        </p:blipFill>
        <p:spPr bwMode="auto">
          <a:xfrm>
            <a:off x="6227763" y="3500438"/>
            <a:ext cx="2057400" cy="309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8663" name="Rectangle 7"/>
          <p:cNvSpPr>
            <a:spLocks noRot="1"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GB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Percutanous Transluminal Angioplpasty</a:t>
            </a:r>
            <a:br>
              <a:rPr lang="en-GB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</a:br>
            <a:r>
              <a:rPr lang="en-GB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PTA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Picture 2" descr="c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981075"/>
            <a:ext cx="2592387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7635" name="Picture 3" descr="c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3581400"/>
            <a:ext cx="2592387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7636" name="Freeform 4"/>
          <p:cNvSpPr>
            <a:spLocks/>
          </p:cNvSpPr>
          <p:nvPr/>
        </p:nvSpPr>
        <p:spPr bwMode="auto">
          <a:xfrm>
            <a:off x="1042988" y="1125538"/>
            <a:ext cx="647700" cy="4679950"/>
          </a:xfrm>
          <a:custGeom>
            <a:avLst/>
            <a:gdLst>
              <a:gd name="T0" fmla="*/ 647700 w 656"/>
              <a:gd name="T1" fmla="*/ 10517 h 3560"/>
              <a:gd name="T2" fmla="*/ 268559 w 656"/>
              <a:gd name="T3" fmla="*/ 262919 h 3560"/>
              <a:gd name="T4" fmla="*/ 31595 w 656"/>
              <a:gd name="T5" fmla="*/ 1588028 h 3560"/>
              <a:gd name="T6" fmla="*/ 78988 w 656"/>
              <a:gd name="T7" fmla="*/ 3165540 h 3560"/>
              <a:gd name="T8" fmla="*/ 268559 w 656"/>
              <a:gd name="T9" fmla="*/ 4112046 h 3560"/>
              <a:gd name="T10" fmla="*/ 458129 w 656"/>
              <a:gd name="T11" fmla="*/ 4679950 h 35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56"/>
              <a:gd name="T19" fmla="*/ 0 h 3560"/>
              <a:gd name="T20" fmla="*/ 656 w 656"/>
              <a:gd name="T21" fmla="*/ 3560 h 35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56" h="3560">
                <a:moveTo>
                  <a:pt x="656" y="8"/>
                </a:moveTo>
                <a:cubicBezTo>
                  <a:pt x="516" y="4"/>
                  <a:pt x="376" y="0"/>
                  <a:pt x="272" y="200"/>
                </a:cubicBezTo>
                <a:cubicBezTo>
                  <a:pt x="168" y="400"/>
                  <a:pt x="64" y="840"/>
                  <a:pt x="32" y="1208"/>
                </a:cubicBezTo>
                <a:cubicBezTo>
                  <a:pt x="0" y="1576"/>
                  <a:pt x="40" y="2088"/>
                  <a:pt x="80" y="2408"/>
                </a:cubicBezTo>
                <a:cubicBezTo>
                  <a:pt x="120" y="2728"/>
                  <a:pt x="208" y="2936"/>
                  <a:pt x="272" y="3128"/>
                </a:cubicBezTo>
                <a:cubicBezTo>
                  <a:pt x="336" y="3320"/>
                  <a:pt x="432" y="3488"/>
                  <a:pt x="464" y="3560"/>
                </a:cubicBezTo>
              </a:path>
            </a:pathLst>
          </a:custGeom>
          <a:noFill/>
          <a:ln w="82550" cap="sq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197637" name="Picture 5" descr="fem anas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2138" y="981075"/>
            <a:ext cx="3130550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7638" name="Picture 6" descr="fem%20dist%20-%20tunnell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9338" y="2492375"/>
            <a:ext cx="3205162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7639" name="Picture 7" descr="fem%20dist%20-%20distal%20anast%20hal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14988" y="4797425"/>
            <a:ext cx="3278187" cy="17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7640" name="Rectangle 8"/>
          <p:cNvSpPr>
            <a:spLocks noRot="1" noChangeArrowheads="1"/>
          </p:cNvSpPr>
          <p:nvPr/>
        </p:nvSpPr>
        <p:spPr bwMode="auto">
          <a:xfrm>
            <a:off x="2195513" y="0"/>
            <a:ext cx="47529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Surgical Bypass</a:t>
            </a:r>
            <a:endParaRPr lang="en-GB" sz="4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7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7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7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7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97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7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97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Text Box 2"/>
          <p:cNvSpPr txBox="1">
            <a:spLocks noChangeArrowheads="1"/>
          </p:cNvSpPr>
          <p:nvPr/>
        </p:nvSpPr>
        <p:spPr bwMode="auto">
          <a:xfrm>
            <a:off x="1908175" y="1557338"/>
            <a:ext cx="5724525" cy="1274762"/>
          </a:xfrm>
          <a:prstGeom prst="rect">
            <a:avLst/>
          </a:prstGeom>
          <a:solidFill>
            <a:srgbClr val="FF0000">
              <a:alpha val="36000"/>
            </a:srgbClr>
          </a:solidFill>
          <a:ln w="254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defRPr/>
            </a:pPr>
            <a:r>
              <a:rPr lang="en-US" sz="28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Major amputation</a:t>
            </a:r>
          </a:p>
          <a:p>
            <a:pPr marL="342900" indent="-342900">
              <a:buFontTx/>
              <a:buChar char="•"/>
              <a:defRPr/>
            </a:pPr>
            <a:r>
              <a:rPr lang="en-GB" sz="2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Primary vs Secondary</a:t>
            </a:r>
          </a:p>
          <a:p>
            <a:pPr marL="342900" indent="-342900">
              <a:buFontTx/>
              <a:buChar char="•"/>
              <a:defRPr/>
            </a:pPr>
            <a:r>
              <a:rPr lang="en-GB" sz="2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Minor vs BKA vs AKA </a:t>
            </a:r>
          </a:p>
        </p:txBody>
      </p:sp>
      <p:sp>
        <p:nvSpPr>
          <p:cNvPr id="247811" name="Rectangle 3"/>
          <p:cNvSpPr>
            <a:spLocks noRot="1"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Last Strategy in treating patients with PAD</a:t>
            </a:r>
            <a:endParaRPr lang="en-GB" sz="4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pic>
        <p:nvPicPr>
          <p:cNvPr id="247812" name="Picture 4" descr="b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4652963"/>
            <a:ext cx="2160587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7813" name="Picture 5" descr="BKA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4581525"/>
            <a:ext cx="8382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7814" name="Picture 6" descr="image_foot_before_amputati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1550" y="2997200"/>
            <a:ext cx="2087563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7815" name="Picture 7" descr="Gangren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7900" y="3068638"/>
            <a:ext cx="330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7816" name="Picture 8" descr="F320493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7900" y="4652963"/>
            <a:ext cx="9144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7817" name="Picture 9" descr="aka"/>
          <p:cNvPicPr>
            <a:picLocks noChangeAspect="1" noChangeArrowheads="1"/>
          </p:cNvPicPr>
          <p:nvPr/>
        </p:nvPicPr>
        <p:blipFill>
          <a:blip r:embed="rId8"/>
          <a:srcRect l="18939" b="20399"/>
          <a:stretch>
            <a:fillRect/>
          </a:stretch>
        </p:blipFill>
        <p:spPr bwMode="auto">
          <a:xfrm>
            <a:off x="6156325" y="4797425"/>
            <a:ext cx="2736850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7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7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7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47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47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47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7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1628775"/>
            <a:ext cx="8229600" cy="27368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5400" b="1" i="1" smtClean="0">
                <a:solidFill>
                  <a:srgbClr val="FFFF00"/>
                </a:solidFill>
              </a:rPr>
              <a:t>NOW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5400" b="1" i="1" smtClean="0">
                <a:solidFill>
                  <a:srgbClr val="FFFF00"/>
                </a:solidFill>
              </a:rPr>
              <a:t>Let’s Talk about Carotid Artery Disease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smtClean="0">
                <a:solidFill>
                  <a:srgbClr val="FFFF00"/>
                </a:solidFill>
              </a:rPr>
              <a:t>Why it is important to recognize patients with CAS?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916113"/>
            <a:ext cx="3924300" cy="4525962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Stroke is the </a:t>
            </a:r>
            <a:r>
              <a:rPr lang="en-US" sz="3600" b="1" smtClean="0">
                <a:solidFill>
                  <a:srgbClr val="FF6600"/>
                </a:solidFill>
              </a:rPr>
              <a:t>third </a:t>
            </a:r>
            <a:r>
              <a:rPr lang="en-US" smtClean="0"/>
              <a:t>leading cause of death and a principal </a:t>
            </a:r>
            <a:r>
              <a:rPr lang="en-US" sz="3600" b="1" smtClean="0">
                <a:solidFill>
                  <a:srgbClr val="FF6600"/>
                </a:solidFill>
              </a:rPr>
              <a:t>cause of long-term disability</a:t>
            </a:r>
            <a:r>
              <a:rPr lang="en-US" smtClean="0"/>
              <a:t> in much of the western countries</a:t>
            </a:r>
          </a:p>
        </p:txBody>
      </p:sp>
      <p:pic>
        <p:nvPicPr>
          <p:cNvPr id="248841" name="Picture 9" descr="CAD_01REV_Base_2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844675"/>
            <a:ext cx="3446463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smtClean="0">
                <a:solidFill>
                  <a:srgbClr val="FFFF00"/>
                </a:solidFill>
              </a:rPr>
              <a:t>What are the risk factors for Atherosclerosis?</a:t>
            </a:r>
            <a:endParaRPr lang="en-US" sz="4000" smtClean="0">
              <a:solidFill>
                <a:srgbClr val="FFFF00"/>
              </a:solidFill>
            </a:endParaRPr>
          </a:p>
        </p:txBody>
      </p:sp>
      <p:sp>
        <p:nvSpPr>
          <p:cNvPr id="183302" name="Text Box 6"/>
          <p:cNvSpPr txBox="1">
            <a:spLocks noChangeArrowheads="1"/>
          </p:cNvSpPr>
          <p:nvPr/>
        </p:nvSpPr>
        <p:spPr bwMode="auto">
          <a:xfrm>
            <a:off x="250825" y="1700213"/>
            <a:ext cx="5183188" cy="15525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Non-Modifiable Risk Factors:</a:t>
            </a:r>
          </a:p>
          <a:p>
            <a:pPr>
              <a:defRPr/>
            </a:pPr>
            <a:r>
              <a:rPr lang="en-US" sz="2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Male gender</a:t>
            </a:r>
          </a:p>
          <a:p>
            <a:pPr>
              <a:defRPr/>
            </a:pPr>
            <a:r>
              <a:rPr lang="en-US" sz="2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Advanced age</a:t>
            </a:r>
          </a:p>
          <a:p>
            <a:pPr>
              <a:defRPr/>
            </a:pPr>
            <a:r>
              <a:rPr lang="en-US" sz="2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Family history</a:t>
            </a:r>
            <a:endParaRPr lang="en-US" sz="2400"/>
          </a:p>
        </p:txBody>
      </p:sp>
      <p:sp>
        <p:nvSpPr>
          <p:cNvPr id="183303" name="Text Box 7"/>
          <p:cNvSpPr txBox="1">
            <a:spLocks noChangeArrowheads="1"/>
          </p:cNvSpPr>
          <p:nvPr/>
        </p:nvSpPr>
        <p:spPr bwMode="auto">
          <a:xfrm>
            <a:off x="179388" y="3429000"/>
            <a:ext cx="5183187" cy="2282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Modifiable Risk Factors:</a:t>
            </a:r>
          </a:p>
          <a:p>
            <a:pPr>
              <a:defRPr/>
            </a:pPr>
            <a:r>
              <a:rPr lang="en-US" sz="2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Major </a:t>
            </a:r>
          </a:p>
          <a:p>
            <a:pPr>
              <a:defRPr/>
            </a:pPr>
            <a:r>
              <a:rPr lang="en-US" sz="2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Smoking</a:t>
            </a:r>
          </a:p>
          <a:p>
            <a:pPr>
              <a:defRPr/>
            </a:pPr>
            <a:r>
              <a:rPr lang="en-US" sz="2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Hypertension</a:t>
            </a:r>
          </a:p>
          <a:p>
            <a:pPr>
              <a:defRPr/>
            </a:pPr>
            <a:r>
              <a:rPr lang="en-US" sz="2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Diabetes</a:t>
            </a:r>
          </a:p>
          <a:p>
            <a:pPr>
              <a:defRPr/>
            </a:pPr>
            <a:r>
              <a:rPr lang="en-US" sz="2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Hyperlipidemia</a:t>
            </a:r>
          </a:p>
        </p:txBody>
      </p:sp>
      <p:sp>
        <p:nvSpPr>
          <p:cNvPr id="183304" name="Text Box 8"/>
          <p:cNvSpPr txBox="1">
            <a:spLocks noChangeArrowheads="1"/>
          </p:cNvSpPr>
          <p:nvPr/>
        </p:nvSpPr>
        <p:spPr bwMode="auto">
          <a:xfrm>
            <a:off x="3779838" y="3860800"/>
            <a:ext cx="5183187" cy="19177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Minor</a:t>
            </a:r>
          </a:p>
          <a:p>
            <a:pPr>
              <a:defRPr/>
            </a:pPr>
            <a:r>
              <a:rPr lang="en-US" sz="2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Homocystenemia</a:t>
            </a:r>
          </a:p>
          <a:p>
            <a:pPr>
              <a:defRPr/>
            </a:pPr>
            <a:r>
              <a:rPr lang="en-US" sz="2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Obesity</a:t>
            </a:r>
          </a:p>
          <a:p>
            <a:pPr>
              <a:defRPr/>
            </a:pPr>
            <a:r>
              <a:rPr lang="en-US" sz="2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Hypercoaguable state</a:t>
            </a:r>
          </a:p>
          <a:p>
            <a:pPr>
              <a:defRPr/>
            </a:pPr>
            <a:r>
              <a:rPr lang="en-US" sz="2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Physical inactivity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2" grpId="0"/>
      <p:bldP spid="183303" grpId="0"/>
      <p:bldP spid="18330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FFFF00"/>
                </a:solidFill>
              </a:rPr>
              <a:t>How do patients with CAS present?</a:t>
            </a:r>
          </a:p>
        </p:txBody>
      </p:sp>
      <p:sp>
        <p:nvSpPr>
          <p:cNvPr id="249859" name="Text Box 3"/>
          <p:cNvSpPr txBox="1">
            <a:spLocks noChangeArrowheads="1"/>
          </p:cNvSpPr>
          <p:nvPr/>
        </p:nvSpPr>
        <p:spPr bwMode="auto">
          <a:xfrm>
            <a:off x="611188" y="4292600"/>
            <a:ext cx="5183187" cy="10064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Asymptomatic</a:t>
            </a:r>
          </a:p>
          <a:p>
            <a:pPr>
              <a:defRPr/>
            </a:pPr>
            <a:r>
              <a:rPr lang="en-US" sz="2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en-US" sz="2400"/>
          </a:p>
        </p:txBody>
      </p:sp>
      <p:sp>
        <p:nvSpPr>
          <p:cNvPr id="249860" name="Text Box 4"/>
          <p:cNvSpPr txBox="1">
            <a:spLocks noChangeArrowheads="1"/>
          </p:cNvSpPr>
          <p:nvPr/>
        </p:nvSpPr>
        <p:spPr bwMode="auto">
          <a:xfrm>
            <a:off x="684213" y="1628775"/>
            <a:ext cx="4175125" cy="10064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Symptomatic</a:t>
            </a:r>
          </a:p>
          <a:p>
            <a:pPr>
              <a:defRPr/>
            </a:pPr>
            <a:r>
              <a:rPr lang="en-US" sz="2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en-US" sz="2400"/>
          </a:p>
        </p:txBody>
      </p:sp>
      <p:sp>
        <p:nvSpPr>
          <p:cNvPr id="249861" name="Text Box 5"/>
          <p:cNvSpPr txBox="1">
            <a:spLocks noChangeArrowheads="1"/>
          </p:cNvSpPr>
          <p:nvPr/>
        </p:nvSpPr>
        <p:spPr bwMode="auto">
          <a:xfrm>
            <a:off x="971550" y="2420938"/>
            <a:ext cx="6480175" cy="5794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 sz="32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Transient Ischemic Attacks (TIA)</a:t>
            </a:r>
          </a:p>
        </p:txBody>
      </p:sp>
      <p:sp>
        <p:nvSpPr>
          <p:cNvPr id="249862" name="Text Box 6"/>
          <p:cNvSpPr txBox="1">
            <a:spLocks noChangeArrowheads="1"/>
          </p:cNvSpPr>
          <p:nvPr/>
        </p:nvSpPr>
        <p:spPr bwMode="auto">
          <a:xfrm>
            <a:off x="971550" y="2852738"/>
            <a:ext cx="7921625" cy="155416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 sz="32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Amurosis Fugax </a:t>
            </a:r>
            <a:r>
              <a:rPr lang="en-US" sz="2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(Transient Visual Loss)          </a:t>
            </a:r>
          </a:p>
          <a:p>
            <a:pPr>
              <a:buFontTx/>
              <a:buChar char="•"/>
              <a:defRPr/>
            </a:pPr>
            <a:r>
              <a:rPr lang="en-US" sz="32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Stroke</a:t>
            </a:r>
          </a:p>
          <a:p>
            <a:pPr>
              <a:defRPr/>
            </a:pPr>
            <a:r>
              <a:rPr lang="en-US" sz="32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59" grpId="0"/>
      <p:bldP spid="249860" grpId="0"/>
      <p:bldP spid="249861" grpId="0"/>
      <p:bldP spid="24986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>
                <a:solidFill>
                  <a:srgbClr val="FFFF00"/>
                </a:solidFill>
              </a:rPr>
              <a:t>How do we diagnose CAS?</a:t>
            </a:r>
          </a:p>
        </p:txBody>
      </p:sp>
      <p:sp>
        <p:nvSpPr>
          <p:cNvPr id="250883" name="Text Box 3"/>
          <p:cNvSpPr txBox="1">
            <a:spLocks noChangeArrowheads="1"/>
          </p:cNvSpPr>
          <p:nvPr/>
        </p:nvSpPr>
        <p:spPr bwMode="auto">
          <a:xfrm>
            <a:off x="468313" y="1341438"/>
            <a:ext cx="3600450" cy="10064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Symptomatic</a:t>
            </a:r>
          </a:p>
          <a:p>
            <a:pPr>
              <a:defRPr/>
            </a:pPr>
            <a:r>
              <a:rPr lang="en-US" sz="2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en-US" sz="2400"/>
          </a:p>
        </p:txBody>
      </p:sp>
      <p:sp>
        <p:nvSpPr>
          <p:cNvPr id="250884" name="Text Box 4"/>
          <p:cNvSpPr txBox="1">
            <a:spLocks noChangeArrowheads="1"/>
          </p:cNvSpPr>
          <p:nvPr/>
        </p:nvSpPr>
        <p:spPr bwMode="auto">
          <a:xfrm>
            <a:off x="468313" y="4652963"/>
            <a:ext cx="5183187" cy="10064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Asymptomatic</a:t>
            </a:r>
          </a:p>
          <a:p>
            <a:pPr>
              <a:defRPr/>
            </a:pPr>
            <a:r>
              <a:rPr lang="en-US" sz="2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en-US" sz="2400"/>
          </a:p>
        </p:txBody>
      </p:sp>
      <p:sp>
        <p:nvSpPr>
          <p:cNvPr id="250885" name="Text Box 5"/>
          <p:cNvSpPr txBox="1">
            <a:spLocks noChangeArrowheads="1"/>
          </p:cNvSpPr>
          <p:nvPr/>
        </p:nvSpPr>
        <p:spPr bwMode="auto">
          <a:xfrm>
            <a:off x="0" y="3068638"/>
            <a:ext cx="8137525" cy="20891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  <a:r>
              <a:rPr lang="en-GB" sz="32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Non-invasive tests (arterial duplex, </a:t>
            </a:r>
          </a:p>
          <a:p>
            <a:pPr>
              <a:defRPr/>
            </a:pPr>
            <a:r>
              <a:rPr lang="en-GB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</a:t>
            </a:r>
            <a:r>
              <a:rPr lang="en-GB" sz="32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CTA, MRA)</a:t>
            </a:r>
          </a:p>
          <a:p>
            <a:pPr>
              <a:defRPr/>
            </a:pPr>
            <a:r>
              <a:rPr lang="en-GB" sz="32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Invasive test (Conventional angiogram)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sz="3200" b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0886" name="Text Box 6"/>
          <p:cNvSpPr txBox="1">
            <a:spLocks noChangeArrowheads="1"/>
          </p:cNvSpPr>
          <p:nvPr/>
        </p:nvSpPr>
        <p:spPr bwMode="auto">
          <a:xfrm>
            <a:off x="0" y="4768850"/>
            <a:ext cx="4610100" cy="20891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</a:p>
          <a:p>
            <a:pPr>
              <a:defRPr/>
            </a:pPr>
            <a:r>
              <a:rPr lang="en-US" sz="32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  <a:r>
              <a:rPr lang="en-US" sz="3200" b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Carotid Bruit       </a:t>
            </a:r>
          </a:p>
          <a:p>
            <a:pPr>
              <a:defRPr/>
            </a:pPr>
            <a:r>
              <a:rPr lang="en-GB" sz="32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Arterial duplex</a:t>
            </a:r>
            <a:endParaRPr lang="en-GB" sz="3200" b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sz="3200" b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0887" name="Text Box 7"/>
          <p:cNvSpPr txBox="1">
            <a:spLocks noChangeArrowheads="1"/>
          </p:cNvSpPr>
          <p:nvPr/>
        </p:nvSpPr>
        <p:spPr bwMode="auto">
          <a:xfrm>
            <a:off x="900113" y="2060575"/>
            <a:ext cx="5616575" cy="1066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History</a:t>
            </a:r>
          </a:p>
          <a:p>
            <a:pPr>
              <a:defRPr/>
            </a:pPr>
            <a:r>
              <a:rPr lang="en-US" sz="3200" b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Physical Examination</a:t>
            </a:r>
            <a:r>
              <a:rPr lang="en-US"/>
              <a:t> 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3" grpId="0"/>
      <p:bldP spid="250884" grpId="0"/>
      <p:bldP spid="250885" grpId="0"/>
      <p:bldP spid="250886" grpId="0"/>
      <p:bldP spid="25088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ChangeArrowheads="1"/>
          </p:cNvSpPr>
          <p:nvPr/>
        </p:nvSpPr>
        <p:spPr bwMode="auto">
          <a:xfrm>
            <a:off x="2771775" y="188913"/>
            <a:ext cx="46799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Arterial duplex</a:t>
            </a:r>
          </a:p>
        </p:txBody>
      </p:sp>
      <p:pic>
        <p:nvPicPr>
          <p:cNvPr id="34819" name="Picture 8" descr="d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981075"/>
            <a:ext cx="74168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1913" name="Text Box 9"/>
          <p:cNvSpPr txBox="1">
            <a:spLocks noChangeArrowheads="1"/>
          </p:cNvSpPr>
          <p:nvPr/>
        </p:nvSpPr>
        <p:spPr bwMode="auto">
          <a:xfrm>
            <a:off x="539750" y="5157788"/>
            <a:ext cx="8174038" cy="155416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Stenosis is determined by measuring Velocities </a:t>
            </a: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NOT </a:t>
            </a:r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anatomical diameter</a:t>
            </a:r>
            <a:r>
              <a:rPr lang="en-US" sz="2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</a:p>
          <a:p>
            <a:pPr>
              <a:defRPr/>
            </a:pPr>
            <a:r>
              <a:rPr lang="en-US" sz="32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1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1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1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00"/>
                </a:solidFill>
              </a:rPr>
              <a:t>Angiogram</a:t>
            </a:r>
          </a:p>
        </p:txBody>
      </p:sp>
      <p:pic>
        <p:nvPicPr>
          <p:cNvPr id="35843" name="Picture 8" descr="5FF1"/>
          <p:cNvPicPr>
            <a:picLocks noChangeAspect="1" noChangeArrowheads="1"/>
          </p:cNvPicPr>
          <p:nvPr/>
        </p:nvPicPr>
        <p:blipFill>
          <a:blip r:embed="rId3"/>
          <a:srcRect b="6290"/>
          <a:stretch>
            <a:fillRect/>
          </a:stretch>
        </p:blipFill>
        <p:spPr bwMode="auto">
          <a:xfrm>
            <a:off x="4932363" y="2276475"/>
            <a:ext cx="3600450" cy="348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9" descr="dave04__ne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2133600"/>
            <a:ext cx="32893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8366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00"/>
                </a:solidFill>
              </a:rPr>
              <a:t>What are the Goals of treating patients with CAD?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636838"/>
            <a:ext cx="7772400" cy="3489325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/>
              <a:t>Prevent Stroke</a:t>
            </a:r>
          </a:p>
          <a:p>
            <a:pPr eaLnBrk="1" hangingPunct="1">
              <a:defRPr/>
            </a:pPr>
            <a:r>
              <a:rPr lang="en-US" sz="4400" smtClean="0"/>
              <a:t>Prolong survival</a:t>
            </a:r>
            <a:r>
              <a:rPr lang="en-US" sz="4000" smtClean="0"/>
              <a:t>  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9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Text Box 2"/>
          <p:cNvSpPr txBox="1">
            <a:spLocks noChangeArrowheads="1"/>
          </p:cNvSpPr>
          <p:nvPr/>
        </p:nvSpPr>
        <p:spPr bwMode="auto">
          <a:xfrm>
            <a:off x="323850" y="1844675"/>
            <a:ext cx="5543550" cy="2068513"/>
          </a:xfrm>
          <a:prstGeom prst="rect">
            <a:avLst/>
          </a:prstGeom>
          <a:solidFill>
            <a:srgbClr val="339966">
              <a:alpha val="36862"/>
            </a:srgbClr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/>
            <a:r>
              <a:rPr lang="en-US" sz="1800" b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 </a:t>
            </a:r>
          </a:p>
          <a:p>
            <a:pPr marL="342900" indent="-342900" eaLnBrk="1" hangingPunct="1"/>
            <a:endParaRPr lang="en-US" sz="1800" b="0">
              <a:solidFill>
                <a:schemeClr val="tx1"/>
              </a:solidFill>
              <a:latin typeface="Garamond" pitchFamily="18" charset="0"/>
              <a:cs typeface="Times New Roman" pitchFamily="18" charset="0"/>
            </a:endParaRPr>
          </a:p>
          <a:p>
            <a:pPr marL="342900" indent="-342900" eaLnBrk="1" hangingPunct="1"/>
            <a:r>
              <a:rPr lang="en-US" sz="3200">
                <a:solidFill>
                  <a:schemeClr val="hlink"/>
                </a:solidFill>
              </a:rPr>
              <a:t>  Risk Factors Modification</a:t>
            </a:r>
            <a:endParaRPr lang="en-US" sz="3200" b="0">
              <a:solidFill>
                <a:schemeClr val="tx1"/>
              </a:solidFill>
              <a:latin typeface="Garamond" pitchFamily="18" charset="0"/>
              <a:cs typeface="Times New Roman" pitchFamily="18" charset="0"/>
            </a:endParaRPr>
          </a:p>
          <a:p>
            <a:pPr marL="342900" indent="-342900" eaLnBrk="1" hangingPunct="1"/>
            <a:endParaRPr lang="en-US" sz="3200" b="0">
              <a:solidFill>
                <a:schemeClr val="tx1"/>
              </a:solidFill>
              <a:latin typeface="Garamond" pitchFamily="18" charset="0"/>
              <a:cs typeface="Times New Roman" pitchFamily="18" charset="0"/>
            </a:endParaRPr>
          </a:p>
          <a:p>
            <a:pPr marL="342900" indent="-342900" eaLnBrk="1" hangingPunct="1"/>
            <a:endParaRPr lang="en-US" sz="280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3955" name="Text Box 3"/>
          <p:cNvSpPr txBox="1">
            <a:spLocks noChangeArrowheads="1"/>
          </p:cNvSpPr>
          <p:nvPr/>
        </p:nvSpPr>
        <p:spPr bwMode="auto">
          <a:xfrm>
            <a:off x="2484438" y="4292600"/>
            <a:ext cx="6372225" cy="1336675"/>
          </a:xfrm>
          <a:prstGeom prst="rect">
            <a:avLst/>
          </a:prstGeom>
          <a:solidFill>
            <a:srgbClr val="FF0000">
              <a:alpha val="36000"/>
            </a:srgbClr>
          </a:solidFill>
          <a:ln w="254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defRPr/>
            </a:pPr>
            <a:endParaRPr lang="en-US" sz="280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defRPr/>
            </a:pPr>
            <a:r>
              <a:rPr lang="en-US" sz="28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     Improve Brain Circulation</a:t>
            </a:r>
          </a:p>
          <a:p>
            <a:pPr marL="342900" indent="-342900">
              <a:defRPr/>
            </a:pPr>
            <a:r>
              <a:rPr lang="en-GB" sz="2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</p:txBody>
      </p:sp>
      <p:sp>
        <p:nvSpPr>
          <p:cNvPr id="253956" name="Rectangle 4"/>
          <p:cNvSpPr>
            <a:spLocks noRot="1"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Strategies in treating patients with CAD</a:t>
            </a:r>
            <a:endParaRPr lang="en-GB" sz="4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3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3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4" grpId="0" animBg="1"/>
      <p:bldP spid="25395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Text Box 2"/>
          <p:cNvSpPr txBox="1">
            <a:spLocks noChangeArrowheads="1"/>
          </p:cNvSpPr>
          <p:nvPr/>
        </p:nvSpPr>
        <p:spPr bwMode="auto">
          <a:xfrm>
            <a:off x="827088" y="1196975"/>
            <a:ext cx="7777162" cy="4632325"/>
          </a:xfrm>
          <a:prstGeom prst="rect">
            <a:avLst/>
          </a:prstGeom>
          <a:solidFill>
            <a:srgbClr val="339966">
              <a:alpha val="37000"/>
            </a:srgbClr>
          </a:solidFill>
          <a:ln w="254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defRPr/>
            </a:pPr>
            <a:r>
              <a:rPr lang="en-US" sz="1800" b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44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Risk Factors Modification</a:t>
            </a:r>
          </a:p>
          <a:p>
            <a:pPr marL="342900" indent="-342900">
              <a:buFontTx/>
              <a:buChar char="•"/>
              <a:defRPr/>
            </a:pPr>
            <a:r>
              <a:rPr lang="en-US" sz="36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Diet and weight control</a:t>
            </a:r>
          </a:p>
          <a:p>
            <a:pPr marL="342900" indent="-342900">
              <a:buFontTx/>
              <a:buChar char="•"/>
              <a:defRPr/>
            </a:pPr>
            <a:r>
              <a:rPr lang="en-US" sz="3600" b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Antiplatlets</a:t>
            </a:r>
          </a:p>
          <a:p>
            <a:pPr marL="342900" indent="-342900">
              <a:buFontTx/>
              <a:buChar char="•"/>
              <a:defRPr/>
            </a:pPr>
            <a:r>
              <a:rPr lang="en-US" sz="36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Exercise </a:t>
            </a:r>
          </a:p>
          <a:p>
            <a:pPr marL="342900" indent="-342900">
              <a:buFontTx/>
              <a:buChar char="•"/>
              <a:defRPr/>
            </a:pPr>
            <a:r>
              <a:rPr lang="en-US" sz="36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Hypertension control</a:t>
            </a:r>
          </a:p>
          <a:p>
            <a:pPr marL="342900" indent="-342900">
              <a:buFontTx/>
              <a:buChar char="•"/>
              <a:defRPr/>
            </a:pPr>
            <a:r>
              <a:rPr lang="en-US" sz="36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Diabetes control</a:t>
            </a:r>
          </a:p>
          <a:p>
            <a:pPr marL="342900" indent="-342900">
              <a:buFontTx/>
              <a:buChar char="•"/>
              <a:defRPr/>
            </a:pPr>
            <a:r>
              <a:rPr lang="en-US" sz="36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Lipid control</a:t>
            </a:r>
          </a:p>
          <a:p>
            <a:pPr marL="342900" indent="-342900">
              <a:buFontTx/>
              <a:buChar char="•"/>
              <a:defRPr/>
            </a:pPr>
            <a:r>
              <a:rPr lang="en-US" sz="36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Smoking Cessation</a:t>
            </a:r>
          </a:p>
        </p:txBody>
      </p:sp>
      <p:sp>
        <p:nvSpPr>
          <p:cNvPr id="259075" name="Rectangle 3"/>
          <p:cNvSpPr>
            <a:spLocks noRot="1"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en-US" sz="4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Text Box 2"/>
          <p:cNvSpPr txBox="1">
            <a:spLocks noChangeArrowheads="1"/>
          </p:cNvSpPr>
          <p:nvPr/>
        </p:nvSpPr>
        <p:spPr bwMode="auto">
          <a:xfrm>
            <a:off x="900113" y="1916113"/>
            <a:ext cx="7127875" cy="1885950"/>
          </a:xfrm>
          <a:prstGeom prst="rect">
            <a:avLst/>
          </a:prstGeom>
          <a:solidFill>
            <a:srgbClr val="FF0000">
              <a:alpha val="36000"/>
            </a:srgbClr>
          </a:solidFill>
          <a:ln w="254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defRPr/>
            </a:pPr>
            <a:r>
              <a:rPr lang="en-US" sz="32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Improve Brain Circulation</a:t>
            </a:r>
          </a:p>
          <a:p>
            <a:pPr marL="342900" indent="-342900">
              <a:buFontTx/>
              <a:buChar char="•"/>
              <a:defRPr/>
            </a:pPr>
            <a:r>
              <a:rPr lang="en-GB" sz="2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Intervention ( Revascularization)</a:t>
            </a:r>
          </a:p>
          <a:p>
            <a:pPr marL="342900" indent="-342900">
              <a:defRPr/>
            </a:pPr>
            <a:r>
              <a:rPr lang="en-GB" sz="2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- Carotid Endarterectomy </a:t>
            </a:r>
          </a:p>
          <a:p>
            <a:pPr marL="342900" indent="-342900">
              <a:defRPr/>
            </a:pPr>
            <a:r>
              <a:rPr lang="en-GB" sz="2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- Angioplasty +/- Stenting</a:t>
            </a:r>
          </a:p>
        </p:txBody>
      </p:sp>
      <p:sp>
        <p:nvSpPr>
          <p:cNvPr id="256003" name="Rectangle 3"/>
          <p:cNvSpPr>
            <a:spLocks noRot="1"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Strategies in treating patients with CAS</a:t>
            </a:r>
            <a:endParaRPr lang="en-GB" sz="4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pic>
        <p:nvPicPr>
          <p:cNvPr id="256007" name="Picture 7" descr="204carotidpatch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4437063"/>
            <a:ext cx="2540000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08" name="Picture 8" descr="carotidimage25"/>
          <p:cNvPicPr>
            <a:picLocks noChangeAspect="1" noChangeArrowheads="1"/>
          </p:cNvPicPr>
          <p:nvPr/>
        </p:nvPicPr>
        <p:blipFill>
          <a:blip r:embed="rId4"/>
          <a:srcRect l="4590" t="1503" r="5202" b="23581"/>
          <a:stretch>
            <a:fillRect/>
          </a:stretch>
        </p:blipFill>
        <p:spPr bwMode="auto">
          <a:xfrm>
            <a:off x="4716463" y="4221163"/>
            <a:ext cx="3024187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Text Box 2"/>
          <p:cNvSpPr txBox="1">
            <a:spLocks noChangeArrowheads="1"/>
          </p:cNvSpPr>
          <p:nvPr/>
        </p:nvSpPr>
        <p:spPr bwMode="auto">
          <a:xfrm>
            <a:off x="900113" y="1700213"/>
            <a:ext cx="7127875" cy="2740025"/>
          </a:xfrm>
          <a:prstGeom prst="rect">
            <a:avLst/>
          </a:prstGeom>
          <a:solidFill>
            <a:srgbClr val="FF0000">
              <a:alpha val="36000"/>
            </a:srgbClr>
          </a:solidFill>
          <a:ln w="254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defRPr/>
            </a:pP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Symptomatic</a:t>
            </a:r>
          </a:p>
          <a:p>
            <a:pPr marL="342900" indent="-342900">
              <a:buFontTx/>
              <a:buChar char="•"/>
              <a:defRPr/>
            </a:pPr>
            <a:r>
              <a:rPr lang="en-GB" sz="2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&gt; 70% </a:t>
            </a:r>
            <a:r>
              <a:rPr lang="en-GB" sz="28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stenosis</a:t>
            </a:r>
            <a:r>
              <a:rPr lang="en-GB" sz="2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NACET </a:t>
            </a:r>
          </a:p>
          <a:p>
            <a:pPr marL="342900" indent="-342900">
              <a:defRPr/>
            </a:pPr>
            <a:r>
              <a:rPr lang="en-GB" sz="2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  <a:r>
              <a:rPr lang="en-GB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Decrease Stroke at 2 years from 26% to 9%</a:t>
            </a:r>
          </a:p>
          <a:p>
            <a:pPr marL="342900" indent="-342900">
              <a:buFontTx/>
              <a:buChar char="•"/>
              <a:defRPr/>
            </a:pPr>
            <a:r>
              <a:rPr lang="en-GB" sz="2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50-69% </a:t>
            </a:r>
            <a:r>
              <a:rPr lang="en-GB" sz="28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stenosis</a:t>
            </a:r>
            <a:r>
              <a:rPr lang="en-GB" sz="2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marginal benefit, greater for male</a:t>
            </a:r>
          </a:p>
          <a:p>
            <a:pPr marL="342900" indent="-342900">
              <a:buFontTx/>
              <a:buChar char="•"/>
              <a:defRPr/>
            </a:pPr>
            <a:r>
              <a:rPr lang="en-GB" sz="2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Recovered Ischemic Stroke Patients</a:t>
            </a:r>
          </a:p>
        </p:txBody>
      </p:sp>
      <p:sp>
        <p:nvSpPr>
          <p:cNvPr id="261123" name="Rectangle 3"/>
          <p:cNvSpPr>
            <a:spLocks noRot="1"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What are the indications to intervene?</a:t>
            </a:r>
            <a:endParaRPr lang="en-GB" sz="4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sp>
        <p:nvSpPr>
          <p:cNvPr id="261125" name="Text Box 5"/>
          <p:cNvSpPr txBox="1">
            <a:spLocks noChangeArrowheads="1"/>
          </p:cNvSpPr>
          <p:nvPr/>
        </p:nvSpPr>
        <p:spPr bwMode="auto">
          <a:xfrm>
            <a:off x="900113" y="4724400"/>
            <a:ext cx="7127875" cy="1824038"/>
          </a:xfrm>
          <a:prstGeom prst="rect">
            <a:avLst/>
          </a:prstGeom>
          <a:solidFill>
            <a:srgbClr val="FF0000">
              <a:alpha val="36000"/>
            </a:srgbClr>
          </a:solidFill>
          <a:ln w="254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defRPr/>
            </a:pPr>
            <a:r>
              <a:rPr lang="en-US" sz="32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Asymptomatic</a:t>
            </a:r>
          </a:p>
          <a:p>
            <a:pPr marL="342900" indent="-342900">
              <a:buFontTx/>
              <a:buChar char="•"/>
              <a:defRPr/>
            </a:pPr>
            <a:r>
              <a:rPr lang="en-GB" sz="2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&gt;  60% stenosis- ACAS</a:t>
            </a:r>
          </a:p>
          <a:p>
            <a:pPr marL="342900" indent="-342900">
              <a:defRPr/>
            </a:pPr>
            <a:r>
              <a:rPr lang="en-GB" sz="2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en-GB" sz="2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Decrease Stroke at 4 years from 11% to 5%</a:t>
            </a:r>
          </a:p>
          <a:p>
            <a:pPr marL="342900" indent="-342900">
              <a:defRPr/>
            </a:pPr>
            <a:r>
              <a:rPr lang="en-GB" sz="2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(should be done in high volume centers only)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2" grpId="0" animBg="1"/>
      <p:bldP spid="26112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260350"/>
            <a:ext cx="8064500" cy="76517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solidFill>
                  <a:srgbClr val="FFFF00"/>
                </a:solidFill>
              </a:rPr>
              <a:t>Carotid Endarterectomy: The Standard of Care</a:t>
            </a:r>
            <a:endParaRPr lang="en-GB" sz="4000" smtClean="0">
              <a:solidFill>
                <a:srgbClr val="FFFF00"/>
              </a:solidFill>
            </a:endParaRPr>
          </a:p>
        </p:txBody>
      </p:sp>
      <p:pic>
        <p:nvPicPr>
          <p:cNvPr id="260105" name="Picture 9" descr="204plaqu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141663"/>
            <a:ext cx="2808287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0106" name="Picture 10" descr="204carotidpatch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4941888"/>
            <a:ext cx="2808287" cy="1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0107" name="Picture 11" descr="imag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7450" y="3213100"/>
            <a:ext cx="2808288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0108" name="Picture 12" descr="caro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27313" y="1125538"/>
            <a:ext cx="3311525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0109" name="Picture 13" descr="caro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87450" y="4981575"/>
            <a:ext cx="28797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00"/>
                </a:solidFill>
              </a:rPr>
              <a:t>Pathogenesis</a:t>
            </a:r>
          </a:p>
        </p:txBody>
      </p:sp>
      <p:pic>
        <p:nvPicPr>
          <p:cNvPr id="186371" name="Picture 3" descr="Atherosclerosis"/>
          <p:cNvPicPr>
            <a:picLocks noChangeAspect="1" noChangeArrowheads="1"/>
          </p:cNvPicPr>
          <p:nvPr/>
        </p:nvPicPr>
        <p:blipFill>
          <a:blip r:embed="rId3"/>
          <a:srcRect l="4129" t="12828" b="31393"/>
          <a:stretch>
            <a:fillRect/>
          </a:stretch>
        </p:blipFill>
        <p:spPr bwMode="auto">
          <a:xfrm>
            <a:off x="684213" y="1412875"/>
            <a:ext cx="777716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376" name="Picture 8" descr="complicatedather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4724400"/>
            <a:ext cx="3097212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377" name="Picture 9" descr="atherosclerosis_1x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9475" y="3644900"/>
            <a:ext cx="22320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378" name="Picture 10" descr="atherosclerosis_10x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5963" y="4724400"/>
            <a:ext cx="3162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6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6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9" name="Rectangle 5"/>
          <p:cNvSpPr>
            <a:spLocks noRot="1" noChangeArrowheads="1"/>
          </p:cNvSpPr>
          <p:nvPr/>
        </p:nvSpPr>
        <p:spPr bwMode="auto">
          <a:xfrm>
            <a:off x="468313" y="6207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GB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Carotid Angioplasty and Stenting</a:t>
            </a:r>
            <a:br>
              <a:rPr lang="en-GB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</a:br>
            <a:endParaRPr lang="en-GB" sz="4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sp>
        <p:nvSpPr>
          <p:cNvPr id="257030" name="Text Box 6"/>
          <p:cNvSpPr txBox="1">
            <a:spLocks noChangeArrowheads="1"/>
          </p:cNvSpPr>
          <p:nvPr/>
        </p:nvSpPr>
        <p:spPr bwMode="auto">
          <a:xfrm>
            <a:off x="971550" y="1700213"/>
            <a:ext cx="7488238" cy="971550"/>
          </a:xfrm>
          <a:prstGeom prst="rect">
            <a:avLst/>
          </a:prstGeom>
          <a:solidFill>
            <a:srgbClr val="FF0000">
              <a:alpha val="36000"/>
            </a:srgbClr>
          </a:solidFill>
          <a:ln w="254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defRPr/>
            </a:pPr>
            <a:r>
              <a:rPr lang="en-US" sz="2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This interventional procedure is currently under investigation</a:t>
            </a:r>
            <a:endParaRPr lang="en-GB" sz="28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7031" name="Text Box 7"/>
          <p:cNvSpPr txBox="1">
            <a:spLocks noChangeArrowheads="1"/>
          </p:cNvSpPr>
          <p:nvPr/>
        </p:nvSpPr>
        <p:spPr bwMode="auto">
          <a:xfrm>
            <a:off x="971550" y="2997200"/>
            <a:ext cx="7127875" cy="2312988"/>
          </a:xfrm>
          <a:prstGeom prst="rect">
            <a:avLst/>
          </a:prstGeom>
          <a:solidFill>
            <a:srgbClr val="FF0000">
              <a:alpha val="36000"/>
            </a:srgbClr>
          </a:solidFill>
          <a:ln w="254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defRPr/>
            </a:pP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Relative Indications</a:t>
            </a:r>
          </a:p>
          <a:p>
            <a:pPr marL="342900" indent="-342900">
              <a:buFontTx/>
              <a:buChar char="•"/>
              <a:defRPr/>
            </a:pPr>
            <a:r>
              <a:rPr lang="en-GB" sz="2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Hostile Neck</a:t>
            </a:r>
          </a:p>
          <a:p>
            <a:pPr marL="342900" indent="-342900">
              <a:buFontTx/>
              <a:buChar char="•"/>
              <a:defRPr/>
            </a:pPr>
            <a:r>
              <a:rPr lang="en-GB" sz="2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Hostile Carotid Disease</a:t>
            </a:r>
          </a:p>
          <a:p>
            <a:pPr marL="342900" indent="-342900">
              <a:buFontTx/>
              <a:buChar char="•"/>
              <a:defRPr/>
            </a:pPr>
            <a:r>
              <a:rPr lang="en-GB" sz="2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 part of a Randomized Clinical Trial</a:t>
            </a:r>
          </a:p>
          <a:p>
            <a:pPr marL="342900" indent="-342900">
              <a:defRPr/>
            </a:pPr>
            <a:endParaRPr lang="en-GB" sz="2800" b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7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7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30" grpId="0" animBg="1"/>
      <p:bldP spid="25703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Rot="1" noChangeArrowheads="1"/>
          </p:cNvSpPr>
          <p:nvPr/>
        </p:nvSpPr>
        <p:spPr bwMode="auto">
          <a:xfrm>
            <a:off x="468313" y="6207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GB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Carotid Angioplasty and Stenting</a:t>
            </a:r>
            <a:br>
              <a:rPr lang="en-GB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</a:br>
            <a:endParaRPr lang="en-GB" sz="4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pic>
        <p:nvPicPr>
          <p:cNvPr id="262149" name="Picture 5" descr="CarStent_01_Base_3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412875"/>
            <a:ext cx="2547937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151" name="Picture 7" descr="carotidimage25"/>
          <p:cNvPicPr>
            <a:picLocks noChangeAspect="1" noChangeArrowheads="1"/>
          </p:cNvPicPr>
          <p:nvPr/>
        </p:nvPicPr>
        <p:blipFill>
          <a:blip r:embed="rId4"/>
          <a:srcRect l="4590" t="1503" r="5202" b="10591"/>
          <a:stretch>
            <a:fillRect/>
          </a:stretch>
        </p:blipFill>
        <p:spPr bwMode="auto">
          <a:xfrm>
            <a:off x="5867400" y="1557338"/>
            <a:ext cx="30988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152" name="Picture 8" descr="deploye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9475" y="2420938"/>
            <a:ext cx="204787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Rot="1" noChangeArrowheads="1"/>
          </p:cNvSpPr>
          <p:nvPr/>
        </p:nvSpPr>
        <p:spPr bwMode="auto">
          <a:xfrm>
            <a:off x="468313" y="6207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GB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Carotid Angioplasty and Stenting</a:t>
            </a:r>
          </a:p>
        </p:txBody>
      </p:sp>
      <p:pic>
        <p:nvPicPr>
          <p:cNvPr id="263173" name="Picture 5" descr="angio_stenting"/>
          <p:cNvPicPr>
            <a:picLocks noChangeAspect="1" noChangeArrowheads="1"/>
          </p:cNvPicPr>
          <p:nvPr/>
        </p:nvPicPr>
        <p:blipFill>
          <a:blip r:embed="rId3"/>
          <a:srcRect l="38205" r="28572"/>
          <a:stretch>
            <a:fillRect/>
          </a:stretch>
        </p:blipFill>
        <p:spPr bwMode="auto">
          <a:xfrm>
            <a:off x="5148263" y="1773238"/>
            <a:ext cx="3311525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3174" name="Picture 6" descr="angio_stenting"/>
          <p:cNvPicPr>
            <a:picLocks noChangeAspect="1" noChangeArrowheads="1"/>
          </p:cNvPicPr>
          <p:nvPr/>
        </p:nvPicPr>
        <p:blipFill>
          <a:blip r:embed="rId3"/>
          <a:srcRect r="60147"/>
          <a:stretch>
            <a:fillRect/>
          </a:stretch>
        </p:blipFill>
        <p:spPr bwMode="auto">
          <a:xfrm>
            <a:off x="1042988" y="1773238"/>
            <a:ext cx="3074987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133600"/>
            <a:ext cx="7772400" cy="1920875"/>
          </a:xfrm>
        </p:spPr>
        <p:txBody>
          <a:bodyPr/>
          <a:lstStyle/>
          <a:p>
            <a:pPr eaLnBrk="1" hangingPunct="1">
              <a:defRPr/>
            </a:pPr>
            <a:r>
              <a:rPr lang="en-GB" sz="5400" smtClean="0">
                <a:solidFill>
                  <a:srgbClr val="FFFF00"/>
                </a:solidFill>
              </a:rPr>
              <a:t>Acute Limb Ischemia</a:t>
            </a:r>
            <a:r>
              <a:rPr lang="en-GB" sz="4000" smtClean="0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7651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00"/>
                </a:solidFill>
              </a:rPr>
              <a:t>What is an Acute Limb Ischemia?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276475"/>
            <a:ext cx="8229600" cy="2692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latin typeface="Book Antiqua" pitchFamily="18" charset="0"/>
              </a:rPr>
              <a:t>Sudden decrease or worsening in the limb perfusion causing a potential threat to the limb viability resulting from a sudden obstruction of the arterial system  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99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3600" smtClean="0">
                <a:solidFill>
                  <a:srgbClr val="FFFF00"/>
                </a:solidFill>
              </a:rPr>
              <a:t>What are the causes of acute arterial occlusion ?</a:t>
            </a:r>
            <a:endParaRPr lang="en-US" sz="3600" smtClean="0">
              <a:solidFill>
                <a:srgbClr val="FFFF00"/>
              </a:solidFill>
            </a:endParaRP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Embolus </a:t>
            </a:r>
          </a:p>
          <a:p>
            <a:pPr eaLnBrk="1" hangingPunct="1">
              <a:defRPr/>
            </a:pPr>
            <a:r>
              <a:rPr lang="en-US" dirty="0" smtClean="0"/>
              <a:t>Thrombosis</a:t>
            </a:r>
          </a:p>
          <a:p>
            <a:pPr eaLnBrk="1" hangingPunct="1">
              <a:defRPr/>
            </a:pPr>
            <a:r>
              <a:rPr lang="en-US" dirty="0" smtClean="0"/>
              <a:t>Others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    Trauma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    Iatrogenic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    Arterial dissection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7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476250"/>
            <a:ext cx="8229600" cy="850900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smtClean="0">
                <a:solidFill>
                  <a:srgbClr val="FFFF00"/>
                </a:solidFill>
              </a:rPr>
              <a:t>What is the possible source for an embolus? </a:t>
            </a:r>
            <a:endParaRPr lang="en-US" sz="3600" smtClean="0">
              <a:solidFill>
                <a:srgbClr val="FFFF00"/>
              </a:solidFill>
            </a:endParaRPr>
          </a:p>
        </p:txBody>
      </p:sp>
      <p:sp>
        <p:nvSpPr>
          <p:cNvPr id="315395" name="Text Box 3"/>
          <p:cNvSpPr txBox="1">
            <a:spLocks noChangeArrowheads="1"/>
          </p:cNvSpPr>
          <p:nvPr/>
        </p:nvSpPr>
        <p:spPr bwMode="auto">
          <a:xfrm>
            <a:off x="179388" y="1557338"/>
            <a:ext cx="8569325" cy="3103562"/>
          </a:xfrm>
          <a:prstGeom prst="rect">
            <a:avLst/>
          </a:prstGeom>
          <a:solidFill>
            <a:srgbClr val="339966">
              <a:alpha val="36862"/>
            </a:srgbClr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/>
            <a:r>
              <a:rPr lang="en-US" sz="1800" b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3200">
                <a:solidFill>
                  <a:schemeClr val="hlink"/>
                </a:solidFill>
              </a:rPr>
              <a:t>Spontaneous (80%)</a:t>
            </a:r>
          </a:p>
          <a:p>
            <a:pPr marL="342900" indent="-342900" eaLnBrk="1" hangingPunct="1"/>
            <a:r>
              <a:rPr lang="en-US" sz="3200">
                <a:solidFill>
                  <a:schemeClr val="hlink"/>
                </a:solidFill>
              </a:rPr>
              <a:t>     </a:t>
            </a:r>
            <a:r>
              <a:rPr lang="en-US" sz="2800">
                <a:solidFill>
                  <a:srgbClr val="FF6600"/>
                </a:solidFill>
              </a:rPr>
              <a:t>Cardiac source</a:t>
            </a:r>
          </a:p>
          <a:p>
            <a:pPr marL="342900" indent="-342900" eaLnBrk="1" hangingPunct="1"/>
            <a:r>
              <a:rPr lang="en-US" sz="3200">
                <a:solidFill>
                  <a:schemeClr val="hlink"/>
                </a:solidFill>
              </a:rPr>
              <a:t>         </a:t>
            </a:r>
            <a:r>
              <a:rPr lang="en-US" sz="2000">
                <a:solidFill>
                  <a:schemeClr val="tx1"/>
                </a:solidFill>
              </a:rPr>
              <a:t>arrhythmias, MI, prosthetic valve, endocarditis</a:t>
            </a:r>
          </a:p>
          <a:p>
            <a:pPr marL="342900" indent="-342900"/>
            <a:r>
              <a:rPr lang="en-US" sz="3200">
                <a:solidFill>
                  <a:schemeClr val="hlink"/>
                </a:solidFill>
              </a:rPr>
              <a:t>     </a:t>
            </a:r>
            <a:r>
              <a:rPr lang="en-US" sz="3200">
                <a:solidFill>
                  <a:srgbClr val="FF6600"/>
                </a:solidFill>
              </a:rPr>
              <a:t>Non-</a:t>
            </a:r>
            <a:r>
              <a:rPr lang="en-US" sz="2800">
                <a:solidFill>
                  <a:srgbClr val="FF6600"/>
                </a:solidFill>
              </a:rPr>
              <a:t>Cardiac source</a:t>
            </a:r>
          </a:p>
          <a:p>
            <a:pPr marL="342900" indent="-342900"/>
            <a:r>
              <a:rPr lang="en-US">
                <a:solidFill>
                  <a:schemeClr val="hlink"/>
                </a:solidFill>
              </a:rPr>
              <a:t>                  </a:t>
            </a:r>
            <a:r>
              <a:rPr lang="en-US" sz="2000">
                <a:solidFill>
                  <a:schemeClr val="tx1"/>
                </a:solidFill>
              </a:rPr>
              <a:t>Proximal AS plaque, Proximal Aneurysm, Paradoxical emboli</a:t>
            </a:r>
            <a:endParaRPr lang="en-US" sz="2000" b="0">
              <a:solidFill>
                <a:schemeClr val="tx1"/>
              </a:solidFill>
              <a:latin typeface="Garamond" pitchFamily="18" charset="0"/>
              <a:cs typeface="Times New Roman" pitchFamily="18" charset="0"/>
            </a:endParaRPr>
          </a:p>
          <a:p>
            <a:pPr marL="342900" indent="-342900" eaLnBrk="1" hangingPunct="1"/>
            <a:endParaRPr lang="en-US" sz="2000" b="0">
              <a:solidFill>
                <a:schemeClr val="tx1"/>
              </a:solidFill>
              <a:latin typeface="Garamond" pitchFamily="18" charset="0"/>
              <a:cs typeface="Times New Roman" pitchFamily="18" charset="0"/>
            </a:endParaRPr>
          </a:p>
          <a:p>
            <a:pPr marL="342900" indent="-342900" eaLnBrk="1" hangingPunct="1"/>
            <a:endParaRPr lang="en-US" sz="280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5396" name="Text Box 4"/>
          <p:cNvSpPr txBox="1">
            <a:spLocks noChangeArrowheads="1"/>
          </p:cNvSpPr>
          <p:nvPr/>
        </p:nvSpPr>
        <p:spPr bwMode="auto">
          <a:xfrm>
            <a:off x="2555875" y="4292600"/>
            <a:ext cx="6372225" cy="1763713"/>
          </a:xfrm>
          <a:prstGeom prst="rect">
            <a:avLst/>
          </a:prstGeom>
          <a:solidFill>
            <a:srgbClr val="FF0000">
              <a:alpha val="36000"/>
            </a:srgbClr>
          </a:solidFill>
          <a:ln w="254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defRPr/>
            </a:pPr>
            <a:r>
              <a:rPr lang="en-US" sz="28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Iatrogenic (20%)</a:t>
            </a:r>
          </a:p>
          <a:p>
            <a:pPr marL="342900" indent="-342900" eaLnBrk="1" hangingPunct="1">
              <a:defRPr/>
            </a:pPr>
            <a:r>
              <a:rPr lang="en-US" sz="28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Angiographic manipulation </a:t>
            </a:r>
          </a:p>
          <a:p>
            <a:pPr marL="342900" indent="-342900" eaLnBrk="1" hangingPunct="1">
              <a:defRPr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Surgical manipulation</a:t>
            </a:r>
          </a:p>
          <a:p>
            <a:pPr marL="342900" indent="-342900">
              <a:defRPr/>
            </a:pPr>
            <a:r>
              <a:rPr lang="en-GB" sz="2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5" grpId="0" animBg="1"/>
      <p:bldP spid="31539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smtClean="0">
                <a:solidFill>
                  <a:srgbClr val="FFFF00"/>
                </a:solidFill>
              </a:rPr>
              <a:t>What are the common sites for embolus lodgment in the arterial tree?</a:t>
            </a:r>
          </a:p>
        </p:txBody>
      </p:sp>
      <p:pic>
        <p:nvPicPr>
          <p:cNvPr id="317443" name="Picture 3" descr="S02991-067-f001"/>
          <p:cNvPicPr>
            <a:picLocks noChangeAspect="1" noChangeArrowheads="1"/>
          </p:cNvPicPr>
          <p:nvPr/>
        </p:nvPicPr>
        <p:blipFill>
          <a:blip r:embed="rId3"/>
          <a:srcRect l="3688" r="2554" b="3612"/>
          <a:stretch>
            <a:fillRect/>
          </a:stretch>
        </p:blipFill>
        <p:spPr bwMode="auto">
          <a:xfrm>
            <a:off x="2843213" y="1341438"/>
            <a:ext cx="3744912" cy="5300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>
                <a:solidFill>
                  <a:srgbClr val="FFFF00"/>
                </a:solidFill>
              </a:rPr>
              <a:t>How do patients with acute limb ischemia present?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mtClean="0"/>
              <a:t>Sudden onset of diffuse and poorly localized leg pain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mtClean="0">
                <a:solidFill>
                  <a:srgbClr val="FF0000"/>
                </a:solidFill>
              </a:rPr>
              <a:t>6 Ps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smtClean="0"/>
              <a:t>    </a:t>
            </a:r>
            <a:r>
              <a:rPr lang="en-US" smtClean="0"/>
              <a:t>Paresthesias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mtClean="0"/>
              <a:t>    Pain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mtClean="0"/>
              <a:t>    Poikilothermia (coolness)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mtClean="0"/>
              <a:t>    Pallor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mtClean="0"/>
              <a:t>    Pulselessness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mtClean="0"/>
              <a:t>    Paralysis</a:t>
            </a:r>
          </a:p>
          <a:p>
            <a:pPr eaLnBrk="1" hangingPunct="1">
              <a:lnSpc>
                <a:spcPct val="80000"/>
              </a:lnSpc>
              <a:buSzTx/>
              <a:buFont typeface="Symbol" pitchFamily="18" charset="2"/>
              <a:buChar char=""/>
              <a:defRPr/>
            </a:pPr>
            <a:endParaRPr lang="en-US" smtClean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9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9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9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9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9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9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9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9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9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9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9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9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9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9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9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9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9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9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9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9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9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1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00"/>
                </a:solidFill>
              </a:rPr>
              <a:t>Investigations</a:t>
            </a:r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Acute Limb Ischemia is a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      </a:t>
            </a:r>
            <a:r>
              <a:rPr lang="en-US" b="1" i="1" smtClean="0">
                <a:solidFill>
                  <a:srgbClr val="FF6600"/>
                </a:solidFill>
              </a:rPr>
              <a:t>CLINICAL  DIAGNOSIS</a:t>
            </a:r>
          </a:p>
          <a:p>
            <a:pPr eaLnBrk="1" hangingPunct="1">
              <a:defRPr/>
            </a:pPr>
            <a:r>
              <a:rPr lang="en-US" smtClean="0"/>
              <a:t>If time allows, especially if atherosclerotic thrombosis is suggested, preoperative </a:t>
            </a:r>
            <a:r>
              <a:rPr lang="en-US" smtClean="0">
                <a:solidFill>
                  <a:srgbClr val="FF6600"/>
                </a:solidFill>
              </a:rPr>
              <a:t>angiography</a:t>
            </a:r>
            <a:r>
              <a:rPr lang="en-US" smtClean="0"/>
              <a:t> is often wise 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3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3203575" y="692150"/>
            <a:ext cx="5483225" cy="5616575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defRPr/>
            </a:pPr>
            <a:endParaRPr lang="en-US" sz="2000" smtClean="0"/>
          </a:p>
          <a:p>
            <a:pPr lvl="1" eaLnBrk="1" hangingPunct="1">
              <a:lnSpc>
                <a:spcPct val="80000"/>
              </a:lnSpc>
              <a:defRPr/>
            </a:pPr>
            <a:endParaRPr lang="en-US" sz="2000" b="1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b="1" smtClean="0"/>
              <a:t>Cerebrovascular disease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2000" b="1" smtClean="0"/>
          </a:p>
          <a:p>
            <a:pPr lvl="1" eaLnBrk="1" hangingPunct="1">
              <a:lnSpc>
                <a:spcPct val="80000"/>
              </a:lnSpc>
              <a:defRPr/>
            </a:pPr>
            <a:endParaRPr lang="en-US" sz="2000" b="1" smtClean="0"/>
          </a:p>
          <a:p>
            <a:pPr lvl="1" eaLnBrk="1" hangingPunct="1">
              <a:lnSpc>
                <a:spcPct val="80000"/>
              </a:lnSpc>
              <a:defRPr/>
            </a:pPr>
            <a:endParaRPr lang="en-US" sz="2000" b="1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b="1" smtClean="0"/>
              <a:t>Coronary artery disease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2000" b="1" smtClean="0"/>
          </a:p>
          <a:p>
            <a:pPr lvl="1" eaLnBrk="1" hangingPunct="1">
              <a:lnSpc>
                <a:spcPct val="80000"/>
              </a:lnSpc>
              <a:defRPr/>
            </a:pPr>
            <a:endParaRPr lang="en-US" sz="2000" b="1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b="1" smtClean="0"/>
              <a:t>Renal artery Diseases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2000" b="1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b="1" smtClean="0"/>
              <a:t>Visceral arterial disease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2000" b="1" smtClean="0"/>
          </a:p>
          <a:p>
            <a:pPr lvl="1" eaLnBrk="1" hangingPunct="1">
              <a:lnSpc>
                <a:spcPct val="80000"/>
              </a:lnSpc>
              <a:defRPr/>
            </a:pPr>
            <a:endParaRPr lang="en-US" sz="2000" b="1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b="1" smtClean="0"/>
              <a:t>Peripheral arterial disease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b="1" smtClean="0"/>
              <a:t>Intermittent claudication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b="1" smtClean="0"/>
              <a:t>Critical limb ischemia</a:t>
            </a:r>
          </a:p>
        </p:txBody>
      </p:sp>
      <p:grpSp>
        <p:nvGrpSpPr>
          <p:cNvPr id="7171" name="Group 3"/>
          <p:cNvGrpSpPr>
            <a:grpSpLocks/>
          </p:cNvGrpSpPr>
          <p:nvPr/>
        </p:nvGrpSpPr>
        <p:grpSpPr bwMode="auto">
          <a:xfrm>
            <a:off x="468313" y="188913"/>
            <a:ext cx="3228975" cy="6337300"/>
            <a:chOff x="288" y="1110"/>
            <a:chExt cx="1704" cy="2870"/>
          </a:xfrm>
        </p:grpSpPr>
        <p:pic>
          <p:nvPicPr>
            <p:cNvPr id="7173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" y="1110"/>
              <a:ext cx="1570" cy="2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174" name="Group 5"/>
            <p:cNvGrpSpPr>
              <a:grpSpLocks/>
            </p:cNvGrpSpPr>
            <p:nvPr/>
          </p:nvGrpSpPr>
          <p:grpSpPr bwMode="auto">
            <a:xfrm>
              <a:off x="1176" y="1572"/>
              <a:ext cx="816" cy="1836"/>
              <a:chOff x="1176" y="1572"/>
              <a:chExt cx="816" cy="1836"/>
            </a:xfrm>
          </p:grpSpPr>
          <p:sp>
            <p:nvSpPr>
              <p:cNvPr id="7175" name="Line 6"/>
              <p:cNvSpPr>
                <a:spLocks noChangeShapeType="1"/>
              </p:cNvSpPr>
              <p:nvPr/>
            </p:nvSpPr>
            <p:spPr bwMode="auto">
              <a:xfrm>
                <a:off x="1296" y="1572"/>
                <a:ext cx="672" cy="72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6" name="Line 7"/>
              <p:cNvSpPr>
                <a:spLocks noChangeShapeType="1"/>
              </p:cNvSpPr>
              <p:nvPr/>
            </p:nvSpPr>
            <p:spPr bwMode="auto">
              <a:xfrm>
                <a:off x="1188" y="2184"/>
                <a:ext cx="756" cy="84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7" name="Line 8"/>
              <p:cNvSpPr>
                <a:spLocks noChangeShapeType="1"/>
              </p:cNvSpPr>
              <p:nvPr/>
            </p:nvSpPr>
            <p:spPr bwMode="auto">
              <a:xfrm>
                <a:off x="1176" y="2532"/>
                <a:ext cx="804" cy="132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8" name="Line 9"/>
              <p:cNvSpPr>
                <a:spLocks noChangeShapeType="1"/>
              </p:cNvSpPr>
              <p:nvPr/>
            </p:nvSpPr>
            <p:spPr bwMode="auto">
              <a:xfrm>
                <a:off x="1224" y="2784"/>
                <a:ext cx="756" cy="18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9" name="Line 10"/>
              <p:cNvSpPr>
                <a:spLocks noChangeShapeType="1"/>
              </p:cNvSpPr>
              <p:nvPr/>
            </p:nvSpPr>
            <p:spPr bwMode="auto">
              <a:xfrm>
                <a:off x="1200" y="3180"/>
                <a:ext cx="792" cy="228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35883" name="Rectangle 11"/>
          <p:cNvSpPr>
            <a:spLocks noGrp="1" noRot="1" noChangeArrowheads="1"/>
          </p:cNvSpPr>
          <p:nvPr>
            <p:ph type="title"/>
          </p:nvPr>
        </p:nvSpPr>
        <p:spPr>
          <a:xfrm>
            <a:off x="2930525" y="188913"/>
            <a:ext cx="6213475" cy="107156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>
                <a:solidFill>
                  <a:srgbClr val="FFFF00"/>
                </a:solidFill>
              </a:rPr>
              <a:t>What is the Clinical Spectrum of Atherosclerosis?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FFFF00"/>
                </a:solidFill>
              </a:rPr>
              <a:t>Goal of treating patients with Acute Limb Ischemia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276475"/>
            <a:ext cx="7772400" cy="34893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Rapid restoration of adequate arterial perfusion without the development of morbid local or systemic complications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7" grpId="0" build="p"/>
      <p:bldP spid="323587" grpI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00"/>
                </a:solidFill>
              </a:rPr>
              <a:t>Treatment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i="1" smtClean="0">
                <a:solidFill>
                  <a:srgbClr val="FF0000"/>
                </a:solidFill>
              </a:rPr>
              <a:t>EMEGENCY  (Golden time is 6 hours)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         ABC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         IV Heparin (anticoagulation)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         Rapid surgical thromboembolectomy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         +/ - surgical bypass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         +/- thrombolytic therapy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         +/- primary amputation</a:t>
            </a:r>
            <a:endParaRPr lang="en-US" sz="2800" smtClean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5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5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5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5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5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5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5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5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5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5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5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5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5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5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5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5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5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5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5" grpId="0" build="p"/>
      <p:bldP spid="325635" grpI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smtClean="0">
                <a:solidFill>
                  <a:srgbClr val="FFFF00"/>
                </a:solidFill>
              </a:rPr>
              <a:t>Surgical Thrmboemblectomy Procedure</a:t>
            </a:r>
          </a:p>
        </p:txBody>
      </p:sp>
      <p:pic>
        <p:nvPicPr>
          <p:cNvPr id="55299" name="Picture 3" descr="em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268413"/>
            <a:ext cx="3998912" cy="539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4" descr="fog 1"/>
          <p:cNvPicPr>
            <a:picLocks noChangeAspect="1" noChangeArrowheads="1"/>
          </p:cNvPicPr>
          <p:nvPr/>
        </p:nvPicPr>
        <p:blipFill>
          <a:blip r:embed="rId4"/>
          <a:srcRect l="4050" b="6628"/>
          <a:stretch>
            <a:fillRect/>
          </a:stretch>
        </p:blipFill>
        <p:spPr bwMode="auto">
          <a:xfrm>
            <a:off x="5364163" y="3500438"/>
            <a:ext cx="338455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5" descr="fog 2"/>
          <p:cNvPicPr>
            <a:picLocks noChangeAspect="1" noChangeArrowheads="1"/>
          </p:cNvPicPr>
          <p:nvPr/>
        </p:nvPicPr>
        <p:blipFill>
          <a:blip r:embed="rId5"/>
          <a:srcRect t="3220" b="20644"/>
          <a:stretch>
            <a:fillRect/>
          </a:stretch>
        </p:blipFill>
        <p:spPr bwMode="auto">
          <a:xfrm>
            <a:off x="5219700" y="1341438"/>
            <a:ext cx="3636963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>
                <a:solidFill>
                  <a:srgbClr val="FFFF00"/>
                </a:solidFill>
              </a:rPr>
              <a:t>Thrombolysis</a:t>
            </a:r>
          </a:p>
        </p:txBody>
      </p:sp>
      <p:pic>
        <p:nvPicPr>
          <p:cNvPr id="56323" name="Picture 3" descr="Maraj1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1628775"/>
            <a:ext cx="2295525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9732" name="Picture 4" descr="fempop-fig9[1]"/>
          <p:cNvPicPr>
            <a:picLocks noChangeAspect="1" noChangeArrowheads="1"/>
          </p:cNvPicPr>
          <p:nvPr/>
        </p:nvPicPr>
        <p:blipFill>
          <a:blip r:embed="rId4"/>
          <a:srcRect b="4475"/>
          <a:stretch>
            <a:fillRect/>
          </a:stretch>
        </p:blipFill>
        <p:spPr bwMode="auto">
          <a:xfrm>
            <a:off x="5364163" y="1628775"/>
            <a:ext cx="2509837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9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9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9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6207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FFFF00"/>
                </a:solidFill>
              </a:rPr>
              <a:t>What do we worry about after revascularization?</a:t>
            </a: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844675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000" smtClean="0">
                <a:solidFill>
                  <a:srgbClr val="FF6600"/>
                </a:solidFill>
              </a:rPr>
              <a:t>Reperfusion Injury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mtClean="0"/>
              <a:t>       </a:t>
            </a:r>
            <a:r>
              <a:rPr lang="en-US" smtClean="0">
                <a:solidFill>
                  <a:srgbClr val="FF0000"/>
                </a:solidFill>
              </a:rPr>
              <a:t>Local    </a:t>
            </a:r>
            <a:r>
              <a:rPr lang="en-US" smtClean="0"/>
              <a:t>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mtClean="0"/>
              <a:t>                         Compartment Syndrome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mtClean="0"/>
              <a:t>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mtClean="0"/>
              <a:t>       </a:t>
            </a:r>
            <a:r>
              <a:rPr lang="en-US" smtClean="0">
                <a:solidFill>
                  <a:srgbClr val="FF0000"/>
                </a:solidFill>
              </a:rPr>
              <a:t>Systemic   </a:t>
            </a:r>
            <a:r>
              <a:rPr lang="en-US" smtClean="0"/>
              <a:t>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mtClean="0"/>
              <a:t>                          Hyperkalemia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mtClean="0"/>
              <a:t>                          Acidosis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mtClean="0"/>
              <a:t>                          Myoglobulinuria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79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00"/>
                </a:solidFill>
              </a:rPr>
              <a:t>Compartment Syndrome</a:t>
            </a:r>
          </a:p>
        </p:txBody>
      </p:sp>
      <p:pic>
        <p:nvPicPr>
          <p:cNvPr id="58371" name="Picture 3" descr="cecsfascia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700213"/>
            <a:ext cx="272891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3828" name="Picture 4" descr="593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275" y="2852738"/>
            <a:ext cx="48387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2060575"/>
            <a:ext cx="7772400" cy="1716088"/>
          </a:xfrm>
        </p:spPr>
        <p:txBody>
          <a:bodyPr/>
          <a:lstStyle/>
          <a:p>
            <a:pPr eaLnBrk="1" hangingPunct="1">
              <a:defRPr/>
            </a:pPr>
            <a:r>
              <a:rPr lang="en-GB" sz="12000" smtClean="0">
                <a:solidFill>
                  <a:srgbClr val="FFFF00"/>
                </a:solidFill>
                <a:latin typeface="Rage Italic" pitchFamily="66" charset="0"/>
              </a:rPr>
              <a:t>Thank You</a:t>
            </a:r>
            <a:r>
              <a:rPr lang="en-GB" sz="4000" smtClean="0">
                <a:solidFill>
                  <a:srgbClr val="FFFF00"/>
                </a:solidFill>
              </a:rPr>
              <a:t>  </a:t>
            </a:r>
          </a:p>
        </p:txBody>
      </p:sp>
      <p:pic>
        <p:nvPicPr>
          <p:cNvPr id="59395" name="Picture 4" descr="KSU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7625" y="5373688"/>
            <a:ext cx="1085850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FFFF00"/>
                </a:solidFill>
              </a:rPr>
              <a:t>What is the burden of Atherosclerosis?</a:t>
            </a:r>
          </a:p>
        </p:txBody>
      </p:sp>
      <p:pic>
        <p:nvPicPr>
          <p:cNvPr id="8195" name="Picture 5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8313" y="1773238"/>
            <a:ext cx="8229600" cy="4525962"/>
          </a:xfr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420938"/>
            <a:ext cx="8229600" cy="11080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5400" b="1" i="1" smtClean="0">
                <a:solidFill>
                  <a:srgbClr val="FFFF00"/>
                </a:solidFill>
              </a:rPr>
              <a:t>Let’s Talk about PAD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7651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b="0" smtClean="0">
                <a:solidFill>
                  <a:srgbClr val="FFFF00"/>
                </a:solidFill>
              </a:rPr>
              <a:t>Why it is important to recognize patients with PAD?</a:t>
            </a:r>
          </a:p>
        </p:txBody>
      </p:sp>
      <p:sp>
        <p:nvSpPr>
          <p:cNvPr id="337923" name="Text Box 3"/>
          <p:cNvSpPr txBox="1">
            <a:spLocks noChangeArrowheads="1"/>
          </p:cNvSpPr>
          <p:nvPr/>
        </p:nvSpPr>
        <p:spPr bwMode="auto">
          <a:xfrm>
            <a:off x="323850" y="2420938"/>
            <a:ext cx="8610600" cy="579437"/>
          </a:xfrm>
          <a:prstGeom prst="rect">
            <a:avLst/>
          </a:prstGeom>
          <a:gradFill rotWithShape="1">
            <a:gsLst>
              <a:gs pos="0">
                <a:srgbClr val="C0C0C0">
                  <a:alpha val="39999"/>
                </a:srgbClr>
              </a:gs>
              <a:gs pos="100000">
                <a:srgbClr val="969696">
                  <a:alpha val="39999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b="0">
                <a:solidFill>
                  <a:schemeClr val="tx1"/>
                </a:solidFill>
                <a:latin typeface="Arial" charset="0"/>
              </a:rPr>
              <a:t>   </a:t>
            </a:r>
            <a:r>
              <a:rPr lang="en-US" sz="32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PAD is a marker of </a:t>
            </a:r>
            <a:r>
              <a:rPr lang="en-US" sz="3200" b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systemic</a:t>
            </a:r>
            <a:r>
              <a:rPr lang="en-US" sz="32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atherosclerosis</a:t>
            </a:r>
          </a:p>
        </p:txBody>
      </p:sp>
      <p:sp>
        <p:nvSpPr>
          <p:cNvPr id="337924" name="Text Box 4"/>
          <p:cNvSpPr txBox="1">
            <a:spLocks noChangeArrowheads="1"/>
          </p:cNvSpPr>
          <p:nvPr/>
        </p:nvSpPr>
        <p:spPr bwMode="auto">
          <a:xfrm>
            <a:off x="755650" y="3500438"/>
            <a:ext cx="7620000" cy="2066925"/>
          </a:xfrm>
          <a:prstGeom prst="rect">
            <a:avLst/>
          </a:prstGeom>
          <a:gradFill rotWithShape="1">
            <a:gsLst>
              <a:gs pos="0">
                <a:srgbClr val="C0C0C0">
                  <a:alpha val="39999"/>
                </a:srgbClr>
              </a:gs>
              <a:gs pos="100000">
                <a:srgbClr val="969696">
                  <a:alpha val="39999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b="0">
                <a:solidFill>
                  <a:schemeClr val="tx1"/>
                </a:solidFill>
                <a:latin typeface="Arial" charset="0"/>
              </a:rPr>
              <a:t>   </a:t>
            </a:r>
            <a:r>
              <a:rPr lang="en-US" sz="32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Patients with either symptomatic or asymptomatic PAD generally have </a:t>
            </a:r>
            <a:r>
              <a:rPr lang="en-US" sz="3200" b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widespread </a:t>
            </a:r>
            <a:r>
              <a:rPr lang="en-US" sz="32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arterial disease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2800" b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smtClean="0">
                <a:solidFill>
                  <a:srgbClr val="FFFF00"/>
                </a:solidFill>
              </a:rPr>
              <a:t>Why it is important to recognize patients with PAD?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420938"/>
            <a:ext cx="8147050" cy="3773487"/>
          </a:xfrm>
        </p:spPr>
        <p:txBody>
          <a:bodyPr/>
          <a:lstStyle/>
          <a:p>
            <a:pPr eaLnBrk="1" hangingPunct="1">
              <a:defRPr/>
            </a:pPr>
            <a:r>
              <a:rPr lang="en-GB" sz="4400" smtClean="0">
                <a:solidFill>
                  <a:schemeClr val="hlink"/>
                </a:solidFill>
              </a:rPr>
              <a:t>Coexisting vascular Disease: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z="4400" smtClean="0"/>
              <a:t>   </a:t>
            </a:r>
            <a:r>
              <a:rPr lang="en-GB" sz="4400" smtClean="0">
                <a:solidFill>
                  <a:schemeClr val="accent1"/>
                </a:solidFill>
              </a:rPr>
              <a:t>CAD</a:t>
            </a:r>
            <a:r>
              <a:rPr lang="en-GB" sz="4400" smtClean="0"/>
              <a:t>-- 35 % to 92%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z="4400" smtClean="0"/>
              <a:t>   </a:t>
            </a:r>
            <a:r>
              <a:rPr lang="en-GB" sz="4400" smtClean="0">
                <a:solidFill>
                  <a:schemeClr val="accent1"/>
                </a:solidFill>
              </a:rPr>
              <a:t>CVD</a:t>
            </a:r>
            <a:r>
              <a:rPr lang="en-GB" sz="4400" smtClean="0"/>
              <a:t>-- 25 % to 50%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z="4400" smtClean="0"/>
              <a:t>              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5" grpId="0" build="p"/>
    </p:bld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1" i="0" u="none" strike="noStrike" cap="none" normalizeH="0" baseline="0" smtClean="0">
            <a:ln>
              <a:noFill/>
            </a:ln>
            <a:solidFill>
              <a:srgbClr val="292929"/>
            </a:solidFill>
            <a:effectLst/>
            <a:latin typeface="Book Antiqua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1" i="0" u="none" strike="noStrike" cap="none" normalizeH="0" baseline="0" smtClean="0">
            <a:ln>
              <a:noFill/>
            </a:ln>
            <a:solidFill>
              <a:srgbClr val="292929"/>
            </a:solidFill>
            <a:effectLst/>
            <a:latin typeface="Book Antiqua" pitchFamily="18" charset="0"/>
            <a:cs typeface="Arial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1845</TotalTime>
  <Words>1135</Words>
  <Application>Microsoft Office PowerPoint</Application>
  <PresentationFormat>عرض على الشاشة (3:4)‏</PresentationFormat>
  <Paragraphs>331</Paragraphs>
  <Slides>56</Slides>
  <Notes>56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سمة</vt:lpstr>
      </vt:variant>
      <vt:variant>
        <vt:i4>1</vt:i4>
      </vt:variant>
      <vt:variant>
        <vt:lpstr>عناوين الشرائح</vt:lpstr>
      </vt:variant>
      <vt:variant>
        <vt:i4>56</vt:i4>
      </vt:variant>
    </vt:vector>
  </HeadingPairs>
  <TitlesOfParts>
    <vt:vector size="64" baseType="lpstr">
      <vt:lpstr>Book Antiqua</vt:lpstr>
      <vt:lpstr>Arial</vt:lpstr>
      <vt:lpstr>Garamond</vt:lpstr>
      <vt:lpstr>Wingdings</vt:lpstr>
      <vt:lpstr>Times New Roman</vt:lpstr>
      <vt:lpstr>Symbol</vt:lpstr>
      <vt:lpstr>Rage Italic</vt:lpstr>
      <vt:lpstr>Stream</vt:lpstr>
      <vt:lpstr>Atherosclerosis:  A Surgical Look </vt:lpstr>
      <vt:lpstr>What is Atherosclerosis?</vt:lpstr>
      <vt:lpstr>What are the risk factors for Atherosclerosis?</vt:lpstr>
      <vt:lpstr>Pathogenesis</vt:lpstr>
      <vt:lpstr>What is the Clinical Spectrum of Atherosclerosis?</vt:lpstr>
      <vt:lpstr>What is the burden of Atherosclerosis?</vt:lpstr>
      <vt:lpstr>الشريحة 7</vt:lpstr>
      <vt:lpstr>Why it is important to recognize patients with PAD?</vt:lpstr>
      <vt:lpstr>Why it is important to recognize patients with PAD?</vt:lpstr>
      <vt:lpstr>Why it is important to recognize patients with PAD?</vt:lpstr>
      <vt:lpstr>Natural History</vt:lpstr>
      <vt:lpstr>How do patients with PAD present?</vt:lpstr>
      <vt:lpstr>How do patients with PAD present?</vt:lpstr>
      <vt:lpstr>How do we diagnose PAD?</vt:lpstr>
      <vt:lpstr>How do we diagnose PAD?</vt:lpstr>
      <vt:lpstr>Ankle Brachial Index</vt:lpstr>
      <vt:lpstr>Ankle Brachial Index</vt:lpstr>
      <vt:lpstr>الشريحة 18</vt:lpstr>
      <vt:lpstr>CTA</vt:lpstr>
      <vt:lpstr>Angiogram</vt:lpstr>
      <vt:lpstr>What are the Goals of treating patients with PAD?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Why it is important to recognize patients with CAS?</vt:lpstr>
      <vt:lpstr>How do patients with CAS present?</vt:lpstr>
      <vt:lpstr>How do we diagnose CAS?</vt:lpstr>
      <vt:lpstr>الشريحة 32</vt:lpstr>
      <vt:lpstr>Angiogram</vt:lpstr>
      <vt:lpstr>What are the Goals of treating patients with CAD?</vt:lpstr>
      <vt:lpstr>الشريحة 35</vt:lpstr>
      <vt:lpstr>الشريحة 36</vt:lpstr>
      <vt:lpstr>الشريحة 37</vt:lpstr>
      <vt:lpstr>الشريحة 38</vt:lpstr>
      <vt:lpstr>Carotid Endarterectomy: The Standard of Care</vt:lpstr>
      <vt:lpstr>الشريحة 40</vt:lpstr>
      <vt:lpstr>الشريحة 41</vt:lpstr>
      <vt:lpstr>الشريحة 42</vt:lpstr>
      <vt:lpstr>Acute Limb Ischemia </vt:lpstr>
      <vt:lpstr>What is an Acute Limb Ischemia?</vt:lpstr>
      <vt:lpstr>What are the causes of acute arterial occlusion ?</vt:lpstr>
      <vt:lpstr>What is the possible source for an embolus? </vt:lpstr>
      <vt:lpstr>What are the common sites for embolus lodgment in the arterial tree?</vt:lpstr>
      <vt:lpstr>How do patients with acute limb ischemia present?</vt:lpstr>
      <vt:lpstr>Investigations</vt:lpstr>
      <vt:lpstr>Goal of treating patients with Acute Limb Ischemia</vt:lpstr>
      <vt:lpstr>Treatment</vt:lpstr>
      <vt:lpstr>Surgical Thrmboemblectomy Procedure</vt:lpstr>
      <vt:lpstr>Thrombolysis</vt:lpstr>
      <vt:lpstr>What do we worry about after revascularization?</vt:lpstr>
      <vt:lpstr>Compartment Syndrome</vt:lpstr>
      <vt:lpstr>Thank You  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Outcomes of Revascularization Procedures in patients with PAD in Ontario  Patients Survival</dc:title>
  <dc:creator>Admin</dc:creator>
  <cp:lastModifiedBy>AA</cp:lastModifiedBy>
  <cp:revision>134</cp:revision>
  <dcterms:created xsi:type="dcterms:W3CDTF">2004-11-07T02:28:16Z</dcterms:created>
  <dcterms:modified xsi:type="dcterms:W3CDTF">2013-09-10T19:26:32Z</dcterms:modified>
</cp:coreProperties>
</file>