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21" r:id="rId1"/>
  </p:sldMasterIdLst>
  <p:notesMasterIdLst>
    <p:notesMasterId r:id="rId77"/>
  </p:notesMasterIdLst>
  <p:sldIdLst>
    <p:sldId id="256" r:id="rId2"/>
    <p:sldId id="258" r:id="rId3"/>
    <p:sldId id="261" r:id="rId4"/>
    <p:sldId id="259" r:id="rId5"/>
    <p:sldId id="260" r:id="rId6"/>
    <p:sldId id="284" r:id="rId7"/>
    <p:sldId id="303" r:id="rId8"/>
    <p:sldId id="308" r:id="rId9"/>
    <p:sldId id="309" r:id="rId10"/>
    <p:sldId id="310" r:id="rId11"/>
    <p:sldId id="311" r:id="rId12"/>
    <p:sldId id="312" r:id="rId13"/>
    <p:sldId id="313" r:id="rId14"/>
    <p:sldId id="314" r:id="rId15"/>
    <p:sldId id="315" r:id="rId16"/>
    <p:sldId id="317" r:id="rId17"/>
    <p:sldId id="263" r:id="rId18"/>
    <p:sldId id="264" r:id="rId19"/>
    <p:sldId id="319" r:id="rId20"/>
    <p:sldId id="320" r:id="rId21"/>
    <p:sldId id="321" r:id="rId22"/>
    <p:sldId id="322" r:id="rId23"/>
    <p:sldId id="323" r:id="rId24"/>
    <p:sldId id="324" r:id="rId25"/>
    <p:sldId id="325" r:id="rId26"/>
    <p:sldId id="326" r:id="rId27"/>
    <p:sldId id="327" r:id="rId28"/>
    <p:sldId id="266" r:id="rId29"/>
    <p:sldId id="265" r:id="rId30"/>
    <p:sldId id="328" r:id="rId31"/>
    <p:sldId id="329" r:id="rId32"/>
    <p:sldId id="330" r:id="rId33"/>
    <p:sldId id="332" r:id="rId34"/>
    <p:sldId id="333" r:id="rId35"/>
    <p:sldId id="334" r:id="rId36"/>
    <p:sldId id="335" r:id="rId37"/>
    <p:sldId id="336" r:id="rId38"/>
    <p:sldId id="337" r:id="rId39"/>
    <p:sldId id="338" r:id="rId40"/>
    <p:sldId id="339" r:id="rId41"/>
    <p:sldId id="340" r:id="rId42"/>
    <p:sldId id="341" r:id="rId43"/>
    <p:sldId id="267" r:id="rId44"/>
    <p:sldId id="342" r:id="rId45"/>
    <p:sldId id="343" r:id="rId46"/>
    <p:sldId id="344" r:id="rId47"/>
    <p:sldId id="345" r:id="rId48"/>
    <p:sldId id="346" r:id="rId49"/>
    <p:sldId id="347" r:id="rId50"/>
    <p:sldId id="348" r:id="rId51"/>
    <p:sldId id="349" r:id="rId52"/>
    <p:sldId id="350" r:id="rId53"/>
    <p:sldId id="269" r:id="rId54"/>
    <p:sldId id="270" r:id="rId55"/>
    <p:sldId id="286" r:id="rId56"/>
    <p:sldId id="287" r:id="rId57"/>
    <p:sldId id="288" r:id="rId58"/>
    <p:sldId id="289" r:id="rId59"/>
    <p:sldId id="290" r:id="rId60"/>
    <p:sldId id="291" r:id="rId61"/>
    <p:sldId id="293" r:id="rId62"/>
    <p:sldId id="294" r:id="rId63"/>
    <p:sldId id="295" r:id="rId64"/>
    <p:sldId id="298" r:id="rId65"/>
    <p:sldId id="297" r:id="rId66"/>
    <p:sldId id="300" r:id="rId67"/>
    <p:sldId id="301" r:id="rId68"/>
    <p:sldId id="302" r:id="rId69"/>
    <p:sldId id="274" r:id="rId70"/>
    <p:sldId id="275" r:id="rId71"/>
    <p:sldId id="271" r:id="rId72"/>
    <p:sldId id="277" r:id="rId73"/>
    <p:sldId id="278" r:id="rId74"/>
    <p:sldId id="281" r:id="rId75"/>
    <p:sldId id="351" r:id="rId7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cs typeface="+mn-cs"/>
              </a:defRPr>
            </a:lvl1pPr>
          </a:lstStyle>
          <a:p>
            <a:pPr>
              <a:defRPr/>
            </a:pPr>
            <a:endParaRPr lang="en-US"/>
          </a:p>
        </p:txBody>
      </p:sp>
      <p:sp>
        <p:nvSpPr>
          <p:cNvPr id="1331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ACB3630-E1F9-4617-8F8D-85B9DE82B55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 Lymphangitis arising from cellutitis produces red, warm, tender streaks 3-4 mm wide leading from the infetion along lymphatic vessels to the regional lymph nodes.</a:t>
            </a:r>
          </a:p>
          <a:p>
            <a:endParaRPr lang="en-US" smtClean="0">
              <a:latin typeface="Arial" pitchFamily="34" charset="0"/>
              <a:ea typeface="ＭＳ Ｐゴシック" pitchFamily="34" charset="-128"/>
            </a:endParaRPr>
          </a:p>
        </p:txBody>
      </p:sp>
      <p:sp>
        <p:nvSpPr>
          <p:cNvPr id="39939" name="Slide Number Placeholder 3"/>
          <p:cNvSpPr>
            <a:spLocks noGrp="1"/>
          </p:cNvSpPr>
          <p:nvPr>
            <p:ph type="sldNum" sz="quarter" idx="5"/>
          </p:nvPr>
        </p:nvSpPr>
        <p:spPr>
          <a:noFill/>
        </p:spPr>
        <p:txBody>
          <a:bodyPr/>
          <a:lstStyle/>
          <a:p>
            <a:fld id="{2F9EBB3B-2D6E-465E-9D0F-D622A225318E}" type="slidenum">
              <a:rPr lang="en-US"/>
              <a:pPr/>
              <a:t>25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452C30A2-1CAE-4C96-99AE-AED6BAA21E2C}" type="slidenum">
              <a:rPr lang="en-US"/>
              <a:pPr/>
              <a:t>62</a:t>
            </a:fld>
            <a:endParaRPr lang="en-US"/>
          </a:p>
        </p:txBody>
      </p:sp>
      <p:sp>
        <p:nvSpPr>
          <p:cNvPr id="87042" name="Rectangle 2"/>
          <p:cNvSpPr>
            <a:spLocks noRo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p:spPr>
        <p:txBody>
          <a:bodyPr/>
          <a:lstStyle/>
          <a:p>
            <a:fld id="{D2133164-2DB6-498B-A0E8-1DD43D6FA799}" type="slidenum">
              <a:rPr lang="en-US"/>
              <a:pPr/>
              <a:t>63</a:t>
            </a:fld>
            <a:endParaRPr lang="en-US"/>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DB318B1C-6DFA-4709-8590-4CA94442932E}" type="slidenum">
              <a:rPr lang="en-US"/>
              <a:pPr/>
              <a:t>64</a:t>
            </a:fld>
            <a:endParaRPr lang="en-US"/>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p:spPr>
        <p:txBody>
          <a:bodyPr/>
          <a:lstStyle/>
          <a:p>
            <a:fld id="{D1CBF454-0E7A-446A-BAD1-A919C1862B84}" type="slidenum">
              <a:rPr lang="en-US"/>
              <a:pPr/>
              <a:t>65</a:t>
            </a:fld>
            <a:endParaRPr lang="en-US"/>
          </a:p>
        </p:txBody>
      </p:sp>
      <p:sp>
        <p:nvSpPr>
          <p:cNvPr id="93186" name="Rectangle 2"/>
          <p:cNvSpPr>
            <a:spLocks noRo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p:spPr>
        <p:txBody>
          <a:bodyPr/>
          <a:lstStyle/>
          <a:p>
            <a:fld id="{48F52CB8-F1C3-4EF1-BFA2-7BD139873B47}" type="slidenum">
              <a:rPr lang="en-US"/>
              <a:pPr/>
              <a:t>66</a:t>
            </a:fld>
            <a:endParaRPr lang="en-US"/>
          </a:p>
        </p:txBody>
      </p:sp>
      <p:sp>
        <p:nvSpPr>
          <p:cNvPr id="95234" name="Rectangle 2"/>
          <p:cNvSpPr>
            <a:spLocks noRo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a:noFill/>
        </p:spPr>
        <p:txBody>
          <a:bodyPr/>
          <a:lstStyle/>
          <a:p>
            <a:fld id="{3C2ED199-25BB-4D92-B49D-743DA63A120F}" type="slidenum">
              <a:rPr lang="en-US"/>
              <a:pPr/>
              <a:t>67</a:t>
            </a:fld>
            <a:endParaRPr lang="en-US"/>
          </a:p>
        </p:txBody>
      </p:sp>
      <p:sp>
        <p:nvSpPr>
          <p:cNvPr id="97282" name="Rectangle 2"/>
          <p:cNvSpPr>
            <a:spLocks noRo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a:noFill/>
        </p:spPr>
        <p:txBody>
          <a:bodyPr/>
          <a:lstStyle/>
          <a:p>
            <a:fld id="{1AEF629B-862B-47B8-8A7C-3E3EEA7F4E39}" type="slidenum">
              <a:rPr lang="en-US"/>
              <a:pPr/>
              <a:t>68</a:t>
            </a:fld>
            <a:endParaRPr lang="en-US"/>
          </a:p>
        </p:txBody>
      </p:sp>
      <p:sp>
        <p:nvSpPr>
          <p:cNvPr id="99330" name="Rectangle 2"/>
          <p:cNvSpPr>
            <a:spLocks noRo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p:spPr>
        <p:txBody>
          <a:bodyPr/>
          <a:lstStyle/>
          <a:p>
            <a:fld id="{B22E6F22-9D5E-425A-B5EC-B624649A6BB7}" type="slidenum">
              <a:rPr lang="en-US"/>
              <a:pPr/>
              <a:t>74</a:t>
            </a:fld>
            <a:endParaRPr lang="en-US"/>
          </a:p>
        </p:txBody>
      </p:sp>
      <p:sp>
        <p:nvSpPr>
          <p:cNvPr id="106498" name="Rectangle 2"/>
          <p:cNvSpPr>
            <a:spLocks noChangeArrowheads="1" noTextEdit="1"/>
          </p:cNvSpPr>
          <p:nvPr>
            <p:ph type="sldImg"/>
          </p:nvPr>
        </p:nvSpPr>
        <p:spPr>
          <a:solidFill>
            <a:srgbClr val="FFFFFF"/>
          </a:solidFill>
          <a:ln/>
        </p:spPr>
      </p:sp>
      <p:sp>
        <p:nvSpPr>
          <p:cNvPr id="106499" name="Rectangle 3"/>
          <p:cNvSpPr>
            <a:spLocks noChangeArrowheads="1"/>
          </p:cNvSpPr>
          <p:nvPr>
            <p:ph type="body" idx="1"/>
          </p:nvPr>
        </p:nvSpPr>
        <p:spPr>
          <a:solidFill>
            <a:srgbClr val="FFFFFF"/>
          </a:solidFill>
          <a:ln>
            <a:solidFill>
              <a:srgbClr val="000000"/>
            </a:solid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a:ln/>
        </p:spPr>
        <p:txBody>
          <a:bodyPr/>
          <a:lstStyle/>
          <a:p>
            <a:r>
              <a:rPr lang="en-US" smtClean="0">
                <a:latin typeface="Arial" pitchFamily="34" charset="0"/>
                <a:ea typeface="ＭＳ Ｐゴシック" pitchFamily="34" charset="-128"/>
              </a:rPr>
              <a:t>Felons are closed-space infections of the fingertip pulp.</a:t>
            </a:r>
          </a:p>
        </p:txBody>
      </p:sp>
      <p:sp>
        <p:nvSpPr>
          <p:cNvPr id="49155" name="Slide Number Placeholder 3"/>
          <p:cNvSpPr>
            <a:spLocks noGrp="1"/>
          </p:cNvSpPr>
          <p:nvPr>
            <p:ph type="sldNum" sz="quarter" idx="5"/>
          </p:nvPr>
        </p:nvSpPr>
        <p:spPr>
          <a:noFill/>
        </p:spPr>
        <p:txBody>
          <a:bodyPr/>
          <a:lstStyle/>
          <a:p>
            <a:fld id="{3D83E7E2-1A0A-4223-8D2E-A82CF2BD09DA}" type="slidenum">
              <a:rPr lang="en-US"/>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E8792A29-9DA6-43FC-A26A-7F58FF895AA8}" type="slidenum">
              <a:rPr lang="en-US"/>
              <a:pPr/>
              <a:t>55</a:t>
            </a:fld>
            <a:endParaRPr lang="en-US"/>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Surgical sites are considered infected when there are signs of systemic and local inflammation and bacterial counts are 10</a:t>
            </a:r>
            <a:r>
              <a:rPr lang="en-US" baseline="30000" smtClean="0">
                <a:latin typeface="Arial" pitchFamily="34" charset="0"/>
                <a:ea typeface="ＭＳ Ｐゴシック" pitchFamily="34" charset="-128"/>
              </a:rPr>
              <a:t>5 </a:t>
            </a:r>
            <a:r>
              <a:rPr lang="en-US" smtClean="0">
                <a:latin typeface="Arial" pitchFamily="34" charset="0"/>
                <a:ea typeface="ＭＳ Ｐゴシック" pitchFamily="34" charset="-128"/>
              </a:rPr>
              <a:t>cfu/mL or higher. </a:t>
            </a:r>
            <a:br>
              <a:rPr lang="en-US" smtClean="0">
                <a:latin typeface="Arial" pitchFamily="34" charset="0"/>
                <a:ea typeface="ＭＳ Ｐゴシック" pitchFamily="34" charset="-128"/>
              </a:rPr>
            </a:br>
            <a:r>
              <a:rPr lang="en-US" smtClean="0">
                <a:latin typeface="Arial" pitchFamily="34" charset="0"/>
                <a:ea typeface="ＭＳ Ｐゴシック" pitchFamily="34" charset="-128"/>
              </a:rPr>
              <a:t>Infections are also differentiated by purulence or nonpurulence. </a:t>
            </a:r>
          </a:p>
          <a:p>
            <a:r>
              <a:rPr lang="en-US" smtClean="0">
                <a:latin typeface="Arial" pitchFamily="34" charset="0"/>
                <a:ea typeface="ＭＳ Ｐゴシック" pitchFamily="34" charset="-128"/>
              </a:rPr>
              <a:t>The length of stay for the patient and economic effects of the hospital stay are important factors to consider in SSIs. </a:t>
            </a:r>
          </a:p>
          <a:p>
            <a:r>
              <a:rPr lang="en-US" smtClean="0">
                <a:latin typeface="Arial" pitchFamily="34" charset="0"/>
                <a:ea typeface="ＭＳ Ｐゴシック" pitchFamily="34" charset="-128"/>
              </a:rPr>
              <a:t>It is important to note is that a surgical wound infection is a surgical site infection. </a:t>
            </a:r>
            <a:endParaRPr lang="en-US" baseline="30000" smtClean="0">
              <a:latin typeface="Arial" pitchFamily="34" charset="0"/>
              <a:ea typeface="ＭＳ Ｐゴシック" pitchFamily="34" charset="-128"/>
            </a:endParaRPr>
          </a:p>
          <a:p>
            <a:endParaRPr 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fld id="{90820CFF-E6A5-4DD9-B33E-C73B6BD9CB2A}" type="slidenum">
              <a:rPr lang="en-US"/>
              <a:pPr/>
              <a:t>56</a:t>
            </a:fld>
            <a:endParaRPr lang="en-US"/>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smtClean="0">
                <a:latin typeface="Arial" pitchFamily="34" charset="0"/>
                <a:ea typeface="ＭＳ Ｐゴシック" pitchFamily="34" charset="-128"/>
              </a:rPr>
              <a:t>The first type of surgical site infection is the superficial incisional surgical infection which occurs within 30 days post-op and involves only the skin or subcutaneous tissue.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p:spPr>
        <p:txBody>
          <a:bodyPr/>
          <a:lstStyle/>
          <a:p>
            <a:fld id="{538329AA-A0DF-4158-8FD7-87761FFA6286}" type="slidenum">
              <a:rPr lang="en-US"/>
              <a:pPr/>
              <a:t>57</a:t>
            </a:fld>
            <a:endParaRPr lang="en-US"/>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a:spcBef>
                <a:spcPct val="0"/>
              </a:spcBef>
            </a:pPr>
            <a:r>
              <a:rPr lang="en-US" smtClean="0">
                <a:latin typeface="Arial" pitchFamily="34" charset="0"/>
                <a:ea typeface="ＭＳ Ｐゴシック" pitchFamily="34" charset="-128"/>
              </a:rPr>
              <a:t>A more serious SSI is a deep incisional surgical infection, which extends past the superficial layer. The infection occurs within 30 days post-op only if no implant is left in place or within 1 year if implant is in place and the infection appears to be related to the operation and the infection involves the deep soft tissue, which include the fascia and muscle layers.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p:spPr>
        <p:txBody>
          <a:bodyPr/>
          <a:lstStyle/>
          <a:p>
            <a:fld id="{D1FB13F5-2B07-4FF2-9A25-653527EB3447}" type="slidenum">
              <a:rPr lang="en-US"/>
              <a:pPr/>
              <a:t>58</a:t>
            </a:fld>
            <a:endParaRPr lang="en-US"/>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a:xfrm>
            <a:off x="866775" y="4346575"/>
            <a:ext cx="4899025" cy="4300538"/>
          </a:xfrm>
          <a:noFill/>
          <a:ln/>
        </p:spPr>
        <p:txBody>
          <a:bodyPr/>
          <a:lstStyle/>
          <a:p>
            <a:r>
              <a:rPr lang="en-US" smtClean="0">
                <a:latin typeface="Arial" pitchFamily="34" charset="0"/>
                <a:ea typeface="ＭＳ Ｐゴシック" pitchFamily="34" charset="-128"/>
              </a:rPr>
              <a:t>The most extensive of these surgical infections involves the organs and the space surrounding the organs. These infections can occur within 30 days post-op if no implant is left in place or within 1 year if an implant is in place and the infection appears to be related to the operation and the infection involves any part of the anatomy, other than the incision, which was opened or manipulated during the operation.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48B259EB-3250-4B3F-90DB-E975BBC35B11}" type="slidenum">
              <a:rPr lang="en-US"/>
              <a:pPr/>
              <a:t>59</a:t>
            </a:fld>
            <a:endParaRPr lang="en-US"/>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a:spcBef>
                <a:spcPct val="50000"/>
              </a:spcBef>
            </a:pPr>
            <a:r>
              <a:rPr lang="en-US" smtClean="0">
                <a:latin typeface="Arial" pitchFamily="34" charset="0"/>
                <a:ea typeface="ＭＳ Ｐゴシック" pitchFamily="34" charset="-128"/>
              </a:rPr>
              <a:t>Both operation factors and patient characteristics may influence the risk of surgical site infection. </a:t>
            </a:r>
          </a:p>
          <a:p>
            <a:r>
              <a:rPr lang="en-US" smtClean="0">
                <a:latin typeface="Arial" pitchFamily="34" charset="0"/>
                <a:ea typeface="ＭＳ Ｐゴシック" pitchFamily="34" charset="-128"/>
              </a:rPr>
              <a:t>Depending on the conditions of the operation a patient can be at an even greater risk of infection. These factors can include duration of surgical scrub, maintenance of body temperature, the use of skin antisepsis, preoperative shaving, duration of the operation, antimicrobial prophylaxis, ventilation of the operating room, inadequate sterilization of instruments, the presence of foreign material at the surgical site, surgical drains, and surgical technique. Poor surgical technique includes</a:t>
            </a:r>
            <a:r>
              <a:rPr lang="en-US" b="1" smtClean="0">
                <a:latin typeface="Arial" pitchFamily="34" charset="0"/>
                <a:ea typeface="ＭＳ Ｐゴシック" pitchFamily="34" charset="-128"/>
              </a:rPr>
              <a:t> </a:t>
            </a:r>
            <a:r>
              <a:rPr lang="en-US" smtClean="0">
                <a:latin typeface="Arial" pitchFamily="34" charset="0"/>
                <a:ea typeface="ＭＳ Ｐゴシック" pitchFamily="34" charset="-128"/>
              </a:rPr>
              <a:t>poor hemostasis, failure to obliterate dead space, and tissue trauma. </a:t>
            </a:r>
          </a:p>
          <a:p>
            <a:endParaRPr 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E8736407-2655-4FCC-A85E-87B18E54F39E}" type="slidenum">
              <a:rPr lang="en-US"/>
              <a:pPr/>
              <a:t>60</a:t>
            </a:fld>
            <a:endParaRPr lang="en-US"/>
          </a:p>
        </p:txBody>
      </p:sp>
      <p:sp>
        <p:nvSpPr>
          <p:cNvPr id="82946" name="Rectangle 2"/>
          <p:cNvSpPr>
            <a:spLocks noRot="1" noChangeArrowheads="1" noTextEdit="1"/>
          </p:cNvSpPr>
          <p:nvPr>
            <p:ph type="sldImg"/>
          </p:nvPr>
        </p:nvSpPr>
        <p:spPr>
          <a:ln/>
        </p:spPr>
      </p:sp>
      <p:sp>
        <p:nvSpPr>
          <p:cNvPr id="82947" name="Rectangle 3"/>
          <p:cNvSpPr>
            <a:spLocks noGrp="1" noChangeArrowheads="1"/>
          </p:cNvSpPr>
          <p:nvPr>
            <p:ph type="body" idx="1"/>
          </p:nvPr>
        </p:nvSpPr>
        <p:spPr>
          <a:xfrm>
            <a:off x="715963" y="4346575"/>
            <a:ext cx="5486400" cy="4114800"/>
          </a:xfrm>
          <a:noFill/>
          <a:ln/>
        </p:spPr>
        <p:txBody>
          <a:bodyPr/>
          <a:lstStyle/>
          <a:p>
            <a:r>
              <a:rPr lang="en-US" smtClean="0">
                <a:latin typeface="Arial" pitchFamily="34" charset="0"/>
                <a:ea typeface="ＭＳ Ｐゴシック" pitchFamily="34" charset="-128"/>
              </a:rPr>
              <a:t>This slide shows risk factors for patients who are considered to be at a higher risk for surgical site infection. </a:t>
            </a:r>
          </a:p>
          <a:p>
            <a:r>
              <a:rPr lang="en-US" smtClean="0">
                <a:latin typeface="Arial" pitchFamily="34" charset="0"/>
                <a:ea typeface="ＭＳ Ｐゴシック" pitchFamily="34" charset="-128"/>
              </a:rPr>
              <a:t>High-risk characteristics include advanced age, diabetes, smoking, poor nutritional status, obesity, coexisting infections at a particular body site, and altered immune response, among other factors. </a:t>
            </a:r>
          </a:p>
          <a:p>
            <a:r>
              <a:rPr lang="en-US" smtClean="0">
                <a:latin typeface="Arial" pitchFamily="34" charset="0"/>
                <a:ea typeface="ＭＳ Ｐゴシック" pitchFamily="34" charset="-128"/>
              </a:rPr>
              <a:t>Prolonged preoperative stay is also a risk, depending on the severity of illness and comorbid conditions. There is also a significant association between preoperative nares colonization with </a:t>
            </a:r>
            <a:r>
              <a:rPr lang="en-US" i="1" smtClean="0">
                <a:latin typeface="Arial" pitchFamily="34" charset="0"/>
                <a:ea typeface="ＭＳ Ｐゴシック" pitchFamily="34" charset="-128"/>
              </a:rPr>
              <a:t>Staphylococcus aureus </a:t>
            </a:r>
            <a:r>
              <a:rPr lang="en-US" smtClean="0">
                <a:latin typeface="Arial" pitchFamily="34" charset="0"/>
                <a:ea typeface="ＭＳ Ｐゴシック" pitchFamily="34" charset="-128"/>
              </a:rPr>
              <a:t>and surgical site infection. Perioperative transfusion remains a controversial issue.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D33E9F71-E2C8-4AB8-B9EE-E6A96EBBBDFA}" type="slidenum">
              <a:rPr lang="en-US"/>
              <a:pPr/>
              <a:t>61</a:t>
            </a:fld>
            <a:endParaRPr lang="en-US"/>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9"/>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10"/>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11"/>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CA"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CA"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4863397-B31D-4790-8AAE-C04DEF9B8ED1}" type="slidenum">
              <a:rPr lang="en-US"/>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4EEA9830-FE83-4E1F-B84C-6A81686F7C4F}"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9"/>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10"/>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ectangle 11"/>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fld id="{543AAE7A-54A9-4612-8B82-6520C20F8ECE}"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CA"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888DA856-1135-4E1A-834E-EE9C28A4370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9"/>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10"/>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11"/>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CA"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CA"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lvl1pPr>
          </a:lstStyle>
          <a:p>
            <a:fld id="{EEB83B84-34CB-43FD-AA33-9883717D5EBF}" type="slidenum">
              <a:rPr lang="en-US"/>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a:lstStyle>
            <a:lvl1pPr>
              <a:defRPr/>
            </a:lvl1pPr>
          </a:lstStyle>
          <a:p>
            <a:fld id="{A296D628-4CAF-48FC-AB59-C3FB103F4744}" type="slidenum">
              <a:rPr lang="en-US"/>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CA"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CA"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CA"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a:lstStyle>
            <a:lvl1pPr>
              <a:defRPr/>
            </a:lvl1pPr>
          </a:lstStyle>
          <a:p>
            <a:fld id="{59D8FAD8-0C4D-47FB-BE05-83D75E9B83DA}" type="slidenum">
              <a:rPr lang="en-US"/>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63D9D0BE-7771-4BA8-9BB8-BD964BFAA94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0B82321-B15A-4D24-AED7-3C480ADD8E8E}"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CA"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CA"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F0C50368-03D6-403F-B66E-B1DB198FB650}"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9"/>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10"/>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11"/>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12"/>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CA"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CA"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CA" noProof="0" smtClean="0"/>
              <a:t>Drag picture to placeholder or click icon to add</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a:lstStyle>
            <a:lvl1pPr>
              <a:defRPr sz="2800"/>
            </a:lvl1pPr>
          </a:lstStyle>
          <a:p>
            <a:fld id="{FC6E8D9D-7DA6-42EA-BD8F-84001CA2F225}" type="slidenum">
              <a:rPr lang="en-US"/>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smtClean="0"/>
              <a:t>Click to edit Master title style</a:t>
            </a:r>
            <a:endParaRPr lang="en-US" smtClean="0"/>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smtClean="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charset="0"/>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charset="0"/>
                <a:ea typeface="ＭＳ Ｐゴシック" charset="0"/>
                <a:cs typeface="ＭＳ Ｐゴシック" charset="0"/>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eaLnBrk="1" hangingPunct="1">
              <a:defRPr sz="1400" b="1">
                <a:solidFill>
                  <a:srgbClr val="FFFFFF"/>
                </a:solidFill>
              </a:defRPr>
            </a:lvl1pPr>
          </a:lstStyle>
          <a:p>
            <a:fld id="{874B7588-A176-42FF-A9A6-1AA63D9A693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862" r:id="rId1"/>
    <p:sldLayoutId id="2147483858" r:id="rId2"/>
    <p:sldLayoutId id="2147483863" r:id="rId3"/>
    <p:sldLayoutId id="2147483864" r:id="rId4"/>
    <p:sldLayoutId id="2147483865" r:id="rId5"/>
    <p:sldLayoutId id="2147483859" r:id="rId6"/>
    <p:sldLayoutId id="2147483866" r:id="rId7"/>
    <p:sldLayoutId id="2147483860" r:id="rId8"/>
    <p:sldLayoutId id="2147483867" r:id="rId9"/>
    <p:sldLayoutId id="2147483861" r:id="rId10"/>
    <p:sldLayoutId id="2147483868" r:id="rId11"/>
  </p:sldLayoutIdLst>
  <p:txStyles>
    <p:titleStyle>
      <a:lvl1pPr algn="l" rtl="0" eaLnBrk="0" fontAlgn="base" hangingPunct="0">
        <a:spcBef>
          <a:spcPct val="0"/>
        </a:spcBef>
        <a:spcAft>
          <a:spcPct val="0"/>
        </a:spcAft>
        <a:defRPr sz="44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Tw Cen MT"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44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44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4400">
          <a:solidFill>
            <a:schemeClr val="tx2"/>
          </a:solidFill>
          <a:latin typeface="Tw Cen MT" charset="0"/>
          <a:ea typeface="ＭＳ Ｐゴシック" charset="0"/>
          <a:cs typeface="ＭＳ Ｐゴシック"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ＭＳ Ｐゴシック" charset="0"/>
          <a:cs typeface="ＭＳ Ｐゴシック" charset="0"/>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ＭＳ Ｐゴシック" charset="0"/>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ＭＳ Ｐゴシック" charset="0"/>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ＭＳ Ｐゴシック" charset="0"/>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ＭＳ Ｐゴシック" charset="0"/>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 Id="rId9" Type="http://schemas.openxmlformats.org/officeDocument/2006/relationships/image" Target="../media/image30.w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685800"/>
            <a:ext cx="7772400" cy="1371600"/>
          </a:xfrm>
        </p:spPr>
        <p:txBody>
          <a:bodyPr>
            <a:normAutofit/>
          </a:bodyPr>
          <a:lstStyle/>
          <a:p>
            <a:pPr eaLnBrk="1" fontAlgn="auto" hangingPunct="1">
              <a:spcAft>
                <a:spcPts val="0"/>
              </a:spcAft>
              <a:defRPr/>
            </a:pPr>
            <a:r>
              <a:rPr lang="en-US" sz="4800" b="1" dirty="0" smtClean="0">
                <a:effectLst>
                  <a:outerShdw blurRad="38100" dist="38100" dir="2700000" algn="tl">
                    <a:srgbClr val="000000"/>
                  </a:outerShdw>
                </a:effectLst>
                <a:ea typeface="+mj-ea"/>
                <a:cs typeface="+mj-cs"/>
              </a:rPr>
              <a:t>Surgical Infections</a:t>
            </a:r>
            <a:endParaRPr lang="en-US" dirty="0" smtClean="0">
              <a:ea typeface="+mj-ea"/>
              <a:cs typeface="+mj-cs"/>
            </a:endParaRPr>
          </a:p>
        </p:txBody>
      </p:sp>
      <p:sp>
        <p:nvSpPr>
          <p:cNvPr id="2051" name="Rectangle 3"/>
          <p:cNvSpPr>
            <a:spLocks noGrp="1" noChangeArrowheads="1"/>
          </p:cNvSpPr>
          <p:nvPr>
            <p:ph type="subTitle" idx="1"/>
          </p:nvPr>
        </p:nvSpPr>
        <p:spPr>
          <a:xfrm>
            <a:off x="533400" y="2971800"/>
            <a:ext cx="8229600" cy="2819400"/>
          </a:xfrm>
        </p:spPr>
        <p:txBody>
          <a:bodyPr/>
          <a:lstStyle/>
          <a:p>
            <a:pPr eaLnBrk="1" fontAlgn="auto" hangingPunct="1">
              <a:spcAft>
                <a:spcPts val="0"/>
              </a:spcAft>
              <a:buFont typeface="Wingdings"/>
              <a:buNone/>
              <a:defRPr/>
            </a:pPr>
            <a:r>
              <a:rPr lang="en-US" b="1" dirty="0" smtClean="0">
                <a:effectLst>
                  <a:outerShdw blurRad="38100" dist="38100" dir="2700000" algn="tl">
                    <a:srgbClr val="000000"/>
                  </a:outerShdw>
                </a:effectLst>
                <a:latin typeface="Times New Roman" pitchFamily="1" charset="0"/>
                <a:ea typeface="+mn-ea"/>
                <a:cs typeface="+mn-cs"/>
              </a:rPr>
              <a:t>Awadh </a:t>
            </a:r>
            <a:r>
              <a:rPr lang="en-US" b="1" dirty="0" err="1" smtClean="0">
                <a:effectLst>
                  <a:outerShdw blurRad="38100" dist="38100" dir="2700000" algn="tl">
                    <a:srgbClr val="000000"/>
                  </a:outerShdw>
                </a:effectLst>
                <a:latin typeface="Times New Roman" pitchFamily="1" charset="0"/>
                <a:ea typeface="+mn-ea"/>
                <a:cs typeface="+mn-cs"/>
              </a:rPr>
              <a:t>Alqahtani</a:t>
            </a:r>
            <a:r>
              <a:rPr lang="en-US" b="1" dirty="0" smtClean="0">
                <a:effectLst>
                  <a:outerShdw blurRad="38100" dist="38100" dir="2700000" algn="tl">
                    <a:srgbClr val="000000"/>
                  </a:outerShdw>
                </a:effectLst>
                <a:latin typeface="Times New Roman" pitchFamily="1" charset="0"/>
                <a:ea typeface="+mn-ea"/>
                <a:cs typeface="+mn-cs"/>
              </a:rPr>
              <a:t> </a:t>
            </a:r>
            <a:r>
              <a:rPr lang="en-US" b="1" dirty="0" err="1" smtClean="0">
                <a:effectLst>
                  <a:outerShdw blurRad="38100" dist="38100" dir="2700000" algn="tl">
                    <a:srgbClr val="000000"/>
                  </a:outerShdw>
                </a:effectLst>
                <a:latin typeface="Times New Roman" pitchFamily="1" charset="0"/>
                <a:ea typeface="+mn-ea"/>
                <a:cs typeface="+mn-cs"/>
              </a:rPr>
              <a:t>MD,MSc,FRCSC</a:t>
            </a:r>
            <a:r>
              <a:rPr lang="en-US" b="1" dirty="0" smtClean="0">
                <a:effectLst>
                  <a:outerShdw blurRad="38100" dist="38100" dir="2700000" algn="tl">
                    <a:srgbClr val="000000"/>
                  </a:outerShdw>
                </a:effectLst>
                <a:latin typeface="Times New Roman" pitchFamily="1" charset="0"/>
                <a:ea typeface="+mn-ea"/>
                <a:cs typeface="+mn-cs"/>
              </a:rPr>
              <a:t>(surgery)FRCSC(oncology)</a:t>
            </a:r>
          </a:p>
          <a:p>
            <a:pPr eaLnBrk="1" fontAlgn="auto" hangingPunct="1">
              <a:spcAft>
                <a:spcPts val="0"/>
              </a:spcAft>
              <a:buFont typeface="Wingdings"/>
              <a:buNone/>
              <a:defRPr/>
            </a:pPr>
            <a:r>
              <a:rPr lang="en-US" b="1" dirty="0" smtClean="0">
                <a:effectLst>
                  <a:outerShdw blurRad="38100" dist="38100" dir="2700000" algn="tl">
                    <a:srgbClr val="000000"/>
                  </a:outerShdw>
                </a:effectLst>
                <a:latin typeface="Times New Roman" pitchFamily="1" charset="0"/>
                <a:ea typeface="+mn-ea"/>
                <a:cs typeface="+mn-cs"/>
              </a:rPr>
              <a:t>FISC</a:t>
            </a:r>
          </a:p>
          <a:p>
            <a:pPr eaLnBrk="1" fontAlgn="auto" hangingPunct="1">
              <a:spcAft>
                <a:spcPts val="0"/>
              </a:spcAft>
              <a:buFont typeface="Wingdings"/>
              <a:buNone/>
              <a:defRPr/>
            </a:pPr>
            <a:r>
              <a:rPr lang="en-US" b="1" dirty="0" smtClean="0">
                <a:effectLst>
                  <a:outerShdw blurRad="38100" dist="38100" dir="2700000" algn="tl">
                    <a:srgbClr val="000000"/>
                  </a:outerShdw>
                </a:effectLst>
                <a:latin typeface="Times New Roman" pitchFamily="1" charset="0"/>
                <a:ea typeface="+mn-ea"/>
                <a:cs typeface="+mn-cs"/>
              </a:rPr>
              <a:t>Surgical oncologist and laparoscopic Bariatric surgeon </a:t>
            </a:r>
          </a:p>
          <a:p>
            <a:pPr eaLnBrk="1" fontAlgn="auto" hangingPunct="1">
              <a:spcAft>
                <a:spcPts val="0"/>
              </a:spcAft>
              <a:buFont typeface="Wingdings"/>
              <a:buNone/>
              <a:defRPr/>
            </a:pPr>
            <a:r>
              <a:rPr lang="en-US" b="1" dirty="0" smtClean="0">
                <a:effectLst>
                  <a:outerShdw blurRad="38100" dist="38100" dir="2700000" algn="tl">
                    <a:srgbClr val="000000"/>
                  </a:outerShdw>
                </a:effectLst>
                <a:latin typeface="Times New Roman" pitchFamily="1" charset="0"/>
                <a:ea typeface="+mn-ea"/>
                <a:cs typeface="+mn-cs"/>
              </a:rPr>
              <a:t>24/09/2013</a:t>
            </a:r>
            <a:endParaRPr lang="en-US" dirty="0" smtClean="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a:latin typeface="Arial" charset="0"/>
                <a:cs typeface="+mj-cs"/>
              </a:rPr>
              <a:t>SPREAD OF SURGICAL INFECTIONS </a:t>
            </a:r>
          </a:p>
        </p:txBody>
      </p:sp>
      <p:sp>
        <p:nvSpPr>
          <p:cNvPr id="23554" name="Content Placeholder 2"/>
          <p:cNvSpPr>
            <a:spLocks noGrp="1"/>
          </p:cNvSpPr>
          <p:nvPr>
            <p:ph sz="quarter" idx="1"/>
          </p:nvPr>
        </p:nvSpPr>
        <p:spPr>
          <a:xfrm>
            <a:off x="685800" y="2514600"/>
            <a:ext cx="7772400" cy="3581400"/>
          </a:xfrm>
        </p:spPr>
        <p:txBody>
          <a:bodyPr/>
          <a:lstStyle/>
          <a:p>
            <a:pPr eaLnBrk="1" hangingPunct="1"/>
            <a:r>
              <a:rPr lang="en-US" sz="2400" smtClean="0">
                <a:latin typeface="Arial Narrow" pitchFamily="34" charset="0"/>
                <a:ea typeface="ＭＳ Ｐゴシック" pitchFamily="34" charset="-128"/>
              </a:rPr>
              <a:t>NECROTIZING INFECTION</a:t>
            </a:r>
          </a:p>
          <a:p>
            <a:pPr eaLnBrk="1" hangingPunct="1"/>
            <a:r>
              <a:rPr lang="en-US" sz="2400" smtClean="0">
                <a:latin typeface="Arial Narrow" pitchFamily="34" charset="0"/>
                <a:ea typeface="ＭＳ Ｐゴシック" pitchFamily="34" charset="-128"/>
              </a:rPr>
              <a:t> ABSCESSES</a:t>
            </a:r>
          </a:p>
          <a:p>
            <a:pPr eaLnBrk="1" hangingPunct="1"/>
            <a:r>
              <a:rPr lang="en-US" sz="2400" smtClean="0">
                <a:latin typeface="Arial Narrow" pitchFamily="34" charset="0"/>
                <a:ea typeface="ＭＳ Ｐゴシック" pitchFamily="34" charset="-128"/>
              </a:rPr>
              <a:t> PHLEGMONS AND SURPERFICIAL INFECTIONS </a:t>
            </a:r>
          </a:p>
          <a:p>
            <a:pPr eaLnBrk="1" hangingPunct="1"/>
            <a:r>
              <a:rPr lang="en-US" sz="2400" smtClean="0">
                <a:latin typeface="Arial Narrow" pitchFamily="34" charset="0"/>
                <a:ea typeface="ＭＳ Ｐゴシック" pitchFamily="34" charset="-128"/>
              </a:rPr>
              <a:t>SPREAD OF INFECTIONS VIA THE LYMPHATIC SYSTEM </a:t>
            </a:r>
          </a:p>
          <a:p>
            <a:pPr eaLnBrk="1" hangingPunct="1"/>
            <a:r>
              <a:rPr lang="en-US" sz="2400" smtClean="0">
                <a:latin typeface="Arial Narrow" pitchFamily="34" charset="0"/>
                <a:ea typeface="ＭＳ Ｐゴシック" pitchFamily="34" charset="-128"/>
              </a:rPr>
              <a:t>SPREAD OF INFECTION VIA BLOODSREAM</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a:latin typeface="Arial" charset="0"/>
                <a:cs typeface="+mj-cs"/>
              </a:rPr>
              <a:t>COMPLICATIONS OF SURGICAL INFECTION </a:t>
            </a:r>
          </a:p>
        </p:txBody>
      </p:sp>
      <p:sp>
        <p:nvSpPr>
          <p:cNvPr id="24578" name="Content Placeholder 2"/>
          <p:cNvSpPr>
            <a:spLocks noGrp="1"/>
          </p:cNvSpPr>
          <p:nvPr>
            <p:ph sz="quarter" idx="1"/>
          </p:nvPr>
        </p:nvSpPr>
        <p:spPr>
          <a:xfrm>
            <a:off x="685800" y="1981200"/>
            <a:ext cx="8077200" cy="4114800"/>
          </a:xfrm>
        </p:spPr>
        <p:txBody>
          <a:bodyPr/>
          <a:lstStyle/>
          <a:p>
            <a:pPr eaLnBrk="1" hangingPunct="1"/>
            <a:r>
              <a:rPr lang="en-US" smtClean="0">
                <a:latin typeface="Arial" pitchFamily="34" charset="0"/>
                <a:ea typeface="ＭＳ Ｐゴシック" pitchFamily="34" charset="-128"/>
              </a:rPr>
              <a:t>Fistulas and sinus tract </a:t>
            </a:r>
          </a:p>
          <a:p>
            <a:pPr eaLnBrk="1" hangingPunct="1"/>
            <a:r>
              <a:rPr lang="en-US" smtClean="0">
                <a:latin typeface="Arial" pitchFamily="34" charset="0"/>
                <a:ea typeface="ＭＳ Ｐゴシック" pitchFamily="34" charset="-128"/>
              </a:rPr>
              <a:t>Suppressed wound healing</a:t>
            </a:r>
          </a:p>
          <a:p>
            <a:pPr eaLnBrk="1" hangingPunct="1"/>
            <a:r>
              <a:rPr lang="en-US" smtClean="0">
                <a:latin typeface="Arial" pitchFamily="34" charset="0"/>
                <a:ea typeface="ＭＳ Ｐゴシック" pitchFamily="34" charset="-128"/>
              </a:rPr>
              <a:t> Immunosuppression and superinfection</a:t>
            </a:r>
          </a:p>
          <a:p>
            <a:pPr eaLnBrk="1" hangingPunct="1"/>
            <a:r>
              <a:rPr lang="en-US" smtClean="0">
                <a:latin typeface="Arial" pitchFamily="34" charset="0"/>
                <a:ea typeface="ＭＳ Ｐゴシック" pitchFamily="34" charset="-128"/>
              </a:rPr>
              <a:t> Bacteremia </a:t>
            </a:r>
          </a:p>
          <a:p>
            <a:pPr eaLnBrk="1" hangingPunct="1"/>
            <a:r>
              <a:rPr lang="en-US" smtClean="0">
                <a:latin typeface="Arial" pitchFamily="34" charset="0"/>
                <a:ea typeface="ＭＳ Ｐゴシック" pitchFamily="34" charset="-128"/>
              </a:rPr>
              <a:t>Organ dysfunctionSepsis, and systemic inflammatory response syndrome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685800" y="152400"/>
            <a:ext cx="7772400" cy="1371600"/>
          </a:xfrm>
        </p:spPr>
        <p:txBody>
          <a:bodyPr>
            <a:normAutofit fontScale="90000"/>
          </a:bodyPr>
          <a:lstStyle/>
          <a:p>
            <a:pPr eaLnBrk="1" fontAlgn="auto" hangingPunct="1">
              <a:spcAft>
                <a:spcPts val="0"/>
              </a:spcAft>
              <a:defRPr/>
            </a:pPr>
            <a:r>
              <a:rPr lang="en-US">
                <a:latin typeface="Arial" charset="0"/>
                <a:cs typeface="+mj-cs"/>
              </a:rPr>
              <a:t>CLINICAL FINDIINGS AND DIAGNOSIS </a:t>
            </a:r>
          </a:p>
        </p:txBody>
      </p:sp>
      <p:sp>
        <p:nvSpPr>
          <p:cNvPr id="82946" name="Content Placeholder 2"/>
          <p:cNvSpPr>
            <a:spLocks noGrp="1"/>
          </p:cNvSpPr>
          <p:nvPr>
            <p:ph sz="quarter" idx="1"/>
          </p:nvPr>
        </p:nvSpPr>
        <p:spPr>
          <a:xfrm>
            <a:off x="381000" y="1676400"/>
            <a:ext cx="8077200" cy="5029200"/>
          </a:xfrm>
        </p:spPr>
        <p:txBody>
          <a:bodyPr>
            <a:normAutofit/>
          </a:bodyPr>
          <a:lstStyle/>
          <a:p>
            <a:pPr marL="320040" indent="-320040" eaLnBrk="1" fontAlgn="auto" hangingPunct="1">
              <a:spcAft>
                <a:spcPts val="0"/>
              </a:spcAft>
              <a:buFont typeface="Wingdings"/>
              <a:buChar char=""/>
              <a:defRPr/>
            </a:pPr>
            <a:r>
              <a:rPr lang="en-US" i="1" dirty="0">
                <a:latin typeface="Arial" charset="0"/>
                <a:cs typeface="+mn-cs"/>
              </a:rPr>
              <a:t>Physical examination</a:t>
            </a:r>
          </a:p>
          <a:p>
            <a:pPr marL="0" indent="0" eaLnBrk="1" fontAlgn="auto" hangingPunct="1">
              <a:spcAft>
                <a:spcPts val="0"/>
              </a:spcAft>
              <a:buFont typeface="Wingdings"/>
              <a:buNone/>
              <a:defRPr/>
            </a:pPr>
            <a:r>
              <a:rPr lang="en-US" dirty="0">
                <a:latin typeface="Arial" charset="0"/>
                <a:cs typeface="+mn-cs"/>
              </a:rPr>
              <a:t> </a:t>
            </a:r>
            <a:r>
              <a:rPr lang="en-US" sz="2400" dirty="0">
                <a:latin typeface="Arial" charset="0"/>
                <a:cs typeface="+mn-cs"/>
              </a:rPr>
              <a:t>Warmth, erythema, induration, </a:t>
            </a:r>
            <a:r>
              <a:rPr lang="en-US" sz="2400" dirty="0" smtClean="0">
                <a:latin typeface="Arial" charset="0"/>
                <a:cs typeface="+mn-cs"/>
              </a:rPr>
              <a:t>tenderness </a:t>
            </a:r>
            <a:endParaRPr lang="en-US" sz="2400" dirty="0">
              <a:latin typeface="Arial" charset="0"/>
              <a:cs typeface="+mn-cs"/>
            </a:endParaRPr>
          </a:p>
          <a:p>
            <a:pPr marL="320040" indent="-320040" eaLnBrk="1" fontAlgn="auto" hangingPunct="1">
              <a:spcAft>
                <a:spcPts val="0"/>
              </a:spcAft>
              <a:buFont typeface="Wingdings" charset="2"/>
              <a:buChar char="§"/>
              <a:defRPr/>
            </a:pPr>
            <a:r>
              <a:rPr lang="en-US" i="1" dirty="0">
                <a:latin typeface="Arial" charset="0"/>
                <a:cs typeface="+mn-cs"/>
              </a:rPr>
              <a:t>Laboratory findings General </a:t>
            </a:r>
            <a:r>
              <a:rPr lang="en-US" i="1" dirty="0" smtClean="0">
                <a:latin typeface="Arial" charset="0"/>
                <a:cs typeface="+mn-cs"/>
              </a:rPr>
              <a:t>findings</a:t>
            </a:r>
            <a:r>
              <a:rPr lang="en-US" dirty="0" smtClean="0">
                <a:latin typeface="Arial" charset="0"/>
                <a:cs typeface="+mn-cs"/>
              </a:rPr>
              <a:t>:</a:t>
            </a:r>
          </a:p>
          <a:p>
            <a:pPr marL="0" indent="0" eaLnBrk="1" fontAlgn="auto" hangingPunct="1">
              <a:spcAft>
                <a:spcPts val="0"/>
              </a:spcAft>
              <a:buFont typeface="Wingdings"/>
              <a:buNone/>
              <a:defRPr/>
            </a:pPr>
            <a:r>
              <a:rPr lang="en-US" dirty="0" smtClean="0">
                <a:latin typeface="Arial" charset="0"/>
                <a:cs typeface="+mn-cs"/>
              </a:rPr>
              <a:t> - </a:t>
            </a:r>
            <a:r>
              <a:rPr lang="en-US" sz="2400" dirty="0" err="1" smtClean="0">
                <a:latin typeface="Arial" charset="0"/>
                <a:cs typeface="+mn-cs"/>
              </a:rPr>
              <a:t>leucocytosis</a:t>
            </a:r>
            <a:r>
              <a:rPr lang="en-US" sz="2400" dirty="0">
                <a:latin typeface="Arial" charset="0"/>
                <a:cs typeface="+mn-cs"/>
              </a:rPr>
              <a:t>, acidosis, and signs of disseminated intravascular coagulation</a:t>
            </a:r>
          </a:p>
          <a:p>
            <a:pPr marL="0" indent="0" eaLnBrk="1" fontAlgn="auto" hangingPunct="1">
              <a:spcAft>
                <a:spcPts val="0"/>
              </a:spcAft>
              <a:buFont typeface="Wingdings"/>
              <a:buNone/>
              <a:defRPr/>
            </a:pPr>
            <a:r>
              <a:rPr lang="en-US" sz="2400" dirty="0" smtClean="0">
                <a:latin typeface="Arial" charset="0"/>
                <a:cs typeface="+mn-cs"/>
              </a:rPr>
              <a:t>    - Cultures</a:t>
            </a:r>
            <a:endParaRPr lang="en-US" sz="2400" dirty="0">
              <a:latin typeface="Arial" charset="0"/>
              <a:cs typeface="+mn-cs"/>
            </a:endParaRPr>
          </a:p>
          <a:p>
            <a:pPr marL="320040" indent="-320040" eaLnBrk="1" fontAlgn="auto" hangingPunct="1">
              <a:spcAft>
                <a:spcPts val="0"/>
              </a:spcAft>
              <a:buFont typeface="Wingdings"/>
              <a:buChar char=""/>
              <a:defRPr/>
            </a:pPr>
            <a:r>
              <a:rPr lang="en-US" dirty="0">
                <a:latin typeface="Arial" charset="0"/>
                <a:cs typeface="+mn-cs"/>
              </a:rPr>
              <a:t> </a:t>
            </a:r>
            <a:r>
              <a:rPr lang="en-US" i="1" dirty="0">
                <a:latin typeface="Arial" charset="0"/>
                <a:cs typeface="+mn-cs"/>
              </a:rPr>
              <a:t>Imaging studies </a:t>
            </a:r>
          </a:p>
          <a:p>
            <a:pPr marL="320040" indent="-320040" eaLnBrk="1" fontAlgn="auto" hangingPunct="1">
              <a:spcAft>
                <a:spcPts val="0"/>
              </a:spcAft>
              <a:buFont typeface="Wingdings"/>
              <a:buChar char=""/>
              <a:defRPr/>
            </a:pPr>
            <a:r>
              <a:rPr lang="en-US" i="1" dirty="0">
                <a:latin typeface="Arial" charset="0"/>
                <a:cs typeface="+mn-cs"/>
              </a:rPr>
              <a:t>Source of infection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TREATMENT </a:t>
            </a:r>
          </a:p>
        </p:txBody>
      </p:sp>
      <p:sp>
        <p:nvSpPr>
          <p:cNvPr id="26626"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34" charset="-128"/>
              </a:rPr>
              <a:t>Incision and drainage</a:t>
            </a:r>
          </a:p>
          <a:p>
            <a:pPr eaLnBrk="1" hangingPunct="1"/>
            <a:r>
              <a:rPr lang="en-US" smtClean="0">
                <a:latin typeface="Arial" pitchFamily="34" charset="0"/>
                <a:ea typeface="ＭＳ Ｐゴシック" pitchFamily="34" charset="-128"/>
              </a:rPr>
              <a:t> Excision </a:t>
            </a:r>
          </a:p>
          <a:p>
            <a:pPr eaLnBrk="1" hangingPunct="1"/>
            <a:r>
              <a:rPr lang="en-US" smtClean="0">
                <a:latin typeface="Arial" pitchFamily="34" charset="0"/>
                <a:ea typeface="ＭＳ Ｐゴシック" pitchFamily="34" charset="-128"/>
              </a:rPr>
              <a:t>Antibiotics</a:t>
            </a:r>
          </a:p>
          <a:p>
            <a:pPr eaLnBrk="1" hangingPunct="1"/>
            <a:r>
              <a:rPr lang="en-US" smtClean="0">
                <a:latin typeface="Arial" pitchFamily="34" charset="0"/>
                <a:ea typeface="ＭＳ Ｐゴシック" pitchFamily="34" charset="-128"/>
              </a:rPr>
              <a:t> Nutritional support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Infections </a:t>
            </a:r>
          </a:p>
        </p:txBody>
      </p:sp>
      <p:sp>
        <p:nvSpPr>
          <p:cNvPr id="27650" name="Content Placeholder 2"/>
          <p:cNvSpPr>
            <a:spLocks noGrp="1"/>
          </p:cNvSpPr>
          <p:nvPr>
            <p:ph sz="quarter" idx="1"/>
          </p:nvPr>
        </p:nvSpPr>
        <p:spPr>
          <a:xfrm>
            <a:off x="685800" y="2133600"/>
            <a:ext cx="7772400" cy="3962400"/>
          </a:xfrm>
        </p:spPr>
        <p:txBody>
          <a:bodyPr/>
          <a:lstStyle/>
          <a:p>
            <a:pPr eaLnBrk="1" hangingPunct="1"/>
            <a:r>
              <a:rPr lang="en-US" b="1" smtClean="0">
                <a:latin typeface="Arial" pitchFamily="34" charset="0"/>
                <a:ea typeface="ＭＳ Ｐゴシック" pitchFamily="34" charset="-128"/>
              </a:rPr>
              <a:t>Two main types </a:t>
            </a:r>
          </a:p>
          <a:p>
            <a:pPr eaLnBrk="1" hangingPunct="1">
              <a:buFont typeface="Wingdings" pitchFamily="2" charset="2"/>
              <a:buChar char="²"/>
            </a:pPr>
            <a:r>
              <a:rPr lang="en-US" smtClean="0">
                <a:latin typeface="Arial" pitchFamily="34" charset="0"/>
                <a:ea typeface="ＭＳ Ｐゴシック" pitchFamily="34" charset="-128"/>
              </a:rPr>
              <a:t>Community-Acquired </a:t>
            </a:r>
          </a:p>
          <a:p>
            <a:pPr eaLnBrk="1" hangingPunct="1">
              <a:buFont typeface="Wingdings" pitchFamily="2" charset="2"/>
              <a:buChar char="²"/>
            </a:pPr>
            <a:r>
              <a:rPr lang="en-US" smtClean="0">
                <a:latin typeface="Arial" pitchFamily="34" charset="0"/>
                <a:ea typeface="ＭＳ Ｐゴシック" pitchFamily="34" charset="-128"/>
              </a:rPr>
              <a:t>Hospital-Acquired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Community-Acquired </a:t>
            </a:r>
          </a:p>
        </p:txBody>
      </p:sp>
      <p:sp>
        <p:nvSpPr>
          <p:cNvPr id="28674" name="Content Placeholder 2"/>
          <p:cNvSpPr>
            <a:spLocks noGrp="1"/>
          </p:cNvSpPr>
          <p:nvPr>
            <p:ph sz="quarter" idx="1"/>
          </p:nvPr>
        </p:nvSpPr>
        <p:spPr>
          <a:xfrm>
            <a:off x="612775" y="1600200"/>
            <a:ext cx="8153400" cy="4495800"/>
          </a:xfrm>
        </p:spPr>
        <p:txBody>
          <a:bodyPr/>
          <a:lstStyle/>
          <a:p>
            <a:pPr eaLnBrk="1" hangingPunct="1"/>
            <a:r>
              <a:rPr lang="en-US" b="1" u="sng" smtClean="0">
                <a:latin typeface="Arial" pitchFamily="34" charset="0"/>
                <a:ea typeface="ＭＳ Ｐゴシック" pitchFamily="34" charset="-128"/>
              </a:rPr>
              <a:t>Skin/soft tissue Cellulitis</a:t>
            </a:r>
            <a:r>
              <a:rPr lang="en-US" smtClean="0">
                <a:latin typeface="Arial" pitchFamily="34" charset="0"/>
                <a:ea typeface="ＭＳ Ｐゴシック" pitchFamily="34" charset="-128"/>
              </a:rPr>
              <a:t>: </a:t>
            </a:r>
          </a:p>
          <a:p>
            <a:pPr eaLnBrk="1" hangingPunct="1">
              <a:buFont typeface="Wingdings" pitchFamily="2" charset="2"/>
              <a:buChar char="q"/>
            </a:pPr>
            <a:r>
              <a:rPr lang="en-US" sz="2800" smtClean="0">
                <a:latin typeface="Arial" pitchFamily="34" charset="0"/>
                <a:ea typeface="ＭＳ Ｐゴシック" pitchFamily="34" charset="-128"/>
              </a:rPr>
              <a:t>Group A strep</a:t>
            </a:r>
          </a:p>
          <a:p>
            <a:pPr eaLnBrk="1" hangingPunct="1">
              <a:buFont typeface="Wingdings" pitchFamily="2" charset="2"/>
              <a:buChar char="q"/>
            </a:pPr>
            <a:r>
              <a:rPr lang="en-US" sz="2800" smtClean="0">
                <a:latin typeface="Arial" pitchFamily="34" charset="0"/>
                <a:ea typeface="ＭＳ Ｐゴシック" pitchFamily="34" charset="-128"/>
              </a:rPr>
              <a:t> Carbubcles/furuncle: Staph aureus </a:t>
            </a:r>
          </a:p>
          <a:p>
            <a:pPr eaLnBrk="1" hangingPunct="1">
              <a:buFont typeface="Wingdings" pitchFamily="2" charset="2"/>
              <a:buChar char="q"/>
            </a:pPr>
            <a:r>
              <a:rPr lang="en-US" sz="2800" smtClean="0">
                <a:latin typeface="Arial" pitchFamily="34" charset="0"/>
                <a:ea typeface="ＭＳ Ｐゴシック" pitchFamily="34" charset="-128"/>
              </a:rPr>
              <a:t>Necrotizing: Mixed </a:t>
            </a:r>
          </a:p>
          <a:p>
            <a:pPr eaLnBrk="1" hangingPunct="1">
              <a:buFont typeface="Wingdings" pitchFamily="2" charset="2"/>
              <a:buChar char="q"/>
            </a:pPr>
            <a:r>
              <a:rPr lang="en-US" sz="2800" smtClean="0">
                <a:latin typeface="Arial" pitchFamily="34" charset="0"/>
                <a:ea typeface="ＭＳ Ｐゴシック" pitchFamily="34" charset="-128"/>
              </a:rPr>
              <a:t>Hiradenitis suppurativa: Staph aureus</a:t>
            </a:r>
          </a:p>
          <a:p>
            <a:pPr eaLnBrk="1" hangingPunct="1">
              <a:buFont typeface="Wingdings" pitchFamily="2" charset="2"/>
              <a:buChar char="q"/>
            </a:pPr>
            <a:r>
              <a:rPr lang="en-US" sz="2800" smtClean="0">
                <a:latin typeface="Arial" pitchFamily="34" charset="0"/>
                <a:ea typeface="ＭＳ Ｐゴシック" pitchFamily="34" charset="-128"/>
              </a:rPr>
              <a:t> Lymphangitis: Staph aureus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Cellulitis</a:t>
            </a:r>
          </a:p>
        </p:txBody>
      </p:sp>
      <p:pic>
        <p:nvPicPr>
          <p:cNvPr id="29698" name="Content Placeholder 3" descr="cellulitis.jpg"/>
          <p:cNvPicPr>
            <a:picLocks noGrp="1" noChangeAspect="1"/>
          </p:cNvPicPr>
          <p:nvPr>
            <p:ph sz="quarter" idx="1"/>
          </p:nvPr>
        </p:nvPicPr>
        <p:blipFill>
          <a:blip r:embed="rId2"/>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304800"/>
            <a:ext cx="7772400" cy="11430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Cellulitis</a:t>
            </a:r>
            <a:endParaRPr lang="en-US" smtClean="0">
              <a:ea typeface="+mj-ea"/>
              <a:cs typeface="+mj-cs"/>
            </a:endParaRPr>
          </a:p>
        </p:txBody>
      </p:sp>
      <p:sp>
        <p:nvSpPr>
          <p:cNvPr id="30722" name="Rectangle 3"/>
          <p:cNvSpPr>
            <a:spLocks noGrp="1" noChangeArrowheads="1"/>
          </p:cNvSpPr>
          <p:nvPr>
            <p:ph sz="quarter" idx="1"/>
          </p:nvPr>
        </p:nvSpPr>
        <p:spPr>
          <a:xfrm>
            <a:off x="612775" y="1600200"/>
            <a:ext cx="8153400" cy="4495800"/>
          </a:xfrm>
        </p:spPr>
        <p:txBody>
          <a:bodyPr/>
          <a:lstStyle/>
          <a:p>
            <a:pPr eaLnBrk="1" hangingPunct="1"/>
            <a:endParaRPr lang="en-US" smtClean="0">
              <a:latin typeface="Arial" pitchFamily="34" charset="0"/>
              <a:ea typeface="ＭＳ Ｐゴシック" pitchFamily="34" charset="-128"/>
            </a:endParaRPr>
          </a:p>
        </p:txBody>
      </p:sp>
      <p:pic>
        <p:nvPicPr>
          <p:cNvPr id="30723" name="Picture 4" descr="cellulitis"/>
          <p:cNvPicPr>
            <a:picLocks noChangeAspect="1" noChangeArrowheads="1"/>
          </p:cNvPicPr>
          <p:nvPr/>
        </p:nvPicPr>
        <p:blipFill>
          <a:blip r:embed="rId2"/>
          <a:srcRect r="8051"/>
          <a:stretch>
            <a:fillRect/>
          </a:stretch>
        </p:blipFill>
        <p:spPr bwMode="auto">
          <a:xfrm>
            <a:off x="3048000" y="2698750"/>
            <a:ext cx="6096000" cy="4159250"/>
          </a:xfrm>
          <a:prstGeom prst="rect">
            <a:avLst/>
          </a:prstGeom>
          <a:noFill/>
          <a:ln w="9525">
            <a:noFill/>
            <a:miter lim="800000"/>
            <a:headEnd/>
            <a:tailEnd/>
          </a:ln>
        </p:spPr>
      </p:pic>
      <p:pic>
        <p:nvPicPr>
          <p:cNvPr id="30724" name="Picture 5" descr="princ_rm_photo_of_infected_hands"/>
          <p:cNvPicPr>
            <a:picLocks noChangeAspect="1" noChangeArrowheads="1"/>
          </p:cNvPicPr>
          <p:nvPr/>
        </p:nvPicPr>
        <p:blipFill>
          <a:blip r:embed="rId3"/>
          <a:srcRect/>
          <a:stretch>
            <a:fillRect/>
          </a:stretch>
        </p:blipFill>
        <p:spPr bwMode="auto">
          <a:xfrm>
            <a:off x="0" y="1371600"/>
            <a:ext cx="4419600" cy="300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09600" y="228600"/>
            <a:ext cx="7772400" cy="11430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Cellulitis</a:t>
            </a:r>
            <a:endParaRPr lang="en-US" smtClean="0">
              <a:ea typeface="+mj-ea"/>
              <a:cs typeface="+mj-cs"/>
            </a:endParaRPr>
          </a:p>
        </p:txBody>
      </p:sp>
      <p:sp>
        <p:nvSpPr>
          <p:cNvPr id="10243" name="Rectangle 3"/>
          <p:cNvSpPr>
            <a:spLocks noGrp="1" noChangeArrowheads="1"/>
          </p:cNvSpPr>
          <p:nvPr>
            <p:ph sz="quarter" idx="1"/>
          </p:nvPr>
        </p:nvSpPr>
        <p:spPr>
          <a:xfrm>
            <a:off x="609600" y="1524000"/>
            <a:ext cx="7772400" cy="4114800"/>
          </a:xfrm>
        </p:spPr>
        <p:txBody>
          <a:bodyPr>
            <a:normAutofit fontScale="92500" lnSpcReduction="10000"/>
          </a:bodyPr>
          <a:lstStyle/>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Definition:  Diffuse infection with severe inflammation of dermal and subcutaneous layers of the skin</a:t>
            </a:r>
          </a:p>
          <a:p>
            <a:pPr marL="320040" indent="-320040" eaLnBrk="1" fontAlgn="auto" hangingPunct="1">
              <a:lnSpc>
                <a:spcPct val="90000"/>
              </a:lnSpc>
              <a:spcAft>
                <a:spcPts val="0"/>
              </a:spcAft>
              <a:buFontTx/>
              <a:buNone/>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Diagnosis: Pain, Warmth, Hyperesthesia</a:t>
            </a:r>
          </a:p>
          <a:p>
            <a:pPr marL="320040" indent="-320040" eaLnBrk="1" fontAlgn="auto" hangingPunct="1">
              <a:lnSpc>
                <a:spcPct val="90000"/>
              </a:lnSpc>
              <a:spcAft>
                <a:spcPts val="0"/>
              </a:spcAft>
              <a:buFontTx/>
              <a:buNone/>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Treatment: Antibiotics. </a:t>
            </a:r>
          </a:p>
          <a:p>
            <a:pPr marL="320040" indent="-320040" eaLnBrk="1" fontAlgn="auto" hangingPunct="1">
              <a:lnSpc>
                <a:spcPct val="90000"/>
              </a:lnSpc>
              <a:spcAft>
                <a:spcPts val="0"/>
              </a:spcAft>
              <a:buFontTx/>
              <a:buNone/>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Common Pathogens: Skin Flora (Streptococcus/Staphylococcus)</a:t>
            </a:r>
            <a:endParaRPr lang="en-US" sz="2800" smtClean="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a:latin typeface="Arial" charset="0"/>
                <a:cs typeface="+mj-cs"/>
              </a:rPr>
              <a:t>FURUNCLES AND CARBUNCLES </a:t>
            </a:r>
          </a:p>
        </p:txBody>
      </p:sp>
      <p:sp>
        <p:nvSpPr>
          <p:cNvPr id="90114" name="Content Placeholder 2"/>
          <p:cNvSpPr>
            <a:spLocks noGrp="1"/>
          </p:cNvSpPr>
          <p:nvPr>
            <p:ph sz="quarter" idx="1"/>
          </p:nvPr>
        </p:nvSpPr>
        <p:spPr>
          <a:xfrm>
            <a:off x="612775" y="1600200"/>
            <a:ext cx="8153400" cy="4495800"/>
          </a:xfrm>
        </p:spPr>
        <p:txBody>
          <a:bodyPr>
            <a:normAutofit/>
          </a:bodyPr>
          <a:lstStyle/>
          <a:p>
            <a:pPr eaLnBrk="1" hangingPunct="1"/>
            <a:r>
              <a:rPr lang="en-US" sz="2000" smtClean="0">
                <a:latin typeface="Arial" pitchFamily="34" charset="0"/>
                <a:ea typeface="ＭＳ Ｐゴシック" pitchFamily="34" charset="-128"/>
              </a:rPr>
              <a:t>Furuncles and carbuncles are cutaneous abscess that begin in skin glands and hair follicles.</a:t>
            </a:r>
          </a:p>
          <a:p>
            <a:pPr eaLnBrk="1" hangingPunct="1">
              <a:buFont typeface="Wingdings" pitchFamily="2" charset="2"/>
              <a:buNone/>
            </a:pPr>
            <a:endParaRPr lang="en-US" sz="2000" smtClean="0">
              <a:latin typeface="Arial" pitchFamily="34" charset="0"/>
              <a:ea typeface="ＭＳ Ｐゴシック" pitchFamily="34" charset="-128"/>
            </a:endParaRPr>
          </a:p>
          <a:p>
            <a:pPr eaLnBrk="1" hangingPunct="1"/>
            <a:r>
              <a:rPr lang="en-US" sz="2000" smtClean="0">
                <a:latin typeface="Arial" pitchFamily="34" charset="0"/>
                <a:ea typeface="ＭＳ Ｐゴシック" pitchFamily="34" charset="-128"/>
              </a:rPr>
              <a:t> If the pilosebaceous apparatus becomes obstructed at the skin level, the development of a furuncle can be anticipate</a:t>
            </a:r>
          </a:p>
          <a:p>
            <a:pPr eaLnBrk="1" hangingPunct="1">
              <a:buFont typeface="Wingdings" pitchFamily="2" charset="2"/>
              <a:buNone/>
            </a:pPr>
            <a:endParaRPr lang="en-US" sz="2000" smtClean="0">
              <a:latin typeface="Arial" pitchFamily="34" charset="0"/>
              <a:ea typeface="ＭＳ Ｐゴシック" pitchFamily="34" charset="-128"/>
            </a:endParaRPr>
          </a:p>
          <a:p>
            <a:pPr eaLnBrk="1" hangingPunct="1"/>
            <a:r>
              <a:rPr lang="en-US" sz="2000" smtClean="0">
                <a:latin typeface="Arial" pitchFamily="34" charset="0"/>
                <a:ea typeface="ＭＳ Ｐゴシック" pitchFamily="34" charset="-128"/>
              </a:rPr>
              <a:t>A carbuncle is a deep –seated mass of fistulous tracts between infected hair follicles. </a:t>
            </a:r>
          </a:p>
          <a:p>
            <a:pPr eaLnBrk="1" hangingPunct="1">
              <a:buFont typeface="Wingdings" pitchFamily="2" charset="2"/>
              <a:buNone/>
            </a:pPr>
            <a:endParaRPr lang="en-US" sz="2000" smtClean="0">
              <a:latin typeface="Arial" pitchFamily="34" charset="0"/>
              <a:ea typeface="ＭＳ Ｐゴシック" pitchFamily="34" charset="-128"/>
            </a:endParaRPr>
          </a:p>
          <a:p>
            <a:pPr eaLnBrk="1" hangingPunct="1"/>
            <a:r>
              <a:rPr lang="en-US" sz="2000" smtClean="0">
                <a:latin typeface="Arial" pitchFamily="34" charset="0"/>
                <a:ea typeface="ＭＳ Ｐゴシック" pitchFamily="34" charset="-128"/>
              </a:rPr>
              <a:t>Funruncles are the most common surgical infections, but carbuncles are rare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612775" y="228600"/>
            <a:ext cx="8153400" cy="990600"/>
          </a:xfrm>
        </p:spPr>
        <p:txBody>
          <a:bodyPr/>
          <a:lstStyle/>
          <a:p>
            <a:pPr eaLnBrk="1" hangingPunct="1"/>
            <a:r>
              <a:rPr lang="en-US" sz="4800" smtClean="0">
                <a:latin typeface="Arial" pitchFamily="34" charset="0"/>
                <a:ea typeface="ＭＳ Ｐゴシック" pitchFamily="34" charset="-128"/>
              </a:rPr>
              <a:t>Infection</a:t>
            </a:r>
            <a:endParaRPr lang="en-US" smtClean="0">
              <a:latin typeface="Arial" pitchFamily="34" charset="0"/>
              <a:ea typeface="ＭＳ Ｐゴシック" pitchFamily="34" charset="-128"/>
            </a:endParaRPr>
          </a:p>
        </p:txBody>
      </p:sp>
      <p:sp>
        <p:nvSpPr>
          <p:cNvPr id="5123" name="Rectangle 3"/>
          <p:cNvSpPr>
            <a:spLocks noGrp="1" noChangeArrowheads="1"/>
          </p:cNvSpPr>
          <p:nvPr>
            <p:ph sz="quarter" idx="1"/>
          </p:nvPr>
        </p:nvSpPr>
        <p:spPr>
          <a:xfrm>
            <a:off x="612775" y="1600200"/>
            <a:ext cx="8153400" cy="4495800"/>
          </a:xfrm>
        </p:spPr>
        <p:txBody>
          <a:bodyPr>
            <a:normAutofit/>
          </a:bodyPr>
          <a:lstStyle/>
          <a:p>
            <a:pPr marL="609600" indent="-609600" eaLnBrk="1" fontAlgn="auto" hangingPunct="1">
              <a:spcAft>
                <a:spcPts val="0"/>
              </a:spcAft>
              <a:buFontTx/>
              <a:buNone/>
              <a:defRPr/>
            </a:pPr>
            <a:r>
              <a:rPr lang="en-US" sz="3600" b="1" smtClean="0">
                <a:effectLst>
                  <a:outerShdw blurRad="38100" dist="38100" dir="2700000" algn="tl">
                    <a:srgbClr val="000000"/>
                  </a:outerShdw>
                </a:effectLst>
                <a:latin typeface="Times New Roman" pitchFamily="1" charset="0"/>
                <a:ea typeface="+mn-ea"/>
                <a:cs typeface="+mn-cs"/>
              </a:rPr>
              <a:t>Infection is defined by:</a:t>
            </a:r>
          </a:p>
          <a:p>
            <a:pPr marL="609600" indent="-609600" eaLnBrk="1" fontAlgn="auto" hangingPunct="1">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 </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Microorganisms in host tissue or the bloodstream </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Inflammatory response to their presence.</a:t>
            </a:r>
            <a:endParaRPr lang="en-US" smtClean="0">
              <a:ea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Furuncle</a:t>
            </a:r>
          </a:p>
        </p:txBody>
      </p:sp>
      <p:pic>
        <p:nvPicPr>
          <p:cNvPr id="33794" name="Content Placeholder 3" descr="slide-17-728.jpg"/>
          <p:cNvPicPr>
            <a:picLocks noGrp="1" noChangeAspect="1"/>
          </p:cNvPicPr>
          <p:nvPr>
            <p:ph sz="quarter" idx="1"/>
          </p:nvPr>
        </p:nvPicPr>
        <p:blipFill>
          <a:blip r:embed="rId2"/>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Carbuncle</a:t>
            </a:r>
          </a:p>
        </p:txBody>
      </p:sp>
      <p:pic>
        <p:nvPicPr>
          <p:cNvPr id="34818" name="Content Placeholder 3" descr="slide-18-728.jpg"/>
          <p:cNvPicPr>
            <a:picLocks noGrp="1" noChangeAspect="1"/>
          </p:cNvPicPr>
          <p:nvPr>
            <p:ph sz="quarter" idx="1"/>
          </p:nvPr>
        </p:nvPicPr>
        <p:blipFill>
          <a:blip r:embed="rId2"/>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HIDRADENITIS</a:t>
            </a:r>
          </a:p>
        </p:txBody>
      </p:sp>
      <p:sp>
        <p:nvSpPr>
          <p:cNvPr id="35842"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34" charset="-128"/>
                <a:cs typeface="Arial" pitchFamily="34" charset="0"/>
              </a:rPr>
              <a:t>Serious skin infection of the axillae or groin Consisting of multiple abscesses of the apocrine sweat glands. </a:t>
            </a:r>
          </a:p>
          <a:p>
            <a:pPr eaLnBrk="1" hangingPunct="1"/>
            <a:r>
              <a:rPr lang="en-US" smtClean="0">
                <a:latin typeface="Arial" pitchFamily="34" charset="0"/>
                <a:ea typeface="ＭＳ Ｐゴシック" pitchFamily="34" charset="-128"/>
                <a:cs typeface="Arial" pitchFamily="34" charset="0"/>
              </a:rPr>
              <a:t>The condition often becomes chronic </a:t>
            </a:r>
          </a:p>
          <a:p>
            <a:pPr eaLnBrk="1" hangingPunct="1"/>
            <a:r>
              <a:rPr lang="en-US" smtClean="0">
                <a:latin typeface="Arial" pitchFamily="34" charset="0"/>
                <a:ea typeface="ＭＳ Ｐゴシック" pitchFamily="34" charset="-128"/>
                <a:cs typeface="Arial" pitchFamily="34" charset="0"/>
              </a:rPr>
              <a:t>The cause is unknown but may involve a defect of terminal follicular epithelium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Hiradenitis</a:t>
            </a:r>
          </a:p>
        </p:txBody>
      </p:sp>
      <p:pic>
        <p:nvPicPr>
          <p:cNvPr id="36866" name="Content Placeholder 3" descr="slide-20-728.jpg"/>
          <p:cNvPicPr>
            <a:picLocks noGrp="1" noChangeAspect="1"/>
          </p:cNvPicPr>
          <p:nvPr>
            <p:ph sz="quarter" idx="1"/>
          </p:nvPr>
        </p:nvPicPr>
        <p:blipFill>
          <a:blip r:embed="rId2"/>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 TREATMENT </a:t>
            </a:r>
          </a:p>
        </p:txBody>
      </p:sp>
      <p:sp>
        <p:nvSpPr>
          <p:cNvPr id="37890" name="Content Placeholder 2"/>
          <p:cNvSpPr>
            <a:spLocks noGrp="1"/>
          </p:cNvSpPr>
          <p:nvPr>
            <p:ph sz="quarter" idx="1"/>
          </p:nvPr>
        </p:nvSpPr>
        <p:spPr>
          <a:xfrm>
            <a:off x="1016000" y="1905000"/>
            <a:ext cx="8153400" cy="4495800"/>
          </a:xfrm>
        </p:spPr>
        <p:txBody>
          <a:bodyPr/>
          <a:lstStyle/>
          <a:p>
            <a:pPr eaLnBrk="1" hangingPunct="1"/>
            <a:r>
              <a:rPr lang="en-US" smtClean="0">
                <a:latin typeface="Arial" pitchFamily="34" charset="0"/>
                <a:ea typeface="ＭＳ Ｐゴシック" pitchFamily="34" charset="-128"/>
              </a:rPr>
              <a:t>The classic therapy of furuncle is drainage, not antibiotics.</a:t>
            </a:r>
          </a:p>
          <a:p>
            <a:pPr eaLnBrk="1" hangingPunct="1"/>
            <a:r>
              <a:rPr lang="en-US" smtClean="0">
                <a:latin typeface="Arial" pitchFamily="34" charset="0"/>
                <a:ea typeface="ＭＳ Ｐゴシック" pitchFamily="34" charset="-128"/>
              </a:rPr>
              <a:t> Invasive carbuncles must be treated by excision and antibiotics.</a:t>
            </a:r>
          </a:p>
          <a:p>
            <a:pPr eaLnBrk="1" hangingPunct="1"/>
            <a:r>
              <a:rPr lang="en-US" smtClean="0">
                <a:latin typeface="Arial" pitchFamily="34" charset="0"/>
                <a:ea typeface="ＭＳ Ｐゴシック" pitchFamily="34" charset="-128"/>
              </a:rPr>
              <a:t> Hidradenitis is usually treated by drainage of the individual abscess and followed by careful hygeine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Lymphangitis</a:t>
            </a:r>
          </a:p>
        </p:txBody>
      </p:sp>
      <p:pic>
        <p:nvPicPr>
          <p:cNvPr id="38914" name="Content Placeholder 3" descr="slide-22-728.jpg"/>
          <p:cNvPicPr>
            <a:picLocks noGrp="1" noChangeAspect="1"/>
          </p:cNvPicPr>
          <p:nvPr>
            <p:ph sz="quarter" idx="1"/>
          </p:nvPr>
        </p:nvPicPr>
        <p:blipFill>
          <a:blip r:embed="rId3"/>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Community-Acquired </a:t>
            </a:r>
          </a:p>
        </p:txBody>
      </p:sp>
      <p:sp>
        <p:nvSpPr>
          <p:cNvPr id="40962"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34" charset="-128"/>
              </a:rPr>
              <a:t>Breast Abcess </a:t>
            </a:r>
          </a:p>
          <a:p>
            <a:pPr eaLnBrk="1" hangingPunct="1">
              <a:buFont typeface="Wingdings" pitchFamily="2" charset="2"/>
              <a:buChar char="ü"/>
            </a:pPr>
            <a:r>
              <a:rPr lang="en-US" smtClean="0">
                <a:latin typeface="Arial" pitchFamily="34" charset="0"/>
                <a:ea typeface="ＭＳ Ｐゴシック" pitchFamily="34" charset="-128"/>
              </a:rPr>
              <a:t>Staphylococcal infection </a:t>
            </a:r>
          </a:p>
          <a:p>
            <a:pPr eaLnBrk="1" hangingPunct="1">
              <a:buFont typeface="Wingdings" pitchFamily="2" charset="2"/>
              <a:buChar char="ü"/>
            </a:pPr>
            <a:r>
              <a:rPr lang="en-US" smtClean="0">
                <a:latin typeface="Arial" pitchFamily="34" charset="0"/>
                <a:ea typeface="ＭＳ Ｐゴシック" pitchFamily="34" charset="-128"/>
              </a:rPr>
              <a:t>Usually post-partum </a:t>
            </a:r>
          </a:p>
          <a:p>
            <a:pPr eaLnBrk="1" hangingPunct="1">
              <a:buFont typeface="Wingdings" pitchFamily="2" charset="2"/>
              <a:buChar char="ü"/>
            </a:pPr>
            <a:r>
              <a:rPr lang="en-US" smtClean="0">
                <a:latin typeface="Arial" pitchFamily="34" charset="0"/>
                <a:ea typeface="ＭＳ Ｐゴシック" pitchFamily="34" charset="-128"/>
              </a:rPr>
              <a:t>Treatment </a:t>
            </a:r>
          </a:p>
          <a:p>
            <a:pPr eaLnBrk="1" hangingPunct="1">
              <a:buFont typeface="Wingdings" pitchFamily="2" charset="2"/>
              <a:buChar char="ü"/>
            </a:pPr>
            <a:r>
              <a:rPr lang="en-US" smtClean="0">
                <a:latin typeface="Arial" pitchFamily="34" charset="0"/>
                <a:ea typeface="ＭＳ Ｐゴシック" pitchFamily="34" charset="-128"/>
              </a:rPr>
              <a:t>MRSA is uncommon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Breast Abscess</a:t>
            </a:r>
          </a:p>
        </p:txBody>
      </p:sp>
      <p:pic>
        <p:nvPicPr>
          <p:cNvPr id="41986" name="Content Placeholder 3" descr="slide-24-728.jpg"/>
          <p:cNvPicPr>
            <a:picLocks noGrp="1" noChangeAspect="1"/>
          </p:cNvPicPr>
          <p:nvPr>
            <p:ph sz="quarter" idx="1"/>
          </p:nvPr>
        </p:nvPicPr>
        <p:blipFill>
          <a:blip r:embed="rId2"/>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Abscess</a:t>
            </a:r>
            <a:endParaRPr lang="en-US" smtClean="0">
              <a:ea typeface="+mj-ea"/>
              <a:cs typeface="+mj-cs"/>
            </a:endParaRPr>
          </a:p>
        </p:txBody>
      </p:sp>
      <p:sp>
        <p:nvSpPr>
          <p:cNvPr id="43010" name="Rectangle 3"/>
          <p:cNvSpPr>
            <a:spLocks noGrp="1" noChangeArrowheads="1"/>
          </p:cNvSpPr>
          <p:nvPr>
            <p:ph sz="quarter" idx="1"/>
          </p:nvPr>
        </p:nvSpPr>
        <p:spPr>
          <a:xfrm>
            <a:off x="612775" y="1600200"/>
            <a:ext cx="8153400" cy="4495800"/>
          </a:xfrm>
        </p:spPr>
        <p:txBody>
          <a:bodyPr/>
          <a:lstStyle/>
          <a:p>
            <a:pPr eaLnBrk="1" hangingPunct="1"/>
            <a:endParaRPr lang="en-US" smtClean="0">
              <a:latin typeface="Arial" pitchFamily="34" charset="0"/>
              <a:ea typeface="ＭＳ Ｐゴシック" pitchFamily="34" charset="-128"/>
            </a:endParaRPr>
          </a:p>
        </p:txBody>
      </p:sp>
      <p:pic>
        <p:nvPicPr>
          <p:cNvPr id="43011" name="Picture 5" descr="Cutaneous_abscess_MRSA_staphylococcus_aureus_7826_lores"/>
          <p:cNvPicPr>
            <a:picLocks noChangeAspect="1" noChangeArrowheads="1"/>
          </p:cNvPicPr>
          <p:nvPr/>
        </p:nvPicPr>
        <p:blipFill>
          <a:blip r:embed="rId2"/>
          <a:srcRect r="11111"/>
          <a:stretch>
            <a:fillRect/>
          </a:stretch>
        </p:blipFill>
        <p:spPr bwMode="auto">
          <a:xfrm>
            <a:off x="3962400" y="3009900"/>
            <a:ext cx="5181600" cy="3848100"/>
          </a:xfrm>
          <a:prstGeom prst="rect">
            <a:avLst/>
          </a:prstGeom>
          <a:noFill/>
          <a:ln w="9525">
            <a:noFill/>
            <a:miter lim="800000"/>
            <a:headEnd/>
            <a:tailEnd/>
          </a:ln>
        </p:spPr>
      </p:pic>
      <p:pic>
        <p:nvPicPr>
          <p:cNvPr id="43012" name="Picture 4" descr="abscess_43276_lg"/>
          <p:cNvPicPr>
            <a:picLocks noChangeAspect="1" noChangeArrowheads="1"/>
          </p:cNvPicPr>
          <p:nvPr/>
        </p:nvPicPr>
        <p:blipFill>
          <a:blip r:embed="rId3"/>
          <a:srcRect/>
          <a:stretch>
            <a:fillRect/>
          </a:stretch>
        </p:blipFill>
        <p:spPr bwMode="auto">
          <a:xfrm>
            <a:off x="0" y="1600200"/>
            <a:ext cx="4724400" cy="355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Abscess</a:t>
            </a:r>
            <a:endParaRPr lang="en-US" smtClean="0">
              <a:ea typeface="+mj-ea"/>
              <a:cs typeface="+mj-cs"/>
            </a:endParaRPr>
          </a:p>
        </p:txBody>
      </p:sp>
      <p:sp>
        <p:nvSpPr>
          <p:cNvPr id="1126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Definition:  Infectious accumulation of purulent material (Neutrophils) in a closed cavity</a:t>
            </a:r>
          </a:p>
          <a:p>
            <a:pPr marL="320040" indent="-320040" eaLnBrk="1" fontAlgn="auto" hangingPunct="1">
              <a:lnSpc>
                <a:spcPct val="90000"/>
              </a:lnSpc>
              <a:spcAft>
                <a:spcPts val="0"/>
              </a:spcAft>
              <a:buFont typeface="Wingdings"/>
              <a:buChar char=""/>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Diagnosis:  Fluctuant: Moveable and compressible</a:t>
            </a:r>
          </a:p>
          <a:p>
            <a:pPr marL="320040" indent="-320040" eaLnBrk="1" fontAlgn="auto" hangingPunct="1">
              <a:lnSpc>
                <a:spcPct val="90000"/>
              </a:lnSpc>
              <a:spcAft>
                <a:spcPts val="0"/>
              </a:spcAft>
              <a:buFontTx/>
              <a:buNone/>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lnSpc>
                <a:spcPct val="90000"/>
              </a:lnSpc>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Treatment: Drainage</a:t>
            </a:r>
            <a:endParaRPr lang="en-US" sz="2800" smtClean="0">
              <a:ea typeface="+mn-ea"/>
              <a:cs typeface="+mn-cs"/>
            </a:endParaRPr>
          </a:p>
          <a:p>
            <a:pPr marL="320040" indent="-320040" eaLnBrk="1" fontAlgn="auto" hangingPunct="1">
              <a:lnSpc>
                <a:spcPct val="90000"/>
              </a:lnSpc>
              <a:spcAft>
                <a:spcPts val="0"/>
              </a:spcAft>
              <a:buFont typeface="Wingdings"/>
              <a:buChar char=""/>
              <a:defRPr/>
            </a:pPr>
            <a:endParaRPr lang="en-US" sz="2800" smtClean="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612775" y="228600"/>
            <a:ext cx="8153400" cy="990600"/>
          </a:xfrm>
        </p:spPr>
        <p:txBody>
          <a:bodyPr/>
          <a:lstStyle/>
          <a:p>
            <a:pPr eaLnBrk="1" hangingPunct="1"/>
            <a:endParaRPr lang="en-US" smtClean="0">
              <a:latin typeface="Arial" pitchFamily="34" charset="0"/>
              <a:ea typeface="ＭＳ Ｐゴシック" pitchFamily="34" charset="-128"/>
            </a:endParaRPr>
          </a:p>
        </p:txBody>
      </p:sp>
      <p:sp>
        <p:nvSpPr>
          <p:cNvPr id="16386" name="Rectangle 3"/>
          <p:cNvSpPr>
            <a:spLocks noGrp="1" noChangeArrowheads="1"/>
          </p:cNvSpPr>
          <p:nvPr>
            <p:ph sz="quarter" idx="1"/>
          </p:nvPr>
        </p:nvSpPr>
        <p:spPr>
          <a:xfrm>
            <a:off x="612775" y="1600200"/>
            <a:ext cx="8153400" cy="4495800"/>
          </a:xfrm>
        </p:spPr>
        <p:txBody>
          <a:bodyPr/>
          <a:lstStyle/>
          <a:p>
            <a:pPr eaLnBrk="1" hangingPunct="1"/>
            <a:endParaRPr lang="en-US" smtClean="0">
              <a:latin typeface="Arial" pitchFamily="34" charset="0"/>
              <a:ea typeface="ＭＳ Ｐゴシック" pitchFamily="34" charset="-128"/>
            </a:endParaRPr>
          </a:p>
        </p:txBody>
      </p:sp>
      <p:pic>
        <p:nvPicPr>
          <p:cNvPr id="16387" name="Picture 4" descr="SIRS"/>
          <p:cNvPicPr>
            <a:picLocks noChangeAspect="1" noChangeArrowheads="1"/>
          </p:cNvPicPr>
          <p:nvPr/>
        </p:nvPicPr>
        <p:blipFill>
          <a:blip r:embed="rId2"/>
          <a:srcRect/>
          <a:stretch>
            <a:fillRect/>
          </a:stretch>
        </p:blipFill>
        <p:spPr bwMode="auto">
          <a:xfrm>
            <a:off x="0" y="228600"/>
            <a:ext cx="9144000" cy="632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Community-Acquired </a:t>
            </a:r>
          </a:p>
        </p:txBody>
      </p:sp>
      <p:sp>
        <p:nvSpPr>
          <p:cNvPr id="45058"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34" charset="-128"/>
              </a:rPr>
              <a:t>Peri-rectal abcess </a:t>
            </a:r>
          </a:p>
          <a:p>
            <a:pPr eaLnBrk="1" hangingPunct="1">
              <a:buFont typeface="Wingdings" pitchFamily="2" charset="2"/>
              <a:buChar char="ü"/>
            </a:pPr>
            <a:r>
              <a:rPr lang="en-US" smtClean="0">
                <a:latin typeface="Arial" pitchFamily="34" charset="0"/>
                <a:ea typeface="ＭＳ Ｐゴシック" pitchFamily="34" charset="-128"/>
              </a:rPr>
              <a:t>Results from infection of the anal crypts Can be extensive </a:t>
            </a:r>
          </a:p>
          <a:p>
            <a:pPr eaLnBrk="1" hangingPunct="1">
              <a:buFont typeface="Wingdings" pitchFamily="2" charset="2"/>
              <a:buChar char="ü"/>
            </a:pPr>
            <a:r>
              <a:rPr lang="en-US" smtClean="0">
                <a:latin typeface="Arial" pitchFamily="34" charset="0"/>
                <a:ea typeface="ＭＳ Ｐゴシック" pitchFamily="34" charset="-128"/>
              </a:rPr>
              <a:t>Can result in bacteremia </a:t>
            </a:r>
          </a:p>
          <a:p>
            <a:pPr eaLnBrk="1" hangingPunct="1">
              <a:buFont typeface="Wingdings" pitchFamily="2" charset="2"/>
              <a:buChar char="ü"/>
            </a:pPr>
            <a:r>
              <a:rPr lang="en-US" smtClean="0">
                <a:latin typeface="Arial" pitchFamily="34" charset="0"/>
                <a:ea typeface="ＭＳ Ｐゴシック" pitchFamily="34" charset="-128"/>
              </a:rPr>
              <a:t>Treatment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685800" y="609600"/>
            <a:ext cx="7772400" cy="838200"/>
          </a:xfrm>
        </p:spPr>
        <p:txBody>
          <a:bodyPr/>
          <a:lstStyle/>
          <a:p>
            <a:pPr eaLnBrk="1" hangingPunct="1"/>
            <a:r>
              <a:rPr lang="en-US" smtClean="0">
                <a:latin typeface="Arial" pitchFamily="34" charset="0"/>
                <a:ea typeface="ＭＳ Ｐゴシック" pitchFamily="34" charset="-128"/>
              </a:rPr>
              <a:t>Community-Acquired </a:t>
            </a:r>
          </a:p>
        </p:txBody>
      </p:sp>
      <p:sp>
        <p:nvSpPr>
          <p:cNvPr id="46082" name="Content Placeholder 2"/>
          <p:cNvSpPr>
            <a:spLocks noGrp="1"/>
          </p:cNvSpPr>
          <p:nvPr>
            <p:ph sz="quarter" idx="1"/>
          </p:nvPr>
        </p:nvSpPr>
        <p:spPr>
          <a:xfrm>
            <a:off x="685800" y="1676400"/>
            <a:ext cx="7772400" cy="5029200"/>
          </a:xfrm>
        </p:spPr>
        <p:txBody>
          <a:bodyPr/>
          <a:lstStyle/>
          <a:p>
            <a:pPr eaLnBrk="1" hangingPunct="1">
              <a:buFont typeface="Wingdings" pitchFamily="2" charset="2"/>
              <a:buChar char="v"/>
            </a:pPr>
            <a:r>
              <a:rPr lang="en-US" i="1" u="sng" smtClean="0">
                <a:latin typeface="Arial" pitchFamily="34" charset="0"/>
                <a:ea typeface="ＭＳ Ｐゴシック" pitchFamily="34" charset="-128"/>
              </a:rPr>
              <a:t>Hand Infections </a:t>
            </a:r>
          </a:p>
          <a:p>
            <a:pPr eaLnBrk="1" hangingPunct="1">
              <a:buFont typeface="Wingdings" pitchFamily="2" charset="2"/>
              <a:buChar char="q"/>
            </a:pPr>
            <a:r>
              <a:rPr lang="en-US" sz="2800" smtClean="0">
                <a:latin typeface="Arial" pitchFamily="34" charset="0"/>
                <a:ea typeface="ＭＳ Ｐゴシック" pitchFamily="34" charset="-128"/>
              </a:rPr>
              <a:t>Paronychia</a:t>
            </a:r>
          </a:p>
          <a:p>
            <a:pPr eaLnBrk="1" hangingPunct="1">
              <a:buFont typeface="Courier New" pitchFamily="49" charset="0"/>
              <a:buChar char="o"/>
            </a:pPr>
            <a:r>
              <a:rPr lang="en-US" sz="2800" smtClean="0">
                <a:latin typeface="Arial" pitchFamily="34" charset="0"/>
                <a:ea typeface="ＭＳ Ｐゴシック" pitchFamily="34" charset="-128"/>
              </a:rPr>
              <a:t> Usually staph </a:t>
            </a:r>
          </a:p>
          <a:p>
            <a:pPr eaLnBrk="1" hangingPunct="1">
              <a:buFont typeface="Courier New" pitchFamily="49" charset="0"/>
              <a:buChar char="o"/>
            </a:pPr>
            <a:r>
              <a:rPr lang="en-US" sz="2800" smtClean="0">
                <a:latin typeface="Arial" pitchFamily="34" charset="0"/>
                <a:ea typeface="ＭＳ Ｐゴシック" pitchFamily="34" charset="-128"/>
              </a:rPr>
              <a:t>Where?</a:t>
            </a:r>
          </a:p>
          <a:p>
            <a:pPr eaLnBrk="1" hangingPunct="1">
              <a:buFont typeface="Courier New" pitchFamily="49" charset="0"/>
              <a:buChar char="o"/>
            </a:pPr>
            <a:r>
              <a:rPr lang="en-US" sz="2800" smtClean="0">
                <a:latin typeface="Arial" pitchFamily="34" charset="0"/>
                <a:ea typeface="ＭＳ Ｐゴシック" pitchFamily="34" charset="-128"/>
              </a:rPr>
              <a:t> Treatment </a:t>
            </a:r>
          </a:p>
          <a:p>
            <a:pPr eaLnBrk="1" hangingPunct="1">
              <a:buFont typeface="Wingdings" pitchFamily="2" charset="2"/>
              <a:buChar char="q"/>
            </a:pPr>
            <a:r>
              <a:rPr lang="en-US" sz="2800" smtClean="0">
                <a:latin typeface="Arial" pitchFamily="34" charset="0"/>
                <a:ea typeface="ＭＳ Ｐゴシック" pitchFamily="34" charset="-128"/>
              </a:rPr>
              <a:t>Felon</a:t>
            </a:r>
          </a:p>
          <a:p>
            <a:pPr eaLnBrk="1" hangingPunct="1">
              <a:buFont typeface="Courier New" pitchFamily="49" charset="0"/>
              <a:buChar char="o"/>
            </a:pPr>
            <a:r>
              <a:rPr lang="en-US" sz="2800" smtClean="0">
                <a:latin typeface="Arial" pitchFamily="34" charset="0"/>
                <a:ea typeface="ＭＳ Ｐゴシック" pitchFamily="34" charset="-128"/>
              </a:rPr>
              <a:t> Where?</a:t>
            </a:r>
          </a:p>
          <a:p>
            <a:pPr eaLnBrk="1" hangingPunct="1">
              <a:buFont typeface="Courier New" pitchFamily="49" charset="0"/>
              <a:buChar char="o"/>
            </a:pPr>
            <a:r>
              <a:rPr lang="en-US" sz="2800" smtClean="0">
                <a:latin typeface="Arial" pitchFamily="34" charset="0"/>
                <a:ea typeface="ＭＳ Ｐゴシック" pitchFamily="34" charset="-128"/>
              </a:rPr>
              <a:t> Treatment </a:t>
            </a:r>
          </a:p>
          <a:p>
            <a:pPr eaLnBrk="1" hangingPunct="1">
              <a:buFont typeface="Wingdings" pitchFamily="2" charset="2"/>
              <a:buChar char="q"/>
            </a:pPr>
            <a:r>
              <a:rPr lang="en-US" sz="2800" smtClean="0">
                <a:latin typeface="Arial" pitchFamily="34" charset="0"/>
                <a:ea typeface="ＭＳ Ｐゴシック" pitchFamily="34" charset="-128"/>
              </a:rPr>
              <a:t>Both can lead to tenosynovitis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latin typeface="Arial" pitchFamily="34" charset="0"/>
                <a:ea typeface="ＭＳ Ｐゴシック" pitchFamily="34" charset="-128"/>
              </a:rPr>
              <a:t>Paronychia</a:t>
            </a:r>
          </a:p>
        </p:txBody>
      </p:sp>
      <p:sp>
        <p:nvSpPr>
          <p:cNvPr id="47106" name="Text Placeholder 6"/>
          <p:cNvSpPr>
            <a:spLocks noGrp="1"/>
          </p:cNvSpPr>
          <p:nvPr>
            <p:ph type="body" idx="2"/>
          </p:nvPr>
        </p:nvSpPr>
        <p:spPr>
          <a:ln/>
        </p:spPr>
        <p:txBody>
          <a:bodyPr/>
          <a:lstStyle/>
          <a:p>
            <a:pPr eaLnBrk="1" hangingPunct="1"/>
            <a:endParaRPr lang="en-US" smtClean="0">
              <a:solidFill>
                <a:srgbClr val="FFFFFF"/>
              </a:solidFill>
              <a:latin typeface="Arial" pitchFamily="34" charset="0"/>
              <a:ea typeface="ＭＳ Ｐゴシック" pitchFamily="34" charset="-128"/>
            </a:endParaRPr>
          </a:p>
        </p:txBody>
      </p:sp>
      <p:sp>
        <p:nvSpPr>
          <p:cNvPr id="47107" name="Content Placeholder 2"/>
          <p:cNvSpPr>
            <a:spLocks noGrp="1"/>
          </p:cNvSpPr>
          <p:nvPr>
            <p:ph sz="quarter" idx="1"/>
          </p:nvPr>
        </p:nvSpPr>
        <p:spPr>
          <a:xfrm>
            <a:off x="3575050" y="1676400"/>
            <a:ext cx="5111750" cy="4449763"/>
          </a:xfrm>
        </p:spPr>
        <p:txBody>
          <a:bodyPr/>
          <a:lstStyle/>
          <a:p>
            <a:pPr eaLnBrk="1" hangingPunct="1"/>
            <a:r>
              <a:rPr lang="en-US" sz="1800" smtClean="0">
                <a:latin typeface="Arial" pitchFamily="34" charset="0"/>
                <a:ea typeface="ＭＳ Ｐゴシック" pitchFamily="34" charset="-128"/>
              </a:rPr>
              <a:t>An inflammatory reaction involving the folds of the skin surrounding the fingernail.</a:t>
            </a:r>
          </a:p>
          <a:p>
            <a:pPr eaLnBrk="1" hangingPunct="1"/>
            <a:r>
              <a:rPr lang="en-US" sz="1800" smtClean="0">
                <a:latin typeface="Arial" pitchFamily="34" charset="0"/>
                <a:ea typeface="ＭＳ Ｐゴシック" pitchFamily="34" charset="-128"/>
              </a:rPr>
              <a:t> It is characterized by acute or chronic purulent, tender, and painful swellings of the tissues around the nail, caused by an abscess of the nail fold.</a:t>
            </a:r>
          </a:p>
          <a:p>
            <a:pPr eaLnBrk="1" hangingPunct="1"/>
            <a:r>
              <a:rPr lang="en-US" sz="1800" smtClean="0">
                <a:latin typeface="Arial" pitchFamily="34" charset="0"/>
                <a:ea typeface="ＭＳ Ｐゴシック" pitchFamily="34" charset="-128"/>
              </a:rPr>
              <a:t> The pathogenic yeast causing paronychia is most frequently Candida albicans. </a:t>
            </a:r>
          </a:p>
          <a:p>
            <a:pPr eaLnBrk="1" hangingPunct="1"/>
            <a:r>
              <a:rPr lang="en-US" sz="1800" smtClean="0">
                <a:latin typeface="Arial" pitchFamily="34" charset="0"/>
                <a:ea typeface="ＭＳ Ｐゴシック" pitchFamily="34" charset="-128"/>
              </a:rPr>
              <a:t>The causative bacteria are usually Staphylococcus, Pseudomonas aeruginosa, or Streptococcus.</a:t>
            </a:r>
          </a:p>
        </p:txBody>
      </p:sp>
      <p:pic>
        <p:nvPicPr>
          <p:cNvPr id="47108" name="Picture 1" descr="images.jpg"/>
          <p:cNvPicPr>
            <a:picLocks noChangeAspect="1"/>
          </p:cNvPicPr>
          <p:nvPr/>
        </p:nvPicPr>
        <p:blipFill>
          <a:blip r:embed="rId2"/>
          <a:srcRect/>
          <a:stretch>
            <a:fillRect/>
          </a:stretch>
        </p:blipFill>
        <p:spPr bwMode="auto">
          <a:xfrm>
            <a:off x="381000" y="1371600"/>
            <a:ext cx="30480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Felon</a:t>
            </a:r>
          </a:p>
        </p:txBody>
      </p:sp>
      <p:pic>
        <p:nvPicPr>
          <p:cNvPr id="48130" name="Content Placeholder 3" descr="slide-29-728.jpg"/>
          <p:cNvPicPr>
            <a:picLocks noGrp="1" noChangeAspect="1"/>
          </p:cNvPicPr>
          <p:nvPr>
            <p:ph sz="quarter" idx="1"/>
          </p:nvPr>
        </p:nvPicPr>
        <p:blipFill>
          <a:blip r:embed="rId3"/>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12775" y="228600"/>
            <a:ext cx="8153400" cy="990600"/>
          </a:xfrm>
        </p:spPr>
        <p:txBody>
          <a:bodyPr/>
          <a:lstStyle/>
          <a:p>
            <a:pPr eaLnBrk="1" hangingPunct="1"/>
            <a:r>
              <a:rPr lang="en-US" smtClean="0">
                <a:ea typeface="ＭＳ Ｐゴシック" pitchFamily="34" charset="-128"/>
              </a:rPr>
              <a:t>Community-Acquired</a:t>
            </a:r>
            <a:endParaRPr lang="en-US" smtClean="0">
              <a:latin typeface="Arial" pitchFamily="34" charset="0"/>
              <a:ea typeface="ＭＳ Ｐゴシック" pitchFamily="34" charset="-128"/>
            </a:endParaRPr>
          </a:p>
        </p:txBody>
      </p:sp>
      <p:pic>
        <p:nvPicPr>
          <p:cNvPr id="50178" name="Content Placeholder 3" descr="slide-30-728.jpg"/>
          <p:cNvPicPr>
            <a:picLocks noGrp="1" noChangeAspect="1"/>
          </p:cNvPicPr>
          <p:nvPr>
            <p:ph sz="quarter" idx="1"/>
          </p:nvPr>
        </p:nvPicPr>
        <p:blipFill>
          <a:blip r:embed="rId2"/>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3600" dirty="0" smtClean="0">
                <a:latin typeface="Arial" charset="0"/>
                <a:cs typeface="+mj-cs"/>
              </a:rPr>
              <a:t>DIFFUSE </a:t>
            </a:r>
            <a:r>
              <a:rPr lang="en-US" sz="3600" dirty="0">
                <a:latin typeface="Arial" charset="0"/>
                <a:cs typeface="+mj-cs"/>
              </a:rPr>
              <a:t>NECROTIZING INFECTIONS</a:t>
            </a:r>
            <a:br>
              <a:rPr lang="en-US" sz="3600" dirty="0">
                <a:latin typeface="Arial" charset="0"/>
                <a:cs typeface="+mj-cs"/>
              </a:rPr>
            </a:br>
            <a:endParaRPr lang="en-US" sz="3600" dirty="0">
              <a:latin typeface="Arial" charset="0"/>
              <a:cs typeface="+mj-cs"/>
            </a:endParaRPr>
          </a:p>
        </p:txBody>
      </p:sp>
      <p:sp>
        <p:nvSpPr>
          <p:cNvPr id="105474" name="Content Placeholder 2"/>
          <p:cNvSpPr>
            <a:spLocks noGrp="1"/>
          </p:cNvSpPr>
          <p:nvPr>
            <p:ph sz="quarter" idx="1"/>
          </p:nvPr>
        </p:nvSpPr>
        <p:spPr>
          <a:xfrm>
            <a:off x="685800" y="2514600"/>
            <a:ext cx="7772400" cy="3581400"/>
          </a:xfrm>
        </p:spPr>
        <p:txBody>
          <a:bodyPr>
            <a:normAutofit/>
          </a:bodyPr>
          <a:lstStyle/>
          <a:p>
            <a:pPr marL="320040" indent="-320040" eaLnBrk="1" fontAlgn="auto" hangingPunct="1">
              <a:spcAft>
                <a:spcPts val="0"/>
              </a:spcAft>
              <a:buFont typeface="Wingdings"/>
              <a:buChar char=""/>
              <a:defRPr/>
            </a:pPr>
            <a:r>
              <a:rPr lang="en-US" dirty="0" smtClean="0">
                <a:latin typeface="Arial" charset="0"/>
                <a:cs typeface="+mn-cs"/>
              </a:rPr>
              <a:t>Particular dangerous</a:t>
            </a:r>
          </a:p>
          <a:p>
            <a:pPr marL="320040" indent="-320040" eaLnBrk="1" fontAlgn="auto" hangingPunct="1">
              <a:spcAft>
                <a:spcPts val="0"/>
              </a:spcAft>
              <a:buFont typeface="Wingdings"/>
              <a:buChar char=""/>
              <a:defRPr/>
            </a:pPr>
            <a:r>
              <a:rPr lang="en-US" dirty="0" smtClean="0">
                <a:latin typeface="Arial" charset="0"/>
                <a:cs typeface="+mn-cs"/>
              </a:rPr>
              <a:t> </a:t>
            </a:r>
            <a:r>
              <a:rPr lang="en-US" dirty="0">
                <a:latin typeface="Arial" charset="0"/>
                <a:cs typeface="+mn-cs"/>
              </a:rPr>
              <a:t>Difficult to diagnose, extremely toxic, spread rapidly, often leading to limb amputation</a:t>
            </a:r>
          </a:p>
          <a:p>
            <a:pPr marL="0" indent="0" eaLnBrk="1" fontAlgn="auto" hangingPunct="1">
              <a:spcAft>
                <a:spcPts val="0"/>
              </a:spcAft>
              <a:buFont typeface="Wingdings"/>
              <a:buNone/>
              <a:defRPr/>
            </a:pPr>
            <a:endParaRPr lang="en-US" dirty="0">
              <a:latin typeface="Arial" charset="0"/>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Pathogenic factors </a:t>
            </a:r>
          </a:p>
        </p:txBody>
      </p:sp>
      <p:sp>
        <p:nvSpPr>
          <p:cNvPr id="52226"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34" charset="-128"/>
              </a:rPr>
              <a:t>Anaerobic </a:t>
            </a:r>
          </a:p>
          <a:p>
            <a:pPr eaLnBrk="1" hangingPunct="1"/>
            <a:r>
              <a:rPr lang="en-US" smtClean="0">
                <a:latin typeface="Arial" pitchFamily="34" charset="0"/>
                <a:ea typeface="ＭＳ Ｐゴシック" pitchFamily="34" charset="-128"/>
              </a:rPr>
              <a:t>wound Bacterial exotoxins</a:t>
            </a:r>
          </a:p>
          <a:p>
            <a:pPr eaLnBrk="1" hangingPunct="1"/>
            <a:r>
              <a:rPr lang="en-US" smtClean="0">
                <a:latin typeface="Arial" pitchFamily="34" charset="0"/>
                <a:ea typeface="ＭＳ Ｐゴシック" pitchFamily="34" charset="-128"/>
              </a:rPr>
              <a:t> Bacterial synergy </a:t>
            </a:r>
          </a:p>
          <a:p>
            <a:pPr eaLnBrk="1" hangingPunct="1"/>
            <a:r>
              <a:rPr lang="en-US" smtClean="0">
                <a:latin typeface="Arial" pitchFamily="34" charset="0"/>
                <a:ea typeface="ＭＳ Ｐゴシック" pitchFamily="34" charset="-128"/>
              </a:rPr>
              <a:t>Thrombosis of nutrient bridging vessels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a:latin typeface="Arial" charset="0"/>
                <a:cs typeface="+mj-cs"/>
              </a:rPr>
              <a:t>Classification of diffuse necrotizing infections </a:t>
            </a:r>
          </a:p>
        </p:txBody>
      </p:sp>
      <p:sp>
        <p:nvSpPr>
          <p:cNvPr id="53250" name="Content Placeholder 2"/>
          <p:cNvSpPr>
            <a:spLocks noGrp="1"/>
          </p:cNvSpPr>
          <p:nvPr>
            <p:ph sz="quarter" idx="1"/>
          </p:nvPr>
        </p:nvSpPr>
        <p:spPr>
          <a:xfrm>
            <a:off x="612775" y="1600200"/>
            <a:ext cx="8153400" cy="4495800"/>
          </a:xfrm>
        </p:spPr>
        <p:txBody>
          <a:bodyPr/>
          <a:lstStyle/>
          <a:p>
            <a:pPr eaLnBrk="1" hangingPunct="1"/>
            <a:r>
              <a:rPr lang="en-US" b="1" u="sng" smtClean="0">
                <a:latin typeface="Arial" pitchFamily="34" charset="0"/>
                <a:ea typeface="ＭＳ Ｐゴシック" pitchFamily="34" charset="-128"/>
              </a:rPr>
              <a:t>Clostridial</a:t>
            </a:r>
          </a:p>
          <a:p>
            <a:pPr eaLnBrk="1" hangingPunct="1">
              <a:buFont typeface="Wingdings" pitchFamily="2" charset="2"/>
              <a:buChar char="ü"/>
            </a:pPr>
            <a:r>
              <a:rPr lang="en-US" smtClean="0">
                <a:latin typeface="Arial" pitchFamily="34" charset="0"/>
                <a:ea typeface="ＭＳ Ｐゴシック" pitchFamily="34" charset="-128"/>
              </a:rPr>
              <a:t> Necrotizing cellulitis</a:t>
            </a:r>
          </a:p>
          <a:p>
            <a:pPr eaLnBrk="1" hangingPunct="1">
              <a:buFont typeface="Wingdings" pitchFamily="2" charset="2"/>
              <a:buChar char="ü"/>
            </a:pPr>
            <a:r>
              <a:rPr lang="en-US" smtClean="0">
                <a:latin typeface="Arial" pitchFamily="34" charset="0"/>
                <a:ea typeface="ＭＳ Ｐゴシック" pitchFamily="34" charset="-128"/>
              </a:rPr>
              <a:t> Myositis </a:t>
            </a:r>
          </a:p>
          <a:p>
            <a:pPr eaLnBrk="1" hangingPunct="1"/>
            <a:r>
              <a:rPr lang="en-US" b="1" u="sng" smtClean="0">
                <a:latin typeface="Arial" pitchFamily="34" charset="0"/>
                <a:ea typeface="ＭＳ Ｐゴシック" pitchFamily="34" charset="-128"/>
              </a:rPr>
              <a:t>Nonclostridial</a:t>
            </a:r>
            <a:r>
              <a:rPr lang="en-US" smtClean="0">
                <a:latin typeface="Arial" pitchFamily="34" charset="0"/>
                <a:ea typeface="ＭＳ Ｐゴシック" pitchFamily="34" charset="-128"/>
              </a:rPr>
              <a:t> </a:t>
            </a:r>
          </a:p>
          <a:p>
            <a:pPr eaLnBrk="1" hangingPunct="1">
              <a:buFont typeface="Wingdings" pitchFamily="2" charset="2"/>
              <a:buChar char="ü"/>
            </a:pPr>
            <a:r>
              <a:rPr lang="en-US" smtClean="0">
                <a:latin typeface="Arial" pitchFamily="34" charset="0"/>
                <a:ea typeface="ＭＳ Ｐゴシック" pitchFamily="34" charset="-128"/>
              </a:rPr>
              <a:t>Necrotizing fasciitis </a:t>
            </a:r>
          </a:p>
          <a:p>
            <a:pPr eaLnBrk="1" hangingPunct="1">
              <a:buFont typeface="Wingdings" pitchFamily="2" charset="2"/>
              <a:buChar char="ü"/>
            </a:pPr>
            <a:r>
              <a:rPr lang="en-US" smtClean="0">
                <a:latin typeface="Arial" pitchFamily="34" charset="0"/>
                <a:ea typeface="ＭＳ Ｐゴシック" pitchFamily="34" charset="-128"/>
              </a:rPr>
              <a:t>Streptococcal gangrene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Clostridial Infections </a:t>
            </a:r>
          </a:p>
        </p:txBody>
      </p:sp>
      <p:sp>
        <p:nvSpPr>
          <p:cNvPr id="54274" name="Content Placeholder 2"/>
          <p:cNvSpPr>
            <a:spLocks noGrp="1"/>
          </p:cNvSpPr>
          <p:nvPr>
            <p:ph sz="quarter" idx="1"/>
          </p:nvPr>
        </p:nvSpPr>
        <p:spPr>
          <a:xfrm>
            <a:off x="685800" y="2667000"/>
            <a:ext cx="7772400" cy="3429000"/>
          </a:xfrm>
        </p:spPr>
        <p:txBody>
          <a:bodyPr/>
          <a:lstStyle/>
          <a:p>
            <a:pPr eaLnBrk="1" hangingPunct="1"/>
            <a:r>
              <a:rPr lang="en-US" sz="2400" smtClean="0">
                <a:latin typeface="Arial" pitchFamily="34" charset="0"/>
                <a:ea typeface="ＭＳ Ｐゴシック" pitchFamily="34" charset="-128"/>
              </a:rPr>
              <a:t>They are fastidious anaerobes </a:t>
            </a:r>
          </a:p>
          <a:p>
            <a:pPr eaLnBrk="1" hangingPunct="1"/>
            <a:r>
              <a:rPr lang="en-US" sz="2400" smtClean="0">
                <a:latin typeface="Arial" pitchFamily="34" charset="0"/>
                <a:ea typeface="ＭＳ Ｐゴシック" pitchFamily="34" charset="-128"/>
              </a:rPr>
              <a:t>On gram-stain they appear as relatively large, gram-positive, rod-shaped bacteria. </a:t>
            </a:r>
          </a:p>
          <a:p>
            <a:pPr eaLnBrk="1" hangingPunct="1"/>
            <a:r>
              <a:rPr lang="en-US" sz="2400" smtClean="0">
                <a:latin typeface="Arial" pitchFamily="34" charset="0"/>
                <a:ea typeface="ＭＳ Ｐゴシック" pitchFamily="34" charset="-128"/>
              </a:rPr>
              <a:t>A broad spectrum of disease is caused by clostridia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Clinical Findings </a:t>
            </a:r>
          </a:p>
        </p:txBody>
      </p:sp>
      <p:sp>
        <p:nvSpPr>
          <p:cNvPr id="55298"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34" charset="-128"/>
              </a:rPr>
              <a:t>Crepitant abscess or cellulitis </a:t>
            </a:r>
          </a:p>
          <a:p>
            <a:pPr eaLnBrk="1" hangingPunct="1"/>
            <a:r>
              <a:rPr lang="en-US" smtClean="0">
                <a:latin typeface="Arial" pitchFamily="34" charset="0"/>
                <a:ea typeface="ＭＳ Ｐゴシック" pitchFamily="34" charset="-128"/>
              </a:rPr>
              <a:t>Invasion is usually superficial to the deep fascia and may spread very quickly, producing discoloration.</a:t>
            </a:r>
          </a:p>
          <a:p>
            <a:pPr eaLnBrk="1" hangingPunct="1"/>
            <a:r>
              <a:rPr lang="en-US" smtClean="0">
                <a:latin typeface="Arial" pitchFamily="34" charset="0"/>
                <a:ea typeface="ＭＳ Ｐゴシック" pitchFamily="34" charset="-128"/>
              </a:rPr>
              <a:t> Delayed debridement of injured tissue after devascularizing injury is the common setting.</a:t>
            </a:r>
          </a:p>
          <a:p>
            <a:pPr eaLnBrk="1" hangingPunct="1"/>
            <a:endParaRPr lang="en-US"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Inflammatory Response</a:t>
            </a:r>
            <a:endParaRPr lang="en-US" smtClean="0">
              <a:ea typeface="+mj-ea"/>
              <a:cs typeface="+mj-cs"/>
            </a:endParaRPr>
          </a:p>
        </p:txBody>
      </p:sp>
      <p:sp>
        <p:nvSpPr>
          <p:cNvPr id="102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Localized: </a:t>
            </a:r>
          </a:p>
          <a:p>
            <a:pPr marL="640080" lvl="1" indent="-274320" eaLnBrk="1" fontAlgn="auto" hangingPunct="1">
              <a:spcAft>
                <a:spcPts val="0"/>
              </a:spcAft>
              <a:buFont typeface="Wingdings 2"/>
              <a:buChar char=""/>
              <a:defRPr/>
            </a:pPr>
            <a:r>
              <a:rPr lang="en-US" b="1" smtClean="0">
                <a:effectLst>
                  <a:outerShdw blurRad="38100" dist="38100" dir="2700000" algn="tl">
                    <a:srgbClr val="000000"/>
                  </a:outerShdw>
                </a:effectLst>
                <a:latin typeface="Times New Roman" pitchFamily="1" charset="0"/>
                <a:ea typeface="+mn-ea"/>
              </a:rPr>
              <a:t>Rubor, Calor, Dolor, Tumor, and functio laesa (loss of function)</a:t>
            </a:r>
          </a:p>
          <a:p>
            <a:pPr marL="320040" indent="-320040" eaLnBrk="1" fontAlgn="auto" hangingPunct="1">
              <a:spcAft>
                <a:spcPts val="0"/>
              </a:spcAft>
              <a:buFont typeface="Wingdings"/>
              <a:buChar char=""/>
              <a:defRPr/>
            </a:pPr>
            <a:endParaRPr lang="en-US"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spcAft>
                <a:spcPts val="0"/>
              </a:spcAft>
              <a:buFontTx/>
              <a:buNone/>
              <a:defRPr/>
            </a:pPr>
            <a:r>
              <a:rPr lang="en-US" b="1" smtClean="0">
                <a:effectLst>
                  <a:outerShdw blurRad="38100" dist="38100" dir="2700000" algn="tl">
                    <a:srgbClr val="000000"/>
                  </a:outerShdw>
                </a:effectLst>
                <a:latin typeface="Times New Roman" pitchFamily="1" charset="0"/>
                <a:ea typeface="+mn-ea"/>
                <a:cs typeface="+mn-cs"/>
              </a:rPr>
              <a:t>Systemic: </a:t>
            </a:r>
          </a:p>
          <a:p>
            <a:pPr marL="640080" lvl="1" indent="-274320" eaLnBrk="1" fontAlgn="auto" hangingPunct="1">
              <a:spcAft>
                <a:spcPts val="0"/>
              </a:spcAft>
              <a:buFont typeface="Wingdings 2"/>
              <a:buChar char=""/>
              <a:defRPr/>
            </a:pPr>
            <a:r>
              <a:rPr lang="en-US" b="1" smtClean="0">
                <a:effectLst>
                  <a:outerShdw blurRad="38100" dist="38100" dir="2700000" algn="tl">
                    <a:srgbClr val="000000"/>
                  </a:outerShdw>
                </a:effectLst>
                <a:latin typeface="Times New Roman" pitchFamily="1" charset="0"/>
                <a:ea typeface="+mn-ea"/>
              </a:rPr>
              <a:t>Systemic Inflammatory Response Syndrome (SIRS)</a:t>
            </a:r>
            <a:endParaRPr lang="en-US" smtClean="0">
              <a:ea typeface="+mn-ea"/>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Gas Gangrene</a:t>
            </a:r>
          </a:p>
        </p:txBody>
      </p:sp>
      <p:pic>
        <p:nvPicPr>
          <p:cNvPr id="56322" name="Content Placeholder 3" descr="slide-37-728.jpg"/>
          <p:cNvPicPr>
            <a:picLocks noGrp="1" noChangeAspect="1"/>
          </p:cNvPicPr>
          <p:nvPr>
            <p:ph sz="quarter" idx="1"/>
          </p:nvPr>
        </p:nvPicPr>
        <p:blipFill>
          <a:blip r:embed="rId2"/>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685800" y="609600"/>
            <a:ext cx="7772400" cy="609600"/>
          </a:xfrm>
        </p:spPr>
        <p:txBody>
          <a:bodyPr>
            <a:normAutofit fontScale="90000"/>
          </a:bodyPr>
          <a:lstStyle/>
          <a:p>
            <a:pPr eaLnBrk="1" fontAlgn="auto" hangingPunct="1">
              <a:spcAft>
                <a:spcPts val="0"/>
              </a:spcAft>
              <a:defRPr/>
            </a:pPr>
            <a:r>
              <a:rPr lang="en-US" dirty="0">
                <a:latin typeface="Arial" charset="0"/>
                <a:cs typeface="+mj-cs"/>
              </a:rPr>
              <a:t>Clinical Findings </a:t>
            </a:r>
          </a:p>
        </p:txBody>
      </p:sp>
      <p:sp>
        <p:nvSpPr>
          <p:cNvPr id="57346" name="Content Placeholder 2"/>
          <p:cNvSpPr>
            <a:spLocks noGrp="1"/>
          </p:cNvSpPr>
          <p:nvPr>
            <p:ph sz="quarter" idx="1"/>
          </p:nvPr>
        </p:nvSpPr>
        <p:spPr>
          <a:xfrm>
            <a:off x="685800" y="1752600"/>
            <a:ext cx="7772400" cy="4343400"/>
          </a:xfrm>
        </p:spPr>
        <p:txBody>
          <a:bodyPr/>
          <a:lstStyle/>
          <a:p>
            <a:pPr eaLnBrk="1" hangingPunct="1"/>
            <a:r>
              <a:rPr lang="en-US" sz="2400" smtClean="0">
                <a:latin typeface="Arial" pitchFamily="34" charset="0"/>
                <a:ea typeface="ＭＳ Ｐゴシック" pitchFamily="34" charset="-128"/>
              </a:rPr>
              <a:t>Severe pain suggests extension into muscle compartments ( myositis). </a:t>
            </a:r>
          </a:p>
          <a:p>
            <a:pPr eaLnBrk="1" hangingPunct="1"/>
            <a:r>
              <a:rPr lang="en-US" sz="2400" smtClean="0">
                <a:latin typeface="Arial" pitchFamily="34" charset="0"/>
                <a:ea typeface="ＭＳ Ｐゴシック" pitchFamily="34" charset="-128"/>
              </a:rPr>
              <a:t>The disease progresses rapidly, with loss of blood supply to the infected tissue. </a:t>
            </a:r>
          </a:p>
          <a:p>
            <a:pPr eaLnBrk="1" hangingPunct="1"/>
            <a:r>
              <a:rPr lang="en-US" sz="2400" smtClean="0">
                <a:latin typeface="Arial" pitchFamily="34" charset="0"/>
                <a:ea typeface="ＭＳ Ｐゴシック" pitchFamily="34" charset="-128"/>
              </a:rPr>
              <a:t>Profound shock can appear early, rapidly leading to organ dysfunction. </a:t>
            </a:r>
          </a:p>
          <a:p>
            <a:pPr eaLnBrk="1" hangingPunct="1"/>
            <a:r>
              <a:rPr lang="en-US" sz="2400" smtClean="0">
                <a:latin typeface="Arial" pitchFamily="34" charset="0"/>
                <a:ea typeface="ＭＳ Ｐゴシック" pitchFamily="34" charset="-128"/>
              </a:rPr>
              <a:t>Air bubbles often visible on plain radiograph Crepitus may be present, but not reliable to differentiation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Nonclostridial Infections </a:t>
            </a:r>
          </a:p>
        </p:txBody>
      </p:sp>
      <p:sp>
        <p:nvSpPr>
          <p:cNvPr id="58370"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34" charset="-128"/>
              </a:rPr>
              <a:t>Caused by multiple nonclostridial bacterial pathogens. </a:t>
            </a:r>
          </a:p>
          <a:p>
            <a:pPr eaLnBrk="1" hangingPunct="1"/>
            <a:r>
              <a:rPr lang="en-US" smtClean="0">
                <a:latin typeface="Arial" pitchFamily="34" charset="0"/>
                <a:ea typeface="ＭＳ Ｐゴシック" pitchFamily="34" charset="-128"/>
              </a:rPr>
              <a:t>Microaerophilic streptococci, staphyloccci, aerobic gram-negative bacteria, and anaerobes, especially peptostreptococci and bacteroides.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normAutofit fontScale="90000"/>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Necrotizing Soft Tissue Infection</a:t>
            </a:r>
            <a:endParaRPr lang="en-US" smtClean="0">
              <a:ea typeface="+mj-ea"/>
              <a:cs typeface="+mj-cs"/>
            </a:endParaRPr>
          </a:p>
        </p:txBody>
      </p:sp>
      <p:pic>
        <p:nvPicPr>
          <p:cNvPr id="59394" name="Picture 5" descr="necrotizing-fasciitis"/>
          <p:cNvPicPr>
            <a:picLocks noChangeAspect="1" noChangeArrowheads="1"/>
          </p:cNvPicPr>
          <p:nvPr/>
        </p:nvPicPr>
        <p:blipFill>
          <a:blip r:embed="rId2"/>
          <a:srcRect/>
          <a:stretch>
            <a:fillRect/>
          </a:stretch>
        </p:blipFill>
        <p:spPr bwMode="auto">
          <a:xfrm>
            <a:off x="0" y="1752600"/>
            <a:ext cx="7188200" cy="4124325"/>
          </a:xfrm>
          <a:prstGeom prst="rect">
            <a:avLst/>
          </a:prstGeom>
          <a:noFill/>
          <a:ln w="9525">
            <a:noFill/>
            <a:miter lim="800000"/>
            <a:headEnd/>
            <a:tailEnd/>
          </a:ln>
        </p:spPr>
      </p:pic>
      <p:pic>
        <p:nvPicPr>
          <p:cNvPr id="59395" name="Picture 4" descr="necfasc"/>
          <p:cNvPicPr>
            <a:picLocks noChangeAspect="1" noChangeArrowheads="1"/>
          </p:cNvPicPr>
          <p:nvPr/>
        </p:nvPicPr>
        <p:blipFill>
          <a:blip r:embed="rId3"/>
          <a:srcRect r="8200" b="20750"/>
          <a:stretch>
            <a:fillRect/>
          </a:stretch>
        </p:blipFill>
        <p:spPr bwMode="auto">
          <a:xfrm>
            <a:off x="5127625" y="4171950"/>
            <a:ext cx="4016375" cy="268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Necrotizing</a:t>
            </a:r>
          </a:p>
        </p:txBody>
      </p:sp>
      <p:pic>
        <p:nvPicPr>
          <p:cNvPr id="60418" name="Content Placeholder 5" descr="slide-40-728.jpg"/>
          <p:cNvPicPr>
            <a:picLocks noGrp="1" noChangeAspect="1"/>
          </p:cNvPicPr>
          <p:nvPr>
            <p:ph sz="quarter" idx="1"/>
          </p:nvPr>
        </p:nvPicPr>
        <p:blipFill>
          <a:blip r:embed="rId2"/>
          <a:srcRect t="13240" b="13240"/>
          <a:stretch>
            <a:fillRect/>
          </a:stretch>
        </p:blipFill>
        <p:spPr>
          <a:xfrm>
            <a:off x="612775" y="1600200"/>
            <a:ext cx="8153400" cy="44958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685800" y="609600"/>
            <a:ext cx="7772400" cy="533400"/>
          </a:xfrm>
        </p:spPr>
        <p:txBody>
          <a:bodyPr>
            <a:normAutofit fontScale="90000"/>
          </a:bodyPr>
          <a:lstStyle/>
          <a:p>
            <a:pPr eaLnBrk="1" fontAlgn="auto" hangingPunct="1">
              <a:spcAft>
                <a:spcPts val="0"/>
              </a:spcAft>
              <a:defRPr/>
            </a:pPr>
            <a:r>
              <a:rPr lang="en-US">
                <a:latin typeface="Arial" charset="0"/>
                <a:cs typeface="+mj-cs"/>
              </a:rPr>
              <a:t>Clinical Findings</a:t>
            </a:r>
          </a:p>
        </p:txBody>
      </p:sp>
      <p:sp>
        <p:nvSpPr>
          <p:cNvPr id="61442" name="Content Placeholder 2"/>
          <p:cNvSpPr>
            <a:spLocks noGrp="1"/>
          </p:cNvSpPr>
          <p:nvPr>
            <p:ph sz="quarter" idx="1"/>
          </p:nvPr>
        </p:nvSpPr>
        <p:spPr>
          <a:xfrm>
            <a:off x="685800" y="1447800"/>
            <a:ext cx="7772400" cy="4648200"/>
          </a:xfrm>
        </p:spPr>
        <p:txBody>
          <a:bodyPr/>
          <a:lstStyle/>
          <a:p>
            <a:pPr eaLnBrk="1" hangingPunct="1"/>
            <a:r>
              <a:rPr lang="en-US" sz="2400" smtClean="0">
                <a:latin typeface="Arial" pitchFamily="34" charset="0"/>
                <a:ea typeface="ＭＳ Ｐゴシック" pitchFamily="34" charset="-128"/>
              </a:rPr>
              <a:t>Usually begins in a localized area such as a puncture wound, leg ulcer, or surgical wound.</a:t>
            </a:r>
          </a:p>
          <a:p>
            <a:pPr eaLnBrk="1" hangingPunct="1"/>
            <a:r>
              <a:rPr lang="en-US" sz="2400" smtClean="0">
                <a:latin typeface="Arial" pitchFamily="34" charset="0"/>
                <a:ea typeface="ＭＳ Ｐゴシック" pitchFamily="34" charset="-128"/>
              </a:rPr>
              <a:t>Externally, hemorrhgic bullae are usually the first sign of skin death </a:t>
            </a:r>
          </a:p>
          <a:p>
            <a:pPr eaLnBrk="1" hangingPunct="1"/>
            <a:r>
              <a:rPr lang="en-US" sz="2400" smtClean="0">
                <a:latin typeface="Arial" pitchFamily="34" charset="0"/>
                <a:ea typeface="ＭＳ Ｐゴシック" pitchFamily="34" charset="-128"/>
              </a:rPr>
              <a:t>The skin is anesthetic and crepitus is occasionally present. </a:t>
            </a:r>
          </a:p>
          <a:p>
            <a:pPr eaLnBrk="1" hangingPunct="1"/>
            <a:r>
              <a:rPr lang="en-US" sz="2400" smtClean="0">
                <a:latin typeface="Arial" pitchFamily="34" charset="0"/>
                <a:ea typeface="ＭＳ Ｐゴシック" pitchFamily="34" charset="-128"/>
              </a:rPr>
              <a:t>The fascial necrosis is usually wider than the skin appearance indicates. </a:t>
            </a:r>
          </a:p>
          <a:p>
            <a:pPr eaLnBrk="1" hangingPunct="1"/>
            <a:r>
              <a:rPr lang="en-US" altLang="ja-JP" sz="2400" smtClean="0">
                <a:latin typeface="Arial" pitchFamily="34" charset="0"/>
                <a:ea typeface="ＭＳ Ｐゴシック" pitchFamily="34" charset="-128"/>
              </a:rPr>
              <a:t>At operation, the finding of edematous, dull-gray, and necrotic fascia and subcutaneous tissue confirm the diagnosis.</a:t>
            </a:r>
            <a:endParaRPr lang="en-US" sz="2400"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685800" y="609600"/>
            <a:ext cx="7772400" cy="762000"/>
          </a:xfrm>
        </p:spPr>
        <p:txBody>
          <a:bodyPr>
            <a:normAutofit fontScale="90000"/>
          </a:bodyPr>
          <a:lstStyle/>
          <a:p>
            <a:pPr eaLnBrk="1" fontAlgn="auto" hangingPunct="1">
              <a:spcAft>
                <a:spcPts val="0"/>
              </a:spcAft>
              <a:defRPr/>
            </a:pPr>
            <a:r>
              <a:rPr lang="en-US" dirty="0">
                <a:latin typeface="Arial" charset="0"/>
                <a:cs typeface="+mj-cs"/>
              </a:rPr>
              <a:t>Streptococcal gangrene Group A </a:t>
            </a:r>
          </a:p>
        </p:txBody>
      </p:sp>
      <p:sp>
        <p:nvSpPr>
          <p:cNvPr id="62466" name="Content Placeholder 2"/>
          <p:cNvSpPr>
            <a:spLocks noGrp="1"/>
          </p:cNvSpPr>
          <p:nvPr>
            <p:ph sz="quarter" idx="1"/>
          </p:nvPr>
        </p:nvSpPr>
        <p:spPr>
          <a:xfrm>
            <a:off x="612775" y="1600200"/>
            <a:ext cx="8153400" cy="4495800"/>
          </a:xfrm>
        </p:spPr>
        <p:txBody>
          <a:bodyPr/>
          <a:lstStyle/>
          <a:p>
            <a:pPr eaLnBrk="1" hangingPunct="1"/>
            <a:r>
              <a:rPr lang="en-US" sz="2400" smtClean="0">
                <a:latin typeface="Arial" pitchFamily="34" charset="0"/>
                <a:ea typeface="ＭＳ Ｐゴシック" pitchFamily="34" charset="-128"/>
              </a:rPr>
              <a:t>streptococcus is a bacterium frequently found in in the skin and throat. </a:t>
            </a:r>
          </a:p>
          <a:p>
            <a:pPr eaLnBrk="1" hangingPunct="1"/>
            <a:r>
              <a:rPr lang="en-US" sz="2400" smtClean="0">
                <a:latin typeface="Arial" pitchFamily="34" charset="0"/>
                <a:ea typeface="ＭＳ Ｐゴシック" pitchFamily="34" charset="-128"/>
              </a:rPr>
              <a:t>Streptococcal gangrene is uncommon The sudden onset of severe pain is the most common presenting symptom, usually in an extremity associated with a wound.</a:t>
            </a:r>
          </a:p>
          <a:p>
            <a:pPr eaLnBrk="1" hangingPunct="1"/>
            <a:r>
              <a:rPr lang="en-US" sz="2400" smtClean="0">
                <a:latin typeface="Arial" pitchFamily="34" charset="0"/>
                <a:ea typeface="ＭＳ Ｐゴシック" pitchFamily="34" charset="-128"/>
              </a:rPr>
              <a:t> Fever and other signs of systemic infection are frequently present at the time of presentation.</a:t>
            </a:r>
          </a:p>
          <a:p>
            <a:pPr eaLnBrk="1" hangingPunct="1"/>
            <a:r>
              <a:rPr lang="en-US" sz="2400" smtClean="0">
                <a:latin typeface="Arial" pitchFamily="34" charset="0"/>
                <a:ea typeface="ＭＳ Ｐゴシック" pitchFamily="34" charset="-128"/>
              </a:rPr>
              <a:t> Shock and renal dysfunction are usually present within 24 hours.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TREATMENT</a:t>
            </a:r>
          </a:p>
        </p:txBody>
      </p:sp>
      <p:sp>
        <p:nvSpPr>
          <p:cNvPr id="63490" name="Content Placeholder 2"/>
          <p:cNvSpPr>
            <a:spLocks noGrp="1"/>
          </p:cNvSpPr>
          <p:nvPr>
            <p:ph sz="quarter" idx="1"/>
          </p:nvPr>
        </p:nvSpPr>
        <p:spPr>
          <a:xfrm>
            <a:off x="685800" y="2590800"/>
            <a:ext cx="7772400" cy="3505200"/>
          </a:xfrm>
        </p:spPr>
        <p:txBody>
          <a:bodyPr/>
          <a:lstStyle/>
          <a:p>
            <a:pPr eaLnBrk="1" hangingPunct="1"/>
            <a:r>
              <a:rPr lang="en-US" smtClean="0">
                <a:latin typeface="Arial" pitchFamily="34" charset="0"/>
                <a:ea typeface="ＭＳ Ｐゴシック" pitchFamily="34" charset="-128"/>
              </a:rPr>
              <a:t>Complete debridement and depress tight fascial compartment. Amputation.</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TREATMENT</a:t>
            </a:r>
          </a:p>
        </p:txBody>
      </p:sp>
      <p:sp>
        <p:nvSpPr>
          <p:cNvPr id="64514"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34" charset="-128"/>
              </a:rPr>
              <a:t>Broad-spectrum antibiotic therapy </a:t>
            </a:r>
          </a:p>
          <a:p>
            <a:pPr eaLnBrk="1" hangingPunct="1"/>
            <a:r>
              <a:rPr lang="en-US" smtClean="0">
                <a:latin typeface="Arial" pitchFamily="34" charset="0"/>
                <a:ea typeface="ＭＳ Ｐゴシック" pitchFamily="34" charset="-128"/>
              </a:rPr>
              <a:t>Resuscitative therapy </a:t>
            </a:r>
          </a:p>
          <a:p>
            <a:pPr eaLnBrk="1" hangingPunct="1"/>
            <a:r>
              <a:rPr lang="en-US" smtClean="0">
                <a:latin typeface="Arial" pitchFamily="34" charset="0"/>
                <a:ea typeface="ＭＳ Ｐゴシック" pitchFamily="34" charset="-128"/>
              </a:rPr>
              <a:t>Treat diabetes mellitus aggressively </a:t>
            </a:r>
          </a:p>
          <a:p>
            <a:pPr eaLnBrk="1" hangingPunct="1"/>
            <a:r>
              <a:rPr lang="en-US" smtClean="0">
                <a:latin typeface="Arial" pitchFamily="34" charset="0"/>
                <a:ea typeface="ＭＳ Ｐゴシック" pitchFamily="34" charset="-128"/>
              </a:rPr>
              <a:t>Hyperbaric oxygenation inhibit bacterial invasion but does not eliminate the focus of infection.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a:xfrm>
            <a:off x="685800" y="609600"/>
            <a:ext cx="7772400" cy="609600"/>
          </a:xfrm>
        </p:spPr>
        <p:txBody>
          <a:bodyPr>
            <a:normAutofit fontScale="90000"/>
          </a:bodyPr>
          <a:lstStyle/>
          <a:p>
            <a:pPr eaLnBrk="1" fontAlgn="auto" hangingPunct="1">
              <a:spcAft>
                <a:spcPts val="0"/>
              </a:spcAft>
              <a:defRPr/>
            </a:pPr>
            <a:r>
              <a:rPr lang="en-US" dirty="0">
                <a:latin typeface="Arial" charset="0"/>
                <a:cs typeface="+mj-cs"/>
              </a:rPr>
              <a:t>Community-Acquired</a:t>
            </a:r>
          </a:p>
        </p:txBody>
      </p:sp>
      <p:sp>
        <p:nvSpPr>
          <p:cNvPr id="65538" name="Content Placeholder 2"/>
          <p:cNvSpPr>
            <a:spLocks noGrp="1"/>
          </p:cNvSpPr>
          <p:nvPr>
            <p:ph sz="quarter" idx="1"/>
          </p:nvPr>
        </p:nvSpPr>
        <p:spPr>
          <a:xfrm>
            <a:off x="304800" y="1447800"/>
            <a:ext cx="8534400" cy="4648200"/>
          </a:xfrm>
        </p:spPr>
        <p:txBody>
          <a:bodyPr/>
          <a:lstStyle/>
          <a:p>
            <a:pPr eaLnBrk="1" hangingPunct="1">
              <a:buFont typeface="Wingdings" pitchFamily="2" charset="2"/>
              <a:buChar char="q"/>
            </a:pPr>
            <a:r>
              <a:rPr lang="en-US" sz="2800" smtClean="0">
                <a:latin typeface="Arial" pitchFamily="34" charset="0"/>
                <a:ea typeface="ＭＳ Ｐゴシック" pitchFamily="34" charset="-128"/>
              </a:rPr>
              <a:t>Biliary Tract </a:t>
            </a:r>
          </a:p>
          <a:p>
            <a:pPr eaLnBrk="1" hangingPunct="1">
              <a:buFont typeface="Courier New" pitchFamily="49" charset="0"/>
              <a:buChar char="o"/>
            </a:pPr>
            <a:r>
              <a:rPr lang="en-US" sz="2800" smtClean="0">
                <a:latin typeface="Arial" pitchFamily="34" charset="0"/>
                <a:ea typeface="ＭＳ Ｐゴシック" pitchFamily="34" charset="-128"/>
              </a:rPr>
              <a:t>Usually result from obstruction </a:t>
            </a:r>
          </a:p>
          <a:p>
            <a:pPr eaLnBrk="1" hangingPunct="1">
              <a:buFont typeface="Courier New" pitchFamily="49" charset="0"/>
              <a:buChar char="o"/>
            </a:pPr>
            <a:r>
              <a:rPr lang="en-US" sz="2800" smtClean="0">
                <a:latin typeface="Arial" pitchFamily="34" charset="0"/>
                <a:ea typeface="ＭＳ Ｐゴシック" pitchFamily="34" charset="-128"/>
              </a:rPr>
              <a:t>Usual suspects: </a:t>
            </a:r>
          </a:p>
          <a:p>
            <a:pPr eaLnBrk="1" hangingPunct="1">
              <a:buFont typeface="Courier New" pitchFamily="49" charset="0"/>
              <a:buChar char="o"/>
            </a:pPr>
            <a:r>
              <a:rPr lang="en-US" sz="2800" smtClean="0">
                <a:latin typeface="Arial" pitchFamily="34" charset="0"/>
                <a:ea typeface="ＭＳ Ｐゴシック" pitchFamily="34" charset="-128"/>
              </a:rPr>
              <a:t>E. coli, Klebsiella, Enterococci </a:t>
            </a:r>
          </a:p>
          <a:p>
            <a:pPr eaLnBrk="1" hangingPunct="1">
              <a:buFont typeface="Wingdings" pitchFamily="2" charset="2"/>
              <a:buChar char="q"/>
            </a:pPr>
            <a:r>
              <a:rPr lang="en-US" sz="2800" smtClean="0">
                <a:latin typeface="Arial" pitchFamily="34" charset="0"/>
                <a:ea typeface="ＭＳ Ｐゴシック" pitchFamily="34" charset="-128"/>
              </a:rPr>
              <a:t>Acute Cholecystitis</a:t>
            </a:r>
          </a:p>
          <a:p>
            <a:pPr eaLnBrk="1" hangingPunct="1"/>
            <a:r>
              <a:rPr lang="en-US" sz="2800" smtClean="0">
                <a:latin typeface="Arial" pitchFamily="34" charset="0"/>
                <a:ea typeface="ＭＳ Ｐゴシック" pitchFamily="34" charset="-128"/>
              </a:rPr>
              <a:t> GB empyema </a:t>
            </a:r>
          </a:p>
          <a:p>
            <a:pPr eaLnBrk="1" hangingPunct="1">
              <a:buFont typeface="Wingdings" pitchFamily="2" charset="2"/>
              <a:buChar char="q"/>
            </a:pPr>
            <a:r>
              <a:rPr lang="en-US" sz="2800" smtClean="0">
                <a:latin typeface="Arial" pitchFamily="34" charset="0"/>
                <a:ea typeface="ＭＳ Ｐゴシック" pitchFamily="34" charset="-128"/>
              </a:rPr>
              <a:t>Ascending cholangitis </a:t>
            </a:r>
          </a:p>
          <a:p>
            <a:pPr eaLnBrk="1" hangingPunct="1"/>
            <a:r>
              <a:rPr lang="en-US" sz="2800" smtClean="0">
                <a:latin typeface="Arial" pitchFamily="34" charset="0"/>
                <a:ea typeface="ＭＳ Ｐゴシック" pitchFamily="34" charset="-128"/>
              </a:rPr>
              <a:t>Diagnosis</a:t>
            </a:r>
          </a:p>
          <a:p>
            <a:pPr eaLnBrk="1" hangingPunct="1"/>
            <a:r>
              <a:rPr lang="en-US" sz="2800" smtClean="0">
                <a:latin typeface="Arial" pitchFamily="34" charset="0"/>
                <a:ea typeface="ＭＳ Ｐゴシック" pitchFamily="34" charset="-128"/>
              </a:rPr>
              <a:t> Treatment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S.I.R.S.</a:t>
            </a:r>
            <a:endParaRPr lang="en-US" smtClean="0">
              <a:ea typeface="+mj-ea"/>
              <a:cs typeface="+mj-cs"/>
            </a:endParaRPr>
          </a:p>
        </p:txBody>
      </p:sp>
      <p:sp>
        <p:nvSpPr>
          <p:cNvPr id="6147" name="Rectangle 3"/>
          <p:cNvSpPr>
            <a:spLocks noGrp="1" noChangeArrowheads="1"/>
          </p:cNvSpPr>
          <p:nvPr>
            <p:ph sz="quarter" idx="1"/>
          </p:nvPr>
        </p:nvSpPr>
        <p:spPr>
          <a:xfrm>
            <a:off x="612775" y="1600200"/>
            <a:ext cx="8153400" cy="4495800"/>
          </a:xfrm>
        </p:spPr>
        <p:txBody>
          <a:bodyPr>
            <a:normAutofit/>
          </a:bodyPr>
          <a:lstStyle/>
          <a:p>
            <a:pPr marL="609600" indent="-609600" eaLnBrk="1" fontAlgn="auto" hangingPunct="1">
              <a:spcAft>
                <a:spcPts val="0"/>
              </a:spcAft>
              <a:buFontTx/>
              <a:buNone/>
              <a:defRPr/>
            </a:pPr>
            <a:r>
              <a:rPr lang="en-US" sz="3600" b="1" smtClean="0">
                <a:effectLst>
                  <a:outerShdw blurRad="38100" dist="38100" dir="2700000" algn="tl">
                    <a:srgbClr val="000000"/>
                  </a:outerShdw>
                </a:effectLst>
                <a:latin typeface="Times New Roman" pitchFamily="1" charset="0"/>
                <a:ea typeface="+mn-ea"/>
                <a:cs typeface="+mn-cs"/>
              </a:rPr>
              <a:t>Any Two of the Following Criteria</a:t>
            </a:r>
          </a:p>
          <a:p>
            <a:pPr marL="609600" indent="-609600" eaLnBrk="1" fontAlgn="auto" hangingPunct="1">
              <a:spcAft>
                <a:spcPts val="0"/>
              </a:spcAft>
              <a:buFontTx/>
              <a:buNone/>
              <a:defRPr/>
            </a:pPr>
            <a:endParaRPr lang="en-US" sz="3600" b="1" smtClean="0">
              <a:effectLst>
                <a:outerShdw blurRad="38100" dist="38100" dir="2700000" algn="tl">
                  <a:srgbClr val="000000"/>
                </a:outerShdw>
              </a:effectLst>
              <a:latin typeface="Times New Roman" pitchFamily="1" charset="0"/>
              <a:ea typeface="+mn-ea"/>
              <a:cs typeface="+mn-cs"/>
            </a:endParaRP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Temperature: &lt; 36.0, &gt;38.0</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Heart Rate : &gt;90</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Respiratory Rate: &gt;20</a:t>
            </a:r>
          </a:p>
          <a:p>
            <a:pPr marL="990600" lvl="1" indent="-533400" eaLnBrk="1" fontAlgn="auto" hangingPunct="1">
              <a:spcAft>
                <a:spcPts val="0"/>
              </a:spcAft>
              <a:buFontTx/>
              <a:buAutoNum type="arabicPeriod"/>
              <a:defRPr/>
            </a:pPr>
            <a:r>
              <a:rPr lang="en-US" sz="3600" b="1" smtClean="0">
                <a:effectLst>
                  <a:outerShdw blurRad="38100" dist="38100" dir="2700000" algn="tl">
                    <a:srgbClr val="000000"/>
                  </a:outerShdw>
                </a:effectLst>
                <a:latin typeface="Times New Roman" pitchFamily="1" charset="0"/>
                <a:ea typeface="+mn-ea"/>
              </a:rPr>
              <a:t>WBC: &lt;4,000, &gt;12,000</a:t>
            </a:r>
            <a:endParaRPr lang="en-US" smtClean="0">
              <a:ea typeface="+mn-ea"/>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Community-Acquired</a:t>
            </a:r>
          </a:p>
        </p:txBody>
      </p:sp>
      <p:sp>
        <p:nvSpPr>
          <p:cNvPr id="66562" name="Content Placeholder 2"/>
          <p:cNvSpPr>
            <a:spLocks noGrp="1"/>
          </p:cNvSpPr>
          <p:nvPr>
            <p:ph sz="quarter" idx="1"/>
          </p:nvPr>
        </p:nvSpPr>
        <p:spPr>
          <a:xfrm>
            <a:off x="612775" y="1600200"/>
            <a:ext cx="8153400" cy="4495800"/>
          </a:xfrm>
        </p:spPr>
        <p:txBody>
          <a:bodyPr/>
          <a:lstStyle/>
          <a:p>
            <a:pPr eaLnBrk="1" hangingPunct="1">
              <a:buFont typeface="Wingdings" pitchFamily="2" charset="2"/>
              <a:buChar char="q"/>
            </a:pPr>
            <a:r>
              <a:rPr lang="en-US" smtClean="0">
                <a:latin typeface="Arial" pitchFamily="34" charset="0"/>
                <a:ea typeface="ＭＳ Ｐゴシック" pitchFamily="34" charset="-128"/>
              </a:rPr>
              <a:t>Peritonitis </a:t>
            </a:r>
          </a:p>
          <a:p>
            <a:pPr eaLnBrk="1" hangingPunct="1">
              <a:buFont typeface="Wingdings" pitchFamily="2" charset="2"/>
              <a:buChar char="ü"/>
            </a:pPr>
            <a:r>
              <a:rPr lang="en-US" smtClean="0">
                <a:latin typeface="Arial" pitchFamily="34" charset="0"/>
                <a:ea typeface="ＭＳ Ｐゴシック" pitchFamily="34" charset="-128"/>
              </a:rPr>
              <a:t>Causes </a:t>
            </a:r>
          </a:p>
          <a:p>
            <a:pPr eaLnBrk="1" hangingPunct="1">
              <a:buFont typeface="Wingdings" pitchFamily="2" charset="2"/>
              <a:buChar char="ü"/>
            </a:pPr>
            <a:r>
              <a:rPr lang="en-US" smtClean="0">
                <a:latin typeface="Arial" pitchFamily="34" charset="0"/>
                <a:ea typeface="ＭＳ Ｐゴシック" pitchFamily="34" charset="-128"/>
              </a:rPr>
              <a:t>Diagnosis</a:t>
            </a:r>
          </a:p>
          <a:p>
            <a:pPr eaLnBrk="1" hangingPunct="1">
              <a:buFont typeface="Wingdings" pitchFamily="2" charset="2"/>
              <a:buChar char="ü"/>
            </a:pPr>
            <a:r>
              <a:rPr lang="en-US" smtClean="0">
                <a:latin typeface="Arial" pitchFamily="34" charset="0"/>
                <a:ea typeface="ＭＳ Ｐゴシック" pitchFamily="34" charset="-128"/>
              </a:rPr>
              <a:t> Treatment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Community-Acquired </a:t>
            </a:r>
          </a:p>
        </p:txBody>
      </p:sp>
      <p:sp>
        <p:nvSpPr>
          <p:cNvPr id="67586" name="Content Placeholder 2"/>
          <p:cNvSpPr>
            <a:spLocks noGrp="1"/>
          </p:cNvSpPr>
          <p:nvPr>
            <p:ph sz="quarter" idx="1"/>
          </p:nvPr>
        </p:nvSpPr>
        <p:spPr>
          <a:xfrm>
            <a:off x="685800" y="2590800"/>
            <a:ext cx="7772400" cy="3505200"/>
          </a:xfrm>
        </p:spPr>
        <p:txBody>
          <a:bodyPr/>
          <a:lstStyle/>
          <a:p>
            <a:pPr eaLnBrk="1" hangingPunct="1">
              <a:buFont typeface="Wingdings" pitchFamily="2" charset="2"/>
              <a:buChar char="q"/>
            </a:pPr>
            <a:r>
              <a:rPr lang="en-US" smtClean="0">
                <a:latin typeface="Arial" pitchFamily="34" charset="0"/>
                <a:ea typeface="ＭＳ Ｐゴシック" pitchFamily="34" charset="-128"/>
              </a:rPr>
              <a:t> Viral </a:t>
            </a:r>
          </a:p>
          <a:p>
            <a:pPr eaLnBrk="1" hangingPunct="1">
              <a:buFont typeface="Wingdings" pitchFamily="2" charset="2"/>
              <a:buChar char="ü"/>
            </a:pPr>
            <a:r>
              <a:rPr lang="en-US" smtClean="0">
                <a:latin typeface="Arial" pitchFamily="34" charset="0"/>
                <a:ea typeface="ＭＳ Ｐゴシック" pitchFamily="34" charset="-128"/>
              </a:rPr>
              <a:t>Hepatitis</a:t>
            </a:r>
          </a:p>
          <a:p>
            <a:pPr eaLnBrk="1" hangingPunct="1">
              <a:buFont typeface="Wingdings" pitchFamily="2" charset="2"/>
              <a:buChar char="ü"/>
            </a:pPr>
            <a:r>
              <a:rPr lang="en-US" smtClean="0">
                <a:latin typeface="Arial" pitchFamily="34" charset="0"/>
                <a:ea typeface="ＭＳ Ｐゴシック" pitchFamily="34" charset="-128"/>
              </a:rPr>
              <a:t> HIV/AIDS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Community-Acquired</a:t>
            </a:r>
          </a:p>
        </p:txBody>
      </p:sp>
      <p:sp>
        <p:nvSpPr>
          <p:cNvPr id="68610" name="Content Placeholder 2"/>
          <p:cNvSpPr>
            <a:spLocks noGrp="1"/>
          </p:cNvSpPr>
          <p:nvPr>
            <p:ph sz="quarter" idx="1"/>
          </p:nvPr>
        </p:nvSpPr>
        <p:spPr>
          <a:xfrm>
            <a:off x="612775" y="1600200"/>
            <a:ext cx="8153400" cy="4495800"/>
          </a:xfrm>
        </p:spPr>
        <p:txBody>
          <a:bodyPr/>
          <a:lstStyle/>
          <a:p>
            <a:pPr eaLnBrk="1" hangingPunct="1">
              <a:buFont typeface="Wingdings" pitchFamily="2" charset="2"/>
              <a:buChar char="q"/>
            </a:pPr>
            <a:r>
              <a:rPr lang="en-US" smtClean="0">
                <a:latin typeface="Arial" pitchFamily="34" charset="0"/>
                <a:ea typeface="ＭＳ Ｐゴシック" pitchFamily="34" charset="-128"/>
              </a:rPr>
              <a:t>Tetanus</a:t>
            </a:r>
          </a:p>
          <a:p>
            <a:pPr eaLnBrk="1" hangingPunct="1">
              <a:buFont typeface="Wingdings" pitchFamily="2" charset="2"/>
              <a:buChar char="ü"/>
            </a:pPr>
            <a:r>
              <a:rPr lang="en-US" smtClean="0">
                <a:latin typeface="Arial" pitchFamily="34" charset="0"/>
                <a:ea typeface="ＭＳ Ｐゴシック" pitchFamily="34" charset="-128"/>
              </a:rPr>
              <a:t>C. tetani infection </a:t>
            </a:r>
          </a:p>
          <a:p>
            <a:pPr eaLnBrk="1" hangingPunct="1">
              <a:buFont typeface="Wingdings" pitchFamily="2" charset="2"/>
              <a:buChar char="ü"/>
            </a:pP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 lock-jaw</a:t>
            </a:r>
            <a:r>
              <a:rPr lang="en-US" altLang="en-US" smtClean="0">
                <a:latin typeface="Arial" pitchFamily="34" charset="0"/>
                <a:ea typeface="ＭＳ Ｐゴシック" pitchFamily="34" charset="-128"/>
              </a:rPr>
              <a:t>”</a:t>
            </a:r>
            <a:endParaRPr lang="en-US" smtClean="0">
              <a:latin typeface="Arial" pitchFamily="34" charset="0"/>
              <a:ea typeface="ＭＳ Ｐゴシック" pitchFamily="34" charset="-128"/>
            </a:endParaRPr>
          </a:p>
          <a:p>
            <a:pPr eaLnBrk="1" hangingPunct="1">
              <a:buFont typeface="Wingdings" pitchFamily="2" charset="2"/>
              <a:buChar char="ü"/>
            </a:pPr>
            <a:r>
              <a:rPr lang="en-US" smtClean="0">
                <a:latin typeface="Arial" pitchFamily="34" charset="0"/>
                <a:ea typeface="ＭＳ Ｐゴシック" pitchFamily="34" charset="-128"/>
              </a:rPr>
              <a:t> Caused by exotoxin </a:t>
            </a:r>
          </a:p>
          <a:p>
            <a:pPr eaLnBrk="1" hangingPunct="1">
              <a:buFont typeface="Wingdings" pitchFamily="2" charset="2"/>
              <a:buChar char="ü"/>
            </a:pPr>
            <a:r>
              <a:rPr lang="en-US" smtClean="0">
                <a:latin typeface="Arial" pitchFamily="34" charset="0"/>
                <a:ea typeface="ＭＳ Ｐゴシック" pitchFamily="34" charset="-128"/>
              </a:rPr>
              <a:t>Treatment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Post-Operative Infections</a:t>
            </a:r>
            <a:endParaRPr lang="en-US" smtClean="0">
              <a:ea typeface="+mj-ea"/>
              <a:cs typeface="+mj-cs"/>
            </a:endParaRPr>
          </a:p>
        </p:txBody>
      </p:sp>
      <p:sp>
        <p:nvSpPr>
          <p:cNvPr id="15363" name="Rectangle 3"/>
          <p:cNvSpPr>
            <a:spLocks noGrp="1" noChangeArrowheads="1"/>
          </p:cNvSpPr>
          <p:nvPr>
            <p:ph sz="quarter" idx="1"/>
          </p:nvPr>
        </p:nvSpPr>
        <p:spPr>
          <a:xfrm>
            <a:off x="612775" y="1600200"/>
            <a:ext cx="8153400" cy="4495800"/>
          </a:xfrm>
        </p:spPr>
        <p:txBody>
          <a:bodyPr>
            <a:normAutofit/>
          </a:bodyPr>
          <a:lstStyle/>
          <a:p>
            <a:pPr eaLnBrk="1" hangingPunct="1"/>
            <a:r>
              <a:rPr lang="en-US" b="1" smtClean="0">
                <a:effectLst>
                  <a:outerShdw blurRad="38100" dist="38100" dir="2700000" algn="tl">
                    <a:srgbClr val="C0C0C0"/>
                  </a:outerShdw>
                </a:effectLst>
                <a:latin typeface="Times New Roman" pitchFamily="18" charset="0"/>
                <a:ea typeface="ＭＳ Ｐゴシック" pitchFamily="34" charset="-128"/>
              </a:rPr>
              <a:t>Fever After Surgery</a:t>
            </a:r>
          </a:p>
          <a:p>
            <a:pPr eaLnBrk="1" hangingPunct="1"/>
            <a:r>
              <a:rPr lang="en-US" b="1" smtClean="0">
                <a:effectLst>
                  <a:outerShdw blurRad="38100" dist="38100" dir="2700000" algn="tl">
                    <a:srgbClr val="C0C0C0"/>
                  </a:outerShdw>
                </a:effectLst>
                <a:latin typeface="Times New Roman" pitchFamily="18" charset="0"/>
                <a:ea typeface="ＭＳ Ｐゴシック" pitchFamily="34" charset="-128"/>
              </a:rPr>
              <a:t>The </a:t>
            </a:r>
            <a:r>
              <a:rPr lang="ja-JP" altLang="en-US" b="1" smtClean="0">
                <a:effectLst>
                  <a:outerShdw blurRad="38100" dist="38100" dir="2700000" algn="tl">
                    <a:srgbClr val="C0C0C0"/>
                  </a:outerShdw>
                </a:effectLst>
                <a:latin typeface="Times New Roman" pitchFamily="18" charset="0"/>
                <a:ea typeface="ＭＳ Ｐゴシック" pitchFamily="34" charset="-128"/>
              </a:rPr>
              <a:t>“</a:t>
            </a:r>
            <a:r>
              <a:rPr lang="en-US" altLang="ja-JP" b="1" smtClean="0">
                <a:effectLst>
                  <a:outerShdw blurRad="38100" dist="38100" dir="2700000" algn="tl">
                    <a:srgbClr val="C0C0C0"/>
                  </a:outerShdw>
                </a:effectLst>
                <a:latin typeface="Times New Roman" pitchFamily="18" charset="0"/>
                <a:ea typeface="ＭＳ Ｐゴシック" pitchFamily="34" charset="-128"/>
              </a:rPr>
              <a:t>Five W</a:t>
            </a:r>
            <a:r>
              <a:rPr lang="ja-JP" altLang="en-US" b="1" smtClean="0">
                <a:effectLst>
                  <a:outerShdw blurRad="38100" dist="38100" dir="2700000" algn="tl">
                    <a:srgbClr val="C0C0C0"/>
                  </a:outerShdw>
                </a:effectLst>
                <a:latin typeface="Times New Roman" pitchFamily="18" charset="0"/>
                <a:ea typeface="ＭＳ Ｐゴシック" pitchFamily="34" charset="-128"/>
              </a:rPr>
              <a:t>’</a:t>
            </a:r>
            <a:r>
              <a:rPr lang="en-US" altLang="ja-JP" b="1" smtClean="0">
                <a:effectLst>
                  <a:outerShdw blurRad="38100" dist="38100" dir="2700000" algn="tl">
                    <a:srgbClr val="C0C0C0"/>
                  </a:outerShdw>
                </a:effectLst>
                <a:latin typeface="Times New Roman" pitchFamily="18" charset="0"/>
                <a:ea typeface="ＭＳ Ｐゴシック" pitchFamily="34" charset="-128"/>
              </a:rPr>
              <a:t>s</a:t>
            </a:r>
            <a:r>
              <a:rPr lang="ja-JP" altLang="en-US" b="1" smtClean="0">
                <a:effectLst>
                  <a:outerShdw blurRad="38100" dist="38100" dir="2700000" algn="tl">
                    <a:srgbClr val="C0C0C0"/>
                  </a:outerShdw>
                </a:effectLst>
                <a:latin typeface="Times New Roman" pitchFamily="18" charset="0"/>
                <a:ea typeface="ＭＳ Ｐゴシック" pitchFamily="34" charset="-128"/>
              </a:rPr>
              <a:t>”</a:t>
            </a:r>
            <a:endParaRPr lang="en-US" altLang="ja-JP" b="1" smtClean="0">
              <a:effectLst>
                <a:outerShdw blurRad="38100" dist="38100" dir="2700000" algn="tl">
                  <a:srgbClr val="C0C0C0"/>
                </a:outerShdw>
              </a:effectLst>
              <a:latin typeface="Times New Roman" pitchFamily="18" charset="0"/>
              <a:ea typeface="ＭＳ Ｐゴシック" pitchFamily="34" charset="-128"/>
            </a:endParaRPr>
          </a:p>
          <a:p>
            <a:pPr lvl="1" eaLnBrk="1" hangingPunct="1"/>
            <a:r>
              <a:rPr lang="en-US" b="1" smtClean="0">
                <a:effectLst>
                  <a:outerShdw blurRad="38100" dist="38100" dir="2700000" algn="tl">
                    <a:srgbClr val="C0C0C0"/>
                  </a:outerShdw>
                </a:effectLst>
                <a:latin typeface="Times New Roman" pitchFamily="18" charset="0"/>
                <a:ea typeface="ＭＳ Ｐゴシック" pitchFamily="34" charset="-128"/>
              </a:rPr>
              <a:t>Wind: Atelectisis</a:t>
            </a:r>
          </a:p>
          <a:p>
            <a:pPr lvl="1" eaLnBrk="1" hangingPunct="1"/>
            <a:r>
              <a:rPr lang="en-US" b="1" smtClean="0">
                <a:effectLst>
                  <a:outerShdw blurRad="38100" dist="38100" dir="2700000" algn="tl">
                    <a:srgbClr val="C0C0C0"/>
                  </a:outerShdw>
                </a:effectLst>
                <a:latin typeface="Times New Roman" pitchFamily="18" charset="0"/>
                <a:ea typeface="ＭＳ Ｐゴシック" pitchFamily="34" charset="-128"/>
              </a:rPr>
              <a:t>Water: UTI</a:t>
            </a:r>
          </a:p>
          <a:p>
            <a:pPr lvl="1" eaLnBrk="1" hangingPunct="1"/>
            <a:r>
              <a:rPr lang="en-US" b="1" smtClean="0">
                <a:effectLst>
                  <a:outerShdw blurRad="38100" dist="38100" dir="2700000" algn="tl">
                    <a:srgbClr val="C0C0C0"/>
                  </a:outerShdw>
                </a:effectLst>
                <a:latin typeface="Times New Roman" pitchFamily="18" charset="0"/>
                <a:ea typeface="ＭＳ Ｐゴシック" pitchFamily="34" charset="-128"/>
              </a:rPr>
              <a:t>Walking: DVT</a:t>
            </a:r>
          </a:p>
          <a:p>
            <a:pPr lvl="1" eaLnBrk="1" hangingPunct="1"/>
            <a:r>
              <a:rPr lang="en-US" b="1" smtClean="0">
                <a:effectLst>
                  <a:outerShdw blurRad="38100" dist="38100" dir="2700000" algn="tl">
                    <a:srgbClr val="C0C0C0"/>
                  </a:outerShdw>
                </a:effectLst>
                <a:latin typeface="Times New Roman" pitchFamily="18" charset="0"/>
                <a:ea typeface="ＭＳ Ｐゴシック" pitchFamily="34" charset="-128"/>
              </a:rPr>
              <a:t>Wonder Drug: Medication Induced </a:t>
            </a:r>
          </a:p>
          <a:p>
            <a:pPr lvl="1" eaLnBrk="1" hangingPunct="1"/>
            <a:r>
              <a:rPr lang="en-US" b="1" smtClean="0">
                <a:effectLst>
                  <a:outerShdw blurRad="38100" dist="38100" dir="2700000" algn="tl">
                    <a:srgbClr val="C0C0C0"/>
                  </a:outerShdw>
                </a:effectLst>
                <a:latin typeface="Times New Roman" pitchFamily="18" charset="0"/>
                <a:ea typeface="ＭＳ Ｐゴシック" pitchFamily="34" charset="-128"/>
              </a:rPr>
              <a:t>Wound: Surgical Site Infection</a:t>
            </a:r>
            <a:endParaRPr lang="en-US" smtClean="0">
              <a:latin typeface="Arial"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Surgical Site Infections</a:t>
            </a:r>
            <a:endParaRPr lang="en-US" smtClean="0">
              <a:ea typeface="+mj-ea"/>
              <a:cs typeface="+mj-cs"/>
            </a:endParaRPr>
          </a:p>
        </p:txBody>
      </p:sp>
      <p:sp>
        <p:nvSpPr>
          <p:cNvPr id="1638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3rd most common hospital infection</a:t>
            </a:r>
          </a:p>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Incisional </a:t>
            </a:r>
          </a:p>
          <a:p>
            <a:pPr marL="640080" lvl="1" indent="-274320" eaLnBrk="1" fontAlgn="auto" hangingPunct="1">
              <a:spcAft>
                <a:spcPts val="0"/>
              </a:spcAft>
              <a:buFont typeface="Wingdings 2"/>
              <a:buChar char=""/>
              <a:defRPr/>
            </a:pPr>
            <a:r>
              <a:rPr lang="en-US" sz="3200" b="1" smtClean="0">
                <a:effectLst>
                  <a:outerShdw blurRad="38100" dist="38100" dir="2700000" algn="tl">
                    <a:srgbClr val="000000"/>
                  </a:outerShdw>
                </a:effectLst>
                <a:latin typeface="Times New Roman" pitchFamily="1" charset="0"/>
                <a:ea typeface="+mn-ea"/>
              </a:rPr>
              <a:t>Superficial</a:t>
            </a:r>
          </a:p>
          <a:p>
            <a:pPr marL="640080" lvl="1" indent="-274320" eaLnBrk="1" fontAlgn="auto" hangingPunct="1">
              <a:spcAft>
                <a:spcPts val="0"/>
              </a:spcAft>
              <a:buFont typeface="Wingdings 2"/>
              <a:buChar char=""/>
              <a:defRPr/>
            </a:pPr>
            <a:r>
              <a:rPr lang="en-US" sz="3200" b="1" smtClean="0">
                <a:effectLst>
                  <a:outerShdw blurRad="38100" dist="38100" dir="2700000" algn="tl">
                    <a:srgbClr val="000000"/>
                  </a:outerShdw>
                </a:effectLst>
                <a:latin typeface="Times New Roman" pitchFamily="1" charset="0"/>
                <a:ea typeface="+mn-ea"/>
              </a:rPr>
              <a:t>Deep</a:t>
            </a:r>
          </a:p>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Organ Space</a:t>
            </a:r>
          </a:p>
          <a:p>
            <a:pPr marL="640080" lvl="1" indent="-274320" eaLnBrk="1" fontAlgn="auto" hangingPunct="1">
              <a:spcAft>
                <a:spcPts val="0"/>
              </a:spcAft>
              <a:buFont typeface="Wingdings 2"/>
              <a:buChar char=""/>
              <a:defRPr/>
            </a:pPr>
            <a:r>
              <a:rPr lang="en-US" sz="3200" b="1" smtClean="0">
                <a:effectLst>
                  <a:outerShdw blurRad="38100" dist="38100" dir="2700000" algn="tl">
                    <a:srgbClr val="000000"/>
                  </a:outerShdw>
                </a:effectLst>
                <a:latin typeface="Times New Roman" pitchFamily="1" charset="0"/>
                <a:ea typeface="+mn-ea"/>
              </a:rPr>
              <a:t>Generalized (peritonitis)</a:t>
            </a:r>
          </a:p>
          <a:p>
            <a:pPr marL="640080" lvl="1" indent="-274320" eaLnBrk="1" fontAlgn="auto" hangingPunct="1">
              <a:spcAft>
                <a:spcPts val="0"/>
              </a:spcAft>
              <a:buFont typeface="Wingdings 2"/>
              <a:buChar char=""/>
              <a:defRPr/>
            </a:pPr>
            <a:r>
              <a:rPr lang="en-US" sz="3200" b="1" smtClean="0">
                <a:effectLst>
                  <a:outerShdw blurRad="38100" dist="38100" dir="2700000" algn="tl">
                    <a:srgbClr val="000000"/>
                  </a:outerShdw>
                </a:effectLst>
                <a:latin typeface="Times New Roman" pitchFamily="1" charset="0"/>
                <a:ea typeface="+mn-ea"/>
              </a:rPr>
              <a:t>Abscess</a:t>
            </a:r>
            <a:endParaRPr lang="en-US" smtClean="0">
              <a:ea typeface="+mn-ea"/>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SSI – Definitions</a:t>
            </a:r>
          </a:p>
        </p:txBody>
      </p:sp>
      <p:sp>
        <p:nvSpPr>
          <p:cNvPr id="584707" name="Rectangle 3"/>
          <p:cNvSpPr>
            <a:spLocks noGrp="1" noChangeArrowheads="1"/>
          </p:cNvSpPr>
          <p:nvPr>
            <p:ph sz="quarter" idx="1"/>
          </p:nvPr>
        </p:nvSpPr>
        <p:spPr>
          <a:xfrm>
            <a:off x="612775" y="1600200"/>
            <a:ext cx="8153400" cy="4495800"/>
          </a:xfrm>
        </p:spPr>
        <p:txBody>
          <a:bodyPr/>
          <a:lstStyle/>
          <a:p>
            <a:pPr eaLnBrk="1" hangingPunct="1"/>
            <a:r>
              <a:rPr lang="en-US" altLang="ja-JP" smtClean="0">
                <a:latin typeface="Arial" pitchFamily="34" charset="0"/>
                <a:ea typeface="ＭＳ Ｐゴシック" pitchFamily="34" charset="-128"/>
              </a:rPr>
              <a:t>Infection</a:t>
            </a:r>
          </a:p>
          <a:p>
            <a:pPr lvl="1" eaLnBrk="1" hangingPunct="1"/>
            <a:r>
              <a:rPr lang="en-US" altLang="ja-JP" smtClean="0">
                <a:latin typeface="Arial" pitchFamily="34" charset="0"/>
                <a:ea typeface="ＭＳ Ｐゴシック" pitchFamily="34" charset="-128"/>
              </a:rPr>
              <a:t>Systemic and local signs of inflammation</a:t>
            </a:r>
          </a:p>
          <a:p>
            <a:pPr lvl="1" eaLnBrk="1" hangingPunct="1"/>
            <a:r>
              <a:rPr lang="en-US" altLang="ja-JP" smtClean="0">
                <a:latin typeface="Arial" pitchFamily="34" charset="0"/>
                <a:ea typeface="ＭＳ Ｐゴシック" pitchFamily="34" charset="-128"/>
              </a:rPr>
              <a:t>Bacterial counts </a:t>
            </a:r>
            <a:r>
              <a:rPr lang="en-US" altLang="ja-JP" smtClean="0">
                <a:latin typeface="Arial" pitchFamily="34" charset="0"/>
                <a:ea typeface="ＭＳ Ｐゴシック" pitchFamily="34" charset="-128"/>
                <a:cs typeface="Times New Roman" pitchFamily="18" charset="0"/>
              </a:rPr>
              <a:t>≥</a:t>
            </a:r>
            <a:r>
              <a:rPr lang="en-US" altLang="ja-JP" smtClean="0">
                <a:latin typeface="Arial" pitchFamily="34" charset="0"/>
                <a:ea typeface="ＭＳ Ｐゴシック" pitchFamily="34" charset="-128"/>
              </a:rPr>
              <a:t> 10</a:t>
            </a:r>
            <a:r>
              <a:rPr lang="en-US" altLang="ja-JP" baseline="30000" smtClean="0">
                <a:latin typeface="Arial" pitchFamily="34" charset="0"/>
                <a:ea typeface="ＭＳ Ｐゴシック" pitchFamily="34" charset="-128"/>
              </a:rPr>
              <a:t>5</a:t>
            </a:r>
            <a:r>
              <a:rPr lang="en-US" altLang="ja-JP" smtClean="0">
                <a:latin typeface="Arial" pitchFamily="34" charset="0"/>
                <a:ea typeface="ＭＳ Ｐゴシック" pitchFamily="34" charset="-128"/>
              </a:rPr>
              <a:t> cfu/mL</a:t>
            </a:r>
          </a:p>
          <a:p>
            <a:pPr lvl="1" eaLnBrk="1" hangingPunct="1"/>
            <a:r>
              <a:rPr lang="en-US" altLang="ja-JP" smtClean="0">
                <a:latin typeface="Arial" pitchFamily="34" charset="0"/>
                <a:ea typeface="ＭＳ Ｐゴシック" pitchFamily="34" charset="-128"/>
              </a:rPr>
              <a:t>Purulent versus nonpurulent</a:t>
            </a:r>
          </a:p>
          <a:p>
            <a:pPr lvl="1" eaLnBrk="1" hangingPunct="1"/>
            <a:r>
              <a:rPr lang="en-US" altLang="ja-JP" smtClean="0">
                <a:latin typeface="Arial" pitchFamily="34" charset="0"/>
                <a:ea typeface="ＭＳ Ｐゴシック" pitchFamily="34" charset="-128"/>
              </a:rPr>
              <a:t>LOS effect</a:t>
            </a:r>
          </a:p>
          <a:p>
            <a:pPr lvl="1" eaLnBrk="1" hangingPunct="1"/>
            <a:r>
              <a:rPr lang="en-US" altLang="ja-JP" smtClean="0">
                <a:latin typeface="Arial" pitchFamily="34" charset="0"/>
                <a:ea typeface="ＭＳ Ｐゴシック" pitchFamily="34" charset="-128"/>
              </a:rPr>
              <a:t>Economic effect</a:t>
            </a:r>
            <a:endParaRPr lang="en-US" smtClean="0">
              <a:latin typeface="Arial" pitchFamily="34" charset="0"/>
              <a:ea typeface="ＭＳ Ｐゴシック" pitchFamily="34" charset="-128"/>
            </a:endParaRPr>
          </a:p>
          <a:p>
            <a:pPr eaLnBrk="1" hangingPunct="1"/>
            <a:r>
              <a:rPr lang="en-US" smtClean="0">
                <a:latin typeface="Arial" pitchFamily="34" charset="0"/>
                <a:ea typeface="ＭＳ Ｐゴシック" pitchFamily="34" charset="-128"/>
              </a:rPr>
              <a:t>Surgical wound infection is SSI</a:t>
            </a:r>
            <a:r>
              <a:rPr lang="en-US" altLang="ja-JP" smtClean="0">
                <a:latin typeface="Arial" pitchFamily="34" charset="0"/>
                <a:ea typeface="ＭＳ Ｐゴシック" pitchFamily="34" charset="-128"/>
              </a:rPr>
              <a:t> </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84707">
                                            <p:txEl>
                                              <p:pRg st="0" end="0"/>
                                            </p:txEl>
                                          </p:spTgt>
                                        </p:tgtEl>
                                        <p:attrNameLst>
                                          <p:attrName>style.visibility</p:attrName>
                                        </p:attrNameLst>
                                      </p:cBhvr>
                                      <p:to>
                                        <p:strVal val="visible"/>
                                      </p:to>
                                    </p:set>
                                    <p:animEffect transition="in" filter="strips(downRight)">
                                      <p:cBhvr>
                                        <p:cTn id="7" dur="500"/>
                                        <p:tgtEl>
                                          <p:spTgt spid="584707">
                                            <p:txEl>
                                              <p:pRg st="0" end="0"/>
                                            </p:txEl>
                                          </p:spTgt>
                                        </p:tgtEl>
                                      </p:cBhvr>
                                    </p:animEffect>
                                  </p:childTnLst>
                                  <p:subTnLst>
                                    <p:animClr clrSpc="rgb" dir="cw">
                                      <p:cBhvr override="childStyle">
                                        <p:cTn dur="1" fill="hold" display="0" masterRel="nextClick" afterEffect="1"/>
                                        <p:tgtEl>
                                          <p:spTgt spid="584707">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84707">
                                            <p:txEl>
                                              <p:pRg st="1" end="1"/>
                                            </p:txEl>
                                          </p:spTgt>
                                        </p:tgtEl>
                                        <p:attrNameLst>
                                          <p:attrName>style.visibility</p:attrName>
                                        </p:attrNameLst>
                                      </p:cBhvr>
                                      <p:to>
                                        <p:strVal val="visible"/>
                                      </p:to>
                                    </p:set>
                                    <p:animEffect transition="in" filter="strips(downRight)">
                                      <p:cBhvr>
                                        <p:cTn id="12" dur="500"/>
                                        <p:tgtEl>
                                          <p:spTgt spid="584707">
                                            <p:txEl>
                                              <p:pRg st="1" end="1"/>
                                            </p:txEl>
                                          </p:spTgt>
                                        </p:tgtEl>
                                      </p:cBhvr>
                                    </p:animEffect>
                                  </p:childTnLst>
                                  <p:subTnLst>
                                    <p:animClr clrSpc="rgb" dir="cw">
                                      <p:cBhvr override="childStyle">
                                        <p:cTn dur="1" fill="hold" display="0" masterRel="nextClick" afterEffect="1"/>
                                        <p:tgtEl>
                                          <p:spTgt spid="584707">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84707">
                                            <p:txEl>
                                              <p:pRg st="2" end="2"/>
                                            </p:txEl>
                                          </p:spTgt>
                                        </p:tgtEl>
                                        <p:attrNameLst>
                                          <p:attrName>style.visibility</p:attrName>
                                        </p:attrNameLst>
                                      </p:cBhvr>
                                      <p:to>
                                        <p:strVal val="visible"/>
                                      </p:to>
                                    </p:set>
                                    <p:animEffect transition="in" filter="strips(downRight)">
                                      <p:cBhvr>
                                        <p:cTn id="17" dur="500"/>
                                        <p:tgtEl>
                                          <p:spTgt spid="584707">
                                            <p:txEl>
                                              <p:pRg st="2" end="2"/>
                                            </p:txEl>
                                          </p:spTgt>
                                        </p:tgtEl>
                                      </p:cBhvr>
                                    </p:animEffect>
                                  </p:childTnLst>
                                  <p:subTnLst>
                                    <p:animClr clrSpc="rgb" dir="cw">
                                      <p:cBhvr override="childStyle">
                                        <p:cTn dur="1" fill="hold" display="0" masterRel="nextClick" afterEffect="1"/>
                                        <p:tgtEl>
                                          <p:spTgt spid="584707">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84707">
                                            <p:txEl>
                                              <p:pRg st="3" end="3"/>
                                            </p:txEl>
                                          </p:spTgt>
                                        </p:tgtEl>
                                        <p:attrNameLst>
                                          <p:attrName>style.visibility</p:attrName>
                                        </p:attrNameLst>
                                      </p:cBhvr>
                                      <p:to>
                                        <p:strVal val="visible"/>
                                      </p:to>
                                    </p:set>
                                    <p:animEffect transition="in" filter="strips(downRight)">
                                      <p:cBhvr>
                                        <p:cTn id="22" dur="500"/>
                                        <p:tgtEl>
                                          <p:spTgt spid="584707">
                                            <p:txEl>
                                              <p:pRg st="3" end="3"/>
                                            </p:txEl>
                                          </p:spTgt>
                                        </p:tgtEl>
                                      </p:cBhvr>
                                    </p:animEffect>
                                  </p:childTnLst>
                                  <p:subTnLst>
                                    <p:animClr clrSpc="rgb" dir="cw">
                                      <p:cBhvr override="childStyle">
                                        <p:cTn dur="1" fill="hold" display="0" masterRel="nextClick" afterEffect="1"/>
                                        <p:tgtEl>
                                          <p:spTgt spid="584707">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84707">
                                            <p:txEl>
                                              <p:pRg st="4" end="4"/>
                                            </p:txEl>
                                          </p:spTgt>
                                        </p:tgtEl>
                                        <p:attrNameLst>
                                          <p:attrName>style.visibility</p:attrName>
                                        </p:attrNameLst>
                                      </p:cBhvr>
                                      <p:to>
                                        <p:strVal val="visible"/>
                                      </p:to>
                                    </p:set>
                                    <p:animEffect transition="in" filter="strips(downRight)">
                                      <p:cBhvr>
                                        <p:cTn id="27" dur="500"/>
                                        <p:tgtEl>
                                          <p:spTgt spid="584707">
                                            <p:txEl>
                                              <p:pRg st="4" end="4"/>
                                            </p:txEl>
                                          </p:spTgt>
                                        </p:tgtEl>
                                      </p:cBhvr>
                                    </p:animEffect>
                                  </p:childTnLst>
                                  <p:subTnLst>
                                    <p:animClr clrSpc="rgb" dir="cw">
                                      <p:cBhvr override="childStyle">
                                        <p:cTn dur="1" fill="hold" display="0" masterRel="nextClick" afterEffect="1"/>
                                        <p:tgtEl>
                                          <p:spTgt spid="584707">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84707">
                                            <p:txEl>
                                              <p:pRg st="5" end="5"/>
                                            </p:txEl>
                                          </p:spTgt>
                                        </p:tgtEl>
                                        <p:attrNameLst>
                                          <p:attrName>style.visibility</p:attrName>
                                        </p:attrNameLst>
                                      </p:cBhvr>
                                      <p:to>
                                        <p:strVal val="visible"/>
                                      </p:to>
                                    </p:set>
                                    <p:animEffect transition="in" filter="strips(downRight)">
                                      <p:cBhvr>
                                        <p:cTn id="32" dur="500"/>
                                        <p:tgtEl>
                                          <p:spTgt spid="584707">
                                            <p:txEl>
                                              <p:pRg st="5" end="5"/>
                                            </p:txEl>
                                          </p:spTgt>
                                        </p:tgtEl>
                                      </p:cBhvr>
                                    </p:animEffect>
                                  </p:childTnLst>
                                  <p:subTnLst>
                                    <p:animClr clrSpc="rgb" dir="cw">
                                      <p:cBhvr override="childStyle">
                                        <p:cTn dur="1" fill="hold" display="0" masterRel="nextClick" afterEffect="1"/>
                                        <p:tgtEl>
                                          <p:spTgt spid="584707">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84707">
                                            <p:txEl>
                                              <p:pRg st="6" end="6"/>
                                            </p:txEl>
                                          </p:spTgt>
                                        </p:tgtEl>
                                        <p:attrNameLst>
                                          <p:attrName>style.visibility</p:attrName>
                                        </p:attrNameLst>
                                      </p:cBhvr>
                                      <p:to>
                                        <p:strVal val="visible"/>
                                      </p:to>
                                    </p:set>
                                    <p:animEffect transition="in" filter="strips(downRight)">
                                      <p:cBhvr>
                                        <p:cTn id="37" dur="500"/>
                                        <p:tgtEl>
                                          <p:spTgt spid="584707">
                                            <p:txEl>
                                              <p:pRg st="6" end="6"/>
                                            </p:txEl>
                                          </p:spTgt>
                                        </p:tgtEl>
                                      </p:cBhvr>
                                    </p:animEffect>
                                  </p:childTnLst>
                                  <p:subTnLst>
                                    <p:animClr clrSpc="rgb" dir="cw">
                                      <p:cBhvr override="childStyle">
                                        <p:cTn dur="1" fill="hold" display="0" masterRel="nextClick" afterEffect="1"/>
                                        <p:tgtEl>
                                          <p:spTgt spid="584707">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07" grpId="0" build="p" bldLvl="5"/>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Superficial Incisional SSI</a:t>
            </a:r>
          </a:p>
        </p:txBody>
      </p:sp>
      <p:sp>
        <p:nvSpPr>
          <p:cNvPr id="586755" name="Rectangle 3"/>
          <p:cNvSpPr>
            <a:spLocks noGrp="1" noChangeArrowheads="1"/>
          </p:cNvSpPr>
          <p:nvPr>
            <p:ph sz="quarter" idx="1"/>
          </p:nvPr>
        </p:nvSpPr>
        <p:spPr>
          <a:xfrm>
            <a:off x="152400" y="1905000"/>
            <a:ext cx="4038600" cy="4114800"/>
          </a:xfrm>
        </p:spPr>
        <p:txBody>
          <a:bodyPr/>
          <a:lstStyle/>
          <a:p>
            <a:pPr marL="609600" indent="-609600" eaLnBrk="1" hangingPunct="1">
              <a:buFontTx/>
              <a:buNone/>
            </a:pPr>
            <a:r>
              <a:rPr lang="en-US" sz="2400" smtClean="0">
                <a:solidFill>
                  <a:schemeClr val="tx2"/>
                </a:solidFill>
                <a:latin typeface="Arial" pitchFamily="34" charset="0"/>
                <a:ea typeface="ＭＳ Ｐゴシック" pitchFamily="34" charset="-128"/>
              </a:rPr>
              <a:t>	</a:t>
            </a:r>
            <a:r>
              <a:rPr lang="en-US" sz="2400" smtClean="0">
                <a:latin typeface="Arial" pitchFamily="34" charset="0"/>
                <a:ea typeface="ＭＳ Ｐゴシック" pitchFamily="34" charset="-128"/>
              </a:rPr>
              <a:t>Infection occurs within 30 days after the operation and involves only skin or subcutaneous tissue </a:t>
            </a:r>
            <a:br>
              <a:rPr lang="en-US" sz="2400" smtClean="0">
                <a:latin typeface="Arial" pitchFamily="34" charset="0"/>
                <a:ea typeface="ＭＳ Ｐゴシック" pitchFamily="34" charset="-128"/>
              </a:rPr>
            </a:br>
            <a:r>
              <a:rPr lang="en-US" sz="2400" smtClean="0">
                <a:latin typeface="Arial" pitchFamily="34" charset="0"/>
                <a:ea typeface="ＭＳ Ｐゴシック" pitchFamily="34" charset="-128"/>
              </a:rPr>
              <a:t>of the incision</a:t>
            </a:r>
          </a:p>
        </p:txBody>
      </p:sp>
      <p:sp>
        <p:nvSpPr>
          <p:cNvPr id="586756" name="Rectangle 4"/>
          <p:cNvSpPr>
            <a:spLocks noChangeArrowheads="1"/>
          </p:cNvSpPr>
          <p:nvPr/>
        </p:nvSpPr>
        <p:spPr bwMode="auto">
          <a:xfrm>
            <a:off x="684213" y="6489700"/>
            <a:ext cx="8382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pic>
        <p:nvPicPr>
          <p:cNvPr id="586757" name="Picture 5"/>
          <p:cNvPicPr>
            <a:picLocks noChangeAspect="1" noChangeArrowheads="1"/>
          </p:cNvPicPr>
          <p:nvPr/>
        </p:nvPicPr>
        <p:blipFill>
          <a:blip r:embed="rId3"/>
          <a:srcRect/>
          <a:stretch>
            <a:fillRect/>
          </a:stretch>
        </p:blipFill>
        <p:spPr bwMode="auto">
          <a:xfrm>
            <a:off x="4892675" y="1905000"/>
            <a:ext cx="1984375" cy="3043238"/>
          </a:xfrm>
          <a:prstGeom prst="rect">
            <a:avLst/>
          </a:prstGeom>
          <a:noFill/>
          <a:ln w="9525">
            <a:noFill/>
            <a:miter lim="800000"/>
            <a:headEnd/>
            <a:tailEnd/>
          </a:ln>
        </p:spPr>
      </p:pic>
      <p:grpSp>
        <p:nvGrpSpPr>
          <p:cNvPr id="586767" name="Group 15"/>
          <p:cNvGrpSpPr>
            <a:grpSpLocks/>
          </p:cNvGrpSpPr>
          <p:nvPr/>
        </p:nvGrpSpPr>
        <p:grpSpPr bwMode="auto">
          <a:xfrm>
            <a:off x="2971800" y="3784600"/>
            <a:ext cx="1866900" cy="987425"/>
            <a:chOff x="1872" y="2384"/>
            <a:chExt cx="1176" cy="622"/>
          </a:xfrm>
        </p:grpSpPr>
        <p:sp>
          <p:nvSpPr>
            <p:cNvPr id="586758" name="Text Box 6"/>
            <p:cNvSpPr txBox="1">
              <a:spLocks noChangeArrowheads="1"/>
            </p:cNvSpPr>
            <p:nvPr/>
          </p:nvSpPr>
          <p:spPr bwMode="auto">
            <a:xfrm>
              <a:off x="1872" y="2544"/>
              <a:ext cx="984"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GB" sz="1600">
                  <a:solidFill>
                    <a:schemeClr val="tx2"/>
                  </a:solidFill>
                  <a:effectLst>
                    <a:outerShdw blurRad="38100" dist="38100" dir="2700000" algn="tl">
                      <a:srgbClr val="000000"/>
                    </a:outerShdw>
                  </a:effectLst>
                  <a:latin typeface="Arial" charset="0"/>
                  <a:ea typeface="ＭＳ Ｐゴシック" charset="0"/>
                  <a:cs typeface="ＭＳ Ｐゴシック" charset="0"/>
                </a:rPr>
                <a:t>Subcutaneous tissue</a:t>
              </a:r>
              <a:endParaRPr lang="en-GB">
                <a:solidFill>
                  <a:schemeClr val="tx2"/>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586760" name="AutoShape 8"/>
            <p:cNvSpPr>
              <a:spLocks/>
            </p:cNvSpPr>
            <p:nvPr/>
          </p:nvSpPr>
          <p:spPr bwMode="auto">
            <a:xfrm>
              <a:off x="2856" y="2384"/>
              <a:ext cx="192" cy="622"/>
            </a:xfrm>
            <a:prstGeom prst="leftBrace">
              <a:avLst>
                <a:gd name="adj1" fmla="val 26997"/>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5500">
                <a:effectLst>
                  <a:outerShdw blurRad="38100" dist="38100" dir="2700000" algn="tl">
                    <a:srgbClr val="000000"/>
                  </a:outerShdw>
                </a:effectLst>
                <a:latin typeface="Arial" charset="0"/>
                <a:ea typeface="ＭＳ Ｐゴシック" charset="0"/>
                <a:cs typeface="ＭＳ Ｐゴシック" charset="0"/>
              </a:endParaRPr>
            </a:p>
          </p:txBody>
        </p:sp>
      </p:grpSp>
      <p:grpSp>
        <p:nvGrpSpPr>
          <p:cNvPr id="586766" name="Group 14"/>
          <p:cNvGrpSpPr>
            <a:grpSpLocks/>
          </p:cNvGrpSpPr>
          <p:nvPr/>
        </p:nvGrpSpPr>
        <p:grpSpPr bwMode="auto">
          <a:xfrm>
            <a:off x="3962400" y="2895600"/>
            <a:ext cx="876300" cy="809625"/>
            <a:chOff x="2496" y="1824"/>
            <a:chExt cx="552" cy="510"/>
          </a:xfrm>
        </p:grpSpPr>
        <p:sp>
          <p:nvSpPr>
            <p:cNvPr id="586759" name="AutoShape 7"/>
            <p:cNvSpPr>
              <a:spLocks/>
            </p:cNvSpPr>
            <p:nvPr/>
          </p:nvSpPr>
          <p:spPr bwMode="auto">
            <a:xfrm>
              <a:off x="2856" y="1824"/>
              <a:ext cx="192" cy="510"/>
            </a:xfrm>
            <a:prstGeom prst="leftBrace">
              <a:avLst>
                <a:gd name="adj1" fmla="val 22135"/>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4400">
                <a:effectLst>
                  <a:outerShdw blurRad="38100" dist="38100" dir="2700000" algn="tl">
                    <a:srgbClr val="000000"/>
                  </a:outerShdw>
                </a:effectLst>
                <a:latin typeface="Arial" charset="0"/>
                <a:ea typeface="ＭＳ Ｐゴシック" charset="0"/>
                <a:cs typeface="ＭＳ Ｐゴシック" charset="0"/>
              </a:endParaRPr>
            </a:p>
          </p:txBody>
        </p:sp>
        <p:sp>
          <p:nvSpPr>
            <p:cNvPr id="586761" name="Text Box 9"/>
            <p:cNvSpPr txBox="1">
              <a:spLocks noChangeArrowheads="1"/>
            </p:cNvSpPr>
            <p:nvPr/>
          </p:nvSpPr>
          <p:spPr bwMode="auto">
            <a:xfrm>
              <a:off x="2496" y="1978"/>
              <a:ext cx="55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chemeClr val="tx2"/>
                  </a:solidFill>
                  <a:effectLst>
                    <a:outerShdw blurRad="38100" dist="38100" dir="2700000" algn="tl">
                      <a:srgbClr val="000000"/>
                    </a:outerShdw>
                  </a:effectLst>
                  <a:latin typeface="Arial" charset="0"/>
                  <a:ea typeface="ＭＳ Ｐゴシック" charset="0"/>
                  <a:cs typeface="ＭＳ Ｐゴシック" charset="0"/>
                </a:rPr>
                <a:t>Skin</a:t>
              </a:r>
              <a:endParaRPr lang="en-GB">
                <a:solidFill>
                  <a:schemeClr val="tx2"/>
                </a:solidFill>
                <a:effectLst>
                  <a:outerShdw blurRad="38100" dist="38100" dir="2700000" algn="tl">
                    <a:srgbClr val="000000"/>
                  </a:outerShdw>
                </a:effectLst>
                <a:latin typeface="Arial" charset="0"/>
                <a:ea typeface="ＭＳ Ｐゴシック" charset="0"/>
                <a:cs typeface="ＭＳ Ｐゴシック" charset="0"/>
              </a:endParaRPr>
            </a:p>
          </p:txBody>
        </p:sp>
      </p:grpSp>
      <p:grpSp>
        <p:nvGrpSpPr>
          <p:cNvPr id="586768" name="Group 16"/>
          <p:cNvGrpSpPr>
            <a:grpSpLocks/>
          </p:cNvGrpSpPr>
          <p:nvPr/>
        </p:nvGrpSpPr>
        <p:grpSpPr bwMode="auto">
          <a:xfrm>
            <a:off x="6972300" y="2663825"/>
            <a:ext cx="1524000" cy="2212975"/>
            <a:chOff x="4392" y="1678"/>
            <a:chExt cx="960" cy="1394"/>
          </a:xfrm>
        </p:grpSpPr>
        <p:grpSp>
          <p:nvGrpSpPr>
            <p:cNvPr id="73736" name="Group 10"/>
            <p:cNvGrpSpPr>
              <a:grpSpLocks/>
            </p:cNvGrpSpPr>
            <p:nvPr/>
          </p:nvGrpSpPr>
          <p:grpSpPr bwMode="auto">
            <a:xfrm>
              <a:off x="4440" y="1678"/>
              <a:ext cx="912" cy="1394"/>
              <a:chOff x="4272" y="1104"/>
              <a:chExt cx="912" cy="1394"/>
            </a:xfrm>
          </p:grpSpPr>
          <p:sp>
            <p:nvSpPr>
              <p:cNvPr id="586763" name="Line 11"/>
              <p:cNvSpPr>
                <a:spLocks noChangeShapeType="1"/>
              </p:cNvSpPr>
              <p:nvPr/>
            </p:nvSpPr>
            <p:spPr bwMode="auto">
              <a:xfrm>
                <a:off x="5184" y="1104"/>
                <a:ext cx="0" cy="1392"/>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86764" name="Line 12"/>
              <p:cNvSpPr>
                <a:spLocks noChangeShapeType="1"/>
              </p:cNvSpPr>
              <p:nvPr/>
            </p:nvSpPr>
            <p:spPr bwMode="auto">
              <a:xfrm>
                <a:off x="4272" y="2498"/>
                <a:ext cx="912"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586765" name="Text Box 13"/>
            <p:cNvSpPr txBox="1">
              <a:spLocks noChangeArrowheads="1"/>
            </p:cNvSpPr>
            <p:nvPr/>
          </p:nvSpPr>
          <p:spPr bwMode="auto">
            <a:xfrm>
              <a:off x="4392" y="2082"/>
              <a:ext cx="960"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b="1">
                  <a:solidFill>
                    <a:schemeClr val="tx2"/>
                  </a:solidFill>
                  <a:latin typeface="Arial" charset="0"/>
                  <a:ea typeface="ＭＳ Ｐゴシック" charset="0"/>
                  <a:cs typeface="ＭＳ Ｐゴシック" charset="0"/>
                </a:rPr>
                <a:t>Superficial incisional SSI</a:t>
              </a:r>
              <a:endParaRPr lang="en-GB" b="1">
                <a:solidFill>
                  <a:schemeClr val="tx2"/>
                </a:solidFill>
                <a:latin typeface="Arial" charset="0"/>
                <a:ea typeface="ＭＳ Ｐゴシック" charset="0"/>
                <a:cs typeface="ＭＳ Ｐゴシック" charset="0"/>
              </a:endParaRPr>
            </a:p>
          </p:txBody>
        </p:sp>
      </p:gr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86757"/>
                                        </p:tgtEl>
                                        <p:attrNameLst>
                                          <p:attrName>style.visibility</p:attrName>
                                        </p:attrNameLst>
                                      </p:cBhvr>
                                      <p:to>
                                        <p:strVal val="visible"/>
                                      </p:to>
                                    </p:set>
                                    <p:animEffect transition="in" filter="wipe(down)">
                                      <p:cBhvr>
                                        <p:cTn id="7" dur="1000"/>
                                        <p:tgtEl>
                                          <p:spTgt spid="5867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586766"/>
                                        </p:tgtEl>
                                        <p:attrNameLst>
                                          <p:attrName>style.visibility</p:attrName>
                                        </p:attrNameLst>
                                      </p:cBhvr>
                                      <p:to>
                                        <p:strVal val="visible"/>
                                      </p:to>
                                    </p:set>
                                    <p:animEffect transition="in" filter="wipe(up)">
                                      <p:cBhvr>
                                        <p:cTn id="12" dur="500"/>
                                        <p:tgtEl>
                                          <p:spTgt spid="5867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586767"/>
                                        </p:tgtEl>
                                        <p:attrNameLst>
                                          <p:attrName>style.visibility</p:attrName>
                                        </p:attrNameLst>
                                      </p:cBhvr>
                                      <p:to>
                                        <p:strVal val="visible"/>
                                      </p:to>
                                    </p:set>
                                    <p:animEffect transition="in" filter="wipe(up)">
                                      <p:cBhvr>
                                        <p:cTn id="17" dur="500"/>
                                        <p:tgtEl>
                                          <p:spTgt spid="5867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86768"/>
                                        </p:tgtEl>
                                        <p:attrNameLst>
                                          <p:attrName>style.visibility</p:attrName>
                                        </p:attrNameLst>
                                      </p:cBhvr>
                                      <p:to>
                                        <p:strVal val="visible"/>
                                      </p:to>
                                    </p:set>
                                    <p:animEffect transition="in" filter="wipe(left)">
                                      <p:cBhvr>
                                        <p:cTn id="22" dur="500"/>
                                        <p:tgtEl>
                                          <p:spTgt spid="5867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86755">
                                            <p:txEl>
                                              <p:pRg st="0" end="0"/>
                                            </p:txEl>
                                          </p:spTgt>
                                        </p:tgtEl>
                                        <p:attrNameLst>
                                          <p:attrName>style.visibility</p:attrName>
                                        </p:attrNameLst>
                                      </p:cBhvr>
                                      <p:to>
                                        <p:strVal val="visible"/>
                                      </p:to>
                                    </p:set>
                                    <p:animEffect transition="in" filter="strips(downRight)">
                                      <p:cBhvr>
                                        <p:cTn id="27" dur="500"/>
                                        <p:tgtEl>
                                          <p:spTgt spid="586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675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Deep Incisional SSI</a:t>
            </a:r>
          </a:p>
        </p:txBody>
      </p:sp>
      <p:sp>
        <p:nvSpPr>
          <p:cNvPr id="588803" name="Rectangle 3"/>
          <p:cNvSpPr>
            <a:spLocks noGrp="1" noChangeArrowheads="1"/>
          </p:cNvSpPr>
          <p:nvPr>
            <p:ph sz="quarter" idx="1"/>
          </p:nvPr>
        </p:nvSpPr>
        <p:spPr>
          <a:xfrm>
            <a:off x="381000" y="1676400"/>
            <a:ext cx="3886200" cy="3733800"/>
          </a:xfrm>
        </p:spPr>
        <p:txBody>
          <a:bodyPr>
            <a:normAutofit/>
          </a:bodyPr>
          <a:lstStyle/>
          <a:p>
            <a:pPr eaLnBrk="1" hangingPunct="1">
              <a:lnSpc>
                <a:spcPct val="80000"/>
              </a:lnSpc>
              <a:buFontTx/>
              <a:buNone/>
            </a:pPr>
            <a:r>
              <a:rPr lang="en-US" sz="2400" smtClean="0">
                <a:solidFill>
                  <a:schemeClr val="tx2"/>
                </a:solidFill>
                <a:latin typeface="Arial" pitchFamily="34" charset="0"/>
                <a:ea typeface="ＭＳ Ｐゴシック" pitchFamily="34" charset="-128"/>
              </a:rPr>
              <a:t>	</a:t>
            </a:r>
            <a:r>
              <a:rPr lang="en-US" sz="2400" smtClean="0">
                <a:latin typeface="Arial" pitchFamily="34" charset="0"/>
                <a:ea typeface="ＭＳ Ｐゴシック" pitchFamily="34" charset="-128"/>
              </a:rPr>
              <a:t>Infection occurs within 30 days after the operation if no implant is left in place or within 1 year if implant is in place and the infection appears to be related to the operation and the infection involves the deep soft tissue (e.g., fascia and muscle layers)</a:t>
            </a:r>
          </a:p>
        </p:txBody>
      </p:sp>
      <p:pic>
        <p:nvPicPr>
          <p:cNvPr id="75779" name="Picture 5"/>
          <p:cNvPicPr>
            <a:picLocks noChangeAspect="1" noChangeArrowheads="1"/>
          </p:cNvPicPr>
          <p:nvPr/>
        </p:nvPicPr>
        <p:blipFill>
          <a:blip r:embed="rId3"/>
          <a:srcRect/>
          <a:stretch>
            <a:fillRect/>
          </a:stretch>
        </p:blipFill>
        <p:spPr bwMode="auto">
          <a:xfrm>
            <a:off x="4895850" y="1676400"/>
            <a:ext cx="1984375" cy="3043238"/>
          </a:xfrm>
          <a:prstGeom prst="rect">
            <a:avLst/>
          </a:prstGeom>
          <a:noFill/>
          <a:ln w="9525">
            <a:noFill/>
            <a:miter lim="800000"/>
            <a:headEnd/>
            <a:tailEnd/>
          </a:ln>
        </p:spPr>
      </p:pic>
      <p:pic>
        <p:nvPicPr>
          <p:cNvPr id="75780" name="Picture 6"/>
          <p:cNvPicPr>
            <a:picLocks noChangeAspect="1" noChangeArrowheads="1"/>
          </p:cNvPicPr>
          <p:nvPr/>
        </p:nvPicPr>
        <p:blipFill>
          <a:blip r:embed="rId4"/>
          <a:srcRect/>
          <a:stretch>
            <a:fillRect/>
          </a:stretch>
        </p:blipFill>
        <p:spPr bwMode="auto">
          <a:xfrm>
            <a:off x="4895850" y="4648200"/>
            <a:ext cx="1981200" cy="1611313"/>
          </a:xfrm>
          <a:prstGeom prst="rect">
            <a:avLst/>
          </a:prstGeom>
          <a:noFill/>
          <a:ln w="9525">
            <a:noFill/>
            <a:miter lim="800000"/>
            <a:headEnd/>
            <a:tailEnd/>
          </a:ln>
        </p:spPr>
      </p:pic>
      <p:grpSp>
        <p:nvGrpSpPr>
          <p:cNvPr id="588818" name="Group 18"/>
          <p:cNvGrpSpPr>
            <a:grpSpLocks/>
          </p:cNvGrpSpPr>
          <p:nvPr/>
        </p:nvGrpSpPr>
        <p:grpSpPr bwMode="auto">
          <a:xfrm>
            <a:off x="2590800" y="5029200"/>
            <a:ext cx="2152650" cy="1066800"/>
            <a:chOff x="1632" y="3168"/>
            <a:chExt cx="1356" cy="672"/>
          </a:xfrm>
        </p:grpSpPr>
        <p:sp>
          <p:nvSpPr>
            <p:cNvPr id="588807" name="Text Box 7"/>
            <p:cNvSpPr txBox="1">
              <a:spLocks noChangeArrowheads="1"/>
            </p:cNvSpPr>
            <p:nvPr/>
          </p:nvSpPr>
          <p:spPr bwMode="auto">
            <a:xfrm>
              <a:off x="1632" y="3312"/>
              <a:ext cx="1152"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r">
                <a:spcBef>
                  <a:spcPct val="50000"/>
                </a:spcBef>
                <a:defRPr/>
              </a:pPr>
              <a:r>
                <a:rPr lang="en-GB" sz="1600">
                  <a:solidFill>
                    <a:schemeClr val="tx2"/>
                  </a:solidFill>
                  <a:effectLst>
                    <a:outerShdw blurRad="38100" dist="38100" dir="2700000" algn="tl">
                      <a:srgbClr val="000000"/>
                    </a:outerShdw>
                  </a:effectLst>
                  <a:latin typeface="Arial" charset="0"/>
                  <a:ea typeface="ＭＳ Ｐゴシック" charset="0"/>
                  <a:cs typeface="ＭＳ Ｐゴシック" charset="0"/>
                </a:rPr>
                <a:t>Deep soft tissue (fascia &amp; muscle)</a:t>
              </a:r>
              <a:endParaRPr lang="en-GB">
                <a:solidFill>
                  <a:schemeClr val="tx2"/>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588808" name="AutoShape 8"/>
            <p:cNvSpPr>
              <a:spLocks/>
            </p:cNvSpPr>
            <p:nvPr/>
          </p:nvSpPr>
          <p:spPr bwMode="auto">
            <a:xfrm>
              <a:off x="2796" y="3168"/>
              <a:ext cx="192" cy="672"/>
            </a:xfrm>
            <a:prstGeom prst="leftBrace">
              <a:avLst>
                <a:gd name="adj1" fmla="val 29167"/>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6000">
                <a:effectLst>
                  <a:outerShdw blurRad="38100" dist="38100" dir="2700000" algn="tl">
                    <a:srgbClr val="000000"/>
                  </a:outerShdw>
                </a:effectLst>
                <a:latin typeface="Arial" charset="0"/>
                <a:ea typeface="ＭＳ Ｐゴシック" charset="0"/>
                <a:cs typeface="ＭＳ Ｐゴシック" charset="0"/>
              </a:endParaRPr>
            </a:p>
          </p:txBody>
        </p:sp>
      </p:grpSp>
      <p:grpSp>
        <p:nvGrpSpPr>
          <p:cNvPr id="588819" name="Group 19"/>
          <p:cNvGrpSpPr>
            <a:grpSpLocks/>
          </p:cNvGrpSpPr>
          <p:nvPr/>
        </p:nvGrpSpPr>
        <p:grpSpPr bwMode="auto">
          <a:xfrm>
            <a:off x="7010400" y="2678113"/>
            <a:ext cx="1844675" cy="3581400"/>
            <a:chOff x="4416" y="1687"/>
            <a:chExt cx="1162" cy="2256"/>
          </a:xfrm>
        </p:grpSpPr>
        <p:sp>
          <p:nvSpPr>
            <p:cNvPr id="588809" name="Text Box 9"/>
            <p:cNvSpPr txBox="1">
              <a:spLocks noChangeArrowheads="1"/>
            </p:cNvSpPr>
            <p:nvPr/>
          </p:nvSpPr>
          <p:spPr bwMode="auto">
            <a:xfrm>
              <a:off x="4416" y="3337"/>
              <a:ext cx="1152" cy="3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b="1">
                  <a:solidFill>
                    <a:schemeClr val="tx2"/>
                  </a:solidFill>
                  <a:latin typeface="Arial" charset="0"/>
                  <a:ea typeface="ＭＳ Ｐゴシック" charset="0"/>
                  <a:cs typeface="ＭＳ Ｐゴシック" charset="0"/>
                </a:rPr>
                <a:t>Deep incisional SSI</a:t>
              </a:r>
              <a:endParaRPr lang="en-GB" b="1">
                <a:solidFill>
                  <a:schemeClr val="tx2"/>
                </a:solidFill>
                <a:latin typeface="Arial" charset="0"/>
                <a:ea typeface="ＭＳ Ｐゴシック" charset="0"/>
                <a:cs typeface="ＭＳ Ｐゴシック" charset="0"/>
              </a:endParaRPr>
            </a:p>
          </p:txBody>
        </p:sp>
        <p:grpSp>
          <p:nvGrpSpPr>
            <p:cNvPr id="75789" name="Group 10"/>
            <p:cNvGrpSpPr>
              <a:grpSpLocks/>
            </p:cNvGrpSpPr>
            <p:nvPr/>
          </p:nvGrpSpPr>
          <p:grpSpPr bwMode="auto">
            <a:xfrm>
              <a:off x="4474" y="1687"/>
              <a:ext cx="1104" cy="2256"/>
              <a:chOff x="4272" y="1104"/>
              <a:chExt cx="1104" cy="2256"/>
            </a:xfrm>
          </p:grpSpPr>
          <p:sp>
            <p:nvSpPr>
              <p:cNvPr id="588811" name="Line 11"/>
              <p:cNvSpPr>
                <a:spLocks noChangeShapeType="1"/>
              </p:cNvSpPr>
              <p:nvPr/>
            </p:nvSpPr>
            <p:spPr bwMode="auto">
              <a:xfrm>
                <a:off x="5376" y="1104"/>
                <a:ext cx="0" cy="2256"/>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88812" name="Line 12"/>
              <p:cNvSpPr>
                <a:spLocks noChangeShapeType="1"/>
              </p:cNvSpPr>
              <p:nvPr/>
            </p:nvSpPr>
            <p:spPr bwMode="auto">
              <a:xfrm>
                <a:off x="4272" y="3360"/>
                <a:ext cx="1104"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grpSp>
        <p:nvGrpSpPr>
          <p:cNvPr id="75783" name="Group 13"/>
          <p:cNvGrpSpPr>
            <a:grpSpLocks/>
          </p:cNvGrpSpPr>
          <p:nvPr/>
        </p:nvGrpSpPr>
        <p:grpSpPr bwMode="auto">
          <a:xfrm>
            <a:off x="7010400" y="2674938"/>
            <a:ext cx="1447800" cy="2212975"/>
            <a:chOff x="4272" y="1104"/>
            <a:chExt cx="912" cy="1394"/>
          </a:xfrm>
        </p:grpSpPr>
        <p:sp>
          <p:nvSpPr>
            <p:cNvPr id="588814" name="Line 14"/>
            <p:cNvSpPr>
              <a:spLocks noChangeShapeType="1"/>
            </p:cNvSpPr>
            <p:nvPr/>
          </p:nvSpPr>
          <p:spPr bwMode="auto">
            <a:xfrm>
              <a:off x="5184" y="1104"/>
              <a:ext cx="0" cy="139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88815" name="Line 15"/>
            <p:cNvSpPr>
              <a:spLocks noChangeShapeType="1"/>
            </p:cNvSpPr>
            <p:nvPr/>
          </p:nvSpPr>
          <p:spPr bwMode="auto">
            <a:xfrm>
              <a:off x="4272" y="2498"/>
              <a:ext cx="91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588816" name="Text Box 16"/>
          <p:cNvSpPr txBox="1">
            <a:spLocks noChangeArrowheads="1"/>
          </p:cNvSpPr>
          <p:nvPr/>
        </p:nvSpPr>
        <p:spPr bwMode="auto">
          <a:xfrm>
            <a:off x="6934200" y="3316288"/>
            <a:ext cx="15240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rgbClr val="FFFFFF"/>
                </a:solidFill>
                <a:latin typeface="Arial" charset="0"/>
                <a:ea typeface="ＭＳ Ｐゴシック" charset="0"/>
                <a:cs typeface="ＭＳ Ｐゴシック" charset="0"/>
              </a:rPr>
              <a:t>Superficial incisional SSI</a:t>
            </a:r>
            <a:endParaRPr lang="en-GB">
              <a:solidFill>
                <a:srgbClr val="FFFFFF"/>
              </a:solidFill>
              <a:latin typeface="Arial" charset="0"/>
              <a:ea typeface="ＭＳ Ｐゴシック" charset="0"/>
              <a:cs typeface="ＭＳ Ｐゴシック" charset="0"/>
            </a:endParaRPr>
          </a:p>
        </p:txBody>
      </p:sp>
      <p:sp>
        <p:nvSpPr>
          <p:cNvPr id="588817" name="Rectangle 17"/>
          <p:cNvSpPr>
            <a:spLocks noChangeArrowheads="1"/>
          </p:cNvSpPr>
          <p:nvPr/>
        </p:nvSpPr>
        <p:spPr bwMode="auto">
          <a:xfrm>
            <a:off x="684213" y="6489700"/>
            <a:ext cx="8382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88818"/>
                                        </p:tgtEl>
                                        <p:attrNameLst>
                                          <p:attrName>style.visibility</p:attrName>
                                        </p:attrNameLst>
                                      </p:cBhvr>
                                      <p:to>
                                        <p:strVal val="visible"/>
                                      </p:to>
                                    </p:set>
                                    <p:animEffect transition="in" filter="wipe(up)">
                                      <p:cBhvr>
                                        <p:cTn id="7" dur="500"/>
                                        <p:tgtEl>
                                          <p:spTgt spid="5888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88819"/>
                                        </p:tgtEl>
                                        <p:attrNameLst>
                                          <p:attrName>style.visibility</p:attrName>
                                        </p:attrNameLst>
                                      </p:cBhvr>
                                      <p:to>
                                        <p:strVal val="visible"/>
                                      </p:to>
                                    </p:set>
                                    <p:animEffect transition="in" filter="wipe(left)">
                                      <p:cBhvr>
                                        <p:cTn id="12" dur="500"/>
                                        <p:tgtEl>
                                          <p:spTgt spid="5888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88803">
                                            <p:txEl>
                                              <p:pRg st="0" end="0"/>
                                            </p:txEl>
                                          </p:spTgt>
                                        </p:tgtEl>
                                        <p:attrNameLst>
                                          <p:attrName>style.visibility</p:attrName>
                                        </p:attrNameLst>
                                      </p:cBhvr>
                                      <p:to>
                                        <p:strVal val="visible"/>
                                      </p:to>
                                    </p:set>
                                    <p:animEffect transition="in" filter="strips(downRight)">
                                      <p:cBhvr>
                                        <p:cTn id="17" dur="500"/>
                                        <p:tgtEl>
                                          <p:spTgt spid="588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Organ/Space SSI</a:t>
            </a:r>
          </a:p>
        </p:txBody>
      </p:sp>
      <p:sp>
        <p:nvSpPr>
          <p:cNvPr id="590851" name="Rectangle 3"/>
          <p:cNvSpPr>
            <a:spLocks noGrp="1" noChangeArrowheads="1"/>
          </p:cNvSpPr>
          <p:nvPr>
            <p:ph sz="quarter" idx="1"/>
          </p:nvPr>
        </p:nvSpPr>
        <p:spPr>
          <a:xfrm>
            <a:off x="381000" y="1676400"/>
            <a:ext cx="4114800" cy="3733800"/>
          </a:xfrm>
        </p:spPr>
        <p:txBody>
          <a:bodyPr>
            <a:normAutofit/>
          </a:bodyPr>
          <a:lstStyle/>
          <a:p>
            <a:pPr marL="347663" indent="-347663" eaLnBrk="1" hangingPunct="1">
              <a:lnSpc>
                <a:spcPct val="90000"/>
              </a:lnSpc>
              <a:buFontTx/>
              <a:buNone/>
            </a:pPr>
            <a:r>
              <a:rPr lang="en-US" sz="2200" smtClean="0">
                <a:latin typeface="Arial" pitchFamily="34" charset="0"/>
                <a:ea typeface="ＭＳ Ｐゴシック" pitchFamily="34" charset="-128"/>
              </a:rPr>
              <a:t>	Infection occurs within 30 days after the operation if no implant is left in place or within 1 year if implant is in place and the infection appears to be related to the operation and the infection involves any part of the anatomy, other than the incision, which was opened or manipulated during the operation</a:t>
            </a:r>
          </a:p>
        </p:txBody>
      </p:sp>
      <p:sp>
        <p:nvSpPr>
          <p:cNvPr id="590853" name="Text Box 5"/>
          <p:cNvSpPr txBox="1">
            <a:spLocks noChangeArrowheads="1"/>
          </p:cNvSpPr>
          <p:nvPr/>
        </p:nvSpPr>
        <p:spPr bwMode="auto">
          <a:xfrm>
            <a:off x="7070725" y="4143375"/>
            <a:ext cx="18288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latin typeface="Arial" charset="0"/>
                <a:ea typeface="ＭＳ Ｐゴシック" charset="0"/>
                <a:cs typeface="ＭＳ Ｐゴシック" charset="0"/>
              </a:rPr>
              <a:t>Deep incisional SSI</a:t>
            </a:r>
            <a:endParaRPr lang="en-GB">
              <a:latin typeface="Arial" charset="0"/>
              <a:ea typeface="ＭＳ Ｐゴシック" charset="0"/>
              <a:cs typeface="ＭＳ Ｐゴシック" charset="0"/>
            </a:endParaRPr>
          </a:p>
        </p:txBody>
      </p:sp>
      <p:grpSp>
        <p:nvGrpSpPr>
          <p:cNvPr id="77828" name="Group 6"/>
          <p:cNvGrpSpPr>
            <a:grpSpLocks/>
          </p:cNvGrpSpPr>
          <p:nvPr/>
        </p:nvGrpSpPr>
        <p:grpSpPr bwMode="auto">
          <a:xfrm>
            <a:off x="7162800" y="1524000"/>
            <a:ext cx="1752600" cy="3581400"/>
            <a:chOff x="4272" y="1104"/>
            <a:chExt cx="1104" cy="2256"/>
          </a:xfrm>
        </p:grpSpPr>
        <p:sp>
          <p:nvSpPr>
            <p:cNvPr id="590855" name="Line 7"/>
            <p:cNvSpPr>
              <a:spLocks noChangeShapeType="1"/>
            </p:cNvSpPr>
            <p:nvPr/>
          </p:nvSpPr>
          <p:spPr bwMode="auto">
            <a:xfrm>
              <a:off x="5376" y="1104"/>
              <a:ext cx="0" cy="2256"/>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90856" name="Line 8"/>
            <p:cNvSpPr>
              <a:spLocks noChangeShapeType="1"/>
            </p:cNvSpPr>
            <p:nvPr/>
          </p:nvSpPr>
          <p:spPr bwMode="auto">
            <a:xfrm>
              <a:off x="4272" y="3360"/>
              <a:ext cx="1104"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nvGrpSpPr>
          <p:cNvPr id="77829" name="Group 9"/>
          <p:cNvGrpSpPr>
            <a:grpSpLocks/>
          </p:cNvGrpSpPr>
          <p:nvPr/>
        </p:nvGrpSpPr>
        <p:grpSpPr bwMode="auto">
          <a:xfrm>
            <a:off x="7070725" y="1520825"/>
            <a:ext cx="1447800" cy="2212975"/>
            <a:chOff x="4272" y="1104"/>
            <a:chExt cx="912" cy="1394"/>
          </a:xfrm>
        </p:grpSpPr>
        <p:sp>
          <p:nvSpPr>
            <p:cNvPr id="590858" name="Line 10"/>
            <p:cNvSpPr>
              <a:spLocks noChangeShapeType="1"/>
            </p:cNvSpPr>
            <p:nvPr/>
          </p:nvSpPr>
          <p:spPr bwMode="auto">
            <a:xfrm>
              <a:off x="5184" y="1104"/>
              <a:ext cx="0" cy="1392"/>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90859" name="Line 11"/>
            <p:cNvSpPr>
              <a:spLocks noChangeShapeType="1"/>
            </p:cNvSpPr>
            <p:nvPr/>
          </p:nvSpPr>
          <p:spPr bwMode="auto">
            <a:xfrm>
              <a:off x="4272" y="2498"/>
              <a:ext cx="912" cy="0"/>
            </a:xfrm>
            <a:prstGeom prst="line">
              <a:avLst/>
            </a:prstGeom>
            <a:noFill/>
            <a:ln w="2857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sp>
        <p:nvSpPr>
          <p:cNvPr id="590860" name="Text Box 12"/>
          <p:cNvSpPr txBox="1">
            <a:spLocks noChangeArrowheads="1"/>
          </p:cNvSpPr>
          <p:nvPr/>
        </p:nvSpPr>
        <p:spPr bwMode="auto">
          <a:xfrm>
            <a:off x="6994525" y="2162175"/>
            <a:ext cx="1524000" cy="58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rgbClr val="FFFFFF"/>
                </a:solidFill>
                <a:latin typeface="Arial" charset="0"/>
                <a:ea typeface="ＭＳ Ｐゴシック" charset="0"/>
                <a:cs typeface="ＭＳ Ｐゴシック" charset="0"/>
              </a:rPr>
              <a:t>Superficial incisional SSI</a:t>
            </a:r>
            <a:endParaRPr lang="en-GB">
              <a:solidFill>
                <a:srgbClr val="FFFFFF"/>
              </a:solidFill>
              <a:latin typeface="Arial" charset="0"/>
              <a:ea typeface="ＭＳ Ｐゴシック" charset="0"/>
              <a:cs typeface="ＭＳ Ｐゴシック" charset="0"/>
            </a:endParaRPr>
          </a:p>
        </p:txBody>
      </p:sp>
      <p:pic>
        <p:nvPicPr>
          <p:cNvPr id="77831" name="Picture 13"/>
          <p:cNvPicPr>
            <a:picLocks noChangeAspect="1" noChangeArrowheads="1"/>
          </p:cNvPicPr>
          <p:nvPr/>
        </p:nvPicPr>
        <p:blipFill>
          <a:blip r:embed="rId3"/>
          <a:srcRect/>
          <a:stretch>
            <a:fillRect/>
          </a:stretch>
        </p:blipFill>
        <p:spPr bwMode="auto">
          <a:xfrm>
            <a:off x="4953000" y="381000"/>
            <a:ext cx="1976438" cy="6280150"/>
          </a:xfrm>
          <a:prstGeom prst="rect">
            <a:avLst/>
          </a:prstGeom>
          <a:noFill/>
          <a:ln w="9525">
            <a:noFill/>
            <a:miter lim="800000"/>
            <a:headEnd/>
            <a:tailEnd/>
          </a:ln>
        </p:spPr>
      </p:pic>
      <p:grpSp>
        <p:nvGrpSpPr>
          <p:cNvPr id="590870" name="Group 22"/>
          <p:cNvGrpSpPr>
            <a:grpSpLocks/>
          </p:cNvGrpSpPr>
          <p:nvPr/>
        </p:nvGrpSpPr>
        <p:grpSpPr bwMode="auto">
          <a:xfrm>
            <a:off x="6918325" y="5334000"/>
            <a:ext cx="2149475" cy="1219200"/>
            <a:chOff x="4358" y="3360"/>
            <a:chExt cx="1354" cy="768"/>
          </a:xfrm>
        </p:grpSpPr>
        <p:sp>
          <p:nvSpPr>
            <p:cNvPr id="590862" name="Text Box 14"/>
            <p:cNvSpPr txBox="1">
              <a:spLocks noChangeArrowheads="1"/>
            </p:cNvSpPr>
            <p:nvPr/>
          </p:nvSpPr>
          <p:spPr bwMode="auto">
            <a:xfrm>
              <a:off x="4358" y="3656"/>
              <a:ext cx="1152"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b="1">
                  <a:solidFill>
                    <a:schemeClr val="tx2"/>
                  </a:solidFill>
                  <a:latin typeface="Arial" charset="0"/>
                  <a:ea typeface="ＭＳ Ｐゴシック" charset="0"/>
                  <a:cs typeface="ＭＳ Ｐゴシック" charset="0"/>
                </a:rPr>
                <a:t>Organ/space SSI</a:t>
              </a:r>
              <a:endParaRPr lang="en-GB" b="1">
                <a:solidFill>
                  <a:schemeClr val="tx2"/>
                </a:solidFill>
                <a:latin typeface="Arial" charset="0"/>
                <a:ea typeface="ＭＳ Ｐゴシック" charset="0"/>
                <a:cs typeface="ＭＳ Ｐゴシック" charset="0"/>
              </a:endParaRPr>
            </a:p>
          </p:txBody>
        </p:sp>
        <p:grpSp>
          <p:nvGrpSpPr>
            <p:cNvPr id="77838" name="Group 15"/>
            <p:cNvGrpSpPr>
              <a:grpSpLocks/>
            </p:cNvGrpSpPr>
            <p:nvPr/>
          </p:nvGrpSpPr>
          <p:grpSpPr bwMode="auto">
            <a:xfrm>
              <a:off x="4416" y="3360"/>
              <a:ext cx="1296" cy="768"/>
              <a:chOff x="4272" y="3360"/>
              <a:chExt cx="1296" cy="768"/>
            </a:xfrm>
          </p:grpSpPr>
          <p:sp>
            <p:nvSpPr>
              <p:cNvPr id="590864" name="Line 16"/>
              <p:cNvSpPr>
                <a:spLocks noChangeShapeType="1"/>
              </p:cNvSpPr>
              <p:nvPr/>
            </p:nvSpPr>
            <p:spPr bwMode="auto">
              <a:xfrm>
                <a:off x="5568" y="3360"/>
                <a:ext cx="0" cy="768"/>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sp>
            <p:nvSpPr>
              <p:cNvPr id="590865" name="Line 17"/>
              <p:cNvSpPr>
                <a:spLocks noChangeShapeType="1"/>
              </p:cNvSpPr>
              <p:nvPr/>
            </p:nvSpPr>
            <p:spPr bwMode="auto">
              <a:xfrm>
                <a:off x="4272" y="4128"/>
                <a:ext cx="1296"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cs typeface="ＭＳ Ｐゴシック" charset="0"/>
                </a:endParaRPr>
              </a:p>
            </p:txBody>
          </p:sp>
        </p:grpSp>
      </p:grpSp>
      <p:grpSp>
        <p:nvGrpSpPr>
          <p:cNvPr id="590869" name="Group 21"/>
          <p:cNvGrpSpPr>
            <a:grpSpLocks/>
          </p:cNvGrpSpPr>
          <p:nvPr/>
        </p:nvGrpSpPr>
        <p:grpSpPr bwMode="auto">
          <a:xfrm>
            <a:off x="3197225" y="5410200"/>
            <a:ext cx="1679575" cy="1165225"/>
            <a:chOff x="2014" y="3408"/>
            <a:chExt cx="1058" cy="734"/>
          </a:xfrm>
        </p:grpSpPr>
        <p:sp>
          <p:nvSpPr>
            <p:cNvPr id="590866" name="Text Box 18"/>
            <p:cNvSpPr txBox="1">
              <a:spLocks noChangeArrowheads="1"/>
            </p:cNvSpPr>
            <p:nvPr/>
          </p:nvSpPr>
          <p:spPr bwMode="auto">
            <a:xfrm>
              <a:off x="2014" y="3665"/>
              <a:ext cx="984" cy="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600">
                  <a:solidFill>
                    <a:schemeClr val="tx2"/>
                  </a:solidFill>
                  <a:effectLst>
                    <a:outerShdw blurRad="38100" dist="38100" dir="2700000" algn="tl">
                      <a:srgbClr val="000000"/>
                    </a:outerShdw>
                  </a:effectLst>
                  <a:latin typeface="Arial" charset="0"/>
                  <a:ea typeface="ＭＳ Ｐゴシック" charset="0"/>
                  <a:cs typeface="ＭＳ Ｐゴシック" charset="0"/>
                </a:rPr>
                <a:t>Organ/space</a:t>
              </a:r>
              <a:endParaRPr lang="en-GB">
                <a:solidFill>
                  <a:schemeClr val="tx2"/>
                </a:solidFill>
                <a:effectLst>
                  <a:outerShdw blurRad="38100" dist="38100" dir="2700000" algn="tl">
                    <a:srgbClr val="000000"/>
                  </a:outerShdw>
                </a:effectLst>
                <a:latin typeface="Arial" charset="0"/>
                <a:ea typeface="ＭＳ Ｐゴシック" charset="0"/>
                <a:cs typeface="ＭＳ Ｐゴシック" charset="0"/>
              </a:endParaRPr>
            </a:p>
          </p:txBody>
        </p:sp>
        <p:sp>
          <p:nvSpPr>
            <p:cNvPr id="590867" name="AutoShape 19"/>
            <p:cNvSpPr>
              <a:spLocks/>
            </p:cNvSpPr>
            <p:nvPr/>
          </p:nvSpPr>
          <p:spPr bwMode="auto">
            <a:xfrm>
              <a:off x="2880" y="3408"/>
              <a:ext cx="192" cy="734"/>
            </a:xfrm>
            <a:prstGeom prst="leftBrace">
              <a:avLst>
                <a:gd name="adj1" fmla="val 31858"/>
                <a:gd name="adj2" fmla="val 50000"/>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6600">
                <a:effectLst>
                  <a:outerShdw blurRad="38100" dist="38100" dir="2700000" algn="tl">
                    <a:srgbClr val="000000"/>
                  </a:outerShdw>
                </a:effectLst>
                <a:latin typeface="Arial" charset="0"/>
                <a:ea typeface="ＭＳ Ｐゴシック" charset="0"/>
                <a:cs typeface="ＭＳ Ｐゴシック" charset="0"/>
              </a:endParaRPr>
            </a:p>
          </p:txBody>
        </p:sp>
      </p:grpSp>
      <p:sp>
        <p:nvSpPr>
          <p:cNvPr id="590868" name="Rectangle 20"/>
          <p:cNvSpPr>
            <a:spLocks noChangeArrowheads="1"/>
          </p:cNvSpPr>
          <p:nvPr/>
        </p:nvSpPr>
        <p:spPr bwMode="auto">
          <a:xfrm>
            <a:off x="609600" y="6324600"/>
            <a:ext cx="8382000" cy="517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1999;20:250-278.</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590869"/>
                                        </p:tgtEl>
                                        <p:attrNameLst>
                                          <p:attrName>style.visibility</p:attrName>
                                        </p:attrNameLst>
                                      </p:cBhvr>
                                      <p:to>
                                        <p:strVal val="visible"/>
                                      </p:to>
                                    </p:set>
                                    <p:animEffect transition="in" filter="wipe(up)">
                                      <p:cBhvr>
                                        <p:cTn id="7" dur="500"/>
                                        <p:tgtEl>
                                          <p:spTgt spid="590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90870"/>
                                        </p:tgtEl>
                                        <p:attrNameLst>
                                          <p:attrName>style.visibility</p:attrName>
                                        </p:attrNameLst>
                                      </p:cBhvr>
                                      <p:to>
                                        <p:strVal val="visible"/>
                                      </p:to>
                                    </p:set>
                                    <p:animEffect transition="in" filter="wipe(left)">
                                      <p:cBhvr>
                                        <p:cTn id="12" dur="500"/>
                                        <p:tgtEl>
                                          <p:spTgt spid="59087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0851">
                                            <p:txEl>
                                              <p:pRg st="0" end="0"/>
                                            </p:txEl>
                                          </p:spTgt>
                                        </p:tgtEl>
                                        <p:attrNameLst>
                                          <p:attrName>style.visibility</p:attrName>
                                        </p:attrNameLst>
                                      </p:cBhvr>
                                      <p:to>
                                        <p:strVal val="visible"/>
                                      </p:to>
                                    </p:set>
                                    <p:animEffect transition="in" filter="strips(downRight)">
                                      <p:cBhvr>
                                        <p:cTn id="17" dur="500"/>
                                        <p:tgtEl>
                                          <p:spTgt spid="590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0851"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normAutofit/>
          </a:bodyPr>
          <a:lstStyle/>
          <a:p>
            <a:pPr eaLnBrk="1" hangingPunct="1"/>
            <a:r>
              <a:rPr lang="en-US" sz="4000" smtClean="0">
                <a:latin typeface="Arial" pitchFamily="34" charset="0"/>
                <a:ea typeface="ＭＳ Ｐゴシック" pitchFamily="34" charset="-128"/>
              </a:rPr>
              <a:t>SSI – Risk Factors</a:t>
            </a:r>
            <a:br>
              <a:rPr lang="en-US" sz="4000" smtClean="0">
                <a:latin typeface="Arial" pitchFamily="34" charset="0"/>
                <a:ea typeface="ＭＳ Ｐゴシック" pitchFamily="34" charset="-128"/>
              </a:rPr>
            </a:br>
            <a:r>
              <a:rPr lang="en-US" sz="2900" smtClean="0">
                <a:latin typeface="Arial" pitchFamily="34" charset="0"/>
                <a:ea typeface="ＭＳ Ｐゴシック" pitchFamily="34" charset="-128"/>
              </a:rPr>
              <a:t>Operation Factors</a:t>
            </a:r>
          </a:p>
        </p:txBody>
      </p:sp>
      <p:sp>
        <p:nvSpPr>
          <p:cNvPr id="596995" name="Rectangle 3"/>
          <p:cNvSpPr>
            <a:spLocks noGrp="1" noChangeArrowheads="1"/>
          </p:cNvSpPr>
          <p:nvPr>
            <p:ph type="body" sz="half" idx="4294967295"/>
          </p:nvPr>
        </p:nvSpPr>
        <p:spPr>
          <a:xfrm>
            <a:off x="0" y="2286000"/>
            <a:ext cx="4191000" cy="3810000"/>
          </a:xfrm>
        </p:spPr>
        <p:txBody>
          <a:bodyPr/>
          <a:lstStyle/>
          <a:p>
            <a:pPr eaLnBrk="1" hangingPunct="1">
              <a:lnSpc>
                <a:spcPct val="80000"/>
              </a:lnSpc>
            </a:pPr>
            <a:r>
              <a:rPr lang="en-US" sz="2400" smtClean="0">
                <a:latin typeface="Arial" pitchFamily="34" charset="0"/>
                <a:ea typeface="ＭＳ Ｐゴシック" pitchFamily="34" charset="-128"/>
              </a:rPr>
              <a:t>Duration of surgical scrub</a:t>
            </a:r>
          </a:p>
          <a:p>
            <a:pPr eaLnBrk="1" hangingPunct="1">
              <a:lnSpc>
                <a:spcPct val="80000"/>
              </a:lnSpc>
            </a:pPr>
            <a:r>
              <a:rPr lang="en-US" sz="2400" smtClean="0">
                <a:latin typeface="Arial" pitchFamily="34" charset="0"/>
                <a:ea typeface="ＭＳ Ｐゴシック" pitchFamily="34" charset="-128"/>
              </a:rPr>
              <a:t>Maintain body temp</a:t>
            </a:r>
          </a:p>
          <a:p>
            <a:pPr eaLnBrk="1" hangingPunct="1">
              <a:lnSpc>
                <a:spcPct val="80000"/>
              </a:lnSpc>
            </a:pPr>
            <a:r>
              <a:rPr lang="en-US" sz="2400" smtClean="0">
                <a:latin typeface="Arial" pitchFamily="34" charset="0"/>
                <a:ea typeface="ＭＳ Ｐゴシック" pitchFamily="34" charset="-128"/>
              </a:rPr>
              <a:t>Skin antisepsis</a:t>
            </a:r>
          </a:p>
          <a:p>
            <a:pPr eaLnBrk="1" hangingPunct="1">
              <a:lnSpc>
                <a:spcPct val="80000"/>
              </a:lnSpc>
            </a:pPr>
            <a:r>
              <a:rPr lang="en-US" sz="2400" smtClean="0">
                <a:latin typeface="Arial" pitchFamily="34" charset="0"/>
                <a:ea typeface="ＭＳ Ｐゴシック" pitchFamily="34" charset="-128"/>
              </a:rPr>
              <a:t>Preoperative shaving</a:t>
            </a:r>
          </a:p>
          <a:p>
            <a:pPr eaLnBrk="1" hangingPunct="1">
              <a:lnSpc>
                <a:spcPct val="80000"/>
              </a:lnSpc>
            </a:pPr>
            <a:r>
              <a:rPr lang="en-US" sz="2400" smtClean="0">
                <a:latin typeface="Arial" pitchFamily="34" charset="0"/>
                <a:ea typeface="ＭＳ Ｐゴシック" pitchFamily="34" charset="-128"/>
              </a:rPr>
              <a:t>Duration of operation</a:t>
            </a:r>
          </a:p>
          <a:p>
            <a:pPr eaLnBrk="1" hangingPunct="1">
              <a:lnSpc>
                <a:spcPct val="80000"/>
              </a:lnSpc>
            </a:pPr>
            <a:r>
              <a:rPr lang="en-US" sz="2400" smtClean="0">
                <a:latin typeface="Arial" pitchFamily="34" charset="0"/>
                <a:ea typeface="ＭＳ Ｐゴシック" pitchFamily="34" charset="-128"/>
              </a:rPr>
              <a:t>Antimicrobial prophylaxis</a:t>
            </a:r>
          </a:p>
          <a:p>
            <a:pPr eaLnBrk="1" hangingPunct="1">
              <a:lnSpc>
                <a:spcPct val="80000"/>
              </a:lnSpc>
            </a:pPr>
            <a:r>
              <a:rPr lang="en-US" sz="2400" smtClean="0">
                <a:latin typeface="Arial" pitchFamily="34" charset="0"/>
                <a:ea typeface="ＭＳ Ｐゴシック" pitchFamily="34" charset="-128"/>
              </a:rPr>
              <a:t>Operating room ventilation</a:t>
            </a:r>
          </a:p>
          <a:p>
            <a:pPr eaLnBrk="1" hangingPunct="1">
              <a:lnSpc>
                <a:spcPct val="80000"/>
              </a:lnSpc>
            </a:pPr>
            <a:r>
              <a:rPr lang="en-US" sz="2400" smtClean="0">
                <a:latin typeface="Arial" pitchFamily="34" charset="0"/>
                <a:ea typeface="ＭＳ Ｐゴシック" pitchFamily="34" charset="-128"/>
              </a:rPr>
              <a:t>Inadequate sterilization of instruments</a:t>
            </a:r>
          </a:p>
        </p:txBody>
      </p:sp>
      <p:sp>
        <p:nvSpPr>
          <p:cNvPr id="596996" name="Text Box 4"/>
          <p:cNvSpPr txBox="1">
            <a:spLocks noChangeArrowheads="1"/>
          </p:cNvSpPr>
          <p:nvPr/>
        </p:nvSpPr>
        <p:spPr bwMode="auto">
          <a:xfrm>
            <a:off x="685800" y="1600200"/>
            <a:ext cx="76962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endParaRPr lang="en-US" sz="2000" b="1">
              <a:latin typeface="Times New Roman" charset="0"/>
              <a:ea typeface="ＭＳ Ｐゴシック" charset="0"/>
              <a:cs typeface="ＭＳ Ｐゴシック" charset="0"/>
            </a:endParaRPr>
          </a:p>
        </p:txBody>
      </p:sp>
      <p:sp>
        <p:nvSpPr>
          <p:cNvPr id="596997" name="Rectangle 5"/>
          <p:cNvSpPr>
            <a:spLocks noChangeArrowheads="1"/>
          </p:cNvSpPr>
          <p:nvPr/>
        </p:nvSpPr>
        <p:spPr bwMode="auto">
          <a:xfrm>
            <a:off x="684213" y="6489700"/>
            <a:ext cx="8382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sp>
        <p:nvSpPr>
          <p:cNvPr id="596998" name="Rectangle 6"/>
          <p:cNvSpPr>
            <a:spLocks noChangeArrowheads="1"/>
          </p:cNvSpPr>
          <p:nvPr/>
        </p:nvSpPr>
        <p:spPr bwMode="auto">
          <a:xfrm>
            <a:off x="4800600" y="2209800"/>
            <a:ext cx="3733800" cy="3657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spcBef>
                <a:spcPct val="20000"/>
              </a:spcBef>
              <a:buFontTx/>
              <a:buChar char="•"/>
              <a:defRPr/>
            </a:pPr>
            <a:r>
              <a:rPr lang="en-US">
                <a:latin typeface="Times New Roman" charset="0"/>
                <a:ea typeface="ＭＳ Ｐゴシック" charset="0"/>
                <a:cs typeface="ＭＳ Ｐゴシック" charset="0"/>
              </a:rPr>
              <a:t>Foreign material at surgical site</a:t>
            </a:r>
          </a:p>
          <a:p>
            <a:pPr marL="342900" indent="-342900">
              <a:lnSpc>
                <a:spcPct val="80000"/>
              </a:lnSpc>
              <a:spcBef>
                <a:spcPct val="20000"/>
              </a:spcBef>
              <a:buFontTx/>
              <a:buChar char="•"/>
              <a:defRPr/>
            </a:pPr>
            <a:r>
              <a:rPr lang="en-US">
                <a:latin typeface="Times New Roman" charset="0"/>
                <a:ea typeface="ＭＳ Ｐゴシック" charset="0"/>
                <a:cs typeface="ＭＳ Ｐゴシック" charset="0"/>
              </a:rPr>
              <a:t>Surgical drains</a:t>
            </a:r>
          </a:p>
          <a:p>
            <a:pPr marL="342900" indent="-342900">
              <a:lnSpc>
                <a:spcPct val="80000"/>
              </a:lnSpc>
              <a:spcBef>
                <a:spcPct val="20000"/>
              </a:spcBef>
              <a:buFontTx/>
              <a:buChar char="•"/>
              <a:defRPr/>
            </a:pPr>
            <a:r>
              <a:rPr lang="en-US">
                <a:latin typeface="Times New Roman" charset="0"/>
                <a:ea typeface="ＭＳ Ｐゴシック" charset="0"/>
                <a:cs typeface="ＭＳ Ｐゴシック" charset="0"/>
              </a:rPr>
              <a:t>Surgical technique</a:t>
            </a:r>
          </a:p>
          <a:p>
            <a:pPr marL="742950" lvl="1" indent="-285750">
              <a:lnSpc>
                <a:spcPct val="80000"/>
              </a:lnSpc>
              <a:spcBef>
                <a:spcPct val="20000"/>
              </a:spcBef>
              <a:buFontTx/>
              <a:buChar char="–"/>
              <a:defRPr/>
            </a:pPr>
            <a:r>
              <a:rPr lang="en-US">
                <a:latin typeface="Times New Roman" charset="0"/>
                <a:ea typeface="ＭＳ Ｐゴシック" charset="0"/>
                <a:cs typeface="ＭＳ Ｐゴシック" charset="0"/>
              </a:rPr>
              <a:t>Poor hemostasis</a:t>
            </a:r>
          </a:p>
          <a:p>
            <a:pPr marL="742950" lvl="1" indent="-285750">
              <a:lnSpc>
                <a:spcPct val="80000"/>
              </a:lnSpc>
              <a:spcBef>
                <a:spcPct val="20000"/>
              </a:spcBef>
              <a:buFontTx/>
              <a:buChar char="–"/>
              <a:defRPr/>
            </a:pPr>
            <a:r>
              <a:rPr lang="en-US">
                <a:latin typeface="Times New Roman" charset="0"/>
                <a:ea typeface="ＭＳ Ｐゴシック" charset="0"/>
                <a:cs typeface="ＭＳ Ｐゴシック" charset="0"/>
              </a:rPr>
              <a:t>Failure to obliterate dead space </a:t>
            </a:r>
          </a:p>
          <a:p>
            <a:pPr marL="742950" lvl="1" indent="-285750">
              <a:lnSpc>
                <a:spcPct val="80000"/>
              </a:lnSpc>
              <a:spcBef>
                <a:spcPct val="20000"/>
              </a:spcBef>
              <a:buFontTx/>
              <a:buChar char="–"/>
              <a:defRPr/>
            </a:pPr>
            <a:r>
              <a:rPr lang="en-US">
                <a:latin typeface="Times New Roman" charset="0"/>
                <a:ea typeface="ＭＳ Ｐゴシック" charset="0"/>
                <a:cs typeface="ＭＳ Ｐゴシック" charset="0"/>
              </a:rPr>
              <a:t>Tissue trauma</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96995">
                                            <p:txEl>
                                              <p:pRg st="0" end="0"/>
                                            </p:txEl>
                                          </p:spTgt>
                                        </p:tgtEl>
                                        <p:attrNameLst>
                                          <p:attrName>style.visibility</p:attrName>
                                        </p:attrNameLst>
                                      </p:cBhvr>
                                      <p:to>
                                        <p:strVal val="visible"/>
                                      </p:to>
                                    </p:set>
                                    <p:animEffect transition="in" filter="strips(downRight)">
                                      <p:cBhvr>
                                        <p:cTn id="7" dur="500"/>
                                        <p:tgtEl>
                                          <p:spTgt spid="596995">
                                            <p:txEl>
                                              <p:pRg st="0" end="0"/>
                                            </p:txEl>
                                          </p:spTgt>
                                        </p:tgtEl>
                                      </p:cBhvr>
                                    </p:animEffect>
                                  </p:childTnLst>
                                  <p:subTnLst>
                                    <p:animClr clrSpc="rgb" dir="cw">
                                      <p:cBhvr override="childStyle">
                                        <p:cTn dur="1" fill="hold" display="0" masterRel="nextClick" afterEffect="1"/>
                                        <p:tgtEl>
                                          <p:spTgt spid="596995">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96995">
                                            <p:txEl>
                                              <p:pRg st="1" end="1"/>
                                            </p:txEl>
                                          </p:spTgt>
                                        </p:tgtEl>
                                        <p:attrNameLst>
                                          <p:attrName>style.visibility</p:attrName>
                                        </p:attrNameLst>
                                      </p:cBhvr>
                                      <p:to>
                                        <p:strVal val="visible"/>
                                      </p:to>
                                    </p:set>
                                    <p:animEffect transition="in" filter="strips(downRight)">
                                      <p:cBhvr>
                                        <p:cTn id="12" dur="500"/>
                                        <p:tgtEl>
                                          <p:spTgt spid="596995">
                                            <p:txEl>
                                              <p:pRg st="1" end="1"/>
                                            </p:txEl>
                                          </p:spTgt>
                                        </p:tgtEl>
                                      </p:cBhvr>
                                    </p:animEffect>
                                  </p:childTnLst>
                                  <p:subTnLst>
                                    <p:animClr clrSpc="rgb" dir="cw">
                                      <p:cBhvr override="childStyle">
                                        <p:cTn dur="1" fill="hold" display="0" masterRel="nextClick" afterEffect="1"/>
                                        <p:tgtEl>
                                          <p:spTgt spid="596995">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6995">
                                            <p:txEl>
                                              <p:pRg st="2" end="2"/>
                                            </p:txEl>
                                          </p:spTgt>
                                        </p:tgtEl>
                                        <p:attrNameLst>
                                          <p:attrName>style.visibility</p:attrName>
                                        </p:attrNameLst>
                                      </p:cBhvr>
                                      <p:to>
                                        <p:strVal val="visible"/>
                                      </p:to>
                                    </p:set>
                                    <p:animEffect transition="in" filter="strips(downRight)">
                                      <p:cBhvr>
                                        <p:cTn id="17" dur="500"/>
                                        <p:tgtEl>
                                          <p:spTgt spid="596995">
                                            <p:txEl>
                                              <p:pRg st="2" end="2"/>
                                            </p:txEl>
                                          </p:spTgt>
                                        </p:tgtEl>
                                      </p:cBhvr>
                                    </p:animEffect>
                                  </p:childTnLst>
                                  <p:subTnLst>
                                    <p:animClr clrSpc="rgb" dir="cw">
                                      <p:cBhvr override="childStyle">
                                        <p:cTn dur="1" fill="hold" display="0" masterRel="nextClick" afterEffect="1"/>
                                        <p:tgtEl>
                                          <p:spTgt spid="596995">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96995">
                                            <p:txEl>
                                              <p:pRg st="3" end="3"/>
                                            </p:txEl>
                                          </p:spTgt>
                                        </p:tgtEl>
                                        <p:attrNameLst>
                                          <p:attrName>style.visibility</p:attrName>
                                        </p:attrNameLst>
                                      </p:cBhvr>
                                      <p:to>
                                        <p:strVal val="visible"/>
                                      </p:to>
                                    </p:set>
                                    <p:animEffect transition="in" filter="strips(downRight)">
                                      <p:cBhvr>
                                        <p:cTn id="22" dur="500"/>
                                        <p:tgtEl>
                                          <p:spTgt spid="596995">
                                            <p:txEl>
                                              <p:pRg st="3" end="3"/>
                                            </p:txEl>
                                          </p:spTgt>
                                        </p:tgtEl>
                                      </p:cBhvr>
                                    </p:animEffect>
                                  </p:childTnLst>
                                  <p:subTnLst>
                                    <p:animClr clrSpc="rgb" dir="cw">
                                      <p:cBhvr override="childStyle">
                                        <p:cTn dur="1" fill="hold" display="0" masterRel="nextClick" afterEffect="1"/>
                                        <p:tgtEl>
                                          <p:spTgt spid="596995">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96995">
                                            <p:txEl>
                                              <p:pRg st="4" end="4"/>
                                            </p:txEl>
                                          </p:spTgt>
                                        </p:tgtEl>
                                        <p:attrNameLst>
                                          <p:attrName>style.visibility</p:attrName>
                                        </p:attrNameLst>
                                      </p:cBhvr>
                                      <p:to>
                                        <p:strVal val="visible"/>
                                      </p:to>
                                    </p:set>
                                    <p:animEffect transition="in" filter="strips(downRight)">
                                      <p:cBhvr>
                                        <p:cTn id="27" dur="500"/>
                                        <p:tgtEl>
                                          <p:spTgt spid="596995">
                                            <p:txEl>
                                              <p:pRg st="4" end="4"/>
                                            </p:txEl>
                                          </p:spTgt>
                                        </p:tgtEl>
                                      </p:cBhvr>
                                    </p:animEffect>
                                  </p:childTnLst>
                                  <p:subTnLst>
                                    <p:animClr clrSpc="rgb" dir="cw">
                                      <p:cBhvr override="childStyle">
                                        <p:cTn dur="1" fill="hold" display="0" masterRel="nextClick" afterEffect="1"/>
                                        <p:tgtEl>
                                          <p:spTgt spid="596995">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96995">
                                            <p:txEl>
                                              <p:pRg st="5" end="5"/>
                                            </p:txEl>
                                          </p:spTgt>
                                        </p:tgtEl>
                                        <p:attrNameLst>
                                          <p:attrName>style.visibility</p:attrName>
                                        </p:attrNameLst>
                                      </p:cBhvr>
                                      <p:to>
                                        <p:strVal val="visible"/>
                                      </p:to>
                                    </p:set>
                                    <p:animEffect transition="in" filter="strips(downRight)">
                                      <p:cBhvr>
                                        <p:cTn id="32" dur="500"/>
                                        <p:tgtEl>
                                          <p:spTgt spid="596995">
                                            <p:txEl>
                                              <p:pRg st="5" end="5"/>
                                            </p:txEl>
                                          </p:spTgt>
                                        </p:tgtEl>
                                      </p:cBhvr>
                                    </p:animEffect>
                                  </p:childTnLst>
                                  <p:subTnLst>
                                    <p:animClr clrSpc="rgb" dir="cw">
                                      <p:cBhvr override="childStyle">
                                        <p:cTn dur="1" fill="hold" display="0" masterRel="nextClick" afterEffect="1"/>
                                        <p:tgtEl>
                                          <p:spTgt spid="596995">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96995">
                                            <p:txEl>
                                              <p:pRg st="6" end="6"/>
                                            </p:txEl>
                                          </p:spTgt>
                                        </p:tgtEl>
                                        <p:attrNameLst>
                                          <p:attrName>style.visibility</p:attrName>
                                        </p:attrNameLst>
                                      </p:cBhvr>
                                      <p:to>
                                        <p:strVal val="visible"/>
                                      </p:to>
                                    </p:set>
                                    <p:animEffect transition="in" filter="strips(downRight)">
                                      <p:cBhvr>
                                        <p:cTn id="37" dur="500"/>
                                        <p:tgtEl>
                                          <p:spTgt spid="596995">
                                            <p:txEl>
                                              <p:pRg st="6" end="6"/>
                                            </p:txEl>
                                          </p:spTgt>
                                        </p:tgtEl>
                                      </p:cBhvr>
                                    </p:animEffect>
                                  </p:childTnLst>
                                  <p:subTnLst>
                                    <p:animClr clrSpc="rgb" dir="cw">
                                      <p:cBhvr override="childStyle">
                                        <p:cTn dur="1" fill="hold" display="0" masterRel="nextClick" afterEffect="1"/>
                                        <p:tgtEl>
                                          <p:spTgt spid="596995">
                                            <p:txEl>
                                              <p:pRg st="6" end="6"/>
                                            </p:txEl>
                                          </p:spTgt>
                                        </p:tgtEl>
                                        <p:attrNameLst>
                                          <p:attrName>ppt_c</p:attrName>
                                        </p:attrNameLst>
                                      </p:cBhvr>
                                      <p:to>
                                        <a:schemeClr val="accent1"/>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596995">
                                            <p:txEl>
                                              <p:pRg st="7" end="7"/>
                                            </p:txEl>
                                          </p:spTgt>
                                        </p:tgtEl>
                                        <p:attrNameLst>
                                          <p:attrName>style.visibility</p:attrName>
                                        </p:attrNameLst>
                                      </p:cBhvr>
                                      <p:to>
                                        <p:strVal val="visible"/>
                                      </p:to>
                                    </p:set>
                                    <p:animEffect transition="in" filter="strips(downRight)">
                                      <p:cBhvr>
                                        <p:cTn id="42" dur="500"/>
                                        <p:tgtEl>
                                          <p:spTgt spid="596995">
                                            <p:txEl>
                                              <p:pRg st="7" end="7"/>
                                            </p:txEl>
                                          </p:spTgt>
                                        </p:tgtEl>
                                      </p:cBhvr>
                                    </p:animEffect>
                                  </p:childTnLst>
                                  <p:subTnLst>
                                    <p:animClr clrSpc="rgb" dir="cw">
                                      <p:cBhvr override="childStyle">
                                        <p:cTn dur="1" fill="hold" display="0" masterRel="nextClick" afterEffect="1"/>
                                        <p:tgtEl>
                                          <p:spTgt spid="596995">
                                            <p:txEl>
                                              <p:pRg st="7" end="7"/>
                                            </p:txEl>
                                          </p:spTgt>
                                        </p:tgtEl>
                                        <p:attrNameLst>
                                          <p:attrName>ppt_c</p:attrName>
                                        </p:attrNameLst>
                                      </p:cBhvr>
                                      <p:to>
                                        <a:schemeClr val="accent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596998">
                                            <p:txEl>
                                              <p:pRg st="0" end="0"/>
                                            </p:txEl>
                                          </p:spTgt>
                                        </p:tgtEl>
                                        <p:attrNameLst>
                                          <p:attrName>style.visibility</p:attrName>
                                        </p:attrNameLst>
                                      </p:cBhvr>
                                      <p:to>
                                        <p:strVal val="visible"/>
                                      </p:to>
                                    </p:set>
                                    <p:animEffect transition="in" filter="strips(downRight)">
                                      <p:cBhvr>
                                        <p:cTn id="47" dur="500"/>
                                        <p:tgtEl>
                                          <p:spTgt spid="596998">
                                            <p:txEl>
                                              <p:pRg st="0" end="0"/>
                                            </p:txEl>
                                          </p:spTgt>
                                        </p:tgtEl>
                                      </p:cBhvr>
                                    </p:animEffect>
                                  </p:childTnLst>
                                  <p:subTnLst>
                                    <p:animClr clrSpc="rgb" dir="cw">
                                      <p:cBhvr override="childStyle">
                                        <p:cTn dur="1" fill="hold" display="0" masterRel="nextClick" afterEffect="1"/>
                                        <p:tgtEl>
                                          <p:spTgt spid="596998">
                                            <p:txEl>
                                              <p:pRg st="0" end="0"/>
                                            </p:txEl>
                                          </p:spTgt>
                                        </p:tgtEl>
                                        <p:attrNameLst>
                                          <p:attrName>ppt_c</p:attrName>
                                        </p:attrNameLst>
                                      </p:cBhvr>
                                      <p:to>
                                        <a:schemeClr val="accent1"/>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96998">
                                            <p:txEl>
                                              <p:pRg st="1" end="1"/>
                                            </p:txEl>
                                          </p:spTgt>
                                        </p:tgtEl>
                                        <p:attrNameLst>
                                          <p:attrName>style.visibility</p:attrName>
                                        </p:attrNameLst>
                                      </p:cBhvr>
                                      <p:to>
                                        <p:strVal val="visible"/>
                                      </p:to>
                                    </p:set>
                                    <p:animEffect transition="in" filter="strips(downRight)">
                                      <p:cBhvr>
                                        <p:cTn id="52" dur="500"/>
                                        <p:tgtEl>
                                          <p:spTgt spid="596998">
                                            <p:txEl>
                                              <p:pRg st="1" end="1"/>
                                            </p:txEl>
                                          </p:spTgt>
                                        </p:tgtEl>
                                      </p:cBhvr>
                                    </p:animEffect>
                                  </p:childTnLst>
                                  <p:subTnLst>
                                    <p:animClr clrSpc="rgb" dir="cw">
                                      <p:cBhvr override="childStyle">
                                        <p:cTn dur="1" fill="hold" display="0" masterRel="nextClick" afterEffect="1"/>
                                        <p:tgtEl>
                                          <p:spTgt spid="596998">
                                            <p:txEl>
                                              <p:pRg st="1" end="1"/>
                                            </p:txEl>
                                          </p:spTgt>
                                        </p:tgtEl>
                                        <p:attrNameLst>
                                          <p:attrName>ppt_c</p:attrName>
                                        </p:attrNameLst>
                                      </p:cBhvr>
                                      <p:to>
                                        <a:schemeClr val="accent1"/>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596998">
                                            <p:txEl>
                                              <p:pRg st="2" end="2"/>
                                            </p:txEl>
                                          </p:spTgt>
                                        </p:tgtEl>
                                        <p:attrNameLst>
                                          <p:attrName>style.visibility</p:attrName>
                                        </p:attrNameLst>
                                      </p:cBhvr>
                                      <p:to>
                                        <p:strVal val="visible"/>
                                      </p:to>
                                    </p:set>
                                    <p:animEffect transition="in" filter="strips(downRight)">
                                      <p:cBhvr>
                                        <p:cTn id="57" dur="500"/>
                                        <p:tgtEl>
                                          <p:spTgt spid="596998">
                                            <p:txEl>
                                              <p:pRg st="2" end="2"/>
                                            </p:txEl>
                                          </p:spTgt>
                                        </p:tgtEl>
                                      </p:cBhvr>
                                    </p:animEffect>
                                  </p:childTnLst>
                                  <p:subTnLst>
                                    <p:animClr clrSpc="rgb" dir="cw">
                                      <p:cBhvr override="childStyle">
                                        <p:cTn dur="1" fill="hold" display="0" masterRel="nextClick" afterEffect="1"/>
                                        <p:tgtEl>
                                          <p:spTgt spid="596998">
                                            <p:txEl>
                                              <p:pRg st="2" end="2"/>
                                            </p:txEl>
                                          </p:spTgt>
                                        </p:tgtEl>
                                        <p:attrNameLst>
                                          <p:attrName>ppt_c</p:attrName>
                                        </p:attrNameLst>
                                      </p:cBhvr>
                                      <p:to>
                                        <a:schemeClr val="accent1"/>
                                      </p:to>
                                    </p:animClr>
                                  </p:sub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596998">
                                            <p:txEl>
                                              <p:pRg st="3" end="3"/>
                                            </p:txEl>
                                          </p:spTgt>
                                        </p:tgtEl>
                                        <p:attrNameLst>
                                          <p:attrName>style.visibility</p:attrName>
                                        </p:attrNameLst>
                                      </p:cBhvr>
                                      <p:to>
                                        <p:strVal val="visible"/>
                                      </p:to>
                                    </p:set>
                                    <p:animEffect transition="in" filter="strips(downRight)">
                                      <p:cBhvr>
                                        <p:cTn id="62" dur="500"/>
                                        <p:tgtEl>
                                          <p:spTgt spid="596998">
                                            <p:txEl>
                                              <p:pRg st="3" end="3"/>
                                            </p:txEl>
                                          </p:spTgt>
                                        </p:tgtEl>
                                      </p:cBhvr>
                                    </p:animEffect>
                                  </p:childTnLst>
                                  <p:subTnLst>
                                    <p:animClr clrSpc="rgb" dir="cw">
                                      <p:cBhvr override="childStyle">
                                        <p:cTn dur="1" fill="hold" display="0" masterRel="nextClick" afterEffect="1"/>
                                        <p:tgtEl>
                                          <p:spTgt spid="596998">
                                            <p:txEl>
                                              <p:pRg st="3" end="3"/>
                                            </p:txEl>
                                          </p:spTgt>
                                        </p:tgtEl>
                                        <p:attrNameLst>
                                          <p:attrName>ppt_c</p:attrName>
                                        </p:attrNameLst>
                                      </p:cBhvr>
                                      <p:to>
                                        <a:schemeClr val="accent1"/>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596998">
                                            <p:txEl>
                                              <p:pRg st="4" end="4"/>
                                            </p:txEl>
                                          </p:spTgt>
                                        </p:tgtEl>
                                        <p:attrNameLst>
                                          <p:attrName>style.visibility</p:attrName>
                                        </p:attrNameLst>
                                      </p:cBhvr>
                                      <p:to>
                                        <p:strVal val="visible"/>
                                      </p:to>
                                    </p:set>
                                    <p:animEffect transition="in" filter="strips(downRight)">
                                      <p:cBhvr>
                                        <p:cTn id="67" dur="500"/>
                                        <p:tgtEl>
                                          <p:spTgt spid="596998">
                                            <p:txEl>
                                              <p:pRg st="4" end="4"/>
                                            </p:txEl>
                                          </p:spTgt>
                                        </p:tgtEl>
                                      </p:cBhvr>
                                    </p:animEffect>
                                  </p:childTnLst>
                                  <p:subTnLst>
                                    <p:animClr clrSpc="rgb" dir="cw">
                                      <p:cBhvr override="childStyle">
                                        <p:cTn dur="1" fill="hold" display="0" masterRel="nextClick" afterEffect="1"/>
                                        <p:tgtEl>
                                          <p:spTgt spid="596998">
                                            <p:txEl>
                                              <p:pRg st="4" end="4"/>
                                            </p:txEl>
                                          </p:spTgt>
                                        </p:tgtEl>
                                        <p:attrNameLst>
                                          <p:attrName>ppt_c</p:attrName>
                                        </p:attrNameLst>
                                      </p:cBhvr>
                                      <p:to>
                                        <a:schemeClr val="accent1"/>
                                      </p:to>
                                    </p:animClr>
                                  </p:subTnLst>
                                </p:cTn>
                              </p:par>
                            </p:childTnLst>
                          </p:cTn>
                        </p:par>
                      </p:childTnLst>
                    </p:cTn>
                  </p:par>
                  <p:par>
                    <p:cTn id="68" fill="hold" nodeType="clickPar">
                      <p:stCondLst>
                        <p:cond delay="indefinite"/>
                      </p:stCondLst>
                      <p:childTnLst>
                        <p:par>
                          <p:cTn id="69" fill="hold" nodeType="withGroup">
                            <p:stCondLst>
                              <p:cond delay="0"/>
                            </p:stCondLst>
                            <p:childTnLst>
                              <p:par>
                                <p:cTn id="70" presetID="18" presetClass="entr" presetSubtype="6" fill="hold" grpId="0" nodeType="clickEffect">
                                  <p:stCondLst>
                                    <p:cond delay="0"/>
                                  </p:stCondLst>
                                  <p:childTnLst>
                                    <p:set>
                                      <p:cBhvr>
                                        <p:cTn id="71" dur="1" fill="hold">
                                          <p:stCondLst>
                                            <p:cond delay="0"/>
                                          </p:stCondLst>
                                        </p:cTn>
                                        <p:tgtEl>
                                          <p:spTgt spid="596998">
                                            <p:txEl>
                                              <p:pRg st="5" end="5"/>
                                            </p:txEl>
                                          </p:spTgt>
                                        </p:tgtEl>
                                        <p:attrNameLst>
                                          <p:attrName>style.visibility</p:attrName>
                                        </p:attrNameLst>
                                      </p:cBhvr>
                                      <p:to>
                                        <p:strVal val="visible"/>
                                      </p:to>
                                    </p:set>
                                    <p:animEffect transition="in" filter="strips(downRight)">
                                      <p:cBhvr>
                                        <p:cTn id="72" dur="500"/>
                                        <p:tgtEl>
                                          <p:spTgt spid="596998">
                                            <p:txEl>
                                              <p:pRg st="5" end="5"/>
                                            </p:txEl>
                                          </p:spTgt>
                                        </p:tgtEl>
                                      </p:cBhvr>
                                    </p:animEffect>
                                  </p:childTnLst>
                                  <p:subTnLst>
                                    <p:animClr clrSpc="rgb" dir="cw">
                                      <p:cBhvr override="childStyle">
                                        <p:cTn dur="1" fill="hold" display="0" masterRel="nextClick" afterEffect="1"/>
                                        <p:tgtEl>
                                          <p:spTgt spid="596998">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995" grpId="0" build="p" bldLvl="5"/>
      <p:bldP spid="596998"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Sepsis</a:t>
            </a:r>
            <a:endParaRPr lang="en-US" smtClean="0">
              <a:ea typeface="+mj-ea"/>
              <a:cs typeface="+mj-cs"/>
            </a:endParaRPr>
          </a:p>
        </p:txBody>
      </p:sp>
      <p:sp>
        <p:nvSpPr>
          <p:cNvPr id="32771" name="Rectangle 3"/>
          <p:cNvSpPr>
            <a:spLocks noGrp="1" noChangeArrowheads="1"/>
          </p:cNvSpPr>
          <p:nvPr>
            <p:ph sz="quarter" idx="1"/>
          </p:nvPr>
        </p:nvSpPr>
        <p:spPr>
          <a:xfrm>
            <a:off x="685800" y="1981200"/>
            <a:ext cx="7772400" cy="1524000"/>
          </a:xfrm>
        </p:spPr>
        <p:txBody>
          <a:bodyPr>
            <a:normAutofit/>
          </a:bodyPr>
          <a:lstStyle/>
          <a:p>
            <a:pPr eaLnBrk="1" hangingPunct="1">
              <a:buFontTx/>
              <a:buNone/>
            </a:pPr>
            <a:r>
              <a:rPr lang="en-US" sz="3600" b="1" smtClean="0">
                <a:effectLst>
                  <a:outerShdw blurRad="38100" dist="38100" dir="2700000" algn="tl">
                    <a:srgbClr val="C0C0C0"/>
                  </a:outerShdw>
                </a:effectLst>
                <a:latin typeface="Times New Roman" pitchFamily="18" charset="0"/>
                <a:ea typeface="ＭＳ Ｐゴシック" pitchFamily="34" charset="-128"/>
              </a:rPr>
              <a:t>Definition: SIRS plus evidence of local or systemic infection.</a:t>
            </a:r>
          </a:p>
        </p:txBody>
      </p:sp>
      <p:sp>
        <p:nvSpPr>
          <p:cNvPr id="32772" name="Rectangle 4"/>
          <p:cNvSpPr>
            <a:spLocks noChangeArrowheads="1"/>
          </p:cNvSpPr>
          <p:nvPr/>
        </p:nvSpPr>
        <p:spPr bwMode="auto">
          <a:xfrm>
            <a:off x="685800" y="3200400"/>
            <a:ext cx="7772400" cy="1143000"/>
          </a:xfrm>
          <a:prstGeom prst="rect">
            <a:avLst/>
          </a:prstGeom>
          <a:noFill/>
          <a:ln w="9525">
            <a:noFill/>
            <a:miter lim="800000"/>
            <a:headEnd/>
            <a:tailEnd/>
          </a:ln>
        </p:spPr>
        <p:txBody>
          <a:bodyPr anchor="ctr"/>
          <a:lstStyle/>
          <a:p>
            <a:pPr algn="ctr" eaLnBrk="1" hangingPunct="1"/>
            <a:r>
              <a:rPr lang="en-US" sz="4800" b="1">
                <a:solidFill>
                  <a:schemeClr val="tx2"/>
                </a:solidFill>
                <a:effectLst>
                  <a:outerShdw blurRad="38100" dist="38100" dir="2700000" algn="tl">
                    <a:srgbClr val="C0C0C0"/>
                  </a:outerShdw>
                </a:effectLst>
              </a:rPr>
              <a:t>Septic Shock</a:t>
            </a:r>
          </a:p>
        </p:txBody>
      </p:sp>
      <p:sp>
        <p:nvSpPr>
          <p:cNvPr id="32773" name="Rectangle 5"/>
          <p:cNvSpPr>
            <a:spLocks noChangeArrowheads="1"/>
          </p:cNvSpPr>
          <p:nvPr/>
        </p:nvSpPr>
        <p:spPr bwMode="auto">
          <a:xfrm>
            <a:off x="838200" y="4495800"/>
            <a:ext cx="7772400" cy="1524000"/>
          </a:xfrm>
          <a:prstGeom prst="rect">
            <a:avLst/>
          </a:prstGeom>
          <a:noFill/>
          <a:ln w="9525">
            <a:noFill/>
            <a:miter lim="800000"/>
            <a:headEnd/>
            <a:tailEnd/>
          </a:ln>
        </p:spPr>
        <p:txBody>
          <a:bodyPr/>
          <a:lstStyle/>
          <a:p>
            <a:pPr marL="342900" indent="-342900" eaLnBrk="1" hangingPunct="1">
              <a:spcBef>
                <a:spcPct val="20000"/>
              </a:spcBef>
            </a:pPr>
            <a:r>
              <a:rPr lang="en-US" sz="3600" b="1">
                <a:effectLst>
                  <a:outerShdw blurRad="38100" dist="38100" dir="2700000" algn="tl">
                    <a:srgbClr val="C0C0C0"/>
                  </a:outerShdw>
                </a:effectLst>
                <a:latin typeface="Times New Roman" pitchFamily="18" charset="0"/>
              </a:rPr>
              <a:t>Definition: Sepsis plus end organ hypoprofusion. Mortality of up to 40%</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a:xfrm>
            <a:off x="612775" y="228600"/>
            <a:ext cx="8153400" cy="990600"/>
          </a:xfrm>
        </p:spPr>
        <p:txBody>
          <a:bodyPr>
            <a:normAutofit/>
          </a:bodyPr>
          <a:lstStyle/>
          <a:p>
            <a:pPr eaLnBrk="1" hangingPunct="1"/>
            <a:r>
              <a:rPr lang="en-US" sz="4000" smtClean="0">
                <a:latin typeface="Arial" pitchFamily="34" charset="0"/>
                <a:ea typeface="ＭＳ Ｐゴシック" pitchFamily="34" charset="-128"/>
              </a:rPr>
              <a:t>SSI – Risk Factors</a:t>
            </a:r>
            <a:br>
              <a:rPr lang="en-US" sz="4000" smtClean="0">
                <a:latin typeface="Arial" pitchFamily="34" charset="0"/>
                <a:ea typeface="ＭＳ Ｐゴシック" pitchFamily="34" charset="-128"/>
              </a:rPr>
            </a:br>
            <a:r>
              <a:rPr lang="en-US" sz="2900" smtClean="0">
                <a:latin typeface="Arial" pitchFamily="34" charset="0"/>
                <a:ea typeface="ＭＳ Ｐゴシック" pitchFamily="34" charset="-128"/>
              </a:rPr>
              <a:t>Patient Characteristics</a:t>
            </a:r>
          </a:p>
        </p:txBody>
      </p:sp>
      <p:sp>
        <p:nvSpPr>
          <p:cNvPr id="599043" name="Rectangle 3"/>
          <p:cNvSpPr>
            <a:spLocks noGrp="1" noChangeArrowheads="1"/>
          </p:cNvSpPr>
          <p:nvPr>
            <p:ph sz="quarter" idx="1"/>
          </p:nvPr>
        </p:nvSpPr>
        <p:spPr>
          <a:xfrm>
            <a:off x="685800" y="1752600"/>
            <a:ext cx="3886200" cy="4114800"/>
          </a:xfrm>
        </p:spPr>
        <p:txBody>
          <a:bodyPr/>
          <a:lstStyle/>
          <a:p>
            <a:pPr eaLnBrk="1" hangingPunct="1">
              <a:lnSpc>
                <a:spcPct val="95000"/>
              </a:lnSpc>
              <a:spcBef>
                <a:spcPct val="10000"/>
              </a:spcBef>
            </a:pPr>
            <a:r>
              <a:rPr lang="en-US" sz="2000" smtClean="0">
                <a:latin typeface="Arial" pitchFamily="34" charset="0"/>
                <a:ea typeface="ＭＳ Ｐゴシック" pitchFamily="34" charset="-128"/>
              </a:rPr>
              <a:t>Age</a:t>
            </a:r>
          </a:p>
          <a:p>
            <a:pPr eaLnBrk="1" hangingPunct="1">
              <a:lnSpc>
                <a:spcPct val="95000"/>
              </a:lnSpc>
              <a:spcBef>
                <a:spcPct val="10000"/>
              </a:spcBef>
            </a:pPr>
            <a:r>
              <a:rPr lang="en-US" sz="2000" smtClean="0">
                <a:latin typeface="Arial" pitchFamily="34" charset="0"/>
                <a:ea typeface="ＭＳ Ｐゴシック" pitchFamily="34" charset="-128"/>
              </a:rPr>
              <a:t>Diabetes</a:t>
            </a:r>
          </a:p>
          <a:p>
            <a:pPr lvl="1" eaLnBrk="1" hangingPunct="1">
              <a:lnSpc>
                <a:spcPct val="95000"/>
              </a:lnSpc>
              <a:spcBef>
                <a:spcPct val="10000"/>
              </a:spcBef>
            </a:pPr>
            <a:r>
              <a:rPr lang="en-US" sz="1800" smtClean="0">
                <a:latin typeface="Arial" pitchFamily="34" charset="0"/>
                <a:ea typeface="ＭＳ Ｐゴシック" pitchFamily="34" charset="-128"/>
              </a:rPr>
              <a:t>HbA</a:t>
            </a:r>
            <a:r>
              <a:rPr lang="en-US" sz="1800" baseline="-25000" smtClean="0">
                <a:latin typeface="Arial" pitchFamily="34" charset="0"/>
                <a:ea typeface="ＭＳ Ｐゴシック" pitchFamily="34" charset="-128"/>
              </a:rPr>
              <a:t>1C</a:t>
            </a:r>
            <a:r>
              <a:rPr lang="en-US" sz="1800" smtClean="0">
                <a:latin typeface="Arial" pitchFamily="34" charset="0"/>
                <a:ea typeface="ＭＳ Ｐゴシック" pitchFamily="34" charset="-128"/>
              </a:rPr>
              <a:t> and SSI</a:t>
            </a:r>
          </a:p>
          <a:p>
            <a:pPr lvl="1" eaLnBrk="1" hangingPunct="1">
              <a:lnSpc>
                <a:spcPct val="95000"/>
              </a:lnSpc>
              <a:spcBef>
                <a:spcPct val="10000"/>
              </a:spcBef>
            </a:pPr>
            <a:r>
              <a:rPr lang="en-US" sz="1800" smtClean="0">
                <a:latin typeface="Arial" pitchFamily="34" charset="0"/>
                <a:ea typeface="ＭＳ Ｐゴシック" pitchFamily="34" charset="-128"/>
              </a:rPr>
              <a:t>Glucose &gt; 200 mg/dL postoperative period </a:t>
            </a:r>
            <a:br>
              <a:rPr lang="en-US" sz="1800" smtClean="0">
                <a:latin typeface="Arial" pitchFamily="34" charset="0"/>
                <a:ea typeface="ＭＳ Ｐゴシック" pitchFamily="34" charset="-128"/>
              </a:rPr>
            </a:br>
            <a:r>
              <a:rPr lang="en-US" sz="1800" smtClean="0">
                <a:latin typeface="Arial" pitchFamily="34" charset="0"/>
                <a:ea typeface="ＭＳ Ｐゴシック" pitchFamily="34" charset="-128"/>
              </a:rPr>
              <a:t>(&lt;48 hours)</a:t>
            </a:r>
          </a:p>
          <a:p>
            <a:pPr eaLnBrk="1" hangingPunct="1">
              <a:lnSpc>
                <a:spcPct val="95000"/>
              </a:lnSpc>
              <a:spcBef>
                <a:spcPct val="10000"/>
              </a:spcBef>
            </a:pPr>
            <a:r>
              <a:rPr lang="en-US" sz="2000" smtClean="0">
                <a:latin typeface="Arial" pitchFamily="34" charset="0"/>
                <a:ea typeface="ＭＳ Ｐゴシック" pitchFamily="34" charset="-128"/>
              </a:rPr>
              <a:t>Nicotine use: delays primary wound healing</a:t>
            </a:r>
          </a:p>
          <a:p>
            <a:pPr eaLnBrk="1" hangingPunct="1">
              <a:lnSpc>
                <a:spcPct val="95000"/>
              </a:lnSpc>
              <a:spcBef>
                <a:spcPct val="10000"/>
              </a:spcBef>
            </a:pPr>
            <a:r>
              <a:rPr lang="en-US" sz="2000" smtClean="0">
                <a:latin typeface="Arial" pitchFamily="34" charset="0"/>
                <a:ea typeface="ＭＳ Ｐゴシック" pitchFamily="34" charset="-128"/>
              </a:rPr>
              <a:t>Steroid use: controversial</a:t>
            </a:r>
          </a:p>
          <a:p>
            <a:pPr eaLnBrk="1" hangingPunct="1">
              <a:lnSpc>
                <a:spcPct val="95000"/>
              </a:lnSpc>
              <a:spcBef>
                <a:spcPct val="10000"/>
              </a:spcBef>
            </a:pPr>
            <a:r>
              <a:rPr lang="en-US" sz="2000" smtClean="0">
                <a:latin typeface="Arial" pitchFamily="34" charset="0"/>
                <a:ea typeface="ＭＳ Ｐゴシック" pitchFamily="34" charset="-128"/>
              </a:rPr>
              <a:t>Malnutrition: no epidemiological association</a:t>
            </a:r>
          </a:p>
          <a:p>
            <a:pPr eaLnBrk="1" hangingPunct="1">
              <a:lnSpc>
                <a:spcPct val="95000"/>
              </a:lnSpc>
              <a:spcBef>
                <a:spcPct val="10000"/>
              </a:spcBef>
            </a:pPr>
            <a:r>
              <a:rPr lang="en-US" sz="2000" smtClean="0">
                <a:latin typeface="Arial" pitchFamily="34" charset="0"/>
                <a:ea typeface="ＭＳ Ｐゴシック" pitchFamily="34" charset="-128"/>
              </a:rPr>
              <a:t>Obesity: 20% over ideal body weight</a:t>
            </a:r>
          </a:p>
        </p:txBody>
      </p:sp>
      <p:sp>
        <p:nvSpPr>
          <p:cNvPr id="599044" name="Rectangle 4"/>
          <p:cNvSpPr>
            <a:spLocks noChangeArrowheads="1"/>
          </p:cNvSpPr>
          <p:nvPr/>
        </p:nvSpPr>
        <p:spPr bwMode="auto">
          <a:xfrm>
            <a:off x="684213" y="6489700"/>
            <a:ext cx="83820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atin typeface="Arial" charset="0"/>
                <a:ea typeface="ＭＳ Ｐゴシック" charset="0"/>
                <a:cs typeface="ＭＳ Ｐゴシック" charset="0"/>
              </a:rPr>
              <a:t>Mangram AJ et al. </a:t>
            </a:r>
            <a:r>
              <a:rPr lang="en-US" i="1">
                <a:latin typeface="Arial" charset="0"/>
                <a:ea typeface="ＭＳ Ｐゴシック" charset="0"/>
                <a:cs typeface="ＭＳ Ｐゴシック" charset="0"/>
              </a:rPr>
              <a:t>Infect Control Hosp Epidemiol.</a:t>
            </a:r>
            <a:r>
              <a:rPr lang="en-US">
                <a:latin typeface="Arial" charset="0"/>
                <a:ea typeface="ＭＳ Ｐゴシック" charset="0"/>
                <a:cs typeface="ＭＳ Ｐゴシック" charset="0"/>
              </a:rPr>
              <a:t> 1999;20:250-278.</a:t>
            </a:r>
          </a:p>
        </p:txBody>
      </p:sp>
      <p:sp>
        <p:nvSpPr>
          <p:cNvPr id="599045" name="Rectangle 5"/>
          <p:cNvSpPr>
            <a:spLocks noChangeArrowheads="1"/>
          </p:cNvSpPr>
          <p:nvPr/>
        </p:nvSpPr>
        <p:spPr bwMode="auto">
          <a:xfrm>
            <a:off x="4724400" y="1828800"/>
            <a:ext cx="40386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Prolonged preoperative stay: surrogate of the severity </a:t>
            </a:r>
            <a:br>
              <a:rPr lang="en-US" sz="2000">
                <a:latin typeface="Times New Roman" charset="0"/>
                <a:ea typeface="ＭＳ Ｐゴシック" charset="0"/>
                <a:cs typeface="ＭＳ Ｐゴシック" charset="0"/>
              </a:rPr>
            </a:br>
            <a:r>
              <a:rPr lang="en-US" sz="2000">
                <a:latin typeface="Times New Roman" charset="0"/>
                <a:ea typeface="ＭＳ Ｐゴシック" charset="0"/>
                <a:cs typeface="ＭＳ Ｐゴシック" charset="0"/>
              </a:rPr>
              <a:t>of illness and comorbid conditions</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Preoperative nares colonization with </a:t>
            </a:r>
            <a:r>
              <a:rPr lang="en-US" sz="2000" i="1">
                <a:latin typeface="Times New Roman" charset="0"/>
                <a:ea typeface="ＭＳ Ｐゴシック" charset="0"/>
                <a:cs typeface="ＭＳ Ｐゴシック" charset="0"/>
              </a:rPr>
              <a:t>Staphylococcus aureus</a:t>
            </a:r>
            <a:r>
              <a:rPr lang="en-US" sz="2000">
                <a:latin typeface="Times New Roman" charset="0"/>
                <a:ea typeface="ＭＳ Ｐゴシック" charset="0"/>
                <a:cs typeface="ＭＳ Ｐゴシック" charset="0"/>
              </a:rPr>
              <a:t>: </a:t>
            </a:r>
            <a:br>
              <a:rPr lang="en-US" sz="2000">
                <a:latin typeface="Times New Roman" charset="0"/>
                <a:ea typeface="ＭＳ Ｐゴシック" charset="0"/>
                <a:cs typeface="ＭＳ Ｐゴシック" charset="0"/>
              </a:rPr>
            </a:br>
            <a:r>
              <a:rPr lang="en-US" sz="2000">
                <a:latin typeface="Times New Roman" charset="0"/>
                <a:ea typeface="ＭＳ Ｐゴシック" charset="0"/>
                <a:cs typeface="ＭＳ Ｐゴシック" charset="0"/>
              </a:rPr>
              <a:t>significant association</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Perioperative transfusion: controversial</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Coexistent infections at a remote body site</a:t>
            </a:r>
          </a:p>
          <a:p>
            <a:pPr marL="342900" indent="-342900">
              <a:lnSpc>
                <a:spcPct val="95000"/>
              </a:lnSpc>
              <a:spcBef>
                <a:spcPct val="10000"/>
              </a:spcBef>
              <a:buFontTx/>
              <a:buChar char="•"/>
              <a:defRPr/>
            </a:pPr>
            <a:r>
              <a:rPr lang="en-US" sz="2000">
                <a:latin typeface="Times New Roman" charset="0"/>
                <a:ea typeface="ＭＳ Ｐゴシック" charset="0"/>
                <a:cs typeface="ＭＳ Ｐゴシック" charset="0"/>
              </a:rPr>
              <a:t>Altered immune response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599043">
                                            <p:txEl>
                                              <p:pRg st="0" end="0"/>
                                            </p:txEl>
                                          </p:spTgt>
                                        </p:tgtEl>
                                        <p:attrNameLst>
                                          <p:attrName>style.visibility</p:attrName>
                                        </p:attrNameLst>
                                      </p:cBhvr>
                                      <p:to>
                                        <p:strVal val="visible"/>
                                      </p:to>
                                    </p:set>
                                    <p:animEffect transition="in" filter="strips(downRight)">
                                      <p:cBhvr>
                                        <p:cTn id="7" dur="500"/>
                                        <p:tgtEl>
                                          <p:spTgt spid="599043">
                                            <p:txEl>
                                              <p:pRg st="0" end="0"/>
                                            </p:txEl>
                                          </p:spTgt>
                                        </p:tgtEl>
                                      </p:cBhvr>
                                    </p:animEffect>
                                  </p:childTnLst>
                                  <p:subTnLst>
                                    <p:animClr clrSpc="rgb" dir="cw">
                                      <p:cBhvr override="childStyle">
                                        <p:cTn dur="1" fill="hold" display="0" masterRel="nextClick" afterEffect="1"/>
                                        <p:tgtEl>
                                          <p:spTgt spid="599043">
                                            <p:txEl>
                                              <p:pRg st="0" end="0"/>
                                            </p:txEl>
                                          </p:spTgt>
                                        </p:tgtEl>
                                        <p:attrNameLst>
                                          <p:attrName>ppt_c</p:attrName>
                                        </p:attrNameLst>
                                      </p:cBhvr>
                                      <p:to>
                                        <a:schemeClr val="accent1"/>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99043">
                                            <p:txEl>
                                              <p:pRg st="1" end="1"/>
                                            </p:txEl>
                                          </p:spTgt>
                                        </p:tgtEl>
                                        <p:attrNameLst>
                                          <p:attrName>style.visibility</p:attrName>
                                        </p:attrNameLst>
                                      </p:cBhvr>
                                      <p:to>
                                        <p:strVal val="visible"/>
                                      </p:to>
                                    </p:set>
                                    <p:animEffect transition="in" filter="strips(downRight)">
                                      <p:cBhvr>
                                        <p:cTn id="12" dur="500"/>
                                        <p:tgtEl>
                                          <p:spTgt spid="599043">
                                            <p:txEl>
                                              <p:pRg st="1" end="1"/>
                                            </p:txEl>
                                          </p:spTgt>
                                        </p:tgtEl>
                                      </p:cBhvr>
                                    </p:animEffect>
                                  </p:childTnLst>
                                  <p:subTnLst>
                                    <p:animClr clrSpc="rgb" dir="cw">
                                      <p:cBhvr override="childStyle">
                                        <p:cTn dur="1" fill="hold" display="0" masterRel="nextClick" afterEffect="1"/>
                                        <p:tgtEl>
                                          <p:spTgt spid="599043">
                                            <p:txEl>
                                              <p:pRg st="1" end="1"/>
                                            </p:txEl>
                                          </p:spTgt>
                                        </p:tgtEl>
                                        <p:attrNameLst>
                                          <p:attrName>ppt_c</p:attrName>
                                        </p:attrNameLst>
                                      </p:cBhvr>
                                      <p:to>
                                        <a:schemeClr val="accent1"/>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599043">
                                            <p:txEl>
                                              <p:pRg st="2" end="2"/>
                                            </p:txEl>
                                          </p:spTgt>
                                        </p:tgtEl>
                                        <p:attrNameLst>
                                          <p:attrName>style.visibility</p:attrName>
                                        </p:attrNameLst>
                                      </p:cBhvr>
                                      <p:to>
                                        <p:strVal val="visible"/>
                                      </p:to>
                                    </p:set>
                                    <p:animEffect transition="in" filter="strips(downRight)">
                                      <p:cBhvr>
                                        <p:cTn id="17" dur="500"/>
                                        <p:tgtEl>
                                          <p:spTgt spid="599043">
                                            <p:txEl>
                                              <p:pRg st="2" end="2"/>
                                            </p:txEl>
                                          </p:spTgt>
                                        </p:tgtEl>
                                      </p:cBhvr>
                                    </p:animEffect>
                                  </p:childTnLst>
                                  <p:subTnLst>
                                    <p:animClr clrSpc="rgb" dir="cw">
                                      <p:cBhvr override="childStyle">
                                        <p:cTn dur="1" fill="hold" display="0" masterRel="nextClick" afterEffect="1"/>
                                        <p:tgtEl>
                                          <p:spTgt spid="599043">
                                            <p:txEl>
                                              <p:pRg st="2" end="2"/>
                                            </p:txEl>
                                          </p:spTgt>
                                        </p:tgtEl>
                                        <p:attrNameLst>
                                          <p:attrName>ppt_c</p:attrName>
                                        </p:attrNameLst>
                                      </p:cBhvr>
                                      <p:to>
                                        <a:schemeClr val="accent1"/>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599043">
                                            <p:txEl>
                                              <p:pRg st="3" end="3"/>
                                            </p:txEl>
                                          </p:spTgt>
                                        </p:tgtEl>
                                        <p:attrNameLst>
                                          <p:attrName>style.visibility</p:attrName>
                                        </p:attrNameLst>
                                      </p:cBhvr>
                                      <p:to>
                                        <p:strVal val="visible"/>
                                      </p:to>
                                    </p:set>
                                    <p:animEffect transition="in" filter="strips(downRight)">
                                      <p:cBhvr>
                                        <p:cTn id="22" dur="500"/>
                                        <p:tgtEl>
                                          <p:spTgt spid="599043">
                                            <p:txEl>
                                              <p:pRg st="3" end="3"/>
                                            </p:txEl>
                                          </p:spTgt>
                                        </p:tgtEl>
                                      </p:cBhvr>
                                    </p:animEffect>
                                  </p:childTnLst>
                                  <p:subTnLst>
                                    <p:animClr clrSpc="rgb" dir="cw">
                                      <p:cBhvr override="childStyle">
                                        <p:cTn dur="1" fill="hold" display="0" masterRel="nextClick" afterEffect="1"/>
                                        <p:tgtEl>
                                          <p:spTgt spid="599043">
                                            <p:txEl>
                                              <p:pRg st="3" end="3"/>
                                            </p:txEl>
                                          </p:spTgt>
                                        </p:tgtEl>
                                        <p:attrNameLst>
                                          <p:attrName>ppt_c</p:attrName>
                                        </p:attrNameLst>
                                      </p:cBhvr>
                                      <p:to>
                                        <a:schemeClr val="accent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599043">
                                            <p:txEl>
                                              <p:pRg st="4" end="4"/>
                                            </p:txEl>
                                          </p:spTgt>
                                        </p:tgtEl>
                                        <p:attrNameLst>
                                          <p:attrName>style.visibility</p:attrName>
                                        </p:attrNameLst>
                                      </p:cBhvr>
                                      <p:to>
                                        <p:strVal val="visible"/>
                                      </p:to>
                                    </p:set>
                                    <p:animEffect transition="in" filter="strips(downRight)">
                                      <p:cBhvr>
                                        <p:cTn id="27" dur="500"/>
                                        <p:tgtEl>
                                          <p:spTgt spid="599043">
                                            <p:txEl>
                                              <p:pRg st="4" end="4"/>
                                            </p:txEl>
                                          </p:spTgt>
                                        </p:tgtEl>
                                      </p:cBhvr>
                                    </p:animEffect>
                                  </p:childTnLst>
                                  <p:subTnLst>
                                    <p:animClr clrSpc="rgb" dir="cw">
                                      <p:cBhvr override="childStyle">
                                        <p:cTn dur="1" fill="hold" display="0" masterRel="nextClick" afterEffect="1"/>
                                        <p:tgtEl>
                                          <p:spTgt spid="599043">
                                            <p:txEl>
                                              <p:pRg st="4" end="4"/>
                                            </p:txEl>
                                          </p:spTgt>
                                        </p:tgtEl>
                                        <p:attrNameLst>
                                          <p:attrName>ppt_c</p:attrName>
                                        </p:attrNameLst>
                                      </p:cBhvr>
                                      <p:to>
                                        <a:schemeClr val="accent1"/>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599043">
                                            <p:txEl>
                                              <p:pRg st="5" end="5"/>
                                            </p:txEl>
                                          </p:spTgt>
                                        </p:tgtEl>
                                        <p:attrNameLst>
                                          <p:attrName>style.visibility</p:attrName>
                                        </p:attrNameLst>
                                      </p:cBhvr>
                                      <p:to>
                                        <p:strVal val="visible"/>
                                      </p:to>
                                    </p:set>
                                    <p:animEffect transition="in" filter="strips(downRight)">
                                      <p:cBhvr>
                                        <p:cTn id="32" dur="500"/>
                                        <p:tgtEl>
                                          <p:spTgt spid="599043">
                                            <p:txEl>
                                              <p:pRg st="5" end="5"/>
                                            </p:txEl>
                                          </p:spTgt>
                                        </p:tgtEl>
                                      </p:cBhvr>
                                    </p:animEffect>
                                  </p:childTnLst>
                                  <p:subTnLst>
                                    <p:animClr clrSpc="rgb" dir="cw">
                                      <p:cBhvr override="childStyle">
                                        <p:cTn dur="1" fill="hold" display="0" masterRel="nextClick" afterEffect="1"/>
                                        <p:tgtEl>
                                          <p:spTgt spid="599043">
                                            <p:txEl>
                                              <p:pRg st="5" end="5"/>
                                            </p:txEl>
                                          </p:spTgt>
                                        </p:tgtEl>
                                        <p:attrNameLst>
                                          <p:attrName>ppt_c</p:attrName>
                                        </p:attrNameLst>
                                      </p:cBhvr>
                                      <p:to>
                                        <a:schemeClr val="accent1"/>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599043">
                                            <p:txEl>
                                              <p:pRg st="6" end="6"/>
                                            </p:txEl>
                                          </p:spTgt>
                                        </p:tgtEl>
                                        <p:attrNameLst>
                                          <p:attrName>style.visibility</p:attrName>
                                        </p:attrNameLst>
                                      </p:cBhvr>
                                      <p:to>
                                        <p:strVal val="visible"/>
                                      </p:to>
                                    </p:set>
                                    <p:animEffect transition="in" filter="strips(downRight)">
                                      <p:cBhvr>
                                        <p:cTn id="37" dur="500"/>
                                        <p:tgtEl>
                                          <p:spTgt spid="599043">
                                            <p:txEl>
                                              <p:pRg st="6" end="6"/>
                                            </p:txEl>
                                          </p:spTgt>
                                        </p:tgtEl>
                                      </p:cBhvr>
                                    </p:animEffect>
                                  </p:childTnLst>
                                  <p:subTnLst>
                                    <p:animClr clrSpc="rgb" dir="cw">
                                      <p:cBhvr override="childStyle">
                                        <p:cTn dur="1" fill="hold" display="0" masterRel="nextClick" afterEffect="1"/>
                                        <p:tgtEl>
                                          <p:spTgt spid="599043">
                                            <p:txEl>
                                              <p:pRg st="6" end="6"/>
                                            </p:txEl>
                                          </p:spTgt>
                                        </p:tgtEl>
                                        <p:attrNameLst>
                                          <p:attrName>ppt_c</p:attrName>
                                        </p:attrNameLst>
                                      </p:cBhvr>
                                      <p:to>
                                        <a:schemeClr val="accent1"/>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599043">
                                            <p:txEl>
                                              <p:pRg st="7" end="7"/>
                                            </p:txEl>
                                          </p:spTgt>
                                        </p:tgtEl>
                                        <p:attrNameLst>
                                          <p:attrName>style.visibility</p:attrName>
                                        </p:attrNameLst>
                                      </p:cBhvr>
                                      <p:to>
                                        <p:strVal val="visible"/>
                                      </p:to>
                                    </p:set>
                                    <p:animEffect transition="in" filter="strips(downRight)">
                                      <p:cBhvr>
                                        <p:cTn id="42" dur="500"/>
                                        <p:tgtEl>
                                          <p:spTgt spid="599043">
                                            <p:txEl>
                                              <p:pRg st="7" end="7"/>
                                            </p:txEl>
                                          </p:spTgt>
                                        </p:tgtEl>
                                      </p:cBhvr>
                                    </p:animEffect>
                                  </p:childTnLst>
                                  <p:subTnLst>
                                    <p:animClr clrSpc="rgb" dir="cw">
                                      <p:cBhvr override="childStyle">
                                        <p:cTn dur="1" fill="hold" display="0" masterRel="nextClick" afterEffect="1"/>
                                        <p:tgtEl>
                                          <p:spTgt spid="599043">
                                            <p:txEl>
                                              <p:pRg st="7" end="7"/>
                                            </p:txEl>
                                          </p:spTgt>
                                        </p:tgtEl>
                                        <p:attrNameLst>
                                          <p:attrName>ppt_c</p:attrName>
                                        </p:attrNameLst>
                                      </p:cBhvr>
                                      <p:to>
                                        <a:schemeClr val="accent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grpId="0" nodeType="clickEffect">
                                  <p:stCondLst>
                                    <p:cond delay="0"/>
                                  </p:stCondLst>
                                  <p:childTnLst>
                                    <p:set>
                                      <p:cBhvr>
                                        <p:cTn id="46" dur="1" fill="hold">
                                          <p:stCondLst>
                                            <p:cond delay="0"/>
                                          </p:stCondLst>
                                        </p:cTn>
                                        <p:tgtEl>
                                          <p:spTgt spid="599045">
                                            <p:txEl>
                                              <p:pRg st="0" end="0"/>
                                            </p:txEl>
                                          </p:spTgt>
                                        </p:tgtEl>
                                        <p:attrNameLst>
                                          <p:attrName>style.visibility</p:attrName>
                                        </p:attrNameLst>
                                      </p:cBhvr>
                                      <p:to>
                                        <p:strVal val="visible"/>
                                      </p:to>
                                    </p:set>
                                    <p:animEffect transition="in" filter="strips(downRight)">
                                      <p:cBhvr>
                                        <p:cTn id="47" dur="500"/>
                                        <p:tgtEl>
                                          <p:spTgt spid="599045">
                                            <p:txEl>
                                              <p:pRg st="0" end="0"/>
                                            </p:txEl>
                                          </p:spTgt>
                                        </p:tgtEl>
                                      </p:cBhvr>
                                    </p:animEffect>
                                  </p:childTnLst>
                                  <p:subTnLst>
                                    <p:animClr clrSpc="rgb" dir="cw">
                                      <p:cBhvr override="childStyle">
                                        <p:cTn dur="1" fill="hold" display="0" masterRel="nextClick" afterEffect="1"/>
                                        <p:tgtEl>
                                          <p:spTgt spid="599045">
                                            <p:txEl>
                                              <p:pRg st="0" end="0"/>
                                            </p:txEl>
                                          </p:spTgt>
                                        </p:tgtEl>
                                        <p:attrNameLst>
                                          <p:attrName>ppt_c</p:attrName>
                                        </p:attrNameLst>
                                      </p:cBhvr>
                                      <p:to>
                                        <a:schemeClr val="accent1"/>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99045">
                                            <p:txEl>
                                              <p:pRg st="1" end="1"/>
                                            </p:txEl>
                                          </p:spTgt>
                                        </p:tgtEl>
                                        <p:attrNameLst>
                                          <p:attrName>style.visibility</p:attrName>
                                        </p:attrNameLst>
                                      </p:cBhvr>
                                      <p:to>
                                        <p:strVal val="visible"/>
                                      </p:to>
                                    </p:set>
                                    <p:animEffect transition="in" filter="strips(downRight)">
                                      <p:cBhvr>
                                        <p:cTn id="52" dur="500"/>
                                        <p:tgtEl>
                                          <p:spTgt spid="599045">
                                            <p:txEl>
                                              <p:pRg st="1" end="1"/>
                                            </p:txEl>
                                          </p:spTgt>
                                        </p:tgtEl>
                                      </p:cBhvr>
                                    </p:animEffect>
                                  </p:childTnLst>
                                  <p:subTnLst>
                                    <p:animClr clrSpc="rgb" dir="cw">
                                      <p:cBhvr override="childStyle">
                                        <p:cTn dur="1" fill="hold" display="0" masterRel="nextClick" afterEffect="1"/>
                                        <p:tgtEl>
                                          <p:spTgt spid="599045">
                                            <p:txEl>
                                              <p:pRg st="1" end="1"/>
                                            </p:txEl>
                                          </p:spTgt>
                                        </p:tgtEl>
                                        <p:attrNameLst>
                                          <p:attrName>ppt_c</p:attrName>
                                        </p:attrNameLst>
                                      </p:cBhvr>
                                      <p:to>
                                        <a:schemeClr val="accent1"/>
                                      </p:to>
                                    </p:animClr>
                                  </p:sub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6" fill="hold" grpId="0" nodeType="clickEffect">
                                  <p:stCondLst>
                                    <p:cond delay="0"/>
                                  </p:stCondLst>
                                  <p:childTnLst>
                                    <p:set>
                                      <p:cBhvr>
                                        <p:cTn id="56" dur="1" fill="hold">
                                          <p:stCondLst>
                                            <p:cond delay="0"/>
                                          </p:stCondLst>
                                        </p:cTn>
                                        <p:tgtEl>
                                          <p:spTgt spid="599045">
                                            <p:txEl>
                                              <p:pRg st="2" end="2"/>
                                            </p:txEl>
                                          </p:spTgt>
                                        </p:tgtEl>
                                        <p:attrNameLst>
                                          <p:attrName>style.visibility</p:attrName>
                                        </p:attrNameLst>
                                      </p:cBhvr>
                                      <p:to>
                                        <p:strVal val="visible"/>
                                      </p:to>
                                    </p:set>
                                    <p:animEffect transition="in" filter="strips(downRight)">
                                      <p:cBhvr>
                                        <p:cTn id="57" dur="500"/>
                                        <p:tgtEl>
                                          <p:spTgt spid="599045">
                                            <p:txEl>
                                              <p:pRg st="2" end="2"/>
                                            </p:txEl>
                                          </p:spTgt>
                                        </p:tgtEl>
                                      </p:cBhvr>
                                    </p:animEffect>
                                  </p:childTnLst>
                                  <p:subTnLst>
                                    <p:animClr clrSpc="rgb" dir="cw">
                                      <p:cBhvr override="childStyle">
                                        <p:cTn dur="1" fill="hold" display="0" masterRel="nextClick" afterEffect="1"/>
                                        <p:tgtEl>
                                          <p:spTgt spid="599045">
                                            <p:txEl>
                                              <p:pRg st="2" end="2"/>
                                            </p:txEl>
                                          </p:spTgt>
                                        </p:tgtEl>
                                        <p:attrNameLst>
                                          <p:attrName>ppt_c</p:attrName>
                                        </p:attrNameLst>
                                      </p:cBhvr>
                                      <p:to>
                                        <a:schemeClr val="accent1"/>
                                      </p:to>
                                    </p:animClr>
                                  </p:sub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599045">
                                            <p:txEl>
                                              <p:pRg st="3" end="3"/>
                                            </p:txEl>
                                          </p:spTgt>
                                        </p:tgtEl>
                                        <p:attrNameLst>
                                          <p:attrName>style.visibility</p:attrName>
                                        </p:attrNameLst>
                                      </p:cBhvr>
                                      <p:to>
                                        <p:strVal val="visible"/>
                                      </p:to>
                                    </p:set>
                                    <p:animEffect transition="in" filter="strips(downRight)">
                                      <p:cBhvr>
                                        <p:cTn id="62" dur="500"/>
                                        <p:tgtEl>
                                          <p:spTgt spid="599045">
                                            <p:txEl>
                                              <p:pRg st="3" end="3"/>
                                            </p:txEl>
                                          </p:spTgt>
                                        </p:tgtEl>
                                      </p:cBhvr>
                                    </p:animEffect>
                                  </p:childTnLst>
                                  <p:subTnLst>
                                    <p:animClr clrSpc="rgb" dir="cw">
                                      <p:cBhvr override="childStyle">
                                        <p:cTn dur="1" fill="hold" display="0" masterRel="nextClick" afterEffect="1"/>
                                        <p:tgtEl>
                                          <p:spTgt spid="599045">
                                            <p:txEl>
                                              <p:pRg st="3" end="3"/>
                                            </p:txEl>
                                          </p:spTgt>
                                        </p:tgtEl>
                                        <p:attrNameLst>
                                          <p:attrName>ppt_c</p:attrName>
                                        </p:attrNameLst>
                                      </p:cBhvr>
                                      <p:to>
                                        <a:schemeClr val="accent1"/>
                                      </p:to>
                                    </p:animClr>
                                  </p:sub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ntr" presetSubtype="6" fill="hold" grpId="0" nodeType="clickEffect">
                                  <p:stCondLst>
                                    <p:cond delay="0"/>
                                  </p:stCondLst>
                                  <p:childTnLst>
                                    <p:set>
                                      <p:cBhvr>
                                        <p:cTn id="66" dur="1" fill="hold">
                                          <p:stCondLst>
                                            <p:cond delay="0"/>
                                          </p:stCondLst>
                                        </p:cTn>
                                        <p:tgtEl>
                                          <p:spTgt spid="599045">
                                            <p:txEl>
                                              <p:pRg st="4" end="4"/>
                                            </p:txEl>
                                          </p:spTgt>
                                        </p:tgtEl>
                                        <p:attrNameLst>
                                          <p:attrName>style.visibility</p:attrName>
                                        </p:attrNameLst>
                                      </p:cBhvr>
                                      <p:to>
                                        <p:strVal val="visible"/>
                                      </p:to>
                                    </p:set>
                                    <p:animEffect transition="in" filter="strips(downRight)">
                                      <p:cBhvr>
                                        <p:cTn id="67" dur="500"/>
                                        <p:tgtEl>
                                          <p:spTgt spid="599045">
                                            <p:txEl>
                                              <p:pRg st="4" end="4"/>
                                            </p:txEl>
                                          </p:spTgt>
                                        </p:tgtEl>
                                      </p:cBhvr>
                                    </p:animEffect>
                                  </p:childTnLst>
                                  <p:subTnLst>
                                    <p:animClr clrSpc="rgb" dir="cw">
                                      <p:cBhvr override="childStyle">
                                        <p:cTn dur="1" fill="hold" display="0" masterRel="nextClick" afterEffect="1"/>
                                        <p:tgtEl>
                                          <p:spTgt spid="599045">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3" grpId="0" build="p" bldLvl="5"/>
      <p:bldP spid="59904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 descr="28X91825"/>
          <p:cNvPicPr>
            <a:picLocks noChangeAspect="1" noChangeArrowheads="1"/>
          </p:cNvPicPr>
          <p:nvPr/>
        </p:nvPicPr>
        <p:blipFill>
          <a:blip r:embed="rId3"/>
          <a:srcRect/>
          <a:stretch>
            <a:fillRect/>
          </a:stretch>
        </p:blipFill>
        <p:spPr bwMode="auto">
          <a:xfrm>
            <a:off x="2362200" y="1828800"/>
            <a:ext cx="3871913" cy="3886200"/>
          </a:xfrm>
          <a:prstGeom prst="rect">
            <a:avLst/>
          </a:prstGeom>
          <a:noFill/>
          <a:ln w="9525">
            <a:noFill/>
            <a:miter lim="800000"/>
            <a:headEnd/>
            <a:tailEnd/>
          </a:ln>
        </p:spPr>
      </p:pic>
      <p:sp>
        <p:nvSpPr>
          <p:cNvPr id="148485" name="Text Box 5"/>
          <p:cNvSpPr txBox="1">
            <a:spLocks noChangeArrowheads="1"/>
          </p:cNvSpPr>
          <p:nvPr/>
        </p:nvSpPr>
        <p:spPr bwMode="auto">
          <a:xfrm>
            <a:off x="2819400" y="533400"/>
            <a:ext cx="418147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800">
                <a:solidFill>
                  <a:srgbClr val="FFFF00"/>
                </a:solidFill>
                <a:latin typeface="Arial" charset="0"/>
                <a:ea typeface="ＭＳ Ｐゴシック" charset="0"/>
                <a:cs typeface="ＭＳ Ｐゴシック" charset="0"/>
              </a:rPr>
              <a:t>Preoperative preparation </a:t>
            </a:r>
          </a:p>
        </p:txBody>
      </p:sp>
      <p:pic>
        <p:nvPicPr>
          <p:cNvPr id="148486" name="Picture 6" descr="28X26082"/>
          <p:cNvPicPr>
            <a:picLocks noChangeAspect="1" noChangeArrowheads="1"/>
          </p:cNvPicPr>
          <p:nvPr/>
        </p:nvPicPr>
        <p:blipFill>
          <a:blip r:embed="rId4"/>
          <a:srcRect/>
          <a:stretch>
            <a:fillRect/>
          </a:stretch>
        </p:blipFill>
        <p:spPr bwMode="auto">
          <a:xfrm>
            <a:off x="0" y="522288"/>
            <a:ext cx="3200400" cy="2114550"/>
          </a:xfrm>
          <a:prstGeom prst="rect">
            <a:avLst/>
          </a:prstGeom>
          <a:noFill/>
          <a:ln w="9525">
            <a:noFill/>
            <a:miter lim="800000"/>
            <a:headEnd/>
            <a:tailEnd/>
          </a:ln>
        </p:spPr>
      </p:pic>
      <p:pic>
        <p:nvPicPr>
          <p:cNvPr id="148487" name="Picture 7" descr="23X90946"/>
          <p:cNvPicPr>
            <a:picLocks noChangeAspect="1" noChangeArrowheads="1"/>
          </p:cNvPicPr>
          <p:nvPr/>
        </p:nvPicPr>
        <p:blipFill>
          <a:blip r:embed="rId5"/>
          <a:srcRect/>
          <a:stretch>
            <a:fillRect/>
          </a:stretch>
        </p:blipFill>
        <p:spPr bwMode="auto">
          <a:xfrm>
            <a:off x="6477000" y="228600"/>
            <a:ext cx="2208213" cy="2743200"/>
          </a:xfrm>
          <a:prstGeom prst="rect">
            <a:avLst/>
          </a:prstGeom>
          <a:noFill/>
          <a:ln w="9525">
            <a:noFill/>
            <a:miter lim="800000"/>
            <a:headEnd/>
            <a:tailEnd/>
          </a:ln>
        </p:spPr>
      </p:pic>
      <p:pic>
        <p:nvPicPr>
          <p:cNvPr id="148488" name="Picture 8" descr="01X21715"/>
          <p:cNvPicPr>
            <a:picLocks noChangeAspect="1" noChangeArrowheads="1"/>
          </p:cNvPicPr>
          <p:nvPr/>
        </p:nvPicPr>
        <p:blipFill>
          <a:blip r:embed="rId6"/>
          <a:srcRect/>
          <a:stretch>
            <a:fillRect/>
          </a:stretch>
        </p:blipFill>
        <p:spPr bwMode="auto">
          <a:xfrm>
            <a:off x="6669088" y="1981200"/>
            <a:ext cx="2081212" cy="4495800"/>
          </a:xfrm>
          <a:prstGeom prst="rect">
            <a:avLst/>
          </a:prstGeom>
          <a:noFill/>
          <a:ln w="9525">
            <a:noFill/>
            <a:miter lim="800000"/>
            <a:headEnd/>
            <a:tailEnd/>
          </a:ln>
        </p:spPr>
      </p:pic>
      <p:pic>
        <p:nvPicPr>
          <p:cNvPr id="148489" name="Picture 9" descr="GC001169"/>
          <p:cNvPicPr>
            <a:picLocks noChangeAspect="1" noChangeArrowheads="1"/>
          </p:cNvPicPr>
          <p:nvPr/>
        </p:nvPicPr>
        <p:blipFill>
          <a:blip r:embed="rId7"/>
          <a:srcRect/>
          <a:stretch>
            <a:fillRect/>
          </a:stretch>
        </p:blipFill>
        <p:spPr bwMode="auto">
          <a:xfrm>
            <a:off x="0" y="2133600"/>
            <a:ext cx="3676650" cy="4724400"/>
          </a:xfrm>
          <a:prstGeom prst="rect">
            <a:avLst/>
          </a:prstGeom>
          <a:noFill/>
          <a:ln w="9525">
            <a:noFill/>
            <a:miter lim="800000"/>
            <a:headEnd/>
            <a:tailEnd/>
          </a:ln>
        </p:spPr>
      </p:pic>
      <p:pic>
        <p:nvPicPr>
          <p:cNvPr id="148490" name="Picture 10" descr="28X91858"/>
          <p:cNvPicPr>
            <a:picLocks noChangeAspect="1" noChangeArrowheads="1"/>
          </p:cNvPicPr>
          <p:nvPr/>
        </p:nvPicPr>
        <p:blipFill>
          <a:blip r:embed="rId8"/>
          <a:srcRect/>
          <a:stretch>
            <a:fillRect/>
          </a:stretch>
        </p:blipFill>
        <p:spPr bwMode="auto">
          <a:xfrm>
            <a:off x="4191000" y="4435475"/>
            <a:ext cx="2286000" cy="2044700"/>
          </a:xfrm>
          <a:prstGeom prst="rect">
            <a:avLst/>
          </a:prstGeom>
          <a:noFill/>
          <a:ln w="9525">
            <a:noFill/>
            <a:miter lim="800000"/>
            <a:headEnd/>
            <a:tailEnd/>
          </a:ln>
        </p:spPr>
      </p:pic>
      <p:pic>
        <p:nvPicPr>
          <p:cNvPr id="148491" name="Picture 11" descr="CWOMN043"/>
          <p:cNvPicPr>
            <a:picLocks noChangeAspect="1" noChangeArrowheads="1"/>
          </p:cNvPicPr>
          <p:nvPr/>
        </p:nvPicPr>
        <p:blipFill>
          <a:blip r:embed="rId9"/>
          <a:srcRect/>
          <a:stretch>
            <a:fillRect/>
          </a:stretch>
        </p:blipFill>
        <p:spPr bwMode="auto">
          <a:xfrm>
            <a:off x="1985963" y="1495425"/>
            <a:ext cx="5172075" cy="3867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8486"/>
                                        </p:tgtEl>
                                        <p:attrNameLst>
                                          <p:attrName>style.visibility</p:attrName>
                                        </p:attrNameLst>
                                      </p:cBhvr>
                                      <p:to>
                                        <p:strVal val="visible"/>
                                      </p:to>
                                    </p:set>
                                    <p:animEffect transition="in" filter="box(in)">
                                      <p:cBhvr>
                                        <p:cTn id="7" dur="500"/>
                                        <p:tgtEl>
                                          <p:spTgt spid="1484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xit" presetSubtype="10" fill="hold" nodeType="clickEffect">
                                  <p:stCondLst>
                                    <p:cond delay="0"/>
                                  </p:stCondLst>
                                  <p:childTnLst>
                                    <p:animEffect transition="out" filter="checkerboard(across)">
                                      <p:cBhvr>
                                        <p:cTn id="11" dur="500"/>
                                        <p:tgtEl>
                                          <p:spTgt spid="148486"/>
                                        </p:tgtEl>
                                      </p:cBhvr>
                                    </p:animEffect>
                                    <p:set>
                                      <p:cBhvr>
                                        <p:cTn id="12" dur="1" fill="hold">
                                          <p:stCondLst>
                                            <p:cond delay="499"/>
                                          </p:stCondLst>
                                        </p:cTn>
                                        <p:tgtEl>
                                          <p:spTgt spid="14848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48487"/>
                                        </p:tgtEl>
                                        <p:attrNameLst>
                                          <p:attrName>style.visibility</p:attrName>
                                        </p:attrNameLst>
                                      </p:cBhvr>
                                      <p:to>
                                        <p:strVal val="visible"/>
                                      </p:to>
                                    </p:set>
                                    <p:animEffect transition="in" filter="checkerboard(across)">
                                      <p:cBhvr>
                                        <p:cTn id="17" dur="500"/>
                                        <p:tgtEl>
                                          <p:spTgt spid="1484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16" fill="hold" nodeType="clickEffect">
                                  <p:stCondLst>
                                    <p:cond delay="0"/>
                                  </p:stCondLst>
                                  <p:childTnLst>
                                    <p:animEffect transition="out" filter="diamond(in)">
                                      <p:cBhvr>
                                        <p:cTn id="21" dur="2000"/>
                                        <p:tgtEl>
                                          <p:spTgt spid="148487"/>
                                        </p:tgtEl>
                                      </p:cBhvr>
                                    </p:animEffect>
                                    <p:set>
                                      <p:cBhvr>
                                        <p:cTn id="22" dur="1" fill="hold">
                                          <p:stCondLst>
                                            <p:cond delay="1999"/>
                                          </p:stCondLst>
                                        </p:cTn>
                                        <p:tgtEl>
                                          <p:spTgt spid="14848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148488"/>
                                        </p:tgtEl>
                                        <p:attrNameLst>
                                          <p:attrName>style.visibility</p:attrName>
                                        </p:attrNameLst>
                                      </p:cBhvr>
                                      <p:to>
                                        <p:strVal val="visible"/>
                                      </p:to>
                                    </p:set>
                                    <p:animEffect transition="in" filter="diamond(in)">
                                      <p:cBhvr>
                                        <p:cTn id="27" dur="2000"/>
                                        <p:tgtEl>
                                          <p:spTgt spid="1484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xit" presetSubtype="16" fill="hold" nodeType="clickEffect">
                                  <p:stCondLst>
                                    <p:cond delay="0"/>
                                  </p:stCondLst>
                                  <p:childTnLst>
                                    <p:animEffect transition="out" filter="diamond(in)">
                                      <p:cBhvr>
                                        <p:cTn id="31" dur="2000"/>
                                        <p:tgtEl>
                                          <p:spTgt spid="148488"/>
                                        </p:tgtEl>
                                      </p:cBhvr>
                                    </p:animEffect>
                                    <p:set>
                                      <p:cBhvr>
                                        <p:cTn id="32" dur="1" fill="hold">
                                          <p:stCondLst>
                                            <p:cond delay="1999"/>
                                          </p:stCondLst>
                                        </p:cTn>
                                        <p:tgtEl>
                                          <p:spTgt spid="148488"/>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48490"/>
                                        </p:tgtEl>
                                        <p:attrNameLst>
                                          <p:attrName>style.visibility</p:attrName>
                                        </p:attrNameLst>
                                      </p:cBhvr>
                                      <p:to>
                                        <p:strVal val="visible"/>
                                      </p:to>
                                    </p:set>
                                    <p:anim calcmode="lin" valueType="num">
                                      <p:cBhvr additive="base">
                                        <p:cTn id="37" dur="500" fill="hold"/>
                                        <p:tgtEl>
                                          <p:spTgt spid="148490"/>
                                        </p:tgtEl>
                                        <p:attrNameLst>
                                          <p:attrName>ppt_x</p:attrName>
                                        </p:attrNameLst>
                                      </p:cBhvr>
                                      <p:tavLst>
                                        <p:tav tm="0">
                                          <p:val>
                                            <p:strVal val="#ppt_x"/>
                                          </p:val>
                                        </p:tav>
                                        <p:tav tm="100000">
                                          <p:val>
                                            <p:strVal val="#ppt_x"/>
                                          </p:val>
                                        </p:tav>
                                      </p:tavLst>
                                    </p:anim>
                                    <p:anim calcmode="lin" valueType="num">
                                      <p:cBhvr additive="base">
                                        <p:cTn id="38" dur="500" fill="hold"/>
                                        <p:tgtEl>
                                          <p:spTgt spid="14849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8" presetClass="exit" presetSubtype="16" fill="hold" nodeType="clickEffect">
                                  <p:stCondLst>
                                    <p:cond delay="0"/>
                                  </p:stCondLst>
                                  <p:childTnLst>
                                    <p:animEffect transition="out" filter="diamond(in)">
                                      <p:cBhvr>
                                        <p:cTn id="42" dur="2000"/>
                                        <p:tgtEl>
                                          <p:spTgt spid="148490"/>
                                        </p:tgtEl>
                                      </p:cBhvr>
                                    </p:animEffect>
                                    <p:set>
                                      <p:cBhvr>
                                        <p:cTn id="43" dur="1" fill="hold">
                                          <p:stCondLst>
                                            <p:cond delay="1999"/>
                                          </p:stCondLst>
                                        </p:cTn>
                                        <p:tgtEl>
                                          <p:spTgt spid="148490"/>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16" fill="hold" nodeType="clickEffect">
                                  <p:stCondLst>
                                    <p:cond delay="0"/>
                                  </p:stCondLst>
                                  <p:childTnLst>
                                    <p:set>
                                      <p:cBhvr>
                                        <p:cTn id="47" dur="1" fill="hold">
                                          <p:stCondLst>
                                            <p:cond delay="0"/>
                                          </p:stCondLst>
                                        </p:cTn>
                                        <p:tgtEl>
                                          <p:spTgt spid="148489"/>
                                        </p:tgtEl>
                                        <p:attrNameLst>
                                          <p:attrName>style.visibility</p:attrName>
                                        </p:attrNameLst>
                                      </p:cBhvr>
                                      <p:to>
                                        <p:strVal val="visible"/>
                                      </p:to>
                                    </p:set>
                                    <p:animEffect transition="in" filter="diamond(in)">
                                      <p:cBhvr>
                                        <p:cTn id="48" dur="2000"/>
                                        <p:tgtEl>
                                          <p:spTgt spid="14848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8" presetClass="exit" presetSubtype="16" fill="hold" nodeType="clickEffect">
                                  <p:stCondLst>
                                    <p:cond delay="0"/>
                                  </p:stCondLst>
                                  <p:childTnLst>
                                    <p:animEffect transition="out" filter="diamond(in)">
                                      <p:cBhvr>
                                        <p:cTn id="52" dur="2000"/>
                                        <p:tgtEl>
                                          <p:spTgt spid="148489"/>
                                        </p:tgtEl>
                                      </p:cBhvr>
                                    </p:animEffect>
                                    <p:set>
                                      <p:cBhvr>
                                        <p:cTn id="53" dur="1" fill="hold">
                                          <p:stCondLst>
                                            <p:cond delay="1999"/>
                                          </p:stCondLst>
                                        </p:cTn>
                                        <p:tgtEl>
                                          <p:spTgt spid="148489"/>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8" presetClass="entr" presetSubtype="16" fill="hold" nodeType="clickEffect">
                                  <p:stCondLst>
                                    <p:cond delay="0"/>
                                  </p:stCondLst>
                                  <p:childTnLst>
                                    <p:set>
                                      <p:cBhvr>
                                        <p:cTn id="57" dur="1" fill="hold">
                                          <p:stCondLst>
                                            <p:cond delay="0"/>
                                          </p:stCondLst>
                                        </p:cTn>
                                        <p:tgtEl>
                                          <p:spTgt spid="148491"/>
                                        </p:tgtEl>
                                        <p:attrNameLst>
                                          <p:attrName>style.visibility</p:attrName>
                                        </p:attrNameLst>
                                      </p:cBhvr>
                                      <p:to>
                                        <p:strVal val="visible"/>
                                      </p:to>
                                    </p:set>
                                    <p:animEffect transition="in" filter="diamond(in)">
                                      <p:cBhvr>
                                        <p:cTn id="58" dur="2000"/>
                                        <p:tgtEl>
                                          <p:spTgt spid="14849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8" presetClass="exit" presetSubtype="16" fill="hold" nodeType="clickEffect">
                                  <p:stCondLst>
                                    <p:cond delay="0"/>
                                  </p:stCondLst>
                                  <p:childTnLst>
                                    <p:animEffect transition="out" filter="diamond(in)">
                                      <p:cBhvr>
                                        <p:cTn id="62" dur="2000"/>
                                        <p:tgtEl>
                                          <p:spTgt spid="148491"/>
                                        </p:tgtEl>
                                      </p:cBhvr>
                                    </p:animEffect>
                                    <p:set>
                                      <p:cBhvr>
                                        <p:cTn id="63" dur="1" fill="hold">
                                          <p:stCondLst>
                                            <p:cond delay="1999"/>
                                          </p:stCondLst>
                                        </p:cTn>
                                        <p:tgtEl>
                                          <p:spTgt spid="1484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Perioperative Glucose Control</a:t>
            </a:r>
          </a:p>
        </p:txBody>
      </p:sp>
      <p:sp>
        <p:nvSpPr>
          <p:cNvPr id="86018" name="Content Placeholder 1"/>
          <p:cNvSpPr>
            <a:spLocks noGrp="1"/>
          </p:cNvSpPr>
          <p:nvPr>
            <p:ph sz="quarter" idx="1"/>
          </p:nvPr>
        </p:nvSpPr>
        <p:spPr>
          <a:xfrm>
            <a:off x="612775" y="2362200"/>
            <a:ext cx="8153400" cy="3733800"/>
          </a:xfrm>
        </p:spPr>
        <p:txBody>
          <a:bodyPr/>
          <a:lstStyle/>
          <a:p>
            <a:pPr eaLnBrk="1" hangingPunct="1"/>
            <a:r>
              <a:rPr lang="en-US" b="1" smtClean="0">
                <a:latin typeface="Arial" pitchFamily="34" charset="0"/>
                <a:ea typeface="ＭＳ Ｐゴシック" pitchFamily="34" charset="-128"/>
              </a:rPr>
              <a:t>Patients with a blood sugar </a:t>
            </a:r>
            <a:r>
              <a:rPr lang="en-US" b="1" u="sng" smtClean="0">
                <a:latin typeface="Arial" pitchFamily="34" charset="0"/>
                <a:ea typeface="ＭＳ Ｐゴシック" pitchFamily="34" charset="-128"/>
              </a:rPr>
              <a:t>&gt;</a:t>
            </a:r>
            <a:r>
              <a:rPr lang="en-US" b="1" smtClean="0">
                <a:latin typeface="Arial" pitchFamily="34" charset="0"/>
                <a:ea typeface="ＭＳ Ｐゴシック" pitchFamily="34" charset="-128"/>
              </a:rPr>
              <a:t> 300 mg/dL during or within 48 hours of surgery had more than 3X the likelihood of a wound infection</a:t>
            </a:r>
            <a:endParaRPr lang="en-US" smtClean="0">
              <a:latin typeface="Arial" pitchFamily="34" charset="0"/>
              <a:ea typeface="ＭＳ Ｐゴシック" pitchFamily="34" charset="-128"/>
            </a:endParaRPr>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ctrTitle"/>
          </p:nvPr>
        </p:nvSpPr>
        <p:spPr/>
        <p:txBody>
          <a:bodyPr>
            <a:normAutofit/>
          </a:bodyPr>
          <a:lstStyle/>
          <a:p>
            <a:pPr eaLnBrk="1" fontAlgn="auto" hangingPunct="1">
              <a:spcAft>
                <a:spcPts val="0"/>
              </a:spcAft>
              <a:defRPr/>
            </a:pPr>
            <a:r>
              <a:rPr lang="en-US">
                <a:latin typeface="Arial" charset="0"/>
                <a:cs typeface="+mj-cs"/>
              </a:rPr>
              <a:t>Pre-operative Shaving</a:t>
            </a:r>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Pre-operative shaving</a:t>
            </a:r>
          </a:p>
        </p:txBody>
      </p:sp>
      <p:sp>
        <p:nvSpPr>
          <p:cNvPr id="90114" name="Rectangle 3"/>
          <p:cNvSpPr>
            <a:spLocks noGrp="1" noChangeArrowheads="1"/>
          </p:cNvSpPr>
          <p:nvPr>
            <p:ph sz="quarter" idx="1"/>
          </p:nvPr>
        </p:nvSpPr>
        <p:spPr>
          <a:xfrm>
            <a:off x="381000" y="1981200"/>
            <a:ext cx="8382000" cy="4572000"/>
          </a:xfrm>
        </p:spPr>
        <p:txBody>
          <a:bodyPr/>
          <a:lstStyle/>
          <a:p>
            <a:pPr eaLnBrk="1" hangingPunct="1"/>
            <a:r>
              <a:rPr lang="en-US" sz="2800" smtClean="0">
                <a:latin typeface="Arial" pitchFamily="34" charset="0"/>
                <a:ea typeface="ＭＳ Ｐゴシック" pitchFamily="34" charset="-128"/>
              </a:rPr>
              <a:t>Shaving the surgical site with a razor induces small skin lacerations</a:t>
            </a:r>
          </a:p>
          <a:p>
            <a:pPr lvl="1" eaLnBrk="1" hangingPunct="1"/>
            <a:r>
              <a:rPr lang="en-US" sz="2400" smtClean="0">
                <a:latin typeface="Arial" pitchFamily="34" charset="0"/>
                <a:ea typeface="ＭＳ Ｐゴシック" pitchFamily="34" charset="-128"/>
              </a:rPr>
              <a:t>potential sites for infection</a:t>
            </a:r>
          </a:p>
          <a:p>
            <a:pPr lvl="1" eaLnBrk="1" hangingPunct="1"/>
            <a:r>
              <a:rPr lang="en-US" sz="2400" smtClean="0">
                <a:latin typeface="Arial" pitchFamily="34" charset="0"/>
                <a:ea typeface="ＭＳ Ｐゴシック" pitchFamily="34" charset="-128"/>
              </a:rPr>
              <a:t>disturbs hair follicles which are often colonized with </a:t>
            </a:r>
            <a:r>
              <a:rPr lang="en-US" sz="2400" i="1" smtClean="0">
                <a:latin typeface="Arial" pitchFamily="34" charset="0"/>
                <a:ea typeface="ＭＳ Ｐゴシック" pitchFamily="34" charset="-128"/>
              </a:rPr>
              <a:t>S. aureus</a:t>
            </a:r>
            <a:endParaRPr lang="en-US" sz="2400" smtClean="0">
              <a:latin typeface="Arial" pitchFamily="34" charset="0"/>
              <a:ea typeface="ＭＳ Ｐゴシック" pitchFamily="34" charset="-128"/>
            </a:endParaRPr>
          </a:p>
          <a:p>
            <a:pPr lvl="1" eaLnBrk="1" hangingPunct="1"/>
            <a:r>
              <a:rPr lang="en-US" sz="2400" smtClean="0">
                <a:latin typeface="Arial" pitchFamily="34" charset="0"/>
                <a:ea typeface="ＭＳ Ｐゴシック" pitchFamily="34" charset="-128"/>
              </a:rPr>
              <a:t>Risk greatest when done the night before</a:t>
            </a:r>
          </a:p>
          <a:p>
            <a:pPr lvl="1" eaLnBrk="1" hangingPunct="1"/>
            <a:r>
              <a:rPr lang="en-US" sz="2400" smtClean="0">
                <a:latin typeface="Arial" pitchFamily="34" charset="0"/>
                <a:ea typeface="ＭＳ Ｐゴシック" pitchFamily="34" charset="-128"/>
              </a:rPr>
              <a:t>Patient education</a:t>
            </a:r>
          </a:p>
          <a:p>
            <a:pPr lvl="2" eaLnBrk="1" hangingPunct="1"/>
            <a:r>
              <a:rPr lang="en-US" sz="2000" i="1" smtClean="0">
                <a:latin typeface="Arial" pitchFamily="34" charset="0"/>
                <a:ea typeface="ＭＳ Ｐゴシック" pitchFamily="34" charset="-128"/>
              </a:rPr>
              <a:t>be sure patients know that they should not do you a favor and shave before they come to the hospital!</a:t>
            </a:r>
            <a:endParaRPr lang="en-US" sz="2000" smtClean="0">
              <a:latin typeface="Arial" pitchFamily="34" charset="0"/>
              <a:ea typeface="ＭＳ Ｐゴシック" pitchFamily="34" charset="-128"/>
            </a:endParaRPr>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1600200" y="152400"/>
            <a:ext cx="7010400" cy="1143000"/>
          </a:xfrm>
        </p:spPr>
        <p:txBody>
          <a:bodyPr>
            <a:normAutofit fontScale="90000"/>
          </a:bodyPr>
          <a:lstStyle/>
          <a:p>
            <a:pPr eaLnBrk="1" fontAlgn="auto" hangingPunct="1">
              <a:spcAft>
                <a:spcPts val="0"/>
              </a:spcAft>
              <a:defRPr/>
            </a:pPr>
            <a:r>
              <a:rPr lang="en-US">
                <a:latin typeface="Arial" charset="0"/>
                <a:cs typeface="+mj-cs"/>
              </a:rPr>
              <a:t>Influence of Shaving on SSI</a:t>
            </a:r>
          </a:p>
        </p:txBody>
      </p:sp>
      <p:sp>
        <p:nvSpPr>
          <p:cNvPr id="92162" name="Rectangle 3"/>
          <p:cNvSpPr>
            <a:spLocks noGrp="1" noChangeArrowheads="1"/>
          </p:cNvSpPr>
          <p:nvPr>
            <p:ph sz="quarter" idx="1"/>
          </p:nvPr>
        </p:nvSpPr>
        <p:spPr>
          <a:xfrm>
            <a:off x="1547813" y="2165350"/>
            <a:ext cx="7291387" cy="3624263"/>
          </a:xfrm>
        </p:spPr>
        <p:txBody>
          <a:bodyPr/>
          <a:lstStyle/>
          <a:p>
            <a:pPr marL="0" indent="0" eaLnBrk="1" hangingPunct="1">
              <a:spcBef>
                <a:spcPct val="65000"/>
              </a:spcBef>
              <a:buFont typeface="Wingdings" pitchFamily="2" charset="2"/>
              <a:buNone/>
              <a:tabLst>
                <a:tab pos="2974975" algn="ctr"/>
                <a:tab pos="4632325" algn="ctr"/>
                <a:tab pos="6172200" algn="ctr"/>
              </a:tabLst>
            </a:pPr>
            <a:r>
              <a:rPr lang="en-US" sz="2400" smtClean="0">
                <a:latin typeface="Arial" pitchFamily="34" charset="0"/>
                <a:ea typeface="ＭＳ Ｐゴシック" pitchFamily="34" charset="-128"/>
              </a:rPr>
              <a:t>	No Hair		</a:t>
            </a:r>
            <a:br>
              <a:rPr lang="en-US" sz="2400" smtClean="0">
                <a:latin typeface="Arial" pitchFamily="34" charset="0"/>
                <a:ea typeface="ＭＳ Ｐゴシック" pitchFamily="34" charset="-128"/>
              </a:rPr>
            </a:br>
            <a:r>
              <a:rPr lang="en-US" sz="2400" u="sng" smtClean="0">
                <a:latin typeface="Arial" pitchFamily="34" charset="0"/>
                <a:ea typeface="ＭＳ Ｐゴシック" pitchFamily="34" charset="-128"/>
              </a:rPr>
              <a:t>Group</a:t>
            </a:r>
            <a:r>
              <a:rPr lang="en-US" sz="2400" smtClean="0">
                <a:latin typeface="Arial" pitchFamily="34" charset="0"/>
                <a:ea typeface="ＭＳ Ｐゴシック" pitchFamily="34" charset="-128"/>
              </a:rPr>
              <a:t>	</a:t>
            </a:r>
            <a:r>
              <a:rPr lang="en-US" sz="2400" u="sng" smtClean="0">
                <a:latin typeface="Arial" pitchFamily="34" charset="0"/>
                <a:ea typeface="ＭＳ Ｐゴシック" pitchFamily="34" charset="-128"/>
              </a:rPr>
              <a:t>Removal	Depilatory  	Shaved</a:t>
            </a:r>
          </a:p>
          <a:p>
            <a:pPr marL="0" indent="0" eaLnBrk="1" hangingPunct="1">
              <a:spcBef>
                <a:spcPct val="65000"/>
              </a:spcBef>
              <a:buFont typeface="Wingdings" pitchFamily="2" charset="2"/>
              <a:buNone/>
              <a:tabLst>
                <a:tab pos="2974975" algn="ctr"/>
                <a:tab pos="4632325" algn="ctr"/>
                <a:tab pos="6172200" algn="ctr"/>
              </a:tabLst>
            </a:pPr>
            <a:r>
              <a:rPr lang="en-US" sz="2400" smtClean="0">
                <a:latin typeface="Arial" pitchFamily="34" charset="0"/>
                <a:ea typeface="ＭＳ Ｐゴシック" pitchFamily="34" charset="-128"/>
              </a:rPr>
              <a:t>Number	155	153	246</a:t>
            </a:r>
          </a:p>
          <a:p>
            <a:pPr marL="0" indent="0" eaLnBrk="1" hangingPunct="1">
              <a:spcBef>
                <a:spcPct val="65000"/>
              </a:spcBef>
              <a:buFont typeface="Wingdings" pitchFamily="2" charset="2"/>
              <a:buNone/>
              <a:tabLst>
                <a:tab pos="2974975" algn="ctr"/>
                <a:tab pos="4632325" algn="ctr"/>
                <a:tab pos="6172200" algn="ctr"/>
              </a:tabLst>
            </a:pPr>
            <a:r>
              <a:rPr lang="en-US" sz="2400" smtClean="0">
                <a:latin typeface="Arial" pitchFamily="34" charset="0"/>
                <a:ea typeface="ＭＳ Ｐゴシック" pitchFamily="34" charset="-128"/>
              </a:rPr>
              <a:t>Infection rate	0.6%	0.6%	5.6%</a:t>
            </a:r>
          </a:p>
        </p:txBody>
      </p:sp>
      <p:sp>
        <p:nvSpPr>
          <p:cNvPr id="114692" name="Text Box 4"/>
          <p:cNvSpPr txBox="1">
            <a:spLocks noChangeArrowheads="1"/>
          </p:cNvSpPr>
          <p:nvPr/>
        </p:nvSpPr>
        <p:spPr bwMode="auto">
          <a:xfrm>
            <a:off x="501650" y="6169025"/>
            <a:ext cx="2755900"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1200" b="1">
                <a:latin typeface="Arial" charset="0"/>
                <a:ea typeface="ＭＳ Ｐゴシック" charset="0"/>
                <a:cs typeface="ＭＳ Ｐゴシック" charset="0"/>
              </a:rPr>
              <a:t>Seropian. </a:t>
            </a:r>
            <a:r>
              <a:rPr lang="en-US" sz="1200" b="1" i="1">
                <a:latin typeface="Arial" charset="0"/>
                <a:ea typeface="ＭＳ Ｐゴシック" charset="0"/>
                <a:cs typeface="ＭＳ Ｐゴシック" charset="0"/>
              </a:rPr>
              <a:t>Am J Surg</a:t>
            </a:r>
            <a:r>
              <a:rPr lang="en-US" sz="1200" b="1">
                <a:latin typeface="Arial" charset="0"/>
                <a:ea typeface="ＭＳ Ｐゴシック" charset="0"/>
                <a:cs typeface="ＭＳ Ｐゴシック" charset="0"/>
              </a:rPr>
              <a:t> 1971; 121: 251</a:t>
            </a:r>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ChangeArrowheads="1"/>
          </p:cNvSpPr>
          <p:nvPr>
            <p:ph type="title"/>
          </p:nvPr>
        </p:nvSpPr>
        <p:spPr>
          <a:xfrm>
            <a:off x="612775" y="228600"/>
            <a:ext cx="8153400" cy="990600"/>
          </a:xfrm>
        </p:spPr>
        <p:txBody>
          <a:bodyPr/>
          <a:lstStyle/>
          <a:p>
            <a:pPr eaLnBrk="1" hangingPunct="1"/>
            <a:r>
              <a:rPr lang="en-US" sz="5400" smtClean="0">
                <a:latin typeface="Arial" pitchFamily="34" charset="0"/>
                <a:ea typeface="ＭＳ Ｐゴシック" pitchFamily="34" charset="-128"/>
              </a:rPr>
              <a:t>Prophylactic Antibiotics</a:t>
            </a:r>
            <a:endParaRPr lang="en-US" smtClean="0">
              <a:latin typeface="Arial" pitchFamily="34" charset="0"/>
              <a:ea typeface="ＭＳ Ｐゴシック" pitchFamily="34" charset="-128"/>
            </a:endParaRPr>
          </a:p>
        </p:txBody>
      </p:sp>
      <p:sp>
        <p:nvSpPr>
          <p:cNvPr id="94210" name="Rectangle 3"/>
          <p:cNvSpPr>
            <a:spLocks noGrp="1" noChangeArrowheads="1"/>
          </p:cNvSpPr>
          <p:nvPr>
            <p:ph sz="quarter" idx="1"/>
          </p:nvPr>
        </p:nvSpPr>
        <p:spPr>
          <a:xfrm>
            <a:off x="533400" y="2286000"/>
            <a:ext cx="7413625" cy="2740025"/>
          </a:xfrm>
        </p:spPr>
        <p:txBody>
          <a:bodyPr/>
          <a:lstStyle/>
          <a:p>
            <a:pPr marL="0" indent="0" eaLnBrk="1" hangingPunct="1">
              <a:buFont typeface="Wingdings" pitchFamily="2" charset="2"/>
              <a:buNone/>
            </a:pPr>
            <a:r>
              <a:rPr lang="en-US" sz="3600" i="1" smtClean="0">
                <a:latin typeface="Arial" pitchFamily="34" charset="0"/>
                <a:ea typeface="ＭＳ Ｐゴシック" pitchFamily="34" charset="-128"/>
              </a:rPr>
              <a:t>Antibiotics given for the purpose of preventing infection when infection is </a:t>
            </a:r>
            <a:r>
              <a:rPr lang="en-US" sz="3600" b="1" i="1" u="sng" smtClean="0">
                <a:latin typeface="Arial" pitchFamily="34" charset="0"/>
                <a:ea typeface="ＭＳ Ｐゴシック" pitchFamily="34" charset="-128"/>
              </a:rPr>
              <a:t>not</a:t>
            </a:r>
            <a:r>
              <a:rPr lang="en-US" sz="3600" i="1" smtClean="0">
                <a:latin typeface="Arial" pitchFamily="34" charset="0"/>
                <a:ea typeface="ＭＳ Ｐゴシック" pitchFamily="34" charset="-128"/>
              </a:rPr>
              <a:t> present but the risk of postoperative infection </a:t>
            </a:r>
            <a:r>
              <a:rPr lang="en-US" sz="3600" b="1" i="1" u="sng" smtClean="0">
                <a:latin typeface="Arial" pitchFamily="34" charset="0"/>
                <a:ea typeface="ＭＳ Ｐゴシック" pitchFamily="34" charset="-128"/>
              </a:rPr>
              <a:t>is</a:t>
            </a:r>
            <a:r>
              <a:rPr lang="en-US" sz="3600" i="1" smtClean="0">
                <a:latin typeface="Arial" pitchFamily="34" charset="0"/>
                <a:ea typeface="ＭＳ Ｐゴシック" pitchFamily="34" charset="-128"/>
              </a:rPr>
              <a:t> present</a:t>
            </a:r>
          </a:p>
        </p:txBody>
      </p:sp>
    </p:spTree>
  </p:cSld>
  <p:clrMapOvr>
    <a:masterClrMapping/>
  </p:clrMapOvr>
  <p:transition>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a:xfrm>
            <a:off x="612775" y="228600"/>
            <a:ext cx="8153400" cy="990600"/>
          </a:xfrm>
        </p:spPr>
        <p:txBody>
          <a:bodyPr lIns="92075" tIns="46038" rIns="92075" bIns="46038">
            <a:normAutofit fontScale="90000"/>
          </a:bodyPr>
          <a:lstStyle/>
          <a:p>
            <a:pPr eaLnBrk="1" fontAlgn="auto" hangingPunct="1">
              <a:spcAft>
                <a:spcPts val="0"/>
              </a:spcAft>
              <a:defRPr/>
            </a:pPr>
            <a:r>
              <a:rPr lang="en-US">
                <a:latin typeface="Arial" charset="0"/>
                <a:cs typeface="+mj-cs"/>
              </a:rPr>
              <a:t>Prophylactic Antibiotics</a:t>
            </a:r>
            <a:br>
              <a:rPr lang="en-US">
                <a:latin typeface="Arial" charset="0"/>
                <a:cs typeface="+mj-cs"/>
              </a:rPr>
            </a:br>
            <a:r>
              <a:rPr lang="en-US" sz="3600" i="1">
                <a:latin typeface="Arial" charset="0"/>
                <a:cs typeface="+mj-cs"/>
              </a:rPr>
              <a:t>Questions</a:t>
            </a:r>
            <a:endParaRPr lang="en-US" sz="3600">
              <a:latin typeface="Arial" charset="0"/>
              <a:cs typeface="+mj-cs"/>
            </a:endParaRPr>
          </a:p>
        </p:txBody>
      </p:sp>
      <p:sp>
        <p:nvSpPr>
          <p:cNvPr id="96258" name="Rectangle 3"/>
          <p:cNvSpPr>
            <a:spLocks noGrp="1" noChangeArrowheads="1"/>
          </p:cNvSpPr>
          <p:nvPr>
            <p:ph sz="quarter" idx="1"/>
          </p:nvPr>
        </p:nvSpPr>
        <p:spPr>
          <a:xfrm>
            <a:off x="1368425" y="2055813"/>
            <a:ext cx="7118350" cy="3373437"/>
          </a:xfrm>
        </p:spPr>
        <p:txBody>
          <a:bodyPr lIns="92075" tIns="46038" rIns="92075" bIns="46038"/>
          <a:lstStyle/>
          <a:p>
            <a:pPr eaLnBrk="1" hangingPunct="1">
              <a:lnSpc>
                <a:spcPct val="110000"/>
              </a:lnSpc>
            </a:pPr>
            <a:r>
              <a:rPr lang="en-US" smtClean="0">
                <a:solidFill>
                  <a:srgbClr val="000000"/>
                </a:solidFill>
                <a:latin typeface="Arial" pitchFamily="34" charset="0"/>
                <a:ea typeface="ＭＳ Ｐゴシック" pitchFamily="34" charset="-128"/>
              </a:rPr>
              <a:t>Which cases benefit?</a:t>
            </a:r>
          </a:p>
          <a:p>
            <a:pPr eaLnBrk="1" hangingPunct="1">
              <a:lnSpc>
                <a:spcPct val="110000"/>
              </a:lnSpc>
            </a:pPr>
            <a:r>
              <a:rPr lang="en-US" smtClean="0">
                <a:latin typeface="Arial" pitchFamily="34" charset="0"/>
                <a:ea typeface="ＭＳ Ｐゴシック" pitchFamily="34" charset="-128"/>
              </a:rPr>
              <a:t>Which drug should you use?</a:t>
            </a:r>
          </a:p>
          <a:p>
            <a:pPr eaLnBrk="1" hangingPunct="1">
              <a:lnSpc>
                <a:spcPct val="110000"/>
              </a:lnSpc>
            </a:pPr>
            <a:r>
              <a:rPr lang="en-US" smtClean="0">
                <a:latin typeface="Arial" pitchFamily="34" charset="0"/>
                <a:ea typeface="ＭＳ Ｐゴシック" pitchFamily="34" charset="-128"/>
              </a:rPr>
              <a:t>When should you start?</a:t>
            </a:r>
          </a:p>
          <a:p>
            <a:pPr eaLnBrk="1" hangingPunct="1">
              <a:lnSpc>
                <a:spcPct val="110000"/>
              </a:lnSpc>
            </a:pPr>
            <a:r>
              <a:rPr lang="en-US" smtClean="0">
                <a:latin typeface="Arial" pitchFamily="34" charset="0"/>
                <a:ea typeface="ＭＳ Ｐゴシック" pitchFamily="34" charset="-128"/>
              </a:rPr>
              <a:t>How much should you give?</a:t>
            </a:r>
          </a:p>
          <a:p>
            <a:pPr eaLnBrk="1" hangingPunct="1">
              <a:lnSpc>
                <a:spcPct val="110000"/>
              </a:lnSpc>
            </a:pPr>
            <a:r>
              <a:rPr lang="en-US" smtClean="0">
                <a:latin typeface="Arial" pitchFamily="34" charset="0"/>
                <a:ea typeface="ＭＳ Ｐゴシック" pitchFamily="34" charset="-128"/>
              </a:rPr>
              <a:t>How long should antibiotics be continued?</a:t>
            </a:r>
          </a:p>
        </p:txBody>
      </p:sp>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2" name="Oval 4"/>
          <p:cNvSpPr>
            <a:spLocks noChangeArrowheads="1"/>
          </p:cNvSpPr>
          <p:nvPr/>
        </p:nvSpPr>
        <p:spPr bwMode="auto">
          <a:xfrm>
            <a:off x="2590800" y="685800"/>
            <a:ext cx="4343400" cy="1828800"/>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800" dirty="0">
                <a:solidFill>
                  <a:schemeClr val="bg1"/>
                </a:solidFill>
                <a:latin typeface="Arial" charset="0"/>
                <a:ea typeface="ＭＳ Ｐゴシック" charset="0"/>
                <a:cs typeface="ＭＳ Ｐゴシック" charset="0"/>
              </a:rPr>
              <a:t>Surgical site prevention</a:t>
            </a:r>
            <a:r>
              <a:rPr lang="en-US" sz="2800" dirty="0">
                <a:latin typeface="Arial" charset="0"/>
                <a:ea typeface="ＭＳ Ｐゴシック" charset="0"/>
                <a:cs typeface="ＭＳ Ｐゴシック" charset="0"/>
              </a:rPr>
              <a:t> </a:t>
            </a:r>
          </a:p>
        </p:txBody>
      </p:sp>
      <p:sp>
        <p:nvSpPr>
          <p:cNvPr id="186376" name="Oval 8"/>
          <p:cNvSpPr>
            <a:spLocks noChangeArrowheads="1"/>
          </p:cNvSpPr>
          <p:nvPr/>
        </p:nvSpPr>
        <p:spPr bwMode="auto">
          <a:xfrm>
            <a:off x="0" y="1981200"/>
            <a:ext cx="2209800" cy="11430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latin typeface="Arial" charset="0"/>
                <a:ea typeface="ＭＳ Ｐゴシック" charset="0"/>
                <a:cs typeface="ＭＳ Ｐゴシック" charset="0"/>
              </a:rPr>
              <a:t>Use antibiotics</a:t>
            </a:r>
          </a:p>
          <a:p>
            <a:pPr algn="ctr">
              <a:defRPr/>
            </a:pPr>
            <a:r>
              <a:rPr lang="en-US">
                <a:latin typeface="Arial" charset="0"/>
                <a:ea typeface="ＭＳ Ｐゴシック" charset="0"/>
                <a:cs typeface="ＭＳ Ｐゴシック" charset="0"/>
              </a:rPr>
              <a:t>appropriately </a:t>
            </a:r>
          </a:p>
        </p:txBody>
      </p:sp>
      <p:sp>
        <p:nvSpPr>
          <p:cNvPr id="186377" name="Oval 9"/>
          <p:cNvSpPr>
            <a:spLocks noChangeArrowheads="1"/>
          </p:cNvSpPr>
          <p:nvPr/>
        </p:nvSpPr>
        <p:spPr bwMode="auto">
          <a:xfrm>
            <a:off x="5791200" y="3352800"/>
            <a:ext cx="2514600" cy="1219200"/>
          </a:xfrm>
          <a:prstGeom prst="ellipse">
            <a:avLst/>
          </a:prstGeom>
          <a:solidFill>
            <a:srgbClr val="0080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111111"/>
                </a:solidFill>
                <a:latin typeface="Arial" charset="0"/>
                <a:ea typeface="ＭＳ Ｐゴシック" charset="0"/>
                <a:cs typeface="ＭＳ Ｐゴシック" charset="0"/>
              </a:rPr>
              <a:t>Optimize oxygen </a:t>
            </a:r>
          </a:p>
          <a:p>
            <a:pPr algn="ctr">
              <a:defRPr/>
            </a:pPr>
            <a:r>
              <a:rPr lang="en-US">
                <a:solidFill>
                  <a:srgbClr val="111111"/>
                </a:solidFill>
                <a:latin typeface="Arial" charset="0"/>
                <a:ea typeface="ＭＳ Ｐゴシック" charset="0"/>
                <a:cs typeface="ＭＳ Ｐゴシック" charset="0"/>
              </a:rPr>
              <a:t>tension </a:t>
            </a:r>
          </a:p>
        </p:txBody>
      </p:sp>
      <p:sp>
        <p:nvSpPr>
          <p:cNvPr id="186378" name="Oval 10"/>
          <p:cNvSpPr>
            <a:spLocks noChangeArrowheads="1"/>
          </p:cNvSpPr>
          <p:nvPr/>
        </p:nvSpPr>
        <p:spPr bwMode="auto">
          <a:xfrm>
            <a:off x="3276600" y="4419600"/>
            <a:ext cx="2590800" cy="1143000"/>
          </a:xfrm>
          <a:prstGeom prst="ellipse">
            <a:avLst/>
          </a:prstGeom>
          <a:solidFill>
            <a:srgbClr val="00FFFF"/>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a:solidFill>
                  <a:srgbClr val="111111"/>
                </a:solidFill>
                <a:latin typeface="Arial" charset="0"/>
                <a:ea typeface="ＭＳ Ｐゴシック" charset="0"/>
                <a:cs typeface="ＭＳ Ｐゴシック" charset="0"/>
              </a:rPr>
              <a:t>Maintain normal</a:t>
            </a:r>
          </a:p>
          <a:p>
            <a:pPr algn="ctr">
              <a:defRPr/>
            </a:pPr>
            <a:r>
              <a:rPr lang="en-US">
                <a:solidFill>
                  <a:srgbClr val="111111"/>
                </a:solidFill>
                <a:latin typeface="Arial" charset="0"/>
                <a:ea typeface="ＭＳ Ｐゴシック" charset="0"/>
                <a:cs typeface="ＭＳ Ｐゴシック" charset="0"/>
              </a:rPr>
              <a:t>Blood glucose</a:t>
            </a:r>
          </a:p>
        </p:txBody>
      </p:sp>
      <p:sp>
        <p:nvSpPr>
          <p:cNvPr id="186379" name="Oval 11"/>
          <p:cNvSpPr>
            <a:spLocks noChangeArrowheads="1"/>
          </p:cNvSpPr>
          <p:nvPr/>
        </p:nvSpPr>
        <p:spPr bwMode="auto">
          <a:xfrm>
            <a:off x="1066800" y="3429000"/>
            <a:ext cx="2362200" cy="1143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a:solidFill>
                  <a:srgbClr val="111111"/>
                </a:solidFill>
                <a:latin typeface="Arial" charset="0"/>
                <a:ea typeface="ＭＳ Ｐゴシック" charset="0"/>
                <a:cs typeface="ＭＳ Ｐゴシック" charset="0"/>
              </a:rPr>
              <a:t>Maintain normal </a:t>
            </a:r>
          </a:p>
          <a:p>
            <a:pPr algn="ctr">
              <a:defRPr/>
            </a:pPr>
            <a:r>
              <a:rPr lang="en-US" sz="2000">
                <a:solidFill>
                  <a:srgbClr val="111111"/>
                </a:solidFill>
                <a:latin typeface="Arial" charset="0"/>
                <a:ea typeface="ＭＳ Ｐゴシック" charset="0"/>
                <a:cs typeface="ＭＳ Ｐゴシック" charset="0"/>
              </a:rPr>
              <a:t>Body temp</a:t>
            </a:r>
          </a:p>
        </p:txBody>
      </p:sp>
      <p:sp>
        <p:nvSpPr>
          <p:cNvPr id="186384" name="Oval 16"/>
          <p:cNvSpPr>
            <a:spLocks noChangeArrowheads="1"/>
          </p:cNvSpPr>
          <p:nvPr/>
        </p:nvSpPr>
        <p:spPr bwMode="auto">
          <a:xfrm>
            <a:off x="6553200" y="1981200"/>
            <a:ext cx="2438400" cy="1143000"/>
          </a:xfrm>
          <a:prstGeom prst="ellipse">
            <a:avLst/>
          </a:prstGeom>
          <a:solidFill>
            <a:srgbClr val="800080"/>
          </a:solidFill>
          <a:ln w="9525">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defRPr/>
            </a:pPr>
            <a:r>
              <a:rPr lang="en-US" sz="2000">
                <a:solidFill>
                  <a:srgbClr val="111111"/>
                </a:solidFill>
                <a:latin typeface="Arial" charset="0"/>
                <a:ea typeface="ＭＳ Ｐゴシック" charset="0"/>
                <a:cs typeface="ＭＳ Ｐゴシック" charset="0"/>
              </a:rPr>
              <a:t>Avoid shaving </a:t>
            </a:r>
          </a:p>
          <a:p>
            <a:pPr algn="ctr">
              <a:defRPr/>
            </a:pPr>
            <a:r>
              <a:rPr lang="en-US" sz="2000">
                <a:solidFill>
                  <a:srgbClr val="111111"/>
                </a:solidFill>
                <a:latin typeface="Arial" charset="0"/>
                <a:ea typeface="ＭＳ Ｐゴシック" charset="0"/>
                <a:cs typeface="ＭＳ Ｐゴシック" charset="0"/>
              </a:rPr>
              <a:t>Site </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ChangeArrowheads="1"/>
          </p:cNvSpPr>
          <p:nvPr>
            <p:ph type="title"/>
          </p:nvPr>
        </p:nvSpPr>
        <p:spPr>
          <a:xfrm>
            <a:off x="612775" y="228600"/>
            <a:ext cx="8153400" cy="990600"/>
          </a:xfrm>
        </p:spPr>
        <p:txBody>
          <a:bodyPr/>
          <a:lstStyle/>
          <a:p>
            <a:pPr eaLnBrk="1" hangingPunct="1"/>
            <a:endParaRPr lang="en-US" smtClean="0">
              <a:latin typeface="Arial" pitchFamily="34" charset="0"/>
              <a:ea typeface="ＭＳ Ｐゴシック" pitchFamily="34" charset="-128"/>
            </a:endParaRPr>
          </a:p>
        </p:txBody>
      </p:sp>
      <p:sp>
        <p:nvSpPr>
          <p:cNvPr id="100354" name="Rectangle 3"/>
          <p:cNvSpPr>
            <a:spLocks noGrp="1" noChangeArrowheads="1"/>
          </p:cNvSpPr>
          <p:nvPr>
            <p:ph sz="quarter" idx="1"/>
          </p:nvPr>
        </p:nvSpPr>
        <p:spPr>
          <a:xfrm>
            <a:off x="612775" y="1600200"/>
            <a:ext cx="8153400" cy="4495800"/>
          </a:xfrm>
        </p:spPr>
        <p:txBody>
          <a:bodyPr/>
          <a:lstStyle/>
          <a:p>
            <a:pPr eaLnBrk="1" hangingPunct="1"/>
            <a:endParaRPr lang="en-US" smtClean="0">
              <a:latin typeface="Arial" pitchFamily="34" charset="0"/>
              <a:ea typeface="ＭＳ Ｐゴシック" pitchFamily="34" charset="-128"/>
            </a:endParaRPr>
          </a:p>
        </p:txBody>
      </p:sp>
      <p:pic>
        <p:nvPicPr>
          <p:cNvPr id="100355" name="Picture 4" descr="Abdominal abscess"/>
          <p:cNvPicPr>
            <a:picLocks noChangeAspect="1" noChangeArrowheads="1"/>
          </p:cNvPicPr>
          <p:nvPr/>
        </p:nvPicPr>
        <p:blipFill>
          <a:blip r:embed="rId2"/>
          <a:srcRect/>
          <a:stretch>
            <a:fillRect/>
          </a:stretch>
        </p:blipFill>
        <p:spPr bwMode="auto">
          <a:xfrm>
            <a:off x="0" y="228600"/>
            <a:ext cx="4545013" cy="6248400"/>
          </a:xfrm>
          <a:prstGeom prst="rect">
            <a:avLst/>
          </a:prstGeom>
          <a:noFill/>
          <a:ln w="9525">
            <a:noFill/>
            <a:miter lim="800000"/>
            <a:headEnd/>
            <a:tailEnd/>
          </a:ln>
        </p:spPr>
      </p:pic>
      <p:pic>
        <p:nvPicPr>
          <p:cNvPr id="100356" name="Picture 5" descr="infectionsuferficial"/>
          <p:cNvPicPr>
            <a:picLocks noChangeAspect="1" noChangeArrowheads="1"/>
          </p:cNvPicPr>
          <p:nvPr/>
        </p:nvPicPr>
        <p:blipFill>
          <a:blip r:embed="rId3"/>
          <a:srcRect/>
          <a:stretch>
            <a:fillRect/>
          </a:stretch>
        </p:blipFill>
        <p:spPr bwMode="auto">
          <a:xfrm>
            <a:off x="4459288" y="228600"/>
            <a:ext cx="4684712"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85800" y="381000"/>
            <a:ext cx="7772400" cy="838200"/>
          </a:xfrm>
        </p:spPr>
        <p:txBody>
          <a:bodyPr/>
          <a:lstStyle/>
          <a:p>
            <a:pPr eaLnBrk="1" hangingPunct="1"/>
            <a:r>
              <a:rPr lang="en-US" smtClean="0">
                <a:latin typeface="Arial" pitchFamily="34" charset="0"/>
                <a:ea typeface="ＭＳ Ｐゴシック" pitchFamily="34" charset="-128"/>
              </a:rPr>
              <a:t>Introduction</a:t>
            </a:r>
          </a:p>
        </p:txBody>
      </p:sp>
      <p:sp>
        <p:nvSpPr>
          <p:cNvPr id="20482"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34" charset="-128"/>
              </a:rPr>
              <a:t> Surgery, trauma, non-trauma local invasion can lead to bacterial insult. Once present, bacteria, initiate the host defense processes. Inflammatory mediators (kinins, histamine, etc.) are released, compliment and plasma proteins are released, PMN</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s arrive, etc</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Treatment</a:t>
            </a:r>
            <a:endParaRPr lang="en-US" smtClean="0">
              <a:ea typeface="+mj-ea"/>
              <a:cs typeface="+mj-cs"/>
            </a:endParaRPr>
          </a:p>
        </p:txBody>
      </p:sp>
      <p:sp>
        <p:nvSpPr>
          <p:cNvPr id="21507" name="Rectangle 3"/>
          <p:cNvSpPr>
            <a:spLocks noGrp="1" noChangeArrowheads="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US" sz="3600" b="1" smtClean="0">
                <a:effectLst>
                  <a:outerShdw blurRad="38100" dist="38100" dir="2700000" algn="tl">
                    <a:srgbClr val="000000"/>
                  </a:outerShdw>
                </a:effectLst>
                <a:latin typeface="Times New Roman" pitchFamily="1" charset="0"/>
                <a:ea typeface="+mn-ea"/>
                <a:cs typeface="+mn-cs"/>
              </a:rPr>
              <a:t>Incisional: open surgical wound, antibiotics for cellulitis or sepsis</a:t>
            </a:r>
          </a:p>
          <a:p>
            <a:pPr marL="320040" indent="-320040" eaLnBrk="1" fontAlgn="auto" hangingPunct="1">
              <a:spcAft>
                <a:spcPts val="0"/>
              </a:spcAft>
              <a:buFont typeface="Wingdings"/>
              <a:buChar char=""/>
              <a:defRPr/>
            </a:pPr>
            <a:endParaRPr lang="en-US" sz="3600" b="1" smtClean="0">
              <a:effectLst>
                <a:outerShdw blurRad="38100" dist="38100" dir="2700000" algn="tl">
                  <a:srgbClr val="000000"/>
                </a:outerShdw>
              </a:effectLst>
              <a:latin typeface="Times New Roman" pitchFamily="1" charset="0"/>
              <a:ea typeface="+mn-ea"/>
              <a:cs typeface="+mn-cs"/>
            </a:endParaRPr>
          </a:p>
          <a:p>
            <a:pPr marL="320040" indent="-320040" eaLnBrk="1" fontAlgn="auto" hangingPunct="1">
              <a:spcAft>
                <a:spcPts val="0"/>
              </a:spcAft>
              <a:buFont typeface="Wingdings"/>
              <a:buChar char=""/>
              <a:defRPr/>
            </a:pPr>
            <a:r>
              <a:rPr lang="en-US" sz="3600" b="1" smtClean="0">
                <a:effectLst>
                  <a:outerShdw blurRad="38100" dist="38100" dir="2700000" algn="tl">
                    <a:srgbClr val="000000"/>
                  </a:outerShdw>
                </a:effectLst>
                <a:latin typeface="Times New Roman" pitchFamily="1" charset="0"/>
                <a:ea typeface="+mn-ea"/>
                <a:cs typeface="+mn-cs"/>
              </a:rPr>
              <a:t>Deep/Organ space: Source control, antibiotics for sepsis</a:t>
            </a:r>
            <a:endParaRPr lang="en-US" smtClean="0">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Types of Surgery</a:t>
            </a:r>
            <a:endParaRPr lang="en-US" smtClean="0">
              <a:ea typeface="+mj-ea"/>
              <a:cs typeface="+mj-cs"/>
            </a:endParaRPr>
          </a:p>
        </p:txBody>
      </p:sp>
      <p:graphicFrame>
        <p:nvGraphicFramePr>
          <p:cNvPr id="17448" name="Group 40"/>
          <p:cNvGraphicFramePr>
            <a:graphicFrameLocks noGrp="1"/>
          </p:cNvGraphicFramePr>
          <p:nvPr/>
        </p:nvGraphicFramePr>
        <p:xfrm>
          <a:off x="457200" y="2057400"/>
          <a:ext cx="8305800" cy="4092575"/>
        </p:xfrm>
        <a:graphic>
          <a:graphicData uri="http://schemas.openxmlformats.org/drawingml/2006/table">
            <a:tbl>
              <a:tblPr/>
              <a:tblGrid>
                <a:gridCol w="2667000"/>
                <a:gridCol w="4191000"/>
                <a:gridCol w="1447800"/>
              </a:tblGrid>
              <a:tr h="1030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Clean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Hernia repair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breast biopsy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1.5%</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02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Clean-Contaminated</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Cholecystectomy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 planned bowel resection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2-5%</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Contaminated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Non-preped bowel resection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5-30%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Dirty/infected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perforation, abscess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5-30%</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Operative Antibiotic Prophylaxis</a:t>
            </a:r>
            <a:endParaRPr lang="en-US" smtClean="0">
              <a:ea typeface="+mj-ea"/>
              <a:cs typeface="+mj-cs"/>
            </a:endParaRPr>
          </a:p>
        </p:txBody>
      </p:sp>
      <p:sp>
        <p:nvSpPr>
          <p:cNvPr id="23555" name="Rectangle 3"/>
          <p:cNvSpPr>
            <a:spLocks noGrp="1" noChangeArrowheads="1"/>
          </p:cNvSpPr>
          <p:nvPr>
            <p:ph sz="quarter" idx="1"/>
          </p:nvPr>
        </p:nvSpPr>
        <p:spPr>
          <a:xfrm>
            <a:off x="609600" y="2286000"/>
            <a:ext cx="7772400" cy="4114800"/>
          </a:xfrm>
        </p:spPr>
        <p:txBody>
          <a:bodyPr>
            <a:normAutofit/>
          </a:bodyPr>
          <a:lstStyle/>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Decreases bacterial counts at surgical site</a:t>
            </a:r>
          </a:p>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Given within 30 minutes prior to starting surgery</a:t>
            </a:r>
          </a:p>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Vancomycin 1-2 hours prior to surgery</a:t>
            </a:r>
          </a:p>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Redose for longer surgery</a:t>
            </a:r>
          </a:p>
          <a:p>
            <a:pPr marL="320040" indent="-320040" eaLnBrk="1" fontAlgn="auto" hangingPunct="1">
              <a:spcAft>
                <a:spcPts val="0"/>
              </a:spcAft>
              <a:buFont typeface="Wingdings"/>
              <a:buChar char=""/>
              <a:defRPr/>
            </a:pPr>
            <a:r>
              <a:rPr lang="en-US" b="1" smtClean="0">
                <a:effectLst>
                  <a:outerShdw blurRad="38100" dist="38100" dir="2700000" algn="tl">
                    <a:srgbClr val="000000"/>
                  </a:outerShdw>
                </a:effectLst>
                <a:latin typeface="Times New Roman" pitchFamily="1" charset="0"/>
                <a:ea typeface="+mn-ea"/>
                <a:cs typeface="+mn-cs"/>
              </a:rPr>
              <a:t>Do not continue beyond 24 hours</a:t>
            </a:r>
            <a:endParaRPr lang="en-US" sz="2800" smtClean="0">
              <a:ea typeface="+mn-ea"/>
              <a:cs typeface="+mn-cs"/>
            </a:endParaRPr>
          </a:p>
          <a:p>
            <a:pPr marL="320040" indent="-320040" eaLnBrk="1" fontAlgn="auto" hangingPunct="1">
              <a:spcAft>
                <a:spcPts val="0"/>
              </a:spcAft>
              <a:buFontTx/>
              <a:buNone/>
              <a:defRPr/>
            </a:pPr>
            <a:endParaRPr lang="en-US" sz="2800" smtClean="0">
              <a:ea typeface="+mn-ea"/>
              <a:cs typeface="+mn-cs"/>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4" descr="antibiotics"/>
          <p:cNvPicPr>
            <a:picLocks noChangeAspect="1" noChangeArrowheads="1"/>
          </p:cNvPicPr>
          <p:nvPr/>
        </p:nvPicPr>
        <p:blipFill>
          <a:blip r:embed="rId2"/>
          <a:srcRect/>
          <a:stretch>
            <a:fillRect/>
          </a:stretch>
        </p:blipFill>
        <p:spPr bwMode="auto">
          <a:xfrm>
            <a:off x="76200" y="304800"/>
            <a:ext cx="8839200" cy="624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4800" b="1" smtClean="0">
                <a:effectLst>
                  <a:outerShdw blurRad="38100" dist="38100" dir="2700000" algn="tl">
                    <a:srgbClr val="000000"/>
                  </a:outerShdw>
                </a:effectLst>
                <a:ea typeface="+mj-ea"/>
                <a:cs typeface="+mj-cs"/>
              </a:rPr>
              <a:t>Occupational Blood Bourne Virus Infections</a:t>
            </a:r>
            <a:endParaRPr lang="en-US" smtClean="0">
              <a:ea typeface="+mj-ea"/>
              <a:cs typeface="+mj-cs"/>
            </a:endParaRPr>
          </a:p>
        </p:txBody>
      </p:sp>
      <p:graphicFrame>
        <p:nvGraphicFramePr>
          <p:cNvPr id="27679" name="Group 31"/>
          <p:cNvGraphicFramePr>
            <a:graphicFrameLocks noGrp="1"/>
          </p:cNvGraphicFramePr>
          <p:nvPr/>
        </p:nvGraphicFramePr>
        <p:xfrm>
          <a:off x="1143000" y="2286000"/>
          <a:ext cx="7543800" cy="4211638"/>
        </p:xfrm>
        <a:graphic>
          <a:graphicData uri="http://schemas.openxmlformats.org/drawingml/2006/table">
            <a:tbl>
              <a:tblPr/>
              <a:tblGrid>
                <a:gridCol w="3657600"/>
                <a:gridCol w="1143000"/>
                <a:gridCol w="1295400"/>
                <a:gridCol w="1447800"/>
              </a:tblGrid>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HBV</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HCV</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HIV</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63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Risk from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Needle stick</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30%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0.3%</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Chemoprophylaxis</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Yes</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No</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Yes</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Vaccine</a:t>
                      </a: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Yes</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No</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ea typeface="ＭＳ Ｐゴシック" pitchFamily="34" charset="-128"/>
                        </a:rPr>
                        <a:t>No</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612775" y="228600"/>
            <a:ext cx="8153400" cy="990600"/>
          </a:xfrm>
        </p:spPr>
        <p:txBody>
          <a:bodyPr/>
          <a:lstStyle/>
          <a:p>
            <a:pPr eaLnBrk="1" hangingPunct="1"/>
            <a:r>
              <a:rPr lang="en-US" smtClean="0">
                <a:ea typeface="ＭＳ Ｐゴシック" pitchFamily="34" charset="-128"/>
              </a:rPr>
              <a:t>Q</a:t>
            </a:r>
          </a:p>
        </p:txBody>
      </p:sp>
      <p:pic>
        <p:nvPicPr>
          <p:cNvPr id="107522" name="Content Placeholder 3"/>
          <p:cNvPicPr>
            <a:picLocks noGrp="1" noChangeAspect="1"/>
          </p:cNvPicPr>
          <p:nvPr>
            <p:ph sz="quarter" idx="1"/>
          </p:nvPr>
        </p:nvPicPr>
        <p:blipFill>
          <a:blip r:embed="rId2"/>
          <a:srcRect t="7584" b="7584"/>
          <a:stretch>
            <a:fillRect/>
          </a:stretch>
        </p:blipFill>
        <p:spPr>
          <a:xfrm>
            <a:off x="612775" y="1600200"/>
            <a:ext cx="8153400" cy="44958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Risk</a:t>
            </a:r>
          </a:p>
        </p:txBody>
      </p:sp>
      <p:sp>
        <p:nvSpPr>
          <p:cNvPr id="21506"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34" charset="-128"/>
              </a:rPr>
              <a:t>Many established factors have a role in infection. </a:t>
            </a:r>
          </a:p>
          <a:p>
            <a:pPr eaLnBrk="1" hangingPunct="1"/>
            <a:r>
              <a:rPr lang="en-US" smtClean="0">
                <a:latin typeface="Arial" pitchFamily="34" charset="0"/>
                <a:ea typeface="ＭＳ Ｐゴシック" pitchFamily="34" charset="-128"/>
              </a:rPr>
              <a:t>These can be either surgical factors or patient-specific factors. </a:t>
            </a:r>
          </a:p>
          <a:p>
            <a:pPr eaLnBrk="1" hangingPunct="1"/>
            <a:r>
              <a:rPr lang="en-US" smtClean="0">
                <a:latin typeface="Arial" pitchFamily="34" charset="0"/>
                <a:ea typeface="ＭＳ Ｐゴシック" pitchFamily="34" charset="-128"/>
              </a:rPr>
              <a:t>Patient-specific factors can be further defined as either local or systemic</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12775" y="228600"/>
            <a:ext cx="8153400" cy="990600"/>
          </a:xfrm>
        </p:spPr>
        <p:txBody>
          <a:bodyPr/>
          <a:lstStyle/>
          <a:p>
            <a:pPr eaLnBrk="1" hangingPunct="1"/>
            <a:r>
              <a:rPr lang="en-US" smtClean="0">
                <a:latin typeface="Arial" pitchFamily="34" charset="0"/>
                <a:ea typeface="ＭＳ Ｐゴシック" pitchFamily="34" charset="-128"/>
              </a:rPr>
              <a:t>Surgical Risk Factors </a:t>
            </a:r>
          </a:p>
        </p:txBody>
      </p:sp>
      <p:sp>
        <p:nvSpPr>
          <p:cNvPr id="22530" name="Content Placeholder 2"/>
          <p:cNvSpPr>
            <a:spLocks noGrp="1"/>
          </p:cNvSpPr>
          <p:nvPr>
            <p:ph sz="quarter" idx="1"/>
          </p:nvPr>
        </p:nvSpPr>
        <p:spPr>
          <a:xfrm>
            <a:off x="612775" y="1600200"/>
            <a:ext cx="8153400" cy="4495800"/>
          </a:xfrm>
        </p:spPr>
        <p:txBody>
          <a:bodyPr/>
          <a:lstStyle/>
          <a:p>
            <a:pPr eaLnBrk="1" hangingPunct="1"/>
            <a:r>
              <a:rPr lang="en-US" smtClean="0">
                <a:latin typeface="Arial" pitchFamily="34" charset="0"/>
                <a:ea typeface="ＭＳ Ｐゴシック" pitchFamily="34" charset="-128"/>
              </a:rPr>
              <a:t>Type of procedure </a:t>
            </a:r>
          </a:p>
          <a:p>
            <a:pPr eaLnBrk="1" hangingPunct="1"/>
            <a:r>
              <a:rPr lang="en-US" smtClean="0">
                <a:latin typeface="Arial" pitchFamily="34" charset="0"/>
                <a:ea typeface="ＭＳ Ｐゴシック" pitchFamily="34" charset="-128"/>
              </a:rPr>
              <a:t>Degree of contamination </a:t>
            </a:r>
          </a:p>
          <a:p>
            <a:pPr eaLnBrk="1" hangingPunct="1"/>
            <a:r>
              <a:rPr lang="en-US" smtClean="0">
                <a:latin typeface="Arial" pitchFamily="34" charset="0"/>
                <a:ea typeface="ＭＳ Ｐゴシック" pitchFamily="34" charset="-128"/>
              </a:rPr>
              <a:t>Duration of operation</a:t>
            </a:r>
          </a:p>
          <a:p>
            <a:pPr eaLnBrk="1" hangingPunct="1"/>
            <a:r>
              <a:rPr lang="en-US" smtClean="0">
                <a:latin typeface="Arial" pitchFamily="34" charset="0"/>
                <a:ea typeface="ＭＳ Ｐゴシック" pitchFamily="34" charset="-128"/>
              </a:rPr>
              <a:t> Urgency of operation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Median.thmx</Template>
  <TotalTime>928</TotalTime>
  <Words>2112</Words>
  <Application>Microsoft Macintosh PowerPoint</Application>
  <PresentationFormat>عرض على الشاشة (3:4)‏</PresentationFormat>
  <Paragraphs>399</Paragraphs>
  <Slides>75</Slides>
  <Notes>17</Notes>
  <HiddenSlides>0</HiddenSlides>
  <MMClips>0</MMClips>
  <ScaleCrop>false</ScaleCrop>
  <HeadingPairs>
    <vt:vector size="6" baseType="variant">
      <vt:variant>
        <vt:lpstr>الخطوط المستخدمة</vt:lpstr>
      </vt:variant>
      <vt:variant>
        <vt:i4>8</vt:i4>
      </vt:variant>
      <vt:variant>
        <vt:lpstr>سمة</vt:lpstr>
      </vt:variant>
      <vt:variant>
        <vt:i4>1</vt:i4>
      </vt:variant>
      <vt:variant>
        <vt:lpstr>عناوين الشرائح</vt:lpstr>
      </vt:variant>
      <vt:variant>
        <vt:i4>75</vt:i4>
      </vt:variant>
    </vt:vector>
  </HeadingPairs>
  <TitlesOfParts>
    <vt:vector size="84" baseType="lpstr">
      <vt:lpstr>Arial</vt:lpstr>
      <vt:lpstr>ＭＳ Ｐゴシック</vt:lpstr>
      <vt:lpstr>Tw Cen MT</vt:lpstr>
      <vt:lpstr>Wingdings</vt:lpstr>
      <vt:lpstr>Wingdings 2</vt:lpstr>
      <vt:lpstr>Times New Roman</vt:lpstr>
      <vt:lpstr>Arial Narrow</vt:lpstr>
      <vt:lpstr>Courier New</vt:lpstr>
      <vt:lpstr>Median</vt:lpstr>
      <vt:lpstr>Surgical Infections</vt:lpstr>
      <vt:lpstr>Infection</vt:lpstr>
      <vt:lpstr>الشريحة 3</vt:lpstr>
      <vt:lpstr>Inflammatory Response</vt:lpstr>
      <vt:lpstr>S.I.R.S.</vt:lpstr>
      <vt:lpstr>Sepsis</vt:lpstr>
      <vt:lpstr>Introduction</vt:lpstr>
      <vt:lpstr>Risk</vt:lpstr>
      <vt:lpstr>Surgical Risk Factors </vt:lpstr>
      <vt:lpstr>SPREAD OF SURGICAL INFECTIONS </vt:lpstr>
      <vt:lpstr>COMPLICATIONS OF SURGICAL INFECTION </vt:lpstr>
      <vt:lpstr>CLINICAL FINDIINGS AND DIAGNOSIS </vt:lpstr>
      <vt:lpstr>TREATMENT </vt:lpstr>
      <vt:lpstr>Infections </vt:lpstr>
      <vt:lpstr>Community-Acquired </vt:lpstr>
      <vt:lpstr>Cellulitis</vt:lpstr>
      <vt:lpstr>Cellulitis</vt:lpstr>
      <vt:lpstr>Cellulitis</vt:lpstr>
      <vt:lpstr>FURUNCLES AND CARBUNCLES </vt:lpstr>
      <vt:lpstr>Furuncle</vt:lpstr>
      <vt:lpstr>Carbuncle</vt:lpstr>
      <vt:lpstr>HIDRADENITIS</vt:lpstr>
      <vt:lpstr>Hiradenitis</vt:lpstr>
      <vt:lpstr> TREATMENT </vt:lpstr>
      <vt:lpstr>Lymphangitis</vt:lpstr>
      <vt:lpstr>Community-Acquired </vt:lpstr>
      <vt:lpstr>Breast Abscess</vt:lpstr>
      <vt:lpstr>Abscess</vt:lpstr>
      <vt:lpstr>Abscess</vt:lpstr>
      <vt:lpstr>Community-Acquired </vt:lpstr>
      <vt:lpstr>Community-Acquired </vt:lpstr>
      <vt:lpstr>Paronychia</vt:lpstr>
      <vt:lpstr>Felon</vt:lpstr>
      <vt:lpstr>Community-Acquired</vt:lpstr>
      <vt:lpstr>DIFFUSE NECROTIZING INFECTIONS </vt:lpstr>
      <vt:lpstr>Pathogenic factors </vt:lpstr>
      <vt:lpstr>Classification of diffuse necrotizing infections </vt:lpstr>
      <vt:lpstr>Clostridial Infections </vt:lpstr>
      <vt:lpstr>Clinical Findings </vt:lpstr>
      <vt:lpstr>Gas Gangrene</vt:lpstr>
      <vt:lpstr>Clinical Findings </vt:lpstr>
      <vt:lpstr>Nonclostridial Infections </vt:lpstr>
      <vt:lpstr>Necrotizing Soft Tissue Infection</vt:lpstr>
      <vt:lpstr>Necrotizing</vt:lpstr>
      <vt:lpstr>Clinical Findings</vt:lpstr>
      <vt:lpstr>Streptococcal gangrene Group A </vt:lpstr>
      <vt:lpstr>TREATMENT</vt:lpstr>
      <vt:lpstr>TREATMENT</vt:lpstr>
      <vt:lpstr>Community-Acquired</vt:lpstr>
      <vt:lpstr>Community-Acquired</vt:lpstr>
      <vt:lpstr>Community-Acquired </vt:lpstr>
      <vt:lpstr>Community-Acquired</vt:lpstr>
      <vt:lpstr>Post-Operative Infections</vt:lpstr>
      <vt:lpstr>Surgical Site Infections</vt:lpstr>
      <vt:lpstr>SSI – Definitions</vt:lpstr>
      <vt:lpstr>Superficial Incisional SSI</vt:lpstr>
      <vt:lpstr>Deep Incisional SSI</vt:lpstr>
      <vt:lpstr>Organ/Space SSI</vt:lpstr>
      <vt:lpstr>SSI – Risk Factors Operation Factors</vt:lpstr>
      <vt:lpstr>SSI – Risk Factors Patient Characteristics</vt:lpstr>
      <vt:lpstr>الشريحة 61</vt:lpstr>
      <vt:lpstr>Perioperative Glucose Control</vt:lpstr>
      <vt:lpstr>Pre-operative Shaving</vt:lpstr>
      <vt:lpstr>Pre-operative shaving</vt:lpstr>
      <vt:lpstr>Influence of Shaving on SSI</vt:lpstr>
      <vt:lpstr>Prophylactic Antibiotics</vt:lpstr>
      <vt:lpstr>Prophylactic Antibiotics Questions</vt:lpstr>
      <vt:lpstr>الشريحة 68</vt:lpstr>
      <vt:lpstr>الشريحة 69</vt:lpstr>
      <vt:lpstr>Treatment</vt:lpstr>
      <vt:lpstr>Types of Surgery</vt:lpstr>
      <vt:lpstr>Operative Antibiotic Prophylaxis</vt:lpstr>
      <vt:lpstr>الشريحة 73</vt:lpstr>
      <vt:lpstr>Occupational Blood Bourne Virus Infections</vt:lpstr>
      <vt:lpstr>Q</vt:lpstr>
    </vt:vector>
  </TitlesOfParts>
  <Company>Tulane School of Medicine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Infections</dc:title>
  <dc:creator>David Yu</dc:creator>
  <cp:lastModifiedBy>AA</cp:lastModifiedBy>
  <cp:revision>51</cp:revision>
  <dcterms:created xsi:type="dcterms:W3CDTF">2010-10-24T18:22:42Z</dcterms:created>
  <dcterms:modified xsi:type="dcterms:W3CDTF">2013-09-24T19:04:16Z</dcterms:modified>
</cp:coreProperties>
</file>