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Lst>
  <p:notesMasterIdLst>
    <p:notesMasterId r:id="rId71"/>
  </p:notesMasterIdLst>
  <p:sldIdLst>
    <p:sldId id="256" r:id="rId2"/>
    <p:sldId id="257" r:id="rId3"/>
    <p:sldId id="258" r:id="rId4"/>
    <p:sldId id="261" r:id="rId5"/>
    <p:sldId id="385" r:id="rId6"/>
    <p:sldId id="384" r:id="rId7"/>
    <p:sldId id="386" r:id="rId8"/>
    <p:sldId id="424" r:id="rId9"/>
    <p:sldId id="281" r:id="rId10"/>
    <p:sldId id="389" r:id="rId11"/>
    <p:sldId id="390" r:id="rId12"/>
    <p:sldId id="262" r:id="rId13"/>
    <p:sldId id="391" r:id="rId14"/>
    <p:sldId id="406" r:id="rId15"/>
    <p:sldId id="369" r:id="rId16"/>
    <p:sldId id="370" r:id="rId17"/>
    <p:sldId id="371" r:id="rId18"/>
    <p:sldId id="388" r:id="rId19"/>
    <p:sldId id="374" r:id="rId20"/>
    <p:sldId id="375" r:id="rId21"/>
    <p:sldId id="376" r:id="rId22"/>
    <p:sldId id="322" r:id="rId23"/>
    <p:sldId id="437" r:id="rId24"/>
    <p:sldId id="438" r:id="rId25"/>
    <p:sldId id="417" r:id="rId26"/>
    <p:sldId id="393" r:id="rId27"/>
    <p:sldId id="367" r:id="rId28"/>
    <p:sldId id="323" r:id="rId29"/>
    <p:sldId id="378" r:id="rId30"/>
    <p:sldId id="420" r:id="rId31"/>
    <p:sldId id="395" r:id="rId32"/>
    <p:sldId id="396" r:id="rId33"/>
    <p:sldId id="398" r:id="rId34"/>
    <p:sldId id="357" r:id="rId35"/>
    <p:sldId id="399" r:id="rId36"/>
    <p:sldId id="358" r:id="rId37"/>
    <p:sldId id="359" r:id="rId38"/>
    <p:sldId id="360" r:id="rId39"/>
    <p:sldId id="421" r:id="rId40"/>
    <p:sldId id="403" r:id="rId41"/>
    <p:sldId id="342" r:id="rId42"/>
    <p:sldId id="364" r:id="rId43"/>
    <p:sldId id="407" r:id="rId44"/>
    <p:sldId id="344" r:id="rId45"/>
    <p:sldId id="343" r:id="rId46"/>
    <p:sldId id="380" r:id="rId47"/>
    <p:sldId id="419" r:id="rId48"/>
    <p:sldId id="345" r:id="rId49"/>
    <p:sldId id="408" r:id="rId50"/>
    <p:sldId id="409" r:id="rId51"/>
    <p:sldId id="349" r:id="rId52"/>
    <p:sldId id="350" r:id="rId53"/>
    <p:sldId id="351" r:id="rId54"/>
    <p:sldId id="422" r:id="rId55"/>
    <p:sldId id="405" r:id="rId56"/>
    <p:sldId id="353" r:id="rId57"/>
    <p:sldId id="354" r:id="rId58"/>
    <p:sldId id="355" r:id="rId59"/>
    <p:sldId id="411" r:id="rId60"/>
    <p:sldId id="418" r:id="rId61"/>
    <p:sldId id="413" r:id="rId62"/>
    <p:sldId id="415" r:id="rId63"/>
    <p:sldId id="412" r:id="rId64"/>
    <p:sldId id="414" r:id="rId65"/>
    <p:sldId id="416" r:id="rId66"/>
    <p:sldId id="439" r:id="rId67"/>
    <p:sldId id="440" r:id="rId68"/>
    <p:sldId id="441" r:id="rId69"/>
    <p:sldId id="423" r:id="rId7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a:p>
        </p:txBody>
      </p:sp>
      <p:sp>
        <p:nvSpPr>
          <p:cNvPr id="81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fld id="{49209364-85F7-4C2A-858C-0759FF1AA08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MS PGothic" panose="020B0600070205080204" pitchFamily="34" charset="-128"/>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9B4676B-3E44-4C50-9269-1630A65932A8}" type="slidenum">
              <a:rPr lang="en-US"/>
              <a:pPr/>
              <a:t>19</a:t>
            </a:fld>
            <a:endParaRPr lang="en-US"/>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SmvO2 – mixed venous oxygen saturation from a PAC</a:t>
            </a:r>
          </a:p>
          <a:p>
            <a:pPr eaLnBrk="1" hangingPunct="1"/>
            <a:r>
              <a:rPr lang="en-US" smtClean="0">
                <a:latin typeface="Arial" charset="0"/>
                <a:cs typeface="Arial" charset="0"/>
              </a:rPr>
              <a:t>ScvO2 – central venous oxygen saturation from central line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59396" name="Slide Number Placeholder 3"/>
          <p:cNvSpPr>
            <a:spLocks noGrp="1"/>
          </p:cNvSpPr>
          <p:nvPr>
            <p:ph type="sldNum" sz="quarter" idx="5"/>
          </p:nvPr>
        </p:nvSpPr>
        <p:spPr>
          <a:noFill/>
        </p:spPr>
        <p:txBody>
          <a:bodyPr/>
          <a:lstStyle/>
          <a:p>
            <a:fld id="{E3A3FAEF-42F5-4AF3-9B31-1B5BA2B2C0E7}" type="slidenum">
              <a:rPr lang="en-US"/>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016D14B-CDAC-42A0-8D29-C145A56EADFB}" type="slidenum">
              <a:rPr lang="en-US"/>
              <a:pPr/>
              <a:t>51</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Epi – the single most important step in treatment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A1A66A4-70B8-45B5-A1DB-DE63BD0D71D8}" type="slidenum">
              <a:rPr lang="en-US"/>
              <a:pPr/>
              <a:t>53</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Methylprednisolone causes less fluid retention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charset="0"/>
              <a:cs typeface="Arial" charset="0"/>
            </a:endParaRPr>
          </a:p>
        </p:txBody>
      </p:sp>
      <p:sp>
        <p:nvSpPr>
          <p:cNvPr id="70660" name="Slide Number Placeholder 3"/>
          <p:cNvSpPr>
            <a:spLocks noGrp="1"/>
          </p:cNvSpPr>
          <p:nvPr>
            <p:ph type="sldNum" sz="quarter" idx="5"/>
          </p:nvPr>
        </p:nvSpPr>
        <p:spPr>
          <a:noFill/>
        </p:spPr>
        <p:txBody>
          <a:bodyPr/>
          <a:lstStyle/>
          <a:p>
            <a:fld id="{78F581D8-25A7-44C7-997E-4A259853D427}" type="slidenum">
              <a:rPr lang="en-US"/>
              <a:pPr/>
              <a:t>56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2"/>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3"/>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4"/>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5"/>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6"/>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Rectangle 17"/>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CA"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rgbClr val="47534C"/>
                </a:solidFill>
              </a:defRPr>
            </a:lvl1pPr>
          </a:lstStyle>
          <a:p>
            <a:fld id="{E2E3A8C0-DAE5-415E-AF1E-4B4418C07EE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B66868A-A4EA-467B-B799-444348CACA8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0"/>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1"/>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9DD3F416-38B7-4B45-93A2-4317C6832FC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F78D60-E37A-4E23-A171-51F4DF10C65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2074A8-3507-47DF-A3C3-89776AB5A0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489A80-34F7-4BDF-9891-26B18954A1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3"/>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5"/>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FF3735B9-C69B-4259-B7A6-751F2D26D0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1F0448-C8F0-4431-9AB7-7656941C05A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AE59D96-BC2E-4083-A90D-18ACFD182B4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0F73C15-05F0-4F10-A837-154E564877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6207465C-C64B-4551-B94E-42A4D22B1C6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2"/>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3"/>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CA"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4701F7CE-E4E6-4AE8-9963-C6210ABBE0A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12"/>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13"/>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angle 14"/>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15"/>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CA"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endParaRPr lang="en-US"/>
          </a:p>
        </p:txBody>
      </p:sp>
      <p:sp>
        <p:nvSpPr>
          <p:cNvPr id="12" name="Slide Number Placeholder 6"/>
          <p:cNvSpPr>
            <a:spLocks noGrp="1"/>
          </p:cNvSpPr>
          <p:nvPr>
            <p:ph type="sldNum" sz="quarter" idx="11"/>
          </p:nvPr>
        </p:nvSpPr>
        <p:spPr/>
        <p:txBody>
          <a:bodyPr/>
          <a:lstStyle>
            <a:lvl1pPr>
              <a:defRPr/>
            </a:lvl1pPr>
          </a:lstStyle>
          <a:p>
            <a:fld id="{603B5CA5-20FB-43A3-B421-14C99C177397}" type="slidenum">
              <a:rPr lang="en-US"/>
              <a:pPr/>
              <a:t>‹#›</a:t>
            </a:fld>
            <a:endParaRPr lang="en-US"/>
          </a:p>
        </p:txBody>
      </p:sp>
      <p:sp>
        <p:nvSpPr>
          <p:cNvPr id="13" name="Footer Placeholder 5"/>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latin typeface="Tahoma" charset="0"/>
                <a:ea typeface="ＭＳ Ｐゴシック"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latin typeface="Tahoma" charset="0"/>
                <a:ea typeface="ＭＳ Ｐゴシック"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cs typeface="Arial" charset="0"/>
              </a:defRPr>
            </a:lvl1pPr>
          </a:lstStyle>
          <a:p>
            <a:fld id="{F2458165-9D10-42F3-9B0F-2CFC2A21D890}" type="slidenum">
              <a:rPr lang="en-US"/>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CA"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9" r:id="rId1"/>
    <p:sldLayoutId id="2147483832" r:id="rId2"/>
    <p:sldLayoutId id="2147483840" r:id="rId3"/>
    <p:sldLayoutId id="2147483833" r:id="rId4"/>
    <p:sldLayoutId id="2147483834" r:id="rId5"/>
    <p:sldLayoutId id="2147483835" r:id="rId6"/>
    <p:sldLayoutId id="2147483841" r:id="rId7"/>
    <p:sldLayoutId id="2147483842" r:id="rId8"/>
    <p:sldLayoutId id="2147483843" r:id="rId9"/>
    <p:sldLayoutId id="2147483836" r:id="rId10"/>
    <p:sldLayoutId id="2147483844" r:id="rId11"/>
    <p:sldLayoutId id="2147483837" r:id="rId12"/>
    <p:sldLayoutId id="2147483838" r:id="rId13"/>
  </p:sldLayoutIdLst>
  <p:txStyles>
    <p:titleStyle>
      <a:lvl1pPr algn="ctr" rtl="0" eaLnBrk="0" fontAlgn="base" hangingPunct="0">
        <a:spcBef>
          <a:spcPct val="0"/>
        </a:spcBef>
        <a:spcAft>
          <a:spcPct val="0"/>
        </a:spcAft>
        <a:defRPr sz="3500" kern="1200" cap="all">
          <a:solidFill>
            <a:srgbClr val="6B7D7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3500">
          <a:solidFill>
            <a:srgbClr val="6B7D72"/>
          </a:solidFill>
          <a:latin typeface="Book Antiqua" charset="0"/>
          <a:ea typeface="MS PGothic" panose="020B0600070205080204" pitchFamily="34" charset="-128"/>
          <a:cs typeface="ＭＳ Ｐゴシック" charset="0"/>
        </a:defRPr>
      </a:lvl2pPr>
      <a:lvl3pPr algn="ctr" rtl="0" eaLnBrk="0" fontAlgn="base" hangingPunct="0">
        <a:spcBef>
          <a:spcPct val="0"/>
        </a:spcBef>
        <a:spcAft>
          <a:spcPct val="0"/>
        </a:spcAft>
        <a:defRPr sz="3500">
          <a:solidFill>
            <a:srgbClr val="6B7D72"/>
          </a:solidFill>
          <a:latin typeface="Book Antiqua" charset="0"/>
          <a:ea typeface="MS PGothic" panose="020B0600070205080204" pitchFamily="34" charset="-128"/>
          <a:cs typeface="ＭＳ Ｐゴシック" charset="0"/>
        </a:defRPr>
      </a:lvl3pPr>
      <a:lvl4pPr algn="ctr" rtl="0" eaLnBrk="0" fontAlgn="base" hangingPunct="0">
        <a:spcBef>
          <a:spcPct val="0"/>
        </a:spcBef>
        <a:spcAft>
          <a:spcPct val="0"/>
        </a:spcAft>
        <a:defRPr sz="3500">
          <a:solidFill>
            <a:srgbClr val="6B7D72"/>
          </a:solidFill>
          <a:latin typeface="Book Antiqua" charset="0"/>
          <a:ea typeface="MS PGothic" panose="020B0600070205080204" pitchFamily="34" charset="-128"/>
          <a:cs typeface="ＭＳ Ｐゴシック" charset="0"/>
        </a:defRPr>
      </a:lvl4pPr>
      <a:lvl5pPr algn="ctr" rtl="0" eaLnBrk="0" fontAlgn="base" hangingPunct="0">
        <a:spcBef>
          <a:spcPct val="0"/>
        </a:spcBef>
        <a:spcAft>
          <a:spcPct val="0"/>
        </a:spcAft>
        <a:defRPr sz="3500">
          <a:solidFill>
            <a:srgbClr val="6B7D72"/>
          </a:solidFill>
          <a:latin typeface="Book Antiqua" charset="0"/>
          <a:ea typeface="MS PGothic" panose="020B0600070205080204" pitchFamily="34" charset="-128"/>
          <a:cs typeface="ＭＳ Ｐゴシック" charset="0"/>
        </a:defRPr>
      </a:lvl5pPr>
      <a:lvl6pPr marL="457200" algn="ctr" rtl="0" fontAlgn="base">
        <a:spcBef>
          <a:spcPct val="0"/>
        </a:spcBef>
        <a:spcAft>
          <a:spcPct val="0"/>
        </a:spcAft>
        <a:defRPr sz="3500">
          <a:solidFill>
            <a:srgbClr val="6B7D72"/>
          </a:solidFill>
          <a:latin typeface="Book Antiqua" charset="0"/>
          <a:ea typeface="ＭＳ Ｐゴシック" charset="0"/>
          <a:cs typeface="ＭＳ Ｐゴシック" charset="0"/>
        </a:defRPr>
      </a:lvl6pPr>
      <a:lvl7pPr marL="914400" algn="ctr" rtl="0" fontAlgn="base">
        <a:spcBef>
          <a:spcPct val="0"/>
        </a:spcBef>
        <a:spcAft>
          <a:spcPct val="0"/>
        </a:spcAft>
        <a:defRPr sz="3500">
          <a:solidFill>
            <a:srgbClr val="6B7D72"/>
          </a:solidFill>
          <a:latin typeface="Book Antiqua" charset="0"/>
          <a:ea typeface="ＭＳ Ｐゴシック" charset="0"/>
          <a:cs typeface="ＭＳ Ｐゴシック" charset="0"/>
        </a:defRPr>
      </a:lvl7pPr>
      <a:lvl8pPr marL="1371600" algn="ctr" rtl="0" fontAlgn="base">
        <a:spcBef>
          <a:spcPct val="0"/>
        </a:spcBef>
        <a:spcAft>
          <a:spcPct val="0"/>
        </a:spcAft>
        <a:defRPr sz="3500">
          <a:solidFill>
            <a:srgbClr val="6B7D72"/>
          </a:solidFill>
          <a:latin typeface="Book Antiqua" charset="0"/>
          <a:ea typeface="ＭＳ Ｐゴシック" charset="0"/>
          <a:cs typeface="ＭＳ Ｐゴシック" charset="0"/>
        </a:defRPr>
      </a:lvl8pPr>
      <a:lvl9pPr marL="1828800" algn="ctr" rtl="0" fontAlgn="base">
        <a:spcBef>
          <a:spcPct val="0"/>
        </a:spcBef>
        <a:spcAft>
          <a:spcPct val="0"/>
        </a:spcAft>
        <a:defRPr sz="3500">
          <a:solidFill>
            <a:srgbClr val="6B7D72"/>
          </a:solidFill>
          <a:latin typeface="Book Antiqua" charset="0"/>
          <a:ea typeface="ＭＳ Ｐゴシック" charset="0"/>
          <a:cs typeface="ＭＳ Ｐゴシック"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S PGothic" panose="020B0600070205080204" pitchFamily="34" charset="-128"/>
          <a:cs typeface="ＭＳ Ｐゴシック" charset="0"/>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S PGothic" panose="020B0600070205080204" pitchFamily="34" charset="-128"/>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S PGothic" panose="020B0600070205080204" pitchFamily="34" charset="-128"/>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S PGothic" panose="020B0600070205080204" pitchFamily="34" charset="-128"/>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S PGothic" panose="020B0600070205080204" pitchFamily="34"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228600" y="3124200"/>
            <a:ext cx="8610600" cy="3733800"/>
          </a:xfrm>
        </p:spPr>
        <p:txBody>
          <a:bodyPr rtlCol="0"/>
          <a:lstStyle/>
          <a:p>
            <a:pPr eaLnBrk="1" fontAlgn="auto" hangingPunct="1">
              <a:spcAft>
                <a:spcPts val="0"/>
              </a:spcAft>
              <a:buFont typeface="Arial" panose="020B0604020202020204" pitchFamily="34" charset="0"/>
              <a:buNone/>
              <a:defRPr/>
            </a:pPr>
            <a:r>
              <a:rPr lang="en-US" sz="2000" dirty="0">
                <a:solidFill>
                  <a:srgbClr val="000000"/>
                </a:solidFill>
                <a:effectLst>
                  <a:outerShdw blurRad="38100" dist="38100" dir="2700000" algn="tl">
                    <a:srgbClr val="000000"/>
                  </a:outerShdw>
                </a:effectLst>
                <a:latin typeface="Times New Roman" pitchFamily="1" charset="0"/>
                <a:ea typeface="+mn-ea"/>
                <a:cs typeface="+mn-cs"/>
              </a:rPr>
              <a:t>Awadh </a:t>
            </a:r>
            <a:r>
              <a:rPr lang="en-US" sz="2000" dirty="0" err="1" smtClean="0">
                <a:solidFill>
                  <a:srgbClr val="000000"/>
                </a:solidFill>
                <a:effectLst>
                  <a:outerShdw blurRad="38100" dist="38100" dir="2700000" algn="tl">
                    <a:srgbClr val="000000"/>
                  </a:outerShdw>
                </a:effectLst>
                <a:latin typeface="Times New Roman" pitchFamily="1" charset="0"/>
                <a:ea typeface="+mn-ea"/>
                <a:cs typeface="+mn-cs"/>
              </a:rPr>
              <a:t>Alqahtani</a:t>
            </a:r>
            <a:endParaRPr lang="en-US" sz="2000" dirty="0">
              <a:solidFill>
                <a:srgbClr val="000000"/>
              </a:solidFill>
              <a:effectLst>
                <a:outerShdw blurRad="38100" dist="38100" dir="2700000" algn="tl">
                  <a:srgbClr val="000000"/>
                </a:outerShdw>
              </a:effectLst>
              <a:latin typeface="Times New Roman" pitchFamily="1" charset="0"/>
              <a:ea typeface="+mn-ea"/>
              <a:cs typeface="+mn-cs"/>
            </a:endParaRPr>
          </a:p>
          <a:p>
            <a:pPr eaLnBrk="1" fontAlgn="auto" hangingPunct="1">
              <a:spcAft>
                <a:spcPts val="0"/>
              </a:spcAft>
              <a:buFont typeface="Arial" panose="020B0604020202020204" pitchFamily="34" charset="0"/>
              <a:buNone/>
              <a:defRPr/>
            </a:pPr>
            <a:r>
              <a:rPr lang="en-US" sz="2000" dirty="0" err="1" smtClean="0">
                <a:solidFill>
                  <a:srgbClr val="000000"/>
                </a:solidFill>
                <a:effectLst>
                  <a:outerShdw blurRad="38100" dist="38100" dir="2700000" algn="tl">
                    <a:srgbClr val="000000"/>
                  </a:outerShdw>
                </a:effectLst>
                <a:latin typeface="Times New Roman" pitchFamily="1" charset="0"/>
                <a:ea typeface="+mn-ea"/>
                <a:cs typeface="+mn-cs"/>
              </a:rPr>
              <a:t>MD</a:t>
            </a:r>
            <a:r>
              <a:rPr lang="en-US" sz="2000" dirty="0" err="1">
                <a:solidFill>
                  <a:srgbClr val="000000"/>
                </a:solidFill>
                <a:effectLst>
                  <a:outerShdw blurRad="38100" dist="38100" dir="2700000" algn="tl">
                    <a:srgbClr val="000000"/>
                  </a:outerShdw>
                </a:effectLst>
                <a:latin typeface="Times New Roman" pitchFamily="1" charset="0"/>
                <a:ea typeface="+mn-ea"/>
                <a:cs typeface="+mn-cs"/>
              </a:rPr>
              <a:t>,MSc,FRCSC</a:t>
            </a:r>
            <a:r>
              <a:rPr lang="en-US" sz="2000" dirty="0">
                <a:solidFill>
                  <a:srgbClr val="000000"/>
                </a:solidFill>
                <a:effectLst>
                  <a:outerShdw blurRad="38100" dist="38100" dir="2700000" algn="tl">
                    <a:srgbClr val="000000"/>
                  </a:outerShdw>
                </a:effectLst>
                <a:latin typeface="Times New Roman" pitchFamily="1" charset="0"/>
                <a:ea typeface="+mn-ea"/>
                <a:cs typeface="+mn-cs"/>
              </a:rPr>
              <a:t>(surgery)FRCSC(oncology)</a:t>
            </a:r>
          </a:p>
          <a:p>
            <a:pPr eaLnBrk="1" fontAlgn="auto" hangingPunct="1">
              <a:spcAft>
                <a:spcPts val="0"/>
              </a:spcAft>
              <a:buFont typeface="Arial" panose="020B0604020202020204" pitchFamily="34" charset="0"/>
              <a:buNone/>
              <a:defRPr/>
            </a:pPr>
            <a:r>
              <a:rPr lang="en-US" sz="2000" dirty="0">
                <a:solidFill>
                  <a:srgbClr val="000000"/>
                </a:solidFill>
                <a:effectLst>
                  <a:outerShdw blurRad="38100" dist="38100" dir="2700000" algn="tl">
                    <a:srgbClr val="000000"/>
                  </a:outerShdw>
                </a:effectLst>
                <a:latin typeface="Times New Roman" pitchFamily="1" charset="0"/>
                <a:ea typeface="+mn-ea"/>
                <a:cs typeface="+mn-cs"/>
              </a:rPr>
              <a:t>FISC</a:t>
            </a:r>
          </a:p>
          <a:p>
            <a:pPr eaLnBrk="1" fontAlgn="auto" hangingPunct="1">
              <a:spcAft>
                <a:spcPts val="0"/>
              </a:spcAft>
              <a:buFont typeface="Arial" panose="020B0604020202020204" pitchFamily="34" charset="0"/>
              <a:buNone/>
              <a:defRPr/>
            </a:pPr>
            <a:r>
              <a:rPr lang="en-US" sz="2000" dirty="0">
                <a:solidFill>
                  <a:srgbClr val="000000"/>
                </a:solidFill>
                <a:effectLst>
                  <a:outerShdw blurRad="38100" dist="38100" dir="2700000" algn="tl">
                    <a:srgbClr val="000000"/>
                  </a:outerShdw>
                </a:effectLst>
                <a:latin typeface="Times New Roman" pitchFamily="1" charset="0"/>
                <a:ea typeface="+mn-ea"/>
                <a:cs typeface="+mn-cs"/>
              </a:rPr>
              <a:t>Surgical oncologist and laparoscopic Bariatric surgeon </a:t>
            </a:r>
          </a:p>
          <a:p>
            <a:pPr eaLnBrk="1" fontAlgn="auto" hangingPunct="1">
              <a:spcAft>
                <a:spcPts val="0"/>
              </a:spcAft>
              <a:buFont typeface="Arial" panose="020B0604020202020204" pitchFamily="34" charset="0"/>
              <a:buNone/>
              <a:defRPr/>
            </a:pPr>
            <a:r>
              <a:rPr lang="en-US" sz="2000" dirty="0" smtClean="0">
                <a:solidFill>
                  <a:srgbClr val="000000"/>
                </a:solidFill>
                <a:effectLst>
                  <a:outerShdw blurRad="38100" dist="38100" dir="2700000" algn="tl">
                    <a:srgbClr val="000000"/>
                  </a:outerShdw>
                </a:effectLst>
                <a:latin typeface="Times New Roman" pitchFamily="1" charset="0"/>
                <a:ea typeface="+mn-ea"/>
                <a:cs typeface="+mn-cs"/>
              </a:rPr>
              <a:t>29/</a:t>
            </a:r>
            <a:r>
              <a:rPr lang="en-US" sz="2000" dirty="0">
                <a:solidFill>
                  <a:srgbClr val="000000"/>
                </a:solidFill>
                <a:effectLst>
                  <a:outerShdw blurRad="38100" dist="38100" dir="2700000" algn="tl">
                    <a:srgbClr val="000000"/>
                  </a:outerShdw>
                </a:effectLst>
                <a:latin typeface="Times New Roman" pitchFamily="1" charset="0"/>
                <a:ea typeface="+mn-ea"/>
                <a:cs typeface="+mn-cs"/>
              </a:rPr>
              <a:t>09/2013</a:t>
            </a:r>
            <a:endParaRPr lang="en-US" sz="2000" dirty="0">
              <a:solidFill>
                <a:srgbClr val="000000"/>
              </a:solidFill>
              <a:ea typeface="+mn-ea"/>
              <a:cs typeface="+mn-cs"/>
            </a:endParaRPr>
          </a:p>
          <a:p>
            <a:pPr eaLnBrk="1" fontAlgn="auto" hangingPunct="1">
              <a:lnSpc>
                <a:spcPct val="90000"/>
              </a:lnSpc>
              <a:spcAft>
                <a:spcPts val="0"/>
              </a:spcAft>
              <a:buFont typeface="Arial" panose="020B0604020202020204" pitchFamily="34" charset="0"/>
              <a:buNone/>
              <a:defRPr/>
            </a:pPr>
            <a:endParaRPr lang="en-US" dirty="0">
              <a:latin typeface="Arial" charset="0"/>
              <a:ea typeface="+mn-ea"/>
              <a:cs typeface="Arial" charset="0"/>
            </a:endParaRPr>
          </a:p>
        </p:txBody>
      </p:sp>
      <p:sp>
        <p:nvSpPr>
          <p:cNvPr id="28674" name="Rectangle 2"/>
          <p:cNvSpPr>
            <a:spLocks noGrp="1" noChangeArrowheads="1"/>
          </p:cNvSpPr>
          <p:nvPr>
            <p:ph type="ctrTitle"/>
          </p:nvPr>
        </p:nvSpPr>
        <p:spPr>
          <a:xfrm>
            <a:off x="457200" y="304800"/>
            <a:ext cx="8382000" cy="1066800"/>
          </a:xfrm>
        </p:spPr>
        <p:txBody>
          <a:bodyPr/>
          <a:lstStyle/>
          <a:p>
            <a:pPr eaLnBrk="1" fontAlgn="auto" hangingPunct="1">
              <a:spcAft>
                <a:spcPts val="0"/>
              </a:spcAft>
              <a:defRPr/>
            </a:pPr>
            <a:r>
              <a:rPr lang="en-US" sz="2800" dirty="0" smtClean="0">
                <a:ea typeface="+mj-ea"/>
                <a:cs typeface="+mj-cs"/>
              </a:rPr>
              <a:t>SHOCK  &amp; metabolic response</a:t>
            </a:r>
            <a:r>
              <a:rPr lang="en-US" dirty="0">
                <a:latin typeface="Arial" charset="0"/>
                <a:ea typeface="+mj-ea"/>
                <a:cs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Diagnosis</a:t>
            </a:r>
          </a:p>
        </p:txBody>
      </p:sp>
      <p:sp>
        <p:nvSpPr>
          <p:cNvPr id="18435" name="Rectangle 3"/>
          <p:cNvSpPr>
            <a:spLocks noGrp="1" noChangeArrowheads="1"/>
          </p:cNvSpPr>
          <p:nvPr>
            <p:ph idx="1"/>
          </p:nvPr>
        </p:nvSpPr>
        <p:spPr>
          <a:xfrm>
            <a:off x="914400" y="1981200"/>
            <a:ext cx="7772400" cy="4535488"/>
          </a:xfrm>
        </p:spPr>
        <p:txBody>
          <a:bodyPr/>
          <a:lstStyle/>
          <a:p>
            <a:pPr eaLnBrk="1" hangingPunct="1">
              <a:lnSpc>
                <a:spcPct val="90000"/>
              </a:lnSpc>
              <a:buClr>
                <a:schemeClr val="tx1"/>
              </a:buClr>
              <a:buFontTx/>
              <a:buChar char="•"/>
            </a:pPr>
            <a:r>
              <a:rPr lang="en-US" sz="2800" smtClean="0">
                <a:latin typeface="Tahoma" pitchFamily="34" charset="0"/>
                <a:cs typeface="Arial" charset="0"/>
              </a:rPr>
              <a:t>Physical exam </a:t>
            </a:r>
            <a:r>
              <a:rPr lang="en-US" smtClean="0">
                <a:latin typeface="Tahoma" pitchFamily="34" charset="0"/>
                <a:cs typeface="Arial" charset="0"/>
              </a:rPr>
              <a:t>(VS, mental status, skin color, temperature, pulses, etc)</a:t>
            </a:r>
          </a:p>
          <a:p>
            <a:pPr eaLnBrk="1" hangingPunct="1">
              <a:lnSpc>
                <a:spcPct val="90000"/>
              </a:lnSpc>
              <a:buClr>
                <a:schemeClr val="tx1"/>
              </a:buClr>
              <a:buFontTx/>
              <a:buChar char="•"/>
            </a:pPr>
            <a:r>
              <a:rPr lang="en-US" sz="2800" smtClean="0">
                <a:latin typeface="Tahoma" pitchFamily="34" charset="0"/>
                <a:cs typeface="Arial" charset="0"/>
              </a:rPr>
              <a:t>Infectious source</a:t>
            </a:r>
          </a:p>
          <a:p>
            <a:pPr eaLnBrk="1" hangingPunct="1">
              <a:lnSpc>
                <a:spcPct val="90000"/>
              </a:lnSpc>
              <a:buClr>
                <a:schemeClr val="tx1"/>
              </a:buClr>
              <a:buFontTx/>
              <a:buChar char="•"/>
            </a:pPr>
            <a:r>
              <a:rPr lang="en-US" sz="2800" smtClean="0">
                <a:latin typeface="Tahoma" pitchFamily="34" charset="0"/>
                <a:cs typeface="Arial" charset="0"/>
              </a:rPr>
              <a:t>Labs:</a:t>
            </a:r>
          </a:p>
          <a:p>
            <a:pPr lvl="1" eaLnBrk="1" hangingPunct="1">
              <a:lnSpc>
                <a:spcPct val="90000"/>
              </a:lnSpc>
              <a:buClr>
                <a:schemeClr val="tx1"/>
              </a:buClr>
              <a:buFontTx/>
              <a:buChar char="•"/>
            </a:pPr>
            <a:r>
              <a:rPr lang="en-US" smtClean="0">
                <a:latin typeface="Tahoma" pitchFamily="34" charset="0"/>
                <a:cs typeface="Arial" charset="0"/>
              </a:rPr>
              <a:t>CBC</a:t>
            </a:r>
          </a:p>
          <a:p>
            <a:pPr lvl="1" eaLnBrk="1" hangingPunct="1">
              <a:lnSpc>
                <a:spcPct val="90000"/>
              </a:lnSpc>
              <a:buClr>
                <a:schemeClr val="tx1"/>
              </a:buClr>
              <a:buFontTx/>
              <a:buChar char="•"/>
            </a:pPr>
            <a:r>
              <a:rPr lang="en-US" smtClean="0">
                <a:latin typeface="Tahoma" pitchFamily="34" charset="0"/>
                <a:cs typeface="Arial" charset="0"/>
              </a:rPr>
              <a:t>Chemistries</a:t>
            </a:r>
          </a:p>
          <a:p>
            <a:pPr lvl="1" eaLnBrk="1" hangingPunct="1">
              <a:lnSpc>
                <a:spcPct val="90000"/>
              </a:lnSpc>
              <a:buClr>
                <a:schemeClr val="tx1"/>
              </a:buClr>
              <a:buFontTx/>
              <a:buChar char="•"/>
            </a:pPr>
            <a:r>
              <a:rPr lang="en-US" smtClean="0">
                <a:latin typeface="Tahoma" pitchFamily="34" charset="0"/>
                <a:cs typeface="Arial" charset="0"/>
              </a:rPr>
              <a:t>Lactate</a:t>
            </a:r>
          </a:p>
          <a:p>
            <a:pPr lvl="1" eaLnBrk="1" hangingPunct="1">
              <a:lnSpc>
                <a:spcPct val="90000"/>
              </a:lnSpc>
              <a:buClr>
                <a:schemeClr val="tx1"/>
              </a:buClr>
              <a:buFontTx/>
              <a:buChar char="•"/>
            </a:pPr>
            <a:r>
              <a:rPr lang="en-US" smtClean="0">
                <a:latin typeface="Tahoma" pitchFamily="34" charset="0"/>
                <a:cs typeface="Arial" charset="0"/>
              </a:rPr>
              <a:t>Coagulation studies</a:t>
            </a:r>
          </a:p>
          <a:p>
            <a:pPr lvl="1" eaLnBrk="1" hangingPunct="1">
              <a:lnSpc>
                <a:spcPct val="90000"/>
              </a:lnSpc>
              <a:buClr>
                <a:schemeClr val="tx1"/>
              </a:buClr>
              <a:buFontTx/>
              <a:buChar char="•"/>
            </a:pPr>
            <a:r>
              <a:rPr lang="en-US" smtClean="0">
                <a:latin typeface="Tahoma" pitchFamily="34" charset="0"/>
                <a:cs typeface="Arial" charset="0"/>
              </a:rPr>
              <a:t>Cultures</a:t>
            </a:r>
          </a:p>
          <a:p>
            <a:pPr lvl="1" eaLnBrk="1" hangingPunct="1">
              <a:lnSpc>
                <a:spcPct val="90000"/>
              </a:lnSpc>
              <a:buClr>
                <a:schemeClr val="tx1"/>
              </a:buClr>
              <a:buFontTx/>
              <a:buChar char="•"/>
            </a:pPr>
            <a:r>
              <a:rPr lang="en-US" smtClean="0">
                <a:latin typeface="Tahoma" pitchFamily="34" charset="0"/>
                <a:cs typeface="Arial" charset="0"/>
              </a:rPr>
              <a:t>ABG</a:t>
            </a:r>
          </a:p>
        </p:txBody>
      </p:sp>
      <p:pic>
        <p:nvPicPr>
          <p:cNvPr id="18436" name="Picture 4" descr="j0315447"/>
          <p:cNvPicPr>
            <a:picLocks noChangeAspect="1" noChangeArrowheads="1"/>
          </p:cNvPicPr>
          <p:nvPr/>
        </p:nvPicPr>
        <p:blipFill>
          <a:blip r:embed="rId2"/>
          <a:srcRect/>
          <a:stretch>
            <a:fillRect/>
          </a:stretch>
        </p:blipFill>
        <p:spPr bwMode="auto">
          <a:xfrm>
            <a:off x="6477000" y="3276600"/>
            <a:ext cx="2266950" cy="317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Further Evaluation</a:t>
            </a:r>
          </a:p>
        </p:txBody>
      </p:sp>
      <p:sp>
        <p:nvSpPr>
          <p:cNvPr id="19459"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CT of head/sinuses</a:t>
            </a:r>
          </a:p>
          <a:p>
            <a:pPr eaLnBrk="1" hangingPunct="1">
              <a:buClr>
                <a:schemeClr val="tx1"/>
              </a:buClr>
              <a:buFontTx/>
              <a:buChar char="•"/>
            </a:pPr>
            <a:r>
              <a:rPr lang="en-US" smtClean="0">
                <a:latin typeface="Tahoma" pitchFamily="34" charset="0"/>
                <a:cs typeface="Arial" charset="0"/>
              </a:rPr>
              <a:t>Lumbar puncture</a:t>
            </a:r>
          </a:p>
          <a:p>
            <a:pPr eaLnBrk="1" hangingPunct="1">
              <a:buClr>
                <a:schemeClr val="tx1"/>
              </a:buClr>
              <a:buFontTx/>
              <a:buChar char="•"/>
            </a:pPr>
            <a:r>
              <a:rPr lang="en-US" smtClean="0">
                <a:latin typeface="Tahoma" pitchFamily="34" charset="0"/>
                <a:cs typeface="Arial" charset="0"/>
              </a:rPr>
              <a:t>Wound cultures</a:t>
            </a:r>
          </a:p>
          <a:p>
            <a:pPr eaLnBrk="1" hangingPunct="1">
              <a:buClr>
                <a:schemeClr val="tx1"/>
              </a:buClr>
              <a:buFontTx/>
              <a:buChar char="•"/>
            </a:pPr>
            <a:r>
              <a:rPr lang="en-US" smtClean="0">
                <a:latin typeface="Tahoma" pitchFamily="34" charset="0"/>
                <a:cs typeface="Arial" charset="0"/>
              </a:rPr>
              <a:t>Acute abdominal series</a:t>
            </a:r>
          </a:p>
          <a:p>
            <a:pPr eaLnBrk="1" hangingPunct="1">
              <a:buClr>
                <a:schemeClr val="tx1"/>
              </a:buClr>
              <a:buFontTx/>
              <a:buChar char="•"/>
            </a:pPr>
            <a:r>
              <a:rPr lang="en-US" smtClean="0">
                <a:latin typeface="Tahoma" pitchFamily="34" charset="0"/>
                <a:cs typeface="Arial" charset="0"/>
              </a:rPr>
              <a:t>Abdominal/pelvic CT or US</a:t>
            </a:r>
          </a:p>
          <a:p>
            <a:pPr eaLnBrk="1" hangingPunct="1">
              <a:buClr>
                <a:schemeClr val="tx1"/>
              </a:buClr>
              <a:buFontTx/>
              <a:buChar char="•"/>
            </a:pPr>
            <a:r>
              <a:rPr lang="en-US" smtClean="0">
                <a:latin typeface="Tahoma" pitchFamily="34" charset="0"/>
                <a:cs typeface="Arial" charset="0"/>
              </a:rPr>
              <a:t>Cortisol level</a:t>
            </a:r>
          </a:p>
          <a:p>
            <a:pPr eaLnBrk="1" hangingPunct="1">
              <a:buClr>
                <a:schemeClr val="tx1"/>
              </a:buClr>
              <a:buFontTx/>
              <a:buChar char="•"/>
            </a:pPr>
            <a:r>
              <a:rPr lang="en-US" smtClean="0">
                <a:latin typeface="Tahoma" pitchFamily="34" charset="0"/>
                <a:cs typeface="Arial" charset="0"/>
              </a:rPr>
              <a:t>Fibrinogen, FDPs, D-dimer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228600"/>
            <a:ext cx="7564438" cy="1462088"/>
          </a:xfrm>
        </p:spPr>
        <p:txBody>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Approach to the Patient in Shock</a:t>
            </a:r>
          </a:p>
        </p:txBody>
      </p:sp>
      <p:sp>
        <p:nvSpPr>
          <p:cNvPr id="20483" name="Rectangle 3"/>
          <p:cNvSpPr>
            <a:spLocks noGrp="1" noChangeArrowheads="1"/>
          </p:cNvSpPr>
          <p:nvPr>
            <p:ph sz="half" idx="1"/>
          </p:nvPr>
        </p:nvSpPr>
        <p:spPr>
          <a:xfrm>
            <a:off x="457200" y="2133600"/>
            <a:ext cx="4038600" cy="4114800"/>
          </a:xfrm>
        </p:spPr>
        <p:txBody>
          <a:bodyPr/>
          <a:lstStyle/>
          <a:p>
            <a:pPr eaLnBrk="1" hangingPunct="1">
              <a:lnSpc>
                <a:spcPct val="90000"/>
              </a:lnSpc>
              <a:buClr>
                <a:schemeClr val="tx1"/>
              </a:buClr>
              <a:buFontTx/>
              <a:buChar char="•"/>
            </a:pPr>
            <a:r>
              <a:rPr lang="en-US" smtClean="0">
                <a:latin typeface="Tahoma" pitchFamily="34" charset="0"/>
                <a:cs typeface="Arial" charset="0"/>
              </a:rPr>
              <a:t>History</a:t>
            </a:r>
          </a:p>
          <a:p>
            <a:pPr lvl="1" eaLnBrk="1" hangingPunct="1">
              <a:lnSpc>
                <a:spcPct val="90000"/>
              </a:lnSpc>
              <a:buClr>
                <a:schemeClr val="tx1"/>
              </a:buClr>
              <a:buFontTx/>
              <a:buChar char="•"/>
            </a:pPr>
            <a:r>
              <a:rPr lang="en-US" sz="2200" smtClean="0">
                <a:latin typeface="Tahoma" pitchFamily="34" charset="0"/>
                <a:cs typeface="Arial" charset="0"/>
              </a:rPr>
              <a:t>Recent illness</a:t>
            </a:r>
          </a:p>
          <a:p>
            <a:pPr lvl="1" eaLnBrk="1" hangingPunct="1">
              <a:lnSpc>
                <a:spcPct val="90000"/>
              </a:lnSpc>
              <a:buClr>
                <a:schemeClr val="tx1"/>
              </a:buClr>
              <a:buFontTx/>
              <a:buChar char="•"/>
            </a:pPr>
            <a:r>
              <a:rPr lang="en-US" sz="2200" smtClean="0">
                <a:latin typeface="Tahoma" pitchFamily="34" charset="0"/>
                <a:cs typeface="Arial" charset="0"/>
              </a:rPr>
              <a:t>Fever</a:t>
            </a:r>
          </a:p>
          <a:p>
            <a:pPr lvl="1" eaLnBrk="1" hangingPunct="1">
              <a:lnSpc>
                <a:spcPct val="90000"/>
              </a:lnSpc>
              <a:buClr>
                <a:schemeClr val="tx1"/>
              </a:buClr>
              <a:buFontTx/>
              <a:buChar char="•"/>
            </a:pPr>
            <a:r>
              <a:rPr lang="en-US" sz="2200" smtClean="0">
                <a:latin typeface="Tahoma" pitchFamily="34" charset="0"/>
                <a:cs typeface="Arial" charset="0"/>
              </a:rPr>
              <a:t>Chest pain, SOB</a:t>
            </a:r>
          </a:p>
          <a:p>
            <a:pPr lvl="1" eaLnBrk="1" hangingPunct="1">
              <a:lnSpc>
                <a:spcPct val="90000"/>
              </a:lnSpc>
              <a:buClr>
                <a:schemeClr val="tx1"/>
              </a:buClr>
              <a:buFontTx/>
              <a:buChar char="•"/>
            </a:pPr>
            <a:r>
              <a:rPr lang="en-US" sz="2200" smtClean="0">
                <a:latin typeface="Tahoma" pitchFamily="34" charset="0"/>
                <a:cs typeface="Arial" charset="0"/>
              </a:rPr>
              <a:t>Abdominal pain</a:t>
            </a:r>
          </a:p>
          <a:p>
            <a:pPr lvl="1" eaLnBrk="1" hangingPunct="1">
              <a:lnSpc>
                <a:spcPct val="90000"/>
              </a:lnSpc>
              <a:buClr>
                <a:schemeClr val="tx1"/>
              </a:buClr>
              <a:buFontTx/>
              <a:buChar char="•"/>
            </a:pPr>
            <a:r>
              <a:rPr lang="en-US" sz="2200" smtClean="0">
                <a:latin typeface="Tahoma" pitchFamily="34" charset="0"/>
                <a:cs typeface="Arial" charset="0"/>
              </a:rPr>
              <a:t>Comorbidities</a:t>
            </a:r>
          </a:p>
          <a:p>
            <a:pPr lvl="1" eaLnBrk="1" hangingPunct="1">
              <a:lnSpc>
                <a:spcPct val="90000"/>
              </a:lnSpc>
              <a:buClr>
                <a:schemeClr val="tx1"/>
              </a:buClr>
              <a:buFontTx/>
              <a:buChar char="•"/>
            </a:pPr>
            <a:r>
              <a:rPr lang="en-US" sz="2200" smtClean="0">
                <a:latin typeface="Tahoma" pitchFamily="34" charset="0"/>
                <a:cs typeface="Arial" charset="0"/>
              </a:rPr>
              <a:t>Medications</a:t>
            </a:r>
          </a:p>
          <a:p>
            <a:pPr lvl="1" eaLnBrk="1" hangingPunct="1">
              <a:lnSpc>
                <a:spcPct val="90000"/>
              </a:lnSpc>
              <a:buClr>
                <a:schemeClr val="tx1"/>
              </a:buClr>
              <a:buFontTx/>
              <a:buChar char="•"/>
            </a:pPr>
            <a:r>
              <a:rPr lang="en-US" sz="2200" smtClean="0">
                <a:latin typeface="Tahoma" pitchFamily="34" charset="0"/>
                <a:cs typeface="Arial" charset="0"/>
              </a:rPr>
              <a:t>Toxins/Ingestions</a:t>
            </a:r>
          </a:p>
          <a:p>
            <a:pPr lvl="1" eaLnBrk="1" hangingPunct="1">
              <a:lnSpc>
                <a:spcPct val="90000"/>
              </a:lnSpc>
              <a:buClr>
                <a:schemeClr val="tx1"/>
              </a:buClr>
              <a:buFontTx/>
              <a:buChar char="•"/>
            </a:pPr>
            <a:r>
              <a:rPr lang="en-US" sz="2200" smtClean="0">
                <a:latin typeface="Tahoma" pitchFamily="34" charset="0"/>
                <a:cs typeface="Arial" charset="0"/>
              </a:rPr>
              <a:t>Recent hospitalization or surgery</a:t>
            </a:r>
          </a:p>
          <a:p>
            <a:pPr lvl="1" eaLnBrk="1" hangingPunct="1">
              <a:lnSpc>
                <a:spcPct val="90000"/>
              </a:lnSpc>
              <a:buClr>
                <a:schemeClr val="tx1"/>
              </a:buClr>
              <a:buFontTx/>
              <a:buChar char="•"/>
            </a:pPr>
            <a:r>
              <a:rPr lang="en-US" sz="2200" smtClean="0">
                <a:latin typeface="Tahoma" pitchFamily="34" charset="0"/>
                <a:cs typeface="Arial" charset="0"/>
              </a:rPr>
              <a:t>Baseline mental status</a:t>
            </a:r>
          </a:p>
          <a:p>
            <a:pPr eaLnBrk="1" hangingPunct="1">
              <a:lnSpc>
                <a:spcPct val="90000"/>
              </a:lnSpc>
              <a:buFont typeface="Wingdings" pitchFamily="2" charset="2"/>
              <a:buNone/>
            </a:pPr>
            <a:endParaRPr lang="en-US" sz="1800" smtClean="0">
              <a:latin typeface="Tahoma" pitchFamily="34" charset="0"/>
              <a:cs typeface="Arial" charset="0"/>
            </a:endParaRPr>
          </a:p>
        </p:txBody>
      </p:sp>
      <p:sp>
        <p:nvSpPr>
          <p:cNvPr id="20484" name="Rectangle 4"/>
          <p:cNvSpPr>
            <a:spLocks noGrp="1" noChangeArrowheads="1"/>
          </p:cNvSpPr>
          <p:nvPr>
            <p:ph sz="half" idx="2"/>
          </p:nvPr>
        </p:nvSpPr>
        <p:spPr>
          <a:xfrm>
            <a:off x="4572000" y="2133600"/>
            <a:ext cx="4114800" cy="4267200"/>
          </a:xfrm>
        </p:spPr>
        <p:txBody>
          <a:bodyPr/>
          <a:lstStyle/>
          <a:p>
            <a:pPr eaLnBrk="1" hangingPunct="1">
              <a:lnSpc>
                <a:spcPct val="80000"/>
              </a:lnSpc>
              <a:buClr>
                <a:schemeClr val="tx1"/>
              </a:buClr>
              <a:buFontTx/>
              <a:buChar char="•"/>
            </a:pPr>
            <a:r>
              <a:rPr lang="en-US" smtClean="0">
                <a:latin typeface="Tahoma" pitchFamily="34" charset="0"/>
                <a:cs typeface="Arial" charset="0"/>
              </a:rPr>
              <a:t>Physical examination</a:t>
            </a:r>
          </a:p>
          <a:p>
            <a:pPr lvl="1" eaLnBrk="1" hangingPunct="1">
              <a:lnSpc>
                <a:spcPct val="80000"/>
              </a:lnSpc>
              <a:buClr>
                <a:schemeClr val="tx1"/>
              </a:buClr>
              <a:buFontTx/>
              <a:buChar char="•"/>
            </a:pPr>
            <a:r>
              <a:rPr lang="en-US" sz="2200" smtClean="0">
                <a:latin typeface="Tahoma" pitchFamily="34" charset="0"/>
                <a:cs typeface="Arial" charset="0"/>
              </a:rPr>
              <a:t>Vital Signs</a:t>
            </a:r>
          </a:p>
          <a:p>
            <a:pPr lvl="1" eaLnBrk="1" hangingPunct="1">
              <a:lnSpc>
                <a:spcPct val="80000"/>
              </a:lnSpc>
              <a:buClr>
                <a:schemeClr val="tx1"/>
              </a:buClr>
              <a:buFontTx/>
              <a:buChar char="•"/>
            </a:pPr>
            <a:r>
              <a:rPr lang="en-US" sz="2200" smtClean="0">
                <a:latin typeface="Tahoma" pitchFamily="34" charset="0"/>
                <a:cs typeface="Arial" charset="0"/>
              </a:rPr>
              <a:t>CNS – mental status</a:t>
            </a:r>
          </a:p>
          <a:p>
            <a:pPr lvl="1" eaLnBrk="1" hangingPunct="1">
              <a:lnSpc>
                <a:spcPct val="80000"/>
              </a:lnSpc>
              <a:buClr>
                <a:schemeClr val="tx1"/>
              </a:buClr>
              <a:buFontTx/>
              <a:buChar char="•"/>
            </a:pPr>
            <a:r>
              <a:rPr lang="en-US" sz="2200" smtClean="0">
                <a:latin typeface="Tahoma" pitchFamily="34" charset="0"/>
                <a:cs typeface="Arial" charset="0"/>
              </a:rPr>
              <a:t>Skin – color, temp, rashes, sores</a:t>
            </a:r>
          </a:p>
          <a:p>
            <a:pPr lvl="1" eaLnBrk="1" hangingPunct="1">
              <a:lnSpc>
                <a:spcPct val="80000"/>
              </a:lnSpc>
              <a:buClr>
                <a:schemeClr val="tx1"/>
              </a:buClr>
              <a:buFontTx/>
              <a:buChar char="•"/>
            </a:pPr>
            <a:r>
              <a:rPr lang="en-US" sz="2200" smtClean="0">
                <a:latin typeface="Tahoma" pitchFamily="34" charset="0"/>
                <a:cs typeface="Arial" charset="0"/>
              </a:rPr>
              <a:t>CV – JVD, heart sounds</a:t>
            </a:r>
          </a:p>
          <a:p>
            <a:pPr lvl="1" eaLnBrk="1" hangingPunct="1">
              <a:lnSpc>
                <a:spcPct val="80000"/>
              </a:lnSpc>
              <a:buClr>
                <a:schemeClr val="tx1"/>
              </a:buClr>
              <a:buFontTx/>
              <a:buChar char="•"/>
            </a:pPr>
            <a:r>
              <a:rPr lang="en-US" sz="2200" smtClean="0">
                <a:latin typeface="Tahoma" pitchFamily="34" charset="0"/>
                <a:cs typeface="Arial" charset="0"/>
              </a:rPr>
              <a:t>Resp – lung sounds, RR, oxygen sat, ABG</a:t>
            </a:r>
          </a:p>
          <a:p>
            <a:pPr lvl="1" eaLnBrk="1" hangingPunct="1">
              <a:lnSpc>
                <a:spcPct val="80000"/>
              </a:lnSpc>
              <a:buClr>
                <a:schemeClr val="tx1"/>
              </a:buClr>
              <a:buFontTx/>
              <a:buChar char="•"/>
            </a:pPr>
            <a:r>
              <a:rPr lang="en-US" sz="2200" smtClean="0">
                <a:latin typeface="Tahoma" pitchFamily="34" charset="0"/>
                <a:cs typeface="Arial" charset="0"/>
              </a:rPr>
              <a:t>GI – abd pain, rigidity, guarding, rebound</a:t>
            </a:r>
          </a:p>
          <a:p>
            <a:pPr lvl="1" eaLnBrk="1" hangingPunct="1">
              <a:lnSpc>
                <a:spcPct val="80000"/>
              </a:lnSpc>
              <a:buClr>
                <a:schemeClr val="tx1"/>
              </a:buClr>
              <a:buFontTx/>
              <a:buChar char="•"/>
            </a:pPr>
            <a:r>
              <a:rPr lang="en-US" sz="2200" smtClean="0">
                <a:latin typeface="Tahoma" pitchFamily="34" charset="0"/>
                <a:cs typeface="Arial" charset="0"/>
              </a:rPr>
              <a:t>Renal – urine output</a:t>
            </a:r>
          </a:p>
          <a:p>
            <a:pPr eaLnBrk="1" hangingPunct="1">
              <a:lnSpc>
                <a:spcPct val="80000"/>
              </a:lnSpc>
              <a:buFont typeface="Wingdings" pitchFamily="2" charset="2"/>
              <a:buNone/>
            </a:pPr>
            <a:endParaRPr lang="en-US" sz="22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Is This Patient in Shock?</a:t>
            </a:r>
          </a:p>
        </p:txBody>
      </p:sp>
      <p:sp>
        <p:nvSpPr>
          <p:cNvPr id="236547" name="Rectangle 3"/>
          <p:cNvSpPr>
            <a:spLocks noGrp="1" noChangeArrowheads="1"/>
          </p:cNvSpPr>
          <p:nvPr>
            <p:ph type="body" sz="half" idx="1"/>
          </p:nvPr>
        </p:nvSpPr>
        <p:spPr>
          <a:xfrm>
            <a:off x="1182688" y="2017713"/>
            <a:ext cx="3808412" cy="4114800"/>
          </a:xfrm>
        </p:spPr>
        <p:txBody>
          <a:bodyPr/>
          <a:lstStyle/>
          <a:p>
            <a:pPr eaLnBrk="1" hangingPunct="1">
              <a:buClr>
                <a:schemeClr val="tx1"/>
              </a:buClr>
              <a:buFontTx/>
              <a:buChar char="•"/>
            </a:pPr>
            <a:r>
              <a:rPr lang="en-US" smtClean="0">
                <a:latin typeface="Tahoma" pitchFamily="34" charset="0"/>
                <a:cs typeface="Arial" charset="0"/>
              </a:rPr>
              <a:t>Patient looks ill</a:t>
            </a:r>
          </a:p>
          <a:p>
            <a:pPr eaLnBrk="1" hangingPunct="1">
              <a:buClr>
                <a:schemeClr val="tx1"/>
              </a:buClr>
              <a:buFontTx/>
              <a:buChar char="•"/>
            </a:pPr>
            <a:r>
              <a:rPr lang="en-US" smtClean="0">
                <a:latin typeface="Tahoma" pitchFamily="34" charset="0"/>
                <a:cs typeface="Arial" charset="0"/>
              </a:rPr>
              <a:t>Altered mental status</a:t>
            </a:r>
          </a:p>
          <a:p>
            <a:pPr eaLnBrk="1" hangingPunct="1">
              <a:buClr>
                <a:schemeClr val="tx1"/>
              </a:buClr>
              <a:buFontTx/>
              <a:buChar char="•"/>
            </a:pPr>
            <a:r>
              <a:rPr lang="en-US" smtClean="0">
                <a:latin typeface="Tahoma" pitchFamily="34" charset="0"/>
                <a:cs typeface="Arial" charset="0"/>
              </a:rPr>
              <a:t>Skin cool and mottled or hot and flushed</a:t>
            </a:r>
          </a:p>
          <a:p>
            <a:pPr eaLnBrk="1" hangingPunct="1">
              <a:buClr>
                <a:schemeClr val="tx1"/>
              </a:buClr>
              <a:buFontTx/>
              <a:buChar char="•"/>
            </a:pPr>
            <a:r>
              <a:rPr lang="en-US" smtClean="0">
                <a:latin typeface="Tahoma" pitchFamily="34" charset="0"/>
                <a:cs typeface="Arial" charset="0"/>
              </a:rPr>
              <a:t>Weak or absent peripheral pulses </a:t>
            </a:r>
          </a:p>
          <a:p>
            <a:pPr eaLnBrk="1" hangingPunct="1">
              <a:buClr>
                <a:schemeClr val="tx1"/>
              </a:buClr>
              <a:buFontTx/>
              <a:buChar char="•"/>
            </a:pPr>
            <a:r>
              <a:rPr lang="en-US" smtClean="0">
                <a:latin typeface="Tahoma" pitchFamily="34" charset="0"/>
                <a:cs typeface="Arial" charset="0"/>
              </a:rPr>
              <a:t>SBP &lt;110</a:t>
            </a:r>
          </a:p>
          <a:p>
            <a:pPr eaLnBrk="1" hangingPunct="1">
              <a:buClr>
                <a:schemeClr val="tx1"/>
              </a:buClr>
              <a:buFontTx/>
              <a:buChar char="•"/>
            </a:pPr>
            <a:r>
              <a:rPr lang="en-US" smtClean="0">
                <a:latin typeface="Tahoma" pitchFamily="34" charset="0"/>
                <a:cs typeface="Arial" charset="0"/>
              </a:rPr>
              <a:t>Tachycardia </a:t>
            </a:r>
          </a:p>
          <a:p>
            <a:pPr eaLnBrk="1" hangingPunct="1"/>
            <a:endParaRPr lang="en-US" smtClean="0">
              <a:latin typeface="Tahoma" pitchFamily="34" charset="0"/>
              <a:cs typeface="Arial" charset="0"/>
            </a:endParaRPr>
          </a:p>
        </p:txBody>
      </p:sp>
      <p:sp>
        <p:nvSpPr>
          <p:cNvPr id="21508" name="Text Box 9"/>
          <p:cNvSpPr txBox="1">
            <a:spLocks noChangeArrowheads="1"/>
          </p:cNvSpPr>
          <p:nvPr/>
        </p:nvSpPr>
        <p:spPr bwMode="auto">
          <a:xfrm>
            <a:off x="7299325" y="2398713"/>
            <a:ext cx="184150" cy="366712"/>
          </a:xfrm>
          <a:prstGeom prst="rect">
            <a:avLst/>
          </a:prstGeom>
          <a:noFill/>
          <a:ln w="9525">
            <a:noFill/>
            <a:miter lim="800000"/>
            <a:headEnd/>
            <a:tailEnd/>
          </a:ln>
        </p:spPr>
        <p:txBody>
          <a:bodyPr wrap="none">
            <a:spAutoFit/>
          </a:bodyPr>
          <a:lstStyle/>
          <a:p>
            <a:endParaRPr lang="en-US">
              <a:solidFill>
                <a:srgbClr val="CC0000"/>
              </a:solidFill>
              <a:latin typeface="Arial" charset="0"/>
            </a:endParaRPr>
          </a:p>
        </p:txBody>
      </p:sp>
      <p:sp>
        <p:nvSpPr>
          <p:cNvPr id="21509" name="Text Box 10"/>
          <p:cNvSpPr txBox="1">
            <a:spLocks noChangeArrowheads="1"/>
          </p:cNvSpPr>
          <p:nvPr/>
        </p:nvSpPr>
        <p:spPr bwMode="auto">
          <a:xfrm>
            <a:off x="7467600" y="5562600"/>
            <a:ext cx="184150" cy="366713"/>
          </a:xfrm>
          <a:prstGeom prst="rect">
            <a:avLst/>
          </a:prstGeom>
          <a:noFill/>
          <a:ln w="9525">
            <a:noFill/>
            <a:miter lim="800000"/>
            <a:headEnd/>
            <a:tailEnd/>
          </a:ln>
        </p:spPr>
        <p:txBody>
          <a:bodyPr wrap="none">
            <a:spAutoFit/>
          </a:bodyPr>
          <a:lstStyle/>
          <a:p>
            <a:endParaRPr lang="en-US">
              <a:solidFill>
                <a:srgbClr val="CC0000"/>
              </a:solidFill>
              <a:latin typeface="Arial" charset="0"/>
            </a:endParaRPr>
          </a:p>
        </p:txBody>
      </p:sp>
      <p:sp>
        <p:nvSpPr>
          <p:cNvPr id="21510" name="Text Box 11"/>
          <p:cNvSpPr txBox="1">
            <a:spLocks noChangeArrowheads="1"/>
          </p:cNvSpPr>
          <p:nvPr/>
        </p:nvSpPr>
        <p:spPr bwMode="auto">
          <a:xfrm>
            <a:off x="7848600" y="3733800"/>
            <a:ext cx="184150" cy="366713"/>
          </a:xfrm>
          <a:prstGeom prst="rect">
            <a:avLst/>
          </a:prstGeom>
          <a:noFill/>
          <a:ln w="9525">
            <a:noFill/>
            <a:miter lim="800000"/>
            <a:headEnd/>
            <a:tailEnd/>
          </a:ln>
        </p:spPr>
        <p:txBody>
          <a:bodyPr wrap="none">
            <a:spAutoFit/>
          </a:bodyPr>
          <a:lstStyle/>
          <a:p>
            <a:endParaRPr lang="en-US">
              <a:solidFill>
                <a:srgbClr val="CC0000"/>
              </a:solidFill>
              <a:latin typeface="Arial" charset="0"/>
            </a:endParaRPr>
          </a:p>
        </p:txBody>
      </p:sp>
      <p:sp>
        <p:nvSpPr>
          <p:cNvPr id="21511" name="Text Box 12"/>
          <p:cNvSpPr txBox="1">
            <a:spLocks noChangeArrowheads="1"/>
          </p:cNvSpPr>
          <p:nvPr/>
        </p:nvSpPr>
        <p:spPr bwMode="auto">
          <a:xfrm>
            <a:off x="5562600" y="4191000"/>
            <a:ext cx="184150" cy="366713"/>
          </a:xfrm>
          <a:prstGeom prst="rect">
            <a:avLst/>
          </a:prstGeom>
          <a:noFill/>
          <a:ln w="9525">
            <a:noFill/>
            <a:miter lim="800000"/>
            <a:headEnd/>
            <a:tailEnd/>
          </a:ln>
        </p:spPr>
        <p:txBody>
          <a:bodyPr wrap="none">
            <a:spAutoFit/>
          </a:bodyPr>
          <a:lstStyle/>
          <a:p>
            <a:endParaRPr lang="en-US">
              <a:solidFill>
                <a:srgbClr val="CC0000"/>
              </a:solidFill>
              <a:latin typeface="Arial" charset="0"/>
            </a:endParaRPr>
          </a:p>
        </p:txBody>
      </p:sp>
      <p:sp>
        <p:nvSpPr>
          <p:cNvPr id="236559" name="Text Box 15"/>
          <p:cNvSpPr txBox="1">
            <a:spLocks noChangeArrowheads="1"/>
          </p:cNvSpPr>
          <p:nvPr/>
        </p:nvSpPr>
        <p:spPr bwMode="auto">
          <a:xfrm>
            <a:off x="4876800" y="3810000"/>
            <a:ext cx="3962400" cy="1373188"/>
          </a:xfrm>
          <a:prstGeom prst="rect">
            <a:avLst/>
          </a:prstGeom>
          <a:noFill/>
          <a:ln w="9525">
            <a:noFill/>
            <a:miter lim="800000"/>
            <a:headEnd/>
            <a:tailEnd/>
          </a:ln>
        </p:spPr>
        <p:txBody>
          <a:bodyPr>
            <a:spAutoFit/>
          </a:bodyPr>
          <a:lstStyle/>
          <a:p>
            <a:pPr eaLnBrk="1" hangingPunct="1"/>
            <a:r>
              <a:rPr lang="en-US" sz="2800">
                <a:solidFill>
                  <a:schemeClr val="tx2"/>
                </a:solidFill>
              </a:rPr>
              <a:t>Yes! </a:t>
            </a:r>
          </a:p>
          <a:p>
            <a:pPr eaLnBrk="1" hangingPunct="1"/>
            <a:r>
              <a:rPr lang="en-US" sz="2800">
                <a:solidFill>
                  <a:schemeClr val="tx2"/>
                </a:solidFill>
              </a:rPr>
              <a:t>These are all signs and symptoms of shock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5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36559"/>
                                        </p:tgtEl>
                                        <p:attrNameLst>
                                          <p:attrName>style.visibility</p:attrName>
                                        </p:attrNameLst>
                                      </p:cBhvr>
                                      <p:to>
                                        <p:strVal val="visible"/>
                                      </p:to>
                                    </p:set>
                                    <p:anim calcmode="lin" valueType="num">
                                      <p:cBhvr additive="base">
                                        <p:cTn id="11" dur="500" fill="hold"/>
                                        <p:tgtEl>
                                          <p:spTgt spid="236559"/>
                                        </p:tgtEl>
                                        <p:attrNameLst>
                                          <p:attrName>ppt_x</p:attrName>
                                        </p:attrNameLst>
                                      </p:cBhvr>
                                      <p:tavLst>
                                        <p:tav tm="0">
                                          <p:val>
                                            <p:strVal val="0-#ppt_w/2"/>
                                          </p:val>
                                        </p:tav>
                                        <p:tav tm="100000">
                                          <p:val>
                                            <p:strVal val="#ppt_x"/>
                                          </p:val>
                                        </p:tav>
                                      </p:tavLst>
                                    </p:anim>
                                    <p:anim calcmode="lin" valueType="num">
                                      <p:cBhvr additive="base">
                                        <p:cTn id="12" dur="500" fill="hold"/>
                                        <p:tgtEl>
                                          <p:spTgt spid="236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utoUpdateAnimBg="0"/>
      <p:bldP spid="23655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Shock</a:t>
            </a:r>
          </a:p>
        </p:txBody>
      </p:sp>
      <p:sp>
        <p:nvSpPr>
          <p:cNvPr id="268291" name="Rectangle 1027"/>
          <p:cNvSpPr>
            <a:spLocks noGrp="1" noChangeArrowheads="1"/>
          </p:cNvSpPr>
          <p:nvPr>
            <p:ph type="body" sz="half" idx="1"/>
          </p:nvPr>
        </p:nvSpPr>
        <p:spPr>
          <a:xfrm>
            <a:off x="609600" y="2133600"/>
            <a:ext cx="4724400" cy="1600200"/>
          </a:xfrm>
        </p:spPr>
        <p:txBody>
          <a:bodyPr/>
          <a:lstStyle/>
          <a:p>
            <a:pPr eaLnBrk="1" hangingPunct="1">
              <a:buClr>
                <a:schemeClr val="tx1"/>
              </a:buClr>
              <a:buFontTx/>
              <a:buChar char="•"/>
            </a:pPr>
            <a:r>
              <a:rPr lang="en-US" sz="2800" smtClean="0">
                <a:latin typeface="Tahoma" pitchFamily="34" charset="0"/>
                <a:cs typeface="Arial" charset="0"/>
              </a:rPr>
              <a:t>Do you remember how to quickly estimate blood pressure by pulse?</a:t>
            </a:r>
          </a:p>
          <a:p>
            <a:pPr eaLnBrk="1" hangingPunct="1"/>
            <a:endParaRPr lang="en-US" sz="2800" smtClean="0">
              <a:latin typeface="Tahoma" pitchFamily="34" charset="0"/>
              <a:cs typeface="Arial" charset="0"/>
            </a:endParaRPr>
          </a:p>
        </p:txBody>
      </p:sp>
      <p:pic>
        <p:nvPicPr>
          <p:cNvPr id="22532" name="Picture 1029" descr="body_outline"/>
          <p:cNvPicPr>
            <a:picLocks noGrp="1" noChangeAspect="1" noChangeArrowheads="1"/>
          </p:cNvPicPr>
          <p:nvPr>
            <p:ph type="clipArt" sz="half" idx="2"/>
          </p:nvPr>
        </p:nvPicPr>
        <p:blipFill>
          <a:blip r:embed="rId2"/>
          <a:srcRect l="-40434" r="-40434"/>
          <a:stretch>
            <a:fillRect/>
          </a:stretch>
        </p:blipFill>
        <p:spPr>
          <a:noFill/>
        </p:spPr>
      </p:pic>
      <p:sp>
        <p:nvSpPr>
          <p:cNvPr id="268294" name="Text Box 1030"/>
          <p:cNvSpPr txBox="1">
            <a:spLocks noChangeArrowheads="1"/>
          </p:cNvSpPr>
          <p:nvPr/>
        </p:nvSpPr>
        <p:spPr bwMode="auto">
          <a:xfrm>
            <a:off x="7543800" y="2438400"/>
            <a:ext cx="438150" cy="366713"/>
          </a:xfrm>
          <a:prstGeom prst="rect">
            <a:avLst/>
          </a:prstGeom>
          <a:noFill/>
          <a:ln w="9525">
            <a:noFill/>
            <a:miter lim="800000"/>
            <a:headEnd/>
            <a:tailEnd/>
          </a:ln>
        </p:spPr>
        <p:txBody>
          <a:bodyPr wrap="none">
            <a:spAutoFit/>
          </a:bodyPr>
          <a:lstStyle/>
          <a:p>
            <a:pPr eaLnBrk="1" hangingPunct="1"/>
            <a:r>
              <a:rPr lang="en-US">
                <a:solidFill>
                  <a:srgbClr val="CC0000"/>
                </a:solidFill>
                <a:latin typeface="Arial" charset="0"/>
              </a:rPr>
              <a:t>60</a:t>
            </a:r>
          </a:p>
        </p:txBody>
      </p:sp>
      <p:sp>
        <p:nvSpPr>
          <p:cNvPr id="268295" name="Text Box 1031"/>
          <p:cNvSpPr txBox="1">
            <a:spLocks noChangeArrowheads="1"/>
          </p:cNvSpPr>
          <p:nvPr/>
        </p:nvSpPr>
        <p:spPr bwMode="auto">
          <a:xfrm>
            <a:off x="7620000" y="4343400"/>
            <a:ext cx="438150" cy="366713"/>
          </a:xfrm>
          <a:prstGeom prst="rect">
            <a:avLst/>
          </a:prstGeom>
          <a:noFill/>
          <a:ln w="9525">
            <a:noFill/>
            <a:miter lim="800000"/>
            <a:headEnd/>
            <a:tailEnd/>
          </a:ln>
        </p:spPr>
        <p:txBody>
          <a:bodyPr wrap="none">
            <a:spAutoFit/>
          </a:bodyPr>
          <a:lstStyle/>
          <a:p>
            <a:pPr eaLnBrk="1" hangingPunct="1"/>
            <a:r>
              <a:rPr lang="en-US">
                <a:solidFill>
                  <a:srgbClr val="CC0000"/>
                </a:solidFill>
                <a:latin typeface="Arial" charset="0"/>
              </a:rPr>
              <a:t>80</a:t>
            </a:r>
          </a:p>
        </p:txBody>
      </p:sp>
      <p:sp>
        <p:nvSpPr>
          <p:cNvPr id="268296" name="Text Box 1032"/>
          <p:cNvSpPr txBox="1">
            <a:spLocks noChangeArrowheads="1"/>
          </p:cNvSpPr>
          <p:nvPr/>
        </p:nvSpPr>
        <p:spPr bwMode="auto">
          <a:xfrm>
            <a:off x="8229600" y="3810000"/>
            <a:ext cx="438150" cy="366713"/>
          </a:xfrm>
          <a:prstGeom prst="rect">
            <a:avLst/>
          </a:prstGeom>
          <a:noFill/>
          <a:ln w="9525">
            <a:noFill/>
            <a:miter lim="800000"/>
            <a:headEnd/>
            <a:tailEnd/>
          </a:ln>
        </p:spPr>
        <p:txBody>
          <a:bodyPr wrap="none">
            <a:spAutoFit/>
          </a:bodyPr>
          <a:lstStyle/>
          <a:p>
            <a:pPr eaLnBrk="1" hangingPunct="1"/>
            <a:r>
              <a:rPr lang="en-US">
                <a:solidFill>
                  <a:srgbClr val="CC0000"/>
                </a:solidFill>
                <a:latin typeface="Arial" charset="0"/>
              </a:rPr>
              <a:t>70</a:t>
            </a:r>
          </a:p>
        </p:txBody>
      </p:sp>
      <p:sp>
        <p:nvSpPr>
          <p:cNvPr id="268297" name="Text Box 1033"/>
          <p:cNvSpPr txBox="1">
            <a:spLocks noChangeArrowheads="1"/>
          </p:cNvSpPr>
          <p:nvPr/>
        </p:nvSpPr>
        <p:spPr bwMode="auto">
          <a:xfrm>
            <a:off x="7772400" y="5638800"/>
            <a:ext cx="438150" cy="366713"/>
          </a:xfrm>
          <a:prstGeom prst="rect">
            <a:avLst/>
          </a:prstGeom>
          <a:noFill/>
          <a:ln w="9525">
            <a:noFill/>
            <a:miter lim="800000"/>
            <a:headEnd/>
            <a:tailEnd/>
          </a:ln>
        </p:spPr>
        <p:txBody>
          <a:bodyPr wrap="none">
            <a:spAutoFit/>
          </a:bodyPr>
          <a:lstStyle/>
          <a:p>
            <a:pPr eaLnBrk="1" hangingPunct="1"/>
            <a:r>
              <a:rPr lang="en-US">
                <a:solidFill>
                  <a:srgbClr val="CC0000"/>
                </a:solidFill>
                <a:latin typeface="Arial" charset="0"/>
              </a:rPr>
              <a:t>90</a:t>
            </a:r>
          </a:p>
        </p:txBody>
      </p:sp>
      <p:sp>
        <p:nvSpPr>
          <p:cNvPr id="22537" name="Line 1034"/>
          <p:cNvSpPr>
            <a:spLocks noChangeShapeType="1"/>
          </p:cNvSpPr>
          <p:nvPr/>
        </p:nvSpPr>
        <p:spPr bwMode="auto">
          <a:xfrm flipH="1">
            <a:off x="7162800" y="2667000"/>
            <a:ext cx="381000" cy="0"/>
          </a:xfrm>
          <a:prstGeom prst="line">
            <a:avLst/>
          </a:prstGeom>
          <a:noFill/>
          <a:ln w="9525">
            <a:solidFill>
              <a:schemeClr val="tx1"/>
            </a:solidFill>
            <a:round/>
            <a:headEnd/>
            <a:tailEnd type="triangle" w="med" len="med"/>
          </a:ln>
        </p:spPr>
        <p:txBody>
          <a:bodyPr/>
          <a:lstStyle/>
          <a:p>
            <a:endParaRPr lang="en-US"/>
          </a:p>
        </p:txBody>
      </p:sp>
      <p:sp>
        <p:nvSpPr>
          <p:cNvPr id="22538" name="Line 1035"/>
          <p:cNvSpPr>
            <a:spLocks noChangeShapeType="1"/>
          </p:cNvSpPr>
          <p:nvPr/>
        </p:nvSpPr>
        <p:spPr bwMode="auto">
          <a:xfrm flipH="1">
            <a:off x="7239000" y="4495800"/>
            <a:ext cx="381000" cy="0"/>
          </a:xfrm>
          <a:prstGeom prst="line">
            <a:avLst/>
          </a:prstGeom>
          <a:noFill/>
          <a:ln w="9525">
            <a:solidFill>
              <a:schemeClr val="tx1"/>
            </a:solidFill>
            <a:round/>
            <a:headEnd/>
            <a:tailEnd type="triangle" w="med" len="med"/>
          </a:ln>
        </p:spPr>
        <p:txBody>
          <a:bodyPr/>
          <a:lstStyle/>
          <a:p>
            <a:endParaRPr lang="en-US"/>
          </a:p>
        </p:txBody>
      </p:sp>
      <p:sp>
        <p:nvSpPr>
          <p:cNvPr id="22539" name="Line 1036"/>
          <p:cNvSpPr>
            <a:spLocks noChangeShapeType="1"/>
          </p:cNvSpPr>
          <p:nvPr/>
        </p:nvSpPr>
        <p:spPr bwMode="auto">
          <a:xfrm flipH="1">
            <a:off x="7848600" y="4038600"/>
            <a:ext cx="381000" cy="0"/>
          </a:xfrm>
          <a:prstGeom prst="line">
            <a:avLst/>
          </a:prstGeom>
          <a:noFill/>
          <a:ln w="9525">
            <a:solidFill>
              <a:schemeClr val="tx1"/>
            </a:solidFill>
            <a:round/>
            <a:headEnd/>
            <a:tailEnd type="triangle" w="med" len="med"/>
          </a:ln>
        </p:spPr>
        <p:txBody>
          <a:bodyPr/>
          <a:lstStyle/>
          <a:p>
            <a:endParaRPr lang="en-US"/>
          </a:p>
        </p:txBody>
      </p:sp>
      <p:sp>
        <p:nvSpPr>
          <p:cNvPr id="22540" name="Line 1037"/>
          <p:cNvSpPr>
            <a:spLocks noChangeShapeType="1"/>
          </p:cNvSpPr>
          <p:nvPr/>
        </p:nvSpPr>
        <p:spPr bwMode="auto">
          <a:xfrm flipH="1">
            <a:off x="7391400" y="5867400"/>
            <a:ext cx="381000" cy="0"/>
          </a:xfrm>
          <a:prstGeom prst="line">
            <a:avLst/>
          </a:prstGeom>
          <a:noFill/>
          <a:ln w="9525">
            <a:solidFill>
              <a:schemeClr val="tx1"/>
            </a:solidFill>
            <a:round/>
            <a:headEnd/>
            <a:tailEnd type="triangle" w="med" len="med"/>
          </a:ln>
        </p:spPr>
        <p:txBody>
          <a:bodyPr/>
          <a:lstStyle/>
          <a:p>
            <a:endParaRPr lang="en-US"/>
          </a:p>
        </p:txBody>
      </p:sp>
      <p:sp>
        <p:nvSpPr>
          <p:cNvPr id="268303" name="Text Box 1039"/>
          <p:cNvSpPr txBox="1">
            <a:spLocks noChangeArrowheads="1"/>
          </p:cNvSpPr>
          <p:nvPr/>
        </p:nvSpPr>
        <p:spPr bwMode="auto">
          <a:xfrm>
            <a:off x="609600" y="3657600"/>
            <a:ext cx="4267200" cy="1373188"/>
          </a:xfrm>
          <a:prstGeom prst="rect">
            <a:avLst/>
          </a:prstGeom>
          <a:noFill/>
          <a:ln w="9525">
            <a:noFill/>
            <a:miter lim="800000"/>
            <a:headEnd/>
            <a:tailEnd/>
          </a:ln>
        </p:spPr>
        <p:txBody>
          <a:bodyPr>
            <a:spAutoFit/>
          </a:bodyPr>
          <a:lstStyle/>
          <a:p>
            <a:pPr eaLnBrk="1" hangingPunct="1">
              <a:buFontTx/>
              <a:buChar char="•"/>
            </a:pPr>
            <a:r>
              <a:rPr lang="en-US" sz="2800"/>
              <a:t>  If you palpate a pulse,   </a:t>
            </a:r>
          </a:p>
          <a:p>
            <a:pPr eaLnBrk="1" hangingPunct="1"/>
            <a:r>
              <a:rPr lang="en-US" sz="2800"/>
              <a:t>   you know SBP is at </a:t>
            </a:r>
          </a:p>
          <a:p>
            <a:pPr eaLnBrk="1" hangingPunct="1"/>
            <a:r>
              <a:rPr lang="en-US" sz="2800"/>
              <a:t>   least this number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8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82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829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82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82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68303"/>
                                        </p:tgtEl>
                                        <p:attrNameLst>
                                          <p:attrName>style.visibility</p:attrName>
                                        </p:attrNameLst>
                                      </p:cBhvr>
                                      <p:to>
                                        <p:strVal val="visible"/>
                                      </p:to>
                                    </p:set>
                                    <p:anim calcmode="lin" valueType="num">
                                      <p:cBhvr additive="base">
                                        <p:cTn id="27" dur="500" fill="hold"/>
                                        <p:tgtEl>
                                          <p:spTgt spid="268303"/>
                                        </p:tgtEl>
                                        <p:attrNameLst>
                                          <p:attrName>ppt_x</p:attrName>
                                        </p:attrNameLst>
                                      </p:cBhvr>
                                      <p:tavLst>
                                        <p:tav tm="0">
                                          <p:val>
                                            <p:strVal val="0-#ppt_w/2"/>
                                          </p:val>
                                        </p:tav>
                                        <p:tav tm="100000">
                                          <p:val>
                                            <p:strVal val="#ppt_x"/>
                                          </p:val>
                                        </p:tav>
                                      </p:tavLst>
                                    </p:anim>
                                    <p:anim calcmode="lin" valueType="num">
                                      <p:cBhvr additive="base">
                                        <p:cTn id="28" dur="500" fill="hold"/>
                                        <p:tgtEl>
                                          <p:spTgt spid="268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p:bldP spid="268294" grpId="0" autoUpdateAnimBg="0"/>
      <p:bldP spid="268295" grpId="0" autoUpdateAnimBg="0"/>
      <p:bldP spid="268296" grpId="0" autoUpdateAnimBg="0"/>
      <p:bldP spid="268297" grpId="0" autoUpdateAnimBg="0"/>
      <p:bldP spid="26830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31863" y="96838"/>
            <a:ext cx="7373937" cy="1412875"/>
          </a:xfrm>
        </p:spPr>
        <p:txBody>
          <a:bodyPr/>
          <a:lstStyle/>
          <a:p>
            <a:pPr eaLnBrk="1" fontAlgn="auto" hangingPunct="1">
              <a:spcAft>
                <a:spcPts val="0"/>
              </a:spcAft>
              <a:defRPr/>
            </a:pPr>
            <a:r>
              <a:rPr lang="en-US" sz="4200">
                <a:solidFill>
                  <a:schemeClr val="accent1">
                    <a:lumMod val="75000"/>
                  </a:schemeClr>
                </a:solidFill>
                <a:latin typeface="Tahoma" charset="0"/>
                <a:ea typeface="+mj-ea"/>
                <a:cs typeface="Arial" charset="0"/>
              </a:rPr>
              <a:t>Goals of Treatment</a:t>
            </a:r>
          </a:p>
        </p:txBody>
      </p:sp>
      <p:sp>
        <p:nvSpPr>
          <p:cNvPr id="23555"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ABCDE</a:t>
            </a:r>
          </a:p>
          <a:p>
            <a:pPr lvl="1" eaLnBrk="1" hangingPunct="1">
              <a:buClr>
                <a:schemeClr val="tx1"/>
              </a:buClr>
              <a:buFontTx/>
              <a:buChar char="•"/>
            </a:pPr>
            <a:r>
              <a:rPr lang="en-US" b="1" smtClean="0">
                <a:latin typeface="Tahoma" pitchFamily="34" charset="0"/>
                <a:cs typeface="Arial" charset="0"/>
              </a:rPr>
              <a:t>A</a:t>
            </a:r>
            <a:r>
              <a:rPr lang="en-US" smtClean="0">
                <a:latin typeface="Tahoma" pitchFamily="34" charset="0"/>
                <a:cs typeface="Arial" charset="0"/>
              </a:rPr>
              <a:t>irway</a:t>
            </a:r>
          </a:p>
          <a:p>
            <a:pPr lvl="1" eaLnBrk="1" hangingPunct="1">
              <a:buClr>
                <a:schemeClr val="tx1"/>
              </a:buClr>
              <a:buFontTx/>
              <a:buChar char="•"/>
            </a:pPr>
            <a:r>
              <a:rPr lang="en-US" smtClean="0">
                <a:latin typeface="Tahoma" pitchFamily="34" charset="0"/>
                <a:cs typeface="Arial" charset="0"/>
              </a:rPr>
              <a:t>control work of </a:t>
            </a:r>
            <a:r>
              <a:rPr lang="en-US" b="1" smtClean="0">
                <a:latin typeface="Tahoma" pitchFamily="34" charset="0"/>
                <a:cs typeface="Arial" charset="0"/>
              </a:rPr>
              <a:t>B</a:t>
            </a:r>
            <a:r>
              <a:rPr lang="en-US" smtClean="0">
                <a:latin typeface="Tahoma" pitchFamily="34" charset="0"/>
                <a:cs typeface="Arial" charset="0"/>
              </a:rPr>
              <a:t>reathing</a:t>
            </a:r>
          </a:p>
          <a:p>
            <a:pPr lvl="1" eaLnBrk="1" hangingPunct="1">
              <a:buClr>
                <a:schemeClr val="tx1"/>
              </a:buClr>
              <a:buFontTx/>
              <a:buChar char="•"/>
            </a:pPr>
            <a:r>
              <a:rPr lang="en-US" smtClean="0">
                <a:latin typeface="Tahoma" pitchFamily="34" charset="0"/>
                <a:cs typeface="Arial" charset="0"/>
              </a:rPr>
              <a:t>optimize </a:t>
            </a:r>
            <a:r>
              <a:rPr lang="en-US" b="1" smtClean="0">
                <a:latin typeface="Tahoma" pitchFamily="34" charset="0"/>
                <a:cs typeface="Arial" charset="0"/>
              </a:rPr>
              <a:t>C</a:t>
            </a:r>
            <a:r>
              <a:rPr lang="en-US" smtClean="0">
                <a:latin typeface="Tahoma" pitchFamily="34" charset="0"/>
                <a:cs typeface="Arial" charset="0"/>
              </a:rPr>
              <a:t>irculation</a:t>
            </a:r>
          </a:p>
          <a:p>
            <a:pPr lvl="1" eaLnBrk="1" hangingPunct="1">
              <a:buClr>
                <a:schemeClr val="tx1"/>
              </a:buClr>
              <a:buFontTx/>
              <a:buChar char="•"/>
            </a:pPr>
            <a:r>
              <a:rPr lang="en-US" smtClean="0">
                <a:latin typeface="Tahoma" pitchFamily="34" charset="0"/>
                <a:cs typeface="Arial" charset="0"/>
              </a:rPr>
              <a:t>assure adequate oxygen </a:t>
            </a:r>
            <a:r>
              <a:rPr lang="en-US" b="1" smtClean="0">
                <a:latin typeface="Tahoma" pitchFamily="34" charset="0"/>
                <a:cs typeface="Arial" charset="0"/>
              </a:rPr>
              <a:t>D</a:t>
            </a:r>
            <a:r>
              <a:rPr lang="en-US" smtClean="0">
                <a:latin typeface="Tahoma" pitchFamily="34" charset="0"/>
                <a:cs typeface="Arial" charset="0"/>
              </a:rPr>
              <a:t>elivery</a:t>
            </a:r>
          </a:p>
          <a:p>
            <a:pPr lvl="1" eaLnBrk="1" hangingPunct="1">
              <a:buClr>
                <a:schemeClr val="tx1"/>
              </a:buClr>
              <a:buFontTx/>
              <a:buChar char="•"/>
            </a:pPr>
            <a:r>
              <a:rPr lang="en-US" smtClean="0">
                <a:latin typeface="Tahoma" pitchFamily="34" charset="0"/>
                <a:cs typeface="Arial" charset="0"/>
              </a:rPr>
              <a:t>achieve </a:t>
            </a:r>
            <a:r>
              <a:rPr lang="en-US" b="1" smtClean="0">
                <a:latin typeface="Tahoma" pitchFamily="34" charset="0"/>
                <a:cs typeface="Arial" charset="0"/>
              </a:rPr>
              <a:t>E</a:t>
            </a:r>
            <a:r>
              <a:rPr lang="en-US" smtClean="0">
                <a:latin typeface="Tahoma" pitchFamily="34" charset="0"/>
                <a:cs typeface="Arial" charset="0"/>
              </a:rPr>
              <a:t>nd points of resuscitation</a:t>
            </a:r>
          </a:p>
          <a:p>
            <a:pPr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fontAlgn="auto" hangingPunct="1">
              <a:spcAft>
                <a:spcPts val="0"/>
              </a:spcAft>
              <a:defRPr/>
            </a:pPr>
            <a:r>
              <a:rPr lang="en-US" sz="6000">
                <a:solidFill>
                  <a:schemeClr val="accent1">
                    <a:lumMod val="75000"/>
                  </a:schemeClr>
                </a:solidFill>
                <a:latin typeface="Tahoma" charset="0"/>
                <a:ea typeface="+mj-ea"/>
                <a:cs typeface="Arial" charset="0"/>
              </a:rPr>
              <a:t>Airway</a:t>
            </a:r>
          </a:p>
        </p:txBody>
      </p:sp>
      <p:sp>
        <p:nvSpPr>
          <p:cNvPr id="24579" name="Rectangle 3"/>
          <p:cNvSpPr>
            <a:spLocks noGrp="1" noChangeArrowheads="1"/>
          </p:cNvSpPr>
          <p:nvPr>
            <p:ph idx="1"/>
          </p:nvPr>
        </p:nvSpPr>
        <p:spPr/>
        <p:txBody>
          <a:bodyPr/>
          <a:lstStyle/>
          <a:p>
            <a:pPr eaLnBrk="1" hangingPunct="1">
              <a:buClr>
                <a:schemeClr val="tx1"/>
              </a:buClr>
              <a:buFontTx/>
              <a:buChar char="•"/>
            </a:pPr>
            <a:r>
              <a:rPr lang="en-US" sz="2800" smtClean="0">
                <a:latin typeface="Tahoma" pitchFamily="34" charset="0"/>
                <a:cs typeface="Arial" charset="0"/>
              </a:rPr>
              <a:t>Determine need for intubation but remember:  intubation can worsen hypotension</a:t>
            </a:r>
          </a:p>
          <a:p>
            <a:pPr lvl="1" eaLnBrk="1" hangingPunct="1">
              <a:buClr>
                <a:schemeClr val="tx1"/>
              </a:buClr>
              <a:buFontTx/>
              <a:buChar char="•"/>
            </a:pPr>
            <a:r>
              <a:rPr lang="en-US" sz="2400" smtClean="0">
                <a:latin typeface="Tahoma" pitchFamily="34" charset="0"/>
                <a:cs typeface="Arial" charset="0"/>
              </a:rPr>
              <a:t>Sedatives can lower blood pressure</a:t>
            </a:r>
          </a:p>
          <a:p>
            <a:pPr lvl="1" eaLnBrk="1" hangingPunct="1">
              <a:buClr>
                <a:schemeClr val="tx1"/>
              </a:buClr>
              <a:buFontTx/>
              <a:buChar char="•"/>
            </a:pPr>
            <a:r>
              <a:rPr lang="en-US" sz="2400" smtClean="0">
                <a:latin typeface="Tahoma" pitchFamily="34" charset="0"/>
                <a:cs typeface="Arial" charset="0"/>
              </a:rPr>
              <a:t>Positive pressure ventilation decreases preload </a:t>
            </a:r>
          </a:p>
          <a:p>
            <a:pPr eaLnBrk="1" hangingPunct="1">
              <a:buClr>
                <a:schemeClr val="tx1"/>
              </a:buClr>
              <a:buFontTx/>
              <a:buChar char="•"/>
            </a:pPr>
            <a:r>
              <a:rPr lang="en-US" sz="2800" smtClean="0">
                <a:latin typeface="Tahoma" pitchFamily="34" charset="0"/>
                <a:cs typeface="Arial" charset="0"/>
              </a:rPr>
              <a:t>May need volume resuscitation prior to intubation to avoid hemodynamic collapse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Control Work of Breathing</a:t>
            </a:r>
          </a:p>
        </p:txBody>
      </p:sp>
      <p:sp>
        <p:nvSpPr>
          <p:cNvPr id="25603" name="Rectangle 3"/>
          <p:cNvSpPr>
            <a:spLocks noGrp="1" noChangeArrowheads="1"/>
          </p:cNvSpPr>
          <p:nvPr>
            <p:ph idx="1"/>
          </p:nvPr>
        </p:nvSpPr>
        <p:spPr>
          <a:xfrm>
            <a:off x="609600" y="2133600"/>
            <a:ext cx="8305800" cy="4114800"/>
          </a:xfrm>
        </p:spPr>
        <p:txBody>
          <a:bodyPr/>
          <a:lstStyle/>
          <a:p>
            <a:pPr eaLnBrk="1" hangingPunct="1">
              <a:buClr>
                <a:schemeClr val="tx1"/>
              </a:buClr>
              <a:buFontTx/>
              <a:buChar char="•"/>
            </a:pPr>
            <a:r>
              <a:rPr lang="en-US" smtClean="0">
                <a:latin typeface="Tahoma" pitchFamily="34" charset="0"/>
                <a:cs typeface="Arial" charset="0"/>
              </a:rPr>
              <a:t>Respiratory muscles consume a significant amount of oxygen</a:t>
            </a:r>
          </a:p>
          <a:p>
            <a:pPr eaLnBrk="1" hangingPunct="1">
              <a:buClr>
                <a:schemeClr val="tx1"/>
              </a:buClr>
              <a:buFontTx/>
              <a:buChar char="•"/>
            </a:pPr>
            <a:r>
              <a:rPr lang="en-US" smtClean="0">
                <a:latin typeface="Tahoma" pitchFamily="34" charset="0"/>
                <a:cs typeface="Arial" charset="0"/>
              </a:rPr>
              <a:t>Tachypnea can contribute to lactic acidosis</a:t>
            </a:r>
          </a:p>
          <a:p>
            <a:pPr eaLnBrk="1" hangingPunct="1">
              <a:buClr>
                <a:schemeClr val="tx1"/>
              </a:buClr>
              <a:buFontTx/>
              <a:buChar char="•"/>
            </a:pPr>
            <a:r>
              <a:rPr lang="en-US" smtClean="0">
                <a:latin typeface="Tahoma" pitchFamily="34" charset="0"/>
                <a:cs typeface="Arial" charset="0"/>
              </a:rPr>
              <a:t>Mechanical ventilation and sedation decrease WOB and improves survival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Optimizing Circulation</a:t>
            </a:r>
          </a:p>
        </p:txBody>
      </p:sp>
      <p:sp>
        <p:nvSpPr>
          <p:cNvPr id="26627" name="Rectangle 3"/>
          <p:cNvSpPr>
            <a:spLocks noGrp="1" noChangeArrowheads="1"/>
          </p:cNvSpPr>
          <p:nvPr>
            <p:ph idx="1"/>
          </p:nvPr>
        </p:nvSpPr>
        <p:spPr>
          <a:xfrm>
            <a:off x="685800" y="1981200"/>
            <a:ext cx="7772400" cy="4114800"/>
          </a:xfrm>
        </p:spPr>
        <p:txBody>
          <a:bodyPr/>
          <a:lstStyle/>
          <a:p>
            <a:pPr eaLnBrk="1" hangingPunct="1">
              <a:buClr>
                <a:schemeClr val="tx1"/>
              </a:buClr>
              <a:buFontTx/>
              <a:buChar char="•"/>
            </a:pPr>
            <a:r>
              <a:rPr lang="en-US" smtClean="0">
                <a:latin typeface="Tahoma" pitchFamily="34" charset="0"/>
                <a:cs typeface="Arial" charset="0"/>
              </a:rPr>
              <a:t>Isotonic crystalloids</a:t>
            </a:r>
          </a:p>
          <a:p>
            <a:pPr eaLnBrk="1" hangingPunct="1">
              <a:buClr>
                <a:schemeClr val="tx1"/>
              </a:buClr>
              <a:buFontTx/>
              <a:buChar char="•"/>
            </a:pPr>
            <a:r>
              <a:rPr lang="en-US" smtClean="0">
                <a:latin typeface="Tahoma" pitchFamily="34" charset="0"/>
                <a:cs typeface="Arial" charset="0"/>
              </a:rPr>
              <a:t>Titrated to:</a:t>
            </a:r>
          </a:p>
          <a:p>
            <a:pPr lvl="1" eaLnBrk="1" hangingPunct="1">
              <a:buClr>
                <a:schemeClr val="tx1"/>
              </a:buClr>
              <a:buFontTx/>
              <a:buChar char="•"/>
            </a:pPr>
            <a:r>
              <a:rPr lang="en-US" smtClean="0">
                <a:latin typeface="Tahoma" pitchFamily="34" charset="0"/>
                <a:cs typeface="Arial" charset="0"/>
              </a:rPr>
              <a:t>CVP 8-12 mm Hg </a:t>
            </a:r>
          </a:p>
          <a:p>
            <a:pPr lvl="1" eaLnBrk="1" hangingPunct="1">
              <a:buClr>
                <a:schemeClr val="tx1"/>
              </a:buClr>
              <a:buFontTx/>
              <a:buChar char="•"/>
            </a:pPr>
            <a:r>
              <a:rPr lang="en-US" smtClean="0">
                <a:latin typeface="Tahoma" pitchFamily="34" charset="0"/>
                <a:cs typeface="Arial" charset="0"/>
              </a:rPr>
              <a:t>Urine output 0.5 ml/kg/hr (30 ml/hr) </a:t>
            </a:r>
          </a:p>
          <a:p>
            <a:pPr lvl="1" eaLnBrk="1" hangingPunct="1">
              <a:buClr>
                <a:schemeClr val="tx1"/>
              </a:buClr>
              <a:buFontTx/>
              <a:buChar char="•"/>
            </a:pPr>
            <a:r>
              <a:rPr lang="en-US" smtClean="0">
                <a:latin typeface="Tahoma" pitchFamily="34" charset="0"/>
                <a:cs typeface="Arial" charset="0"/>
              </a:rPr>
              <a:t>Improving heart rate</a:t>
            </a:r>
          </a:p>
          <a:p>
            <a:pPr eaLnBrk="1" hangingPunct="1">
              <a:buClr>
                <a:schemeClr val="tx1"/>
              </a:buClr>
              <a:buFontTx/>
              <a:buChar char="•"/>
            </a:pPr>
            <a:r>
              <a:rPr lang="en-US" smtClean="0">
                <a:latin typeface="Tahoma" pitchFamily="34" charset="0"/>
                <a:cs typeface="Arial" charset="0"/>
              </a:rPr>
              <a:t>May require 4-6 L of fluids</a:t>
            </a:r>
          </a:p>
          <a:p>
            <a:pPr eaLnBrk="1" hangingPunct="1">
              <a:buClr>
                <a:schemeClr val="tx1"/>
              </a:buClr>
              <a:buFontTx/>
              <a:buChar char="•"/>
            </a:pPr>
            <a:r>
              <a:rPr lang="en-US" smtClean="0">
                <a:latin typeface="Tahoma" pitchFamily="34" charset="0"/>
                <a:cs typeface="Arial" charset="0"/>
              </a:rPr>
              <a:t>No outcome benefit from colloids</a:t>
            </a:r>
          </a:p>
        </p:txBody>
      </p:sp>
      <p:pic>
        <p:nvPicPr>
          <p:cNvPr id="26628" name="Picture 4" descr="MCj03982070000[1]"/>
          <p:cNvPicPr>
            <a:picLocks noChangeAspect="1" noChangeArrowheads="1"/>
          </p:cNvPicPr>
          <p:nvPr/>
        </p:nvPicPr>
        <p:blipFill>
          <a:blip r:embed="rId2"/>
          <a:srcRect/>
          <a:stretch>
            <a:fillRect/>
          </a:stretch>
        </p:blipFill>
        <p:spPr bwMode="auto">
          <a:xfrm>
            <a:off x="7086600" y="381000"/>
            <a:ext cx="1808163"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47800" y="685800"/>
            <a:ext cx="7467600" cy="1004888"/>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Maintaining Oxygen Delivery</a:t>
            </a:r>
          </a:p>
        </p:txBody>
      </p:sp>
      <p:sp>
        <p:nvSpPr>
          <p:cNvPr id="27651" name="Rectangle 3"/>
          <p:cNvSpPr>
            <a:spLocks noGrp="1" noChangeArrowheads="1"/>
          </p:cNvSpPr>
          <p:nvPr>
            <p:ph idx="1"/>
          </p:nvPr>
        </p:nvSpPr>
        <p:spPr>
          <a:xfrm>
            <a:off x="914400" y="1981200"/>
            <a:ext cx="7772400" cy="4114800"/>
          </a:xfrm>
        </p:spPr>
        <p:txBody>
          <a:bodyPr/>
          <a:lstStyle/>
          <a:p>
            <a:pPr eaLnBrk="1" hangingPunct="1">
              <a:buClr>
                <a:schemeClr val="tx1"/>
              </a:buClr>
              <a:buFontTx/>
              <a:buChar char="•"/>
            </a:pPr>
            <a:r>
              <a:rPr lang="en-US" sz="2800" smtClean="0">
                <a:latin typeface="Tahoma" pitchFamily="34" charset="0"/>
                <a:cs typeface="Arial" charset="0"/>
              </a:rPr>
              <a:t>Decrease oxygen demands</a:t>
            </a:r>
          </a:p>
          <a:p>
            <a:pPr lvl="1" eaLnBrk="1" hangingPunct="1">
              <a:buClr>
                <a:schemeClr val="tx1"/>
              </a:buClr>
              <a:buFontTx/>
              <a:buChar char="•"/>
            </a:pPr>
            <a:r>
              <a:rPr lang="en-US" sz="2400" smtClean="0">
                <a:latin typeface="Tahoma" pitchFamily="34" charset="0"/>
                <a:cs typeface="Arial" charset="0"/>
              </a:rPr>
              <a:t>Provide analgesia and anxiolytics to relax muscles and avoid shivering</a:t>
            </a:r>
          </a:p>
          <a:p>
            <a:pPr eaLnBrk="1" hangingPunct="1">
              <a:buClr>
                <a:schemeClr val="tx1"/>
              </a:buClr>
              <a:buFontTx/>
              <a:buChar char="•"/>
            </a:pPr>
            <a:r>
              <a:rPr lang="en-US" sz="2800" smtClean="0">
                <a:latin typeface="Tahoma" pitchFamily="34" charset="0"/>
                <a:cs typeface="Arial" charset="0"/>
              </a:rPr>
              <a:t>Maintain arterial oxygen saturation/content</a:t>
            </a:r>
          </a:p>
          <a:p>
            <a:pPr lvl="1" eaLnBrk="1" hangingPunct="1">
              <a:buClr>
                <a:schemeClr val="tx1"/>
              </a:buClr>
              <a:buFontTx/>
              <a:buChar char="•"/>
            </a:pPr>
            <a:r>
              <a:rPr lang="en-US" sz="2400" smtClean="0">
                <a:latin typeface="Tahoma" pitchFamily="34" charset="0"/>
                <a:cs typeface="Arial" charset="0"/>
              </a:rPr>
              <a:t>Give supplemental oxygen</a:t>
            </a:r>
          </a:p>
          <a:p>
            <a:pPr lvl="1" eaLnBrk="1" hangingPunct="1">
              <a:buClr>
                <a:schemeClr val="tx1"/>
              </a:buClr>
              <a:buFontTx/>
              <a:buChar char="•"/>
            </a:pPr>
            <a:r>
              <a:rPr lang="en-US" sz="2400" smtClean="0">
                <a:latin typeface="Tahoma" pitchFamily="34" charset="0"/>
                <a:cs typeface="Arial" charset="0"/>
              </a:rPr>
              <a:t>Maintain Hemoglobin &gt; 10 g/dL</a:t>
            </a:r>
          </a:p>
          <a:p>
            <a:pPr eaLnBrk="1" hangingPunct="1">
              <a:buClr>
                <a:schemeClr val="tx1"/>
              </a:buClr>
              <a:buFontTx/>
              <a:buChar char="•"/>
            </a:pPr>
            <a:r>
              <a:rPr lang="en-US" sz="2800" smtClean="0">
                <a:latin typeface="Tahoma" pitchFamily="34" charset="0"/>
                <a:cs typeface="Arial" charset="0"/>
              </a:rPr>
              <a:t>Serial lactate levels or central venous oxygen saturations to assess tissue oxygen extraction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Objectives </a:t>
            </a:r>
          </a:p>
        </p:txBody>
      </p:sp>
      <p:sp>
        <p:nvSpPr>
          <p:cNvPr id="10243" name="Rectangle 3"/>
          <p:cNvSpPr>
            <a:spLocks noGrp="1" noChangeArrowheads="1"/>
          </p:cNvSpPr>
          <p:nvPr>
            <p:ph idx="1"/>
          </p:nvPr>
        </p:nvSpPr>
        <p:spPr/>
        <p:txBody>
          <a:bodyPr/>
          <a:lstStyle/>
          <a:p>
            <a:pPr eaLnBrk="1" hangingPunct="1"/>
            <a:r>
              <a:rPr lang="en-US" smtClean="0">
                <a:latin typeface="Tahoma" pitchFamily="34" charset="0"/>
                <a:cs typeface="Arial" charset="0"/>
              </a:rPr>
              <a:t>Definition</a:t>
            </a:r>
          </a:p>
          <a:p>
            <a:pPr eaLnBrk="1" hangingPunct="1"/>
            <a:r>
              <a:rPr lang="en-US" smtClean="0">
                <a:latin typeface="Tahoma" pitchFamily="34" charset="0"/>
                <a:cs typeface="Arial" charset="0"/>
              </a:rPr>
              <a:t>Approach to the hypotensive patient</a:t>
            </a:r>
          </a:p>
          <a:p>
            <a:pPr eaLnBrk="1" hangingPunct="1"/>
            <a:r>
              <a:rPr lang="en-US" smtClean="0">
                <a:latin typeface="Tahoma" pitchFamily="34" charset="0"/>
                <a:cs typeface="Arial" charset="0"/>
              </a:rPr>
              <a:t>Types</a:t>
            </a:r>
          </a:p>
          <a:p>
            <a:pPr eaLnBrk="1" hangingPunct="1"/>
            <a:r>
              <a:rPr lang="en-US" smtClean="0">
                <a:latin typeface="Tahoma" pitchFamily="34" charset="0"/>
                <a:cs typeface="Arial" charset="0"/>
              </a:rPr>
              <a:t>Specific treatments</a:t>
            </a:r>
          </a:p>
          <a:p>
            <a:pPr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End Points of Resuscitation</a:t>
            </a:r>
          </a:p>
        </p:txBody>
      </p:sp>
      <p:sp>
        <p:nvSpPr>
          <p:cNvPr id="29699" name="Rectangle 3"/>
          <p:cNvSpPr>
            <a:spLocks noGrp="1" noChangeArrowheads="1"/>
          </p:cNvSpPr>
          <p:nvPr>
            <p:ph idx="1"/>
          </p:nvPr>
        </p:nvSpPr>
        <p:spPr>
          <a:xfrm>
            <a:off x="838200" y="2057400"/>
            <a:ext cx="7772400" cy="4114800"/>
          </a:xfrm>
        </p:spPr>
        <p:txBody>
          <a:bodyPr/>
          <a:lstStyle/>
          <a:p>
            <a:pPr eaLnBrk="1" hangingPunct="1">
              <a:lnSpc>
                <a:spcPct val="90000"/>
              </a:lnSpc>
              <a:buClr>
                <a:schemeClr val="tx1"/>
              </a:buClr>
              <a:buFontTx/>
              <a:buChar char="•"/>
            </a:pPr>
            <a:r>
              <a:rPr lang="en-US" sz="2800" smtClean="0">
                <a:latin typeface="Tahoma" pitchFamily="34" charset="0"/>
                <a:cs typeface="Arial" charset="0"/>
              </a:rPr>
              <a:t>Goal of resuscitation is to maximize survival and minimize morbidity</a:t>
            </a:r>
          </a:p>
          <a:p>
            <a:pPr eaLnBrk="1" hangingPunct="1">
              <a:lnSpc>
                <a:spcPct val="90000"/>
              </a:lnSpc>
              <a:buClr>
                <a:schemeClr val="tx1"/>
              </a:buClr>
              <a:buFontTx/>
              <a:buChar char="•"/>
            </a:pPr>
            <a:r>
              <a:rPr lang="en-US" sz="2800" smtClean="0">
                <a:latin typeface="Tahoma" pitchFamily="34" charset="0"/>
                <a:cs typeface="Arial" charset="0"/>
              </a:rPr>
              <a:t>Use objective hemodynamic and physiologic values to guide therapy</a:t>
            </a:r>
          </a:p>
          <a:p>
            <a:pPr eaLnBrk="1" hangingPunct="1">
              <a:lnSpc>
                <a:spcPct val="90000"/>
              </a:lnSpc>
              <a:buClr>
                <a:schemeClr val="tx1"/>
              </a:buClr>
              <a:buFontTx/>
              <a:buChar char="•"/>
            </a:pPr>
            <a:r>
              <a:rPr lang="en-US" sz="2800" smtClean="0">
                <a:latin typeface="Tahoma" pitchFamily="34" charset="0"/>
                <a:cs typeface="Arial" charset="0"/>
              </a:rPr>
              <a:t>Goal directed approach</a:t>
            </a:r>
          </a:p>
          <a:p>
            <a:pPr lvl="1" eaLnBrk="1" hangingPunct="1">
              <a:lnSpc>
                <a:spcPct val="90000"/>
              </a:lnSpc>
              <a:buClr>
                <a:schemeClr val="tx1"/>
              </a:buClr>
              <a:buFontTx/>
              <a:buChar char="•"/>
            </a:pPr>
            <a:r>
              <a:rPr lang="en-US" sz="2400" smtClean="0">
                <a:latin typeface="Tahoma" pitchFamily="34" charset="0"/>
                <a:cs typeface="Arial" charset="0"/>
              </a:rPr>
              <a:t>Urine output &gt; 0.5 mL/kg/hr</a:t>
            </a:r>
          </a:p>
          <a:p>
            <a:pPr lvl="1" eaLnBrk="1" hangingPunct="1">
              <a:lnSpc>
                <a:spcPct val="90000"/>
              </a:lnSpc>
              <a:buClr>
                <a:schemeClr val="tx1"/>
              </a:buClr>
              <a:buFontTx/>
              <a:buChar char="•"/>
            </a:pPr>
            <a:r>
              <a:rPr lang="en-US" sz="2400" smtClean="0">
                <a:latin typeface="Tahoma" pitchFamily="34" charset="0"/>
                <a:cs typeface="Arial" charset="0"/>
              </a:rPr>
              <a:t>CVP 8-12 mmHg</a:t>
            </a:r>
          </a:p>
          <a:p>
            <a:pPr lvl="1" eaLnBrk="1" hangingPunct="1">
              <a:lnSpc>
                <a:spcPct val="90000"/>
              </a:lnSpc>
              <a:buClr>
                <a:schemeClr val="tx1"/>
              </a:buClr>
              <a:buFontTx/>
              <a:buChar char="•"/>
            </a:pPr>
            <a:r>
              <a:rPr lang="en-US" sz="2400" smtClean="0">
                <a:latin typeface="Tahoma" pitchFamily="34" charset="0"/>
                <a:cs typeface="Arial" charset="0"/>
              </a:rPr>
              <a:t>MAP 65 to 90 mmHg</a:t>
            </a:r>
          </a:p>
          <a:p>
            <a:pPr lvl="1" eaLnBrk="1" hangingPunct="1">
              <a:lnSpc>
                <a:spcPct val="90000"/>
              </a:lnSpc>
              <a:buClr>
                <a:schemeClr val="tx1"/>
              </a:buClr>
              <a:buFontTx/>
              <a:buChar char="•"/>
            </a:pPr>
            <a:r>
              <a:rPr lang="en-US" sz="2400" smtClean="0">
                <a:latin typeface="Tahoma" pitchFamily="34" charset="0"/>
                <a:cs typeface="Arial" charset="0"/>
              </a:rPr>
              <a:t>Central venous oxygen concentration &gt; 70%</a:t>
            </a:r>
          </a:p>
          <a:p>
            <a:pPr eaLnBrk="1" hangingPunct="1">
              <a:lnSpc>
                <a:spcPct val="90000"/>
              </a:lnSpc>
              <a:buFont typeface="Wingdings" pitchFamily="2" charset="2"/>
              <a:buNone/>
            </a:pPr>
            <a:endParaRPr lang="en-US" sz="28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Persistent Hypotension</a:t>
            </a:r>
          </a:p>
        </p:txBody>
      </p:sp>
      <p:sp>
        <p:nvSpPr>
          <p:cNvPr id="30723" name="Rectangle 3"/>
          <p:cNvSpPr>
            <a:spLocks noGrp="1" noChangeArrowheads="1"/>
          </p:cNvSpPr>
          <p:nvPr>
            <p:ph sz="half" idx="1"/>
          </p:nvPr>
        </p:nvSpPr>
        <p:spPr>
          <a:xfrm>
            <a:off x="990600" y="1981200"/>
            <a:ext cx="5903913" cy="4114800"/>
          </a:xfrm>
        </p:spPr>
        <p:txBody>
          <a:bodyPr/>
          <a:lstStyle/>
          <a:p>
            <a:pPr eaLnBrk="1" hangingPunct="1">
              <a:buClr>
                <a:schemeClr val="tx1"/>
              </a:buClr>
              <a:buFontTx/>
              <a:buChar char="•"/>
            </a:pPr>
            <a:r>
              <a:rPr lang="en-US" smtClean="0">
                <a:latin typeface="Tahoma" pitchFamily="34" charset="0"/>
                <a:cs typeface="Arial" charset="0"/>
              </a:rPr>
              <a:t>Inadequate volume resuscitation</a:t>
            </a:r>
          </a:p>
          <a:p>
            <a:pPr eaLnBrk="1" hangingPunct="1">
              <a:buClr>
                <a:schemeClr val="tx1"/>
              </a:buClr>
              <a:buFontTx/>
              <a:buChar char="•"/>
            </a:pPr>
            <a:r>
              <a:rPr lang="en-US" smtClean="0">
                <a:latin typeface="Tahoma" pitchFamily="34" charset="0"/>
                <a:cs typeface="Arial" charset="0"/>
              </a:rPr>
              <a:t>Pneumothorax</a:t>
            </a:r>
          </a:p>
          <a:p>
            <a:pPr eaLnBrk="1" hangingPunct="1">
              <a:buClr>
                <a:schemeClr val="tx1"/>
              </a:buClr>
              <a:buFontTx/>
              <a:buChar char="•"/>
            </a:pPr>
            <a:r>
              <a:rPr lang="en-US" smtClean="0">
                <a:latin typeface="Tahoma" pitchFamily="34" charset="0"/>
                <a:cs typeface="Arial" charset="0"/>
              </a:rPr>
              <a:t>Cardiac tamponade</a:t>
            </a:r>
          </a:p>
          <a:p>
            <a:pPr eaLnBrk="1" hangingPunct="1">
              <a:buClr>
                <a:schemeClr val="tx1"/>
              </a:buClr>
              <a:buFontTx/>
              <a:buChar char="•"/>
            </a:pPr>
            <a:r>
              <a:rPr lang="en-US" smtClean="0">
                <a:latin typeface="Tahoma" pitchFamily="34" charset="0"/>
                <a:cs typeface="Arial" charset="0"/>
              </a:rPr>
              <a:t>Hidden bleeding</a:t>
            </a:r>
          </a:p>
          <a:p>
            <a:pPr eaLnBrk="1" hangingPunct="1">
              <a:buClr>
                <a:schemeClr val="tx1"/>
              </a:buClr>
              <a:buFontTx/>
              <a:buChar char="•"/>
            </a:pPr>
            <a:r>
              <a:rPr lang="en-US" smtClean="0">
                <a:latin typeface="Tahoma" pitchFamily="34" charset="0"/>
                <a:cs typeface="Arial" charset="0"/>
              </a:rPr>
              <a:t>Adrenal insufficiency</a:t>
            </a:r>
          </a:p>
          <a:p>
            <a:pPr eaLnBrk="1" hangingPunct="1">
              <a:buClr>
                <a:schemeClr val="tx1"/>
              </a:buClr>
              <a:buFontTx/>
              <a:buChar char="•"/>
            </a:pPr>
            <a:r>
              <a:rPr lang="en-US" smtClean="0">
                <a:latin typeface="Tahoma" pitchFamily="34" charset="0"/>
                <a:cs typeface="Arial" charset="0"/>
              </a:rPr>
              <a:t>Medication allergy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Types of Shock </a:t>
            </a:r>
          </a:p>
        </p:txBody>
      </p:sp>
      <p:sp>
        <p:nvSpPr>
          <p:cNvPr id="31747"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Hypovolemic</a:t>
            </a:r>
          </a:p>
          <a:p>
            <a:pPr eaLnBrk="1" hangingPunct="1">
              <a:buClr>
                <a:schemeClr val="tx1"/>
              </a:buClr>
              <a:buFontTx/>
              <a:buChar char="•"/>
            </a:pPr>
            <a:r>
              <a:rPr lang="en-US" smtClean="0">
                <a:latin typeface="Tahoma" pitchFamily="34" charset="0"/>
                <a:cs typeface="Arial" charset="0"/>
              </a:rPr>
              <a:t>Septic</a:t>
            </a:r>
          </a:p>
          <a:p>
            <a:pPr eaLnBrk="1" hangingPunct="1">
              <a:buClr>
                <a:schemeClr val="tx1"/>
              </a:buClr>
              <a:buFontTx/>
              <a:buChar char="•"/>
            </a:pPr>
            <a:r>
              <a:rPr lang="en-US" smtClean="0">
                <a:latin typeface="Tahoma" pitchFamily="34" charset="0"/>
                <a:cs typeface="Arial" charset="0"/>
              </a:rPr>
              <a:t>Cardiogenic </a:t>
            </a:r>
          </a:p>
          <a:p>
            <a:pPr eaLnBrk="1" hangingPunct="1">
              <a:buClr>
                <a:schemeClr val="tx1"/>
              </a:buClr>
              <a:buFontTx/>
              <a:buChar char="•"/>
            </a:pPr>
            <a:r>
              <a:rPr lang="en-US" smtClean="0">
                <a:latin typeface="Tahoma" pitchFamily="34" charset="0"/>
                <a:cs typeface="Arial" charset="0"/>
              </a:rPr>
              <a:t>Anaphylactic</a:t>
            </a:r>
          </a:p>
          <a:p>
            <a:pPr eaLnBrk="1" hangingPunct="1">
              <a:buClr>
                <a:schemeClr val="tx1"/>
              </a:buClr>
              <a:buFontTx/>
              <a:buChar char="•"/>
            </a:pPr>
            <a:r>
              <a:rPr lang="en-US" smtClean="0">
                <a:latin typeface="Tahoma" pitchFamily="34" charset="0"/>
                <a:cs typeface="Arial" charset="0"/>
              </a:rPr>
              <a:t>Neurogenic </a:t>
            </a:r>
          </a:p>
          <a:p>
            <a:pPr eaLnBrk="1" hangingPunct="1">
              <a:buClr>
                <a:schemeClr val="tx1"/>
              </a:buClr>
              <a:buFontTx/>
              <a:buChar char="•"/>
            </a:pPr>
            <a:r>
              <a:rPr lang="en-US" smtClean="0">
                <a:latin typeface="Tahoma" pitchFamily="34" charset="0"/>
                <a:cs typeface="Arial" charset="0"/>
              </a:rPr>
              <a:t>Obstructive</a:t>
            </a:r>
          </a:p>
          <a:p>
            <a:pPr eaLnBrk="1" hangingPunct="1"/>
            <a:endParaRPr lang="en-US" smtClean="0">
              <a:latin typeface="Tahoma" pitchFamily="34" charset="0"/>
              <a:cs typeface="Arial" charset="0"/>
            </a:endParaRPr>
          </a:p>
          <a:p>
            <a:pPr eaLnBrk="1" hangingPunct="1"/>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381000" y="214313"/>
            <a:ext cx="8763000" cy="700087"/>
          </a:xfrm>
        </p:spPr>
        <p:txBody>
          <a:bodyPr/>
          <a:lstStyle/>
          <a:p>
            <a:pPr eaLnBrk="1" fontAlgn="auto" hangingPunct="1">
              <a:lnSpc>
                <a:spcPct val="85000"/>
              </a:lnSpc>
              <a:spcAft>
                <a:spcPts val="0"/>
              </a:spcAft>
              <a:defRPr/>
            </a:pPr>
            <a:r>
              <a:rPr lang="en-US" dirty="0">
                <a:solidFill>
                  <a:schemeClr val="accent1">
                    <a:lumMod val="75000"/>
                  </a:schemeClr>
                </a:solidFill>
                <a:ea typeface="+mj-ea"/>
                <a:cs typeface="+mj-cs"/>
              </a:rPr>
              <a:t>Causes of Shock </a:t>
            </a:r>
            <a:endParaRPr lang="en-US" sz="2800" dirty="0">
              <a:solidFill>
                <a:schemeClr val="accent1">
                  <a:lumMod val="75000"/>
                </a:schemeClr>
              </a:solidFill>
              <a:ea typeface="+mj-ea"/>
              <a:cs typeface="+mj-cs"/>
            </a:endParaRPr>
          </a:p>
        </p:txBody>
      </p:sp>
      <p:pic>
        <p:nvPicPr>
          <p:cNvPr id="32771" name="Picture 7" descr="78286_CH10_TBL01"/>
          <p:cNvPicPr preferRelativeResize="0">
            <a:picLocks noChangeAspect="1" noChangeArrowheads="1"/>
          </p:cNvPicPr>
          <p:nvPr>
            <p:custDataLst>
              <p:tags r:id="rId1"/>
            </p:custDataLst>
          </p:nvPr>
        </p:nvPicPr>
        <p:blipFill>
          <a:blip r:embed="rId4"/>
          <a:srcRect/>
          <a:stretch>
            <a:fillRect/>
          </a:stretch>
        </p:blipFill>
        <p:spPr bwMode="auto">
          <a:xfrm>
            <a:off x="4343400" y="2133600"/>
            <a:ext cx="4572000" cy="3962400"/>
          </a:xfrm>
          <a:prstGeom prst="rect">
            <a:avLst/>
          </a:prstGeom>
          <a:noFill/>
          <a:ln w="9525">
            <a:noFill/>
            <a:miter lim="800000"/>
            <a:headEnd/>
            <a:tailEnd/>
          </a:ln>
        </p:spPr>
      </p:pic>
      <p:sp>
        <p:nvSpPr>
          <p:cNvPr id="18440" name="Rectangle 8"/>
          <p:cNvSpPr>
            <a:spLocks noChangeArrowheads="1"/>
          </p:cNvSpPr>
          <p:nvPr/>
        </p:nvSpPr>
        <p:spPr bwMode="auto">
          <a:xfrm>
            <a:off x="381000" y="2286000"/>
            <a:ext cx="3841750" cy="3810000"/>
          </a:xfrm>
          <a:prstGeom prst="rect">
            <a:avLst/>
          </a:prstGeom>
          <a:solidFill>
            <a:schemeClr val="bg1"/>
          </a:solidFill>
          <a:ln>
            <a:noFill/>
          </a:ln>
          <a:effectLst>
            <a:outerShdw blurRad="63500" dist="107763" dir="8100000" algn="ctr" rotWithShape="0">
              <a:srgbClr val="8C0051">
                <a:alpha val="50000"/>
              </a:srgbClr>
            </a:outerShdw>
          </a:effectLst>
          <a:extLst>
            <a:ext uri="{91240B29-F687-4f45-9708-019B960494DF}"/>
          </a:extLst>
        </p:spPr>
        <p:txBody>
          <a:bodyPr wrap="none" anchor="ctr"/>
          <a:lstStyle/>
          <a:p>
            <a:pPr eaLnBrk="1" hangingPunct="1">
              <a:defRPr/>
            </a:pPr>
            <a:endParaRPr lang="en-US">
              <a:latin typeface="Tahoma" charset="0"/>
              <a:ea typeface="ＭＳ Ｐゴシック" charset="0"/>
              <a:cs typeface="Arial" charset="0"/>
            </a:endParaRPr>
          </a:p>
        </p:txBody>
      </p:sp>
      <p:pic>
        <p:nvPicPr>
          <p:cNvPr id="32773" name="Picture 6" descr="78286_CH10_FIG03"/>
          <p:cNvPicPr preferRelativeResize="0">
            <a:picLocks noChangeAspect="1" noChangeArrowheads="1"/>
          </p:cNvPicPr>
          <p:nvPr>
            <p:custDataLst>
              <p:tags r:id="rId2"/>
            </p:custDataLst>
          </p:nvPr>
        </p:nvPicPr>
        <p:blipFill>
          <a:blip r:embed="rId5"/>
          <a:srcRect/>
          <a:stretch>
            <a:fillRect/>
          </a:stretch>
        </p:blipFill>
        <p:spPr bwMode="auto">
          <a:xfrm>
            <a:off x="393700" y="2133600"/>
            <a:ext cx="36766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0" y="228600"/>
            <a:ext cx="4267200" cy="914400"/>
          </a:xfrm>
          <a:extLst>
            <a:ext uri="{909E8E84-426E-40dd-AFC4-6F175D3DCCD1}"/>
          </a:extLst>
        </p:spPr>
        <p:txBody>
          <a:bodyPr anchor="t">
            <a:normAutofit fontScale="90000"/>
          </a:bodyPr>
          <a:lstStyle/>
          <a:p>
            <a:pPr eaLnBrk="1" fontAlgn="auto" hangingPunct="1">
              <a:lnSpc>
                <a:spcPct val="85000"/>
              </a:lnSpc>
              <a:spcAft>
                <a:spcPts val="0"/>
              </a:spcAft>
              <a:defRPr/>
            </a:pPr>
            <a:r>
              <a:rPr lang="en-US" dirty="0">
                <a:solidFill>
                  <a:schemeClr val="accent1">
                    <a:lumMod val="75000"/>
                  </a:schemeClr>
                </a:solidFill>
                <a:ea typeface="+mj-ea"/>
                <a:cs typeface="+mj-cs"/>
              </a:rPr>
              <a:t>The Progression </a:t>
            </a:r>
            <a:br>
              <a:rPr lang="en-US" dirty="0">
                <a:solidFill>
                  <a:schemeClr val="accent1">
                    <a:lumMod val="75000"/>
                  </a:schemeClr>
                </a:solidFill>
                <a:ea typeface="+mj-ea"/>
                <a:cs typeface="+mj-cs"/>
              </a:rPr>
            </a:br>
            <a:r>
              <a:rPr lang="en-US" dirty="0">
                <a:solidFill>
                  <a:schemeClr val="accent1">
                    <a:lumMod val="75000"/>
                  </a:schemeClr>
                </a:solidFill>
                <a:ea typeface="+mj-ea"/>
                <a:cs typeface="+mj-cs"/>
              </a:rPr>
              <a:t>of Shock </a:t>
            </a:r>
            <a:endParaRPr lang="en-US" sz="2800" dirty="0">
              <a:solidFill>
                <a:schemeClr val="accent1">
                  <a:lumMod val="75000"/>
                </a:schemeClr>
              </a:solidFill>
              <a:ea typeface="+mj-ea"/>
              <a:cs typeface="+mj-cs"/>
            </a:endParaRPr>
          </a:p>
        </p:txBody>
      </p:sp>
      <p:sp>
        <p:nvSpPr>
          <p:cNvPr id="33795" name="Content Placeholder 2"/>
          <p:cNvSpPr>
            <a:spLocks noGrp="1"/>
          </p:cNvSpPr>
          <p:nvPr>
            <p:ph idx="1"/>
          </p:nvPr>
        </p:nvSpPr>
        <p:spPr>
          <a:xfrm>
            <a:off x="5029200" y="2133600"/>
            <a:ext cx="3429000" cy="4114800"/>
          </a:xfrm>
        </p:spPr>
        <p:txBody>
          <a:bodyPr rIns="228600"/>
          <a:lstStyle/>
          <a:p>
            <a:pPr eaLnBrk="1" hangingPunct="1">
              <a:spcBef>
                <a:spcPct val="35000"/>
              </a:spcBef>
            </a:pPr>
            <a:r>
              <a:rPr lang="en-US" smtClean="0"/>
              <a:t>Signs and symptoms</a:t>
            </a:r>
          </a:p>
        </p:txBody>
      </p:sp>
      <p:pic>
        <p:nvPicPr>
          <p:cNvPr id="33796" name="Picture 6" descr="78286_CH10_TBL03"/>
          <p:cNvPicPr preferRelativeResize="0">
            <a:picLocks noChangeAspect="1" noChangeArrowheads="1"/>
          </p:cNvPicPr>
          <p:nvPr>
            <p:custDataLst>
              <p:tags r:id="rId1"/>
            </p:custDataLst>
          </p:nvPr>
        </p:nvPicPr>
        <p:blipFill>
          <a:blip r:embed="rId3"/>
          <a:srcRect/>
          <a:stretch>
            <a:fillRect/>
          </a:stretch>
        </p:blipFill>
        <p:spPr bwMode="auto">
          <a:xfrm>
            <a:off x="0" y="304800"/>
            <a:ext cx="4587875"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34819" name="Rectangle 3"/>
          <p:cNvSpPr>
            <a:spLocks noGrp="1" noChangeArrowheads="1"/>
          </p:cNvSpPr>
          <p:nvPr>
            <p:ph sz="half" idx="1"/>
          </p:nvPr>
        </p:nvSpPr>
        <p:spPr>
          <a:xfrm>
            <a:off x="762000" y="2057400"/>
            <a:ext cx="4191000" cy="2286000"/>
          </a:xfrm>
        </p:spPr>
        <p:txBody>
          <a:bodyPr/>
          <a:lstStyle/>
          <a:p>
            <a:pPr eaLnBrk="1" hangingPunct="1">
              <a:buClr>
                <a:schemeClr val="tx1"/>
              </a:buClr>
              <a:buFontTx/>
              <a:buChar char="•"/>
            </a:pPr>
            <a:r>
              <a:rPr lang="en-US" sz="2000" smtClean="0">
                <a:latin typeface="Tahoma" pitchFamily="34" charset="0"/>
                <a:cs typeface="Arial" charset="0"/>
              </a:rPr>
              <a:t>68 yo M with hx of HTN and DM presents to the ER with abrupt onset of diffuse abdominal pain with radiation to his low back.  The pt is hypotensive, tachycardic, afebrile, with cool but dry skin</a:t>
            </a:r>
            <a:endParaRPr lang="en-US" smtClean="0">
              <a:latin typeface="Tahoma" pitchFamily="34" charset="0"/>
              <a:cs typeface="Arial" charset="0"/>
            </a:endParaRPr>
          </a:p>
          <a:p>
            <a:pPr eaLnBrk="1" hangingPunct="1"/>
            <a:endParaRPr lang="en-US" smtClean="0">
              <a:latin typeface="Tahoma" pitchFamily="34" charset="0"/>
              <a:cs typeface="Arial" charset="0"/>
            </a:endParaRPr>
          </a:p>
        </p:txBody>
      </p:sp>
      <p:sp>
        <p:nvSpPr>
          <p:cNvPr id="34820" name="Rectangle 4"/>
          <p:cNvSpPr>
            <a:spLocks noGrp="1" noChangeArrowheads="1"/>
          </p:cNvSpPr>
          <p:nvPr>
            <p:ph sz="half" idx="2"/>
          </p:nvPr>
        </p:nvSpPr>
        <p:spPr>
          <a:xfrm>
            <a:off x="4648200" y="1719263"/>
            <a:ext cx="4038600" cy="4406900"/>
          </a:xfrm>
        </p:spPr>
        <p:txBody>
          <a:bodyPr/>
          <a:lstStyle/>
          <a:p>
            <a:pPr eaLnBrk="1" hangingPunct="1">
              <a:buClr>
                <a:schemeClr val="tx1"/>
              </a:buClr>
              <a:buFontTx/>
              <a:buNone/>
            </a:pPr>
            <a:r>
              <a:rPr lang="en-US" smtClean="0">
                <a:latin typeface="Tahoma" pitchFamily="34" charset="0"/>
                <a:cs typeface="Arial" charset="0"/>
              </a:rPr>
              <a:t>  </a:t>
            </a:r>
            <a:r>
              <a:rPr lang="en-US" u="sng" smtClean="0">
                <a:latin typeface="Tahoma" pitchFamily="34" charset="0"/>
                <a:cs typeface="Arial" charset="0"/>
              </a:rPr>
              <a:t>Types of Shock</a:t>
            </a:r>
          </a:p>
          <a:p>
            <a:pPr eaLnBrk="1" hangingPunct="1">
              <a:buClr>
                <a:schemeClr val="tx1"/>
              </a:buClr>
              <a:buFontTx/>
              <a:buChar char="•"/>
            </a:pPr>
            <a:r>
              <a:rPr lang="en-US" smtClean="0">
                <a:latin typeface="Tahoma" pitchFamily="34" charset="0"/>
                <a:cs typeface="Arial" charset="0"/>
              </a:rPr>
              <a:t>Hypovolemic</a:t>
            </a:r>
          </a:p>
          <a:p>
            <a:pPr eaLnBrk="1" hangingPunct="1">
              <a:buClr>
                <a:schemeClr val="tx1"/>
              </a:buClr>
              <a:buFontTx/>
              <a:buChar char="•"/>
            </a:pPr>
            <a:r>
              <a:rPr lang="en-US" smtClean="0">
                <a:latin typeface="Tahoma" pitchFamily="34" charset="0"/>
                <a:cs typeface="Arial" charset="0"/>
              </a:rPr>
              <a:t>Septic</a:t>
            </a:r>
          </a:p>
          <a:p>
            <a:pPr eaLnBrk="1" hangingPunct="1">
              <a:buClr>
                <a:schemeClr val="tx1"/>
              </a:buClr>
              <a:buFontTx/>
              <a:buChar char="•"/>
            </a:pPr>
            <a:r>
              <a:rPr lang="en-US" smtClean="0">
                <a:latin typeface="Tahoma" pitchFamily="34" charset="0"/>
                <a:cs typeface="Arial" charset="0"/>
              </a:rPr>
              <a:t>Cardiogenic </a:t>
            </a:r>
          </a:p>
          <a:p>
            <a:pPr eaLnBrk="1" hangingPunct="1">
              <a:buClr>
                <a:schemeClr val="tx1"/>
              </a:buClr>
              <a:buFontTx/>
              <a:buChar char="•"/>
            </a:pPr>
            <a:r>
              <a:rPr lang="en-US" smtClean="0">
                <a:latin typeface="Tahoma" pitchFamily="34" charset="0"/>
                <a:cs typeface="Arial" charset="0"/>
              </a:rPr>
              <a:t>Anaphylactic</a:t>
            </a:r>
          </a:p>
          <a:p>
            <a:pPr eaLnBrk="1" hangingPunct="1">
              <a:buClr>
                <a:schemeClr val="tx1"/>
              </a:buClr>
              <a:buFontTx/>
              <a:buChar char="•"/>
            </a:pPr>
            <a:r>
              <a:rPr lang="en-US" smtClean="0">
                <a:latin typeface="Tahoma" pitchFamily="34" charset="0"/>
                <a:cs typeface="Arial" charset="0"/>
              </a:rPr>
              <a:t>Neurogenic </a:t>
            </a:r>
          </a:p>
          <a:p>
            <a:pPr eaLnBrk="1" hangingPunct="1">
              <a:buClr>
                <a:schemeClr val="tx1"/>
              </a:buClr>
              <a:buFontTx/>
              <a:buChar char="•"/>
            </a:pPr>
            <a:r>
              <a:rPr lang="en-US" smtClean="0">
                <a:latin typeface="Tahoma" pitchFamily="34" charset="0"/>
                <a:cs typeface="Arial" charset="0"/>
              </a:rPr>
              <a:t>Obstructive</a:t>
            </a:r>
          </a:p>
          <a:p>
            <a:pPr eaLnBrk="1" hangingPunct="1">
              <a:buFont typeface="Wingdings" pitchFamily="2" charset="2"/>
              <a:buNone/>
            </a:pPr>
            <a:endParaRPr lang="en-US" smtClean="0">
              <a:latin typeface="Tahoma" pitchFamily="34" charset="0"/>
              <a:cs typeface="Arial" charset="0"/>
            </a:endParaRPr>
          </a:p>
        </p:txBody>
      </p:sp>
      <p:sp>
        <p:nvSpPr>
          <p:cNvPr id="286725" name="Text Box 5"/>
          <p:cNvSpPr txBox="1">
            <a:spLocks noChangeArrowheads="1"/>
          </p:cNvSpPr>
          <p:nvPr/>
        </p:nvSpPr>
        <p:spPr bwMode="auto">
          <a:xfrm>
            <a:off x="609600" y="4724400"/>
            <a:ext cx="4078288" cy="641350"/>
          </a:xfrm>
          <a:prstGeom prst="rect">
            <a:avLst/>
          </a:prstGeom>
          <a:noFill/>
          <a:ln w="9525">
            <a:noFill/>
            <a:miter lim="800000"/>
            <a:headEnd/>
            <a:tailEnd/>
          </a:ln>
        </p:spPr>
        <p:txBody>
          <a:bodyPr wrap="none">
            <a:spAutoFit/>
          </a:bodyPr>
          <a:lstStyle/>
          <a:p>
            <a:pPr eaLnBrk="1" hangingPunct="1"/>
            <a:r>
              <a:rPr lang="en-US" sz="3600">
                <a:solidFill>
                  <a:schemeClr val="tx2"/>
                </a:solidFill>
              </a:rPr>
              <a:t>Hypovolemic Shock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25"/>
                                        </p:tgtEl>
                                        <p:attrNameLst>
                                          <p:attrName>style.visibility</p:attrName>
                                        </p:attrNameLst>
                                      </p:cBhvr>
                                      <p:to>
                                        <p:strVal val="visible"/>
                                      </p:to>
                                    </p:set>
                                    <p:anim calcmode="lin" valueType="num">
                                      <p:cBhvr additive="base">
                                        <p:cTn id="7" dur="500" fill="hold"/>
                                        <p:tgtEl>
                                          <p:spTgt spid="286725"/>
                                        </p:tgtEl>
                                        <p:attrNameLst>
                                          <p:attrName>ppt_x</p:attrName>
                                        </p:attrNameLst>
                                      </p:cBhvr>
                                      <p:tavLst>
                                        <p:tav tm="0">
                                          <p:val>
                                            <p:strVal val="0-#ppt_w/2"/>
                                          </p:val>
                                        </p:tav>
                                        <p:tav tm="100000">
                                          <p:val>
                                            <p:strVal val="#ppt_x"/>
                                          </p:val>
                                        </p:tav>
                                      </p:tavLst>
                                    </p:anim>
                                    <p:anim calcmode="lin" valueType="num">
                                      <p:cBhvr additive="base">
                                        <p:cTn id="8" dur="500" fill="hold"/>
                                        <p:tgtEl>
                                          <p:spTgt spid="286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Hypovolemic Shock</a:t>
            </a:r>
          </a:p>
        </p:txBody>
      </p:sp>
      <p:pic>
        <p:nvPicPr>
          <p:cNvPr id="35843" name="Picture 6" descr="78286_CH10_FIG01"/>
          <p:cNvPicPr preferRelativeResize="0">
            <a:picLocks noChangeAspect="1" noChangeArrowheads="1"/>
          </p:cNvPicPr>
          <p:nvPr>
            <p:custDataLst>
              <p:tags r:id="rId1"/>
            </p:custDataLst>
          </p:nvPr>
        </p:nvPicPr>
        <p:blipFill>
          <a:blip r:embed="rId3"/>
          <a:srcRect/>
          <a:stretch>
            <a:fillRect/>
          </a:stretch>
        </p:blipFill>
        <p:spPr bwMode="auto">
          <a:xfrm>
            <a:off x="2362200" y="2514600"/>
            <a:ext cx="3352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Hypovolemic Shock</a:t>
            </a:r>
          </a:p>
        </p:txBody>
      </p:sp>
      <p:sp>
        <p:nvSpPr>
          <p:cNvPr id="36867" name="Rectangle 3"/>
          <p:cNvSpPr>
            <a:spLocks noGrp="1" noChangeArrowheads="1"/>
          </p:cNvSpPr>
          <p:nvPr>
            <p:ph idx="1"/>
          </p:nvPr>
        </p:nvSpPr>
        <p:spPr/>
        <p:txBody>
          <a:bodyPr/>
          <a:lstStyle/>
          <a:p>
            <a:pPr eaLnBrk="1" hangingPunct="1">
              <a:lnSpc>
                <a:spcPct val="80000"/>
              </a:lnSpc>
              <a:buClr>
                <a:schemeClr val="tx1"/>
              </a:buClr>
              <a:buFontTx/>
              <a:buChar char="•"/>
            </a:pPr>
            <a:r>
              <a:rPr lang="en-US" smtClean="0">
                <a:latin typeface="Tahoma" pitchFamily="34" charset="0"/>
                <a:cs typeface="Arial" charset="0"/>
              </a:rPr>
              <a:t>Non-hemorrhagic </a:t>
            </a:r>
          </a:p>
          <a:p>
            <a:pPr lvl="1" eaLnBrk="1" hangingPunct="1">
              <a:lnSpc>
                <a:spcPct val="80000"/>
              </a:lnSpc>
              <a:buClr>
                <a:schemeClr val="tx1"/>
              </a:buClr>
              <a:buFontTx/>
              <a:buChar char="•"/>
            </a:pPr>
            <a:r>
              <a:rPr lang="en-US" smtClean="0">
                <a:latin typeface="Tahoma" pitchFamily="34" charset="0"/>
                <a:cs typeface="Arial" charset="0"/>
              </a:rPr>
              <a:t>Vomiting</a:t>
            </a:r>
          </a:p>
          <a:p>
            <a:pPr lvl="1" eaLnBrk="1" hangingPunct="1">
              <a:lnSpc>
                <a:spcPct val="80000"/>
              </a:lnSpc>
              <a:buClr>
                <a:schemeClr val="tx1"/>
              </a:buClr>
              <a:buFontTx/>
              <a:buChar char="•"/>
            </a:pPr>
            <a:r>
              <a:rPr lang="en-US" smtClean="0">
                <a:latin typeface="Tahoma" pitchFamily="34" charset="0"/>
                <a:cs typeface="Arial" charset="0"/>
              </a:rPr>
              <a:t>Diarrhea</a:t>
            </a:r>
          </a:p>
          <a:p>
            <a:pPr lvl="1" eaLnBrk="1" hangingPunct="1">
              <a:lnSpc>
                <a:spcPct val="80000"/>
              </a:lnSpc>
              <a:buClr>
                <a:schemeClr val="tx1"/>
              </a:buClr>
              <a:buFontTx/>
              <a:buChar char="•"/>
            </a:pPr>
            <a:r>
              <a:rPr lang="en-US" smtClean="0">
                <a:latin typeface="Tahoma" pitchFamily="34" charset="0"/>
                <a:cs typeface="Arial" charset="0"/>
              </a:rPr>
              <a:t>Bowel obstruction, pancreatitis</a:t>
            </a:r>
          </a:p>
          <a:p>
            <a:pPr lvl="1" eaLnBrk="1" hangingPunct="1">
              <a:lnSpc>
                <a:spcPct val="80000"/>
              </a:lnSpc>
              <a:buClr>
                <a:schemeClr val="tx1"/>
              </a:buClr>
              <a:buFontTx/>
              <a:buChar char="•"/>
            </a:pPr>
            <a:r>
              <a:rPr lang="en-US" smtClean="0">
                <a:latin typeface="Tahoma" pitchFamily="34" charset="0"/>
                <a:cs typeface="Arial" charset="0"/>
              </a:rPr>
              <a:t>Burns </a:t>
            </a:r>
          </a:p>
          <a:p>
            <a:pPr lvl="1" eaLnBrk="1" hangingPunct="1">
              <a:lnSpc>
                <a:spcPct val="80000"/>
              </a:lnSpc>
              <a:buClr>
                <a:schemeClr val="tx1"/>
              </a:buClr>
              <a:buFontTx/>
              <a:buChar char="•"/>
            </a:pPr>
            <a:r>
              <a:rPr lang="en-US" smtClean="0">
                <a:latin typeface="Tahoma" pitchFamily="34" charset="0"/>
                <a:cs typeface="Arial" charset="0"/>
              </a:rPr>
              <a:t>Neglect, environmental (dehydration)</a:t>
            </a:r>
          </a:p>
          <a:p>
            <a:pPr eaLnBrk="1" hangingPunct="1">
              <a:lnSpc>
                <a:spcPct val="80000"/>
              </a:lnSpc>
              <a:buClr>
                <a:schemeClr val="tx1"/>
              </a:buClr>
              <a:buFontTx/>
              <a:buChar char="•"/>
            </a:pPr>
            <a:r>
              <a:rPr lang="en-US" smtClean="0">
                <a:latin typeface="Tahoma" pitchFamily="34" charset="0"/>
                <a:cs typeface="Arial" charset="0"/>
              </a:rPr>
              <a:t>Hemorrhagic </a:t>
            </a:r>
          </a:p>
          <a:p>
            <a:pPr lvl="1" eaLnBrk="1" hangingPunct="1">
              <a:lnSpc>
                <a:spcPct val="80000"/>
              </a:lnSpc>
              <a:buClr>
                <a:schemeClr val="tx1"/>
              </a:buClr>
              <a:buFontTx/>
              <a:buChar char="•"/>
            </a:pPr>
            <a:r>
              <a:rPr lang="en-US" smtClean="0">
                <a:latin typeface="Tahoma" pitchFamily="34" charset="0"/>
                <a:cs typeface="Arial" charset="0"/>
              </a:rPr>
              <a:t>GI bleed</a:t>
            </a:r>
          </a:p>
          <a:p>
            <a:pPr lvl="1" eaLnBrk="1" hangingPunct="1">
              <a:lnSpc>
                <a:spcPct val="80000"/>
              </a:lnSpc>
              <a:buClr>
                <a:schemeClr val="tx1"/>
              </a:buClr>
              <a:buFontTx/>
              <a:buChar char="•"/>
            </a:pPr>
            <a:r>
              <a:rPr lang="en-US" smtClean="0">
                <a:latin typeface="Tahoma" pitchFamily="34" charset="0"/>
                <a:cs typeface="Arial" charset="0"/>
              </a:rPr>
              <a:t>Trauma</a:t>
            </a:r>
          </a:p>
          <a:p>
            <a:pPr lvl="1" eaLnBrk="1" hangingPunct="1">
              <a:lnSpc>
                <a:spcPct val="80000"/>
              </a:lnSpc>
              <a:buClr>
                <a:schemeClr val="tx1"/>
              </a:buClr>
              <a:buFontTx/>
              <a:buChar char="•"/>
            </a:pPr>
            <a:r>
              <a:rPr lang="en-US" smtClean="0">
                <a:latin typeface="Tahoma" pitchFamily="34" charset="0"/>
                <a:cs typeface="Arial" charset="0"/>
              </a:rPr>
              <a:t>Massive hemoptysis</a:t>
            </a:r>
          </a:p>
          <a:p>
            <a:pPr lvl="1" eaLnBrk="1" hangingPunct="1">
              <a:lnSpc>
                <a:spcPct val="80000"/>
              </a:lnSpc>
              <a:buClr>
                <a:schemeClr val="tx1"/>
              </a:buClr>
              <a:buFontTx/>
              <a:buChar char="•"/>
            </a:pPr>
            <a:r>
              <a:rPr lang="en-US" smtClean="0">
                <a:latin typeface="Tahoma" pitchFamily="34" charset="0"/>
                <a:cs typeface="Arial" charset="0"/>
              </a:rPr>
              <a:t>AAA rupture</a:t>
            </a:r>
          </a:p>
          <a:p>
            <a:pPr lvl="1" eaLnBrk="1" hangingPunct="1">
              <a:lnSpc>
                <a:spcPct val="80000"/>
              </a:lnSpc>
              <a:buClr>
                <a:schemeClr val="tx1"/>
              </a:buClr>
              <a:buFontTx/>
              <a:buChar char="•"/>
            </a:pPr>
            <a:r>
              <a:rPr lang="en-US" smtClean="0">
                <a:latin typeface="Tahoma" pitchFamily="34" charset="0"/>
                <a:cs typeface="Arial" charset="0"/>
              </a:rPr>
              <a:t>Ectopic pregnancy, post-partum bleeding</a:t>
            </a:r>
          </a:p>
          <a:p>
            <a:pPr eaLnBrk="1" hangingPunct="1">
              <a:lnSpc>
                <a:spcPct val="80000"/>
              </a:lnSpc>
              <a:buFont typeface="Wingdings" pitchFamily="2" charset="2"/>
              <a:buNone/>
            </a:pPr>
            <a:endParaRPr lang="en-US" smtClean="0">
              <a:latin typeface="Tahoma" pitchFamily="34" charset="0"/>
              <a:cs typeface="Arial" charset="0"/>
            </a:endParaRPr>
          </a:p>
          <a:p>
            <a:pPr eaLnBrk="1" hangingPunct="1">
              <a:lnSpc>
                <a:spcPct val="80000"/>
              </a:lnSpc>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Hypovolemic Shock</a:t>
            </a:r>
          </a:p>
        </p:txBody>
      </p:sp>
      <p:sp>
        <p:nvSpPr>
          <p:cNvPr id="37891" name="Rectangle 3"/>
          <p:cNvSpPr>
            <a:spLocks noGrp="1" noChangeArrowheads="1"/>
          </p:cNvSpPr>
          <p:nvPr>
            <p:ph idx="1"/>
          </p:nvPr>
        </p:nvSpPr>
        <p:spPr/>
        <p:txBody>
          <a:bodyPr/>
          <a:lstStyle/>
          <a:p>
            <a:pPr eaLnBrk="1" hangingPunct="1">
              <a:lnSpc>
                <a:spcPct val="90000"/>
              </a:lnSpc>
              <a:buClr>
                <a:schemeClr val="tx1"/>
              </a:buClr>
              <a:buFontTx/>
              <a:buChar char="•"/>
            </a:pPr>
            <a:r>
              <a:rPr lang="en-US" sz="2800" smtClean="0">
                <a:latin typeface="Tahoma" pitchFamily="34" charset="0"/>
                <a:cs typeface="Arial" charset="0"/>
              </a:rPr>
              <a:t>ABCs</a:t>
            </a:r>
          </a:p>
          <a:p>
            <a:pPr eaLnBrk="1" hangingPunct="1">
              <a:lnSpc>
                <a:spcPct val="90000"/>
              </a:lnSpc>
              <a:buClr>
                <a:schemeClr val="tx1"/>
              </a:buClr>
              <a:buFontTx/>
              <a:buChar char="•"/>
            </a:pPr>
            <a:r>
              <a:rPr lang="en-US" sz="2800" smtClean="0">
                <a:latin typeface="Tahoma" pitchFamily="34" charset="0"/>
                <a:cs typeface="Arial" charset="0"/>
              </a:rPr>
              <a:t>Establish 2 large bore IVs or a central line</a:t>
            </a:r>
          </a:p>
          <a:p>
            <a:pPr eaLnBrk="1" hangingPunct="1">
              <a:lnSpc>
                <a:spcPct val="90000"/>
              </a:lnSpc>
              <a:buClr>
                <a:schemeClr val="tx1"/>
              </a:buClr>
              <a:buFontTx/>
              <a:buChar char="•"/>
            </a:pPr>
            <a:r>
              <a:rPr lang="en-US" sz="2800" smtClean="0">
                <a:latin typeface="Tahoma" pitchFamily="34" charset="0"/>
                <a:cs typeface="Arial" charset="0"/>
              </a:rPr>
              <a:t>Crystalloids</a:t>
            </a:r>
          </a:p>
          <a:p>
            <a:pPr lvl="1" eaLnBrk="1" hangingPunct="1">
              <a:lnSpc>
                <a:spcPct val="90000"/>
              </a:lnSpc>
              <a:buClr>
                <a:schemeClr val="tx1"/>
              </a:buClr>
              <a:buFontTx/>
              <a:buChar char="•"/>
            </a:pPr>
            <a:r>
              <a:rPr lang="en-US" sz="2400" smtClean="0">
                <a:latin typeface="Tahoma" pitchFamily="34" charset="0"/>
                <a:cs typeface="Arial" charset="0"/>
              </a:rPr>
              <a:t>Normal Saline or Lactate Ringers</a:t>
            </a:r>
          </a:p>
          <a:p>
            <a:pPr lvl="1" eaLnBrk="1" hangingPunct="1">
              <a:lnSpc>
                <a:spcPct val="90000"/>
              </a:lnSpc>
              <a:buClr>
                <a:schemeClr val="tx1"/>
              </a:buClr>
              <a:buFontTx/>
              <a:buChar char="•"/>
            </a:pPr>
            <a:r>
              <a:rPr lang="en-US" sz="2400" smtClean="0">
                <a:latin typeface="Tahoma" pitchFamily="34" charset="0"/>
                <a:cs typeface="Arial" charset="0"/>
              </a:rPr>
              <a:t>Up to 3 liters</a:t>
            </a:r>
          </a:p>
          <a:p>
            <a:pPr eaLnBrk="1" hangingPunct="1">
              <a:lnSpc>
                <a:spcPct val="90000"/>
              </a:lnSpc>
              <a:buClr>
                <a:schemeClr val="tx1"/>
              </a:buClr>
              <a:buFontTx/>
              <a:buChar char="•"/>
            </a:pPr>
            <a:r>
              <a:rPr lang="en-US" sz="2800" smtClean="0">
                <a:latin typeface="Tahoma" pitchFamily="34" charset="0"/>
                <a:cs typeface="Arial" charset="0"/>
              </a:rPr>
              <a:t>PRBCs</a:t>
            </a:r>
          </a:p>
          <a:p>
            <a:pPr lvl="1" eaLnBrk="1" hangingPunct="1">
              <a:lnSpc>
                <a:spcPct val="90000"/>
              </a:lnSpc>
              <a:buClr>
                <a:schemeClr val="tx1"/>
              </a:buClr>
              <a:buFontTx/>
              <a:buChar char="•"/>
            </a:pPr>
            <a:r>
              <a:rPr lang="en-US" sz="2400" smtClean="0">
                <a:latin typeface="Tahoma" pitchFamily="34" charset="0"/>
                <a:cs typeface="Arial" charset="0"/>
              </a:rPr>
              <a:t>O negative or cross matched</a:t>
            </a:r>
          </a:p>
          <a:p>
            <a:pPr eaLnBrk="1" hangingPunct="1">
              <a:lnSpc>
                <a:spcPct val="90000"/>
              </a:lnSpc>
              <a:buClr>
                <a:schemeClr val="tx1"/>
              </a:buClr>
              <a:buFontTx/>
              <a:buChar char="•"/>
            </a:pPr>
            <a:r>
              <a:rPr lang="en-US" sz="2800" smtClean="0">
                <a:latin typeface="Tahoma" pitchFamily="34" charset="0"/>
                <a:cs typeface="Arial" charset="0"/>
              </a:rPr>
              <a:t>Control any bleeding</a:t>
            </a:r>
          </a:p>
          <a:p>
            <a:pPr eaLnBrk="1" hangingPunct="1">
              <a:lnSpc>
                <a:spcPct val="90000"/>
              </a:lnSpc>
              <a:buClr>
                <a:schemeClr val="tx1"/>
              </a:buClr>
              <a:buFontTx/>
              <a:buChar char="•"/>
            </a:pPr>
            <a:r>
              <a:rPr lang="en-US" sz="2800" smtClean="0">
                <a:latin typeface="Tahoma" pitchFamily="34" charset="0"/>
                <a:cs typeface="Arial" charset="0"/>
              </a:rPr>
              <a:t>Arrange definitive treatment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25450" y="407988"/>
            <a:ext cx="8261350" cy="1039812"/>
          </a:xfrm>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Evaluation of Hypovolemic Shock</a:t>
            </a:r>
          </a:p>
        </p:txBody>
      </p:sp>
      <p:sp>
        <p:nvSpPr>
          <p:cNvPr id="38915" name="Rectangle 4"/>
          <p:cNvSpPr>
            <a:spLocks noGrp="1" noChangeArrowheads="1"/>
          </p:cNvSpPr>
          <p:nvPr>
            <p:ph sz="half" idx="1"/>
          </p:nvPr>
        </p:nvSpPr>
        <p:spPr>
          <a:xfrm>
            <a:off x="990600" y="2057400"/>
            <a:ext cx="4075113" cy="4114800"/>
          </a:xfrm>
        </p:spPr>
        <p:txBody>
          <a:bodyPr/>
          <a:lstStyle/>
          <a:p>
            <a:pPr eaLnBrk="1" hangingPunct="1">
              <a:buClr>
                <a:schemeClr val="tx1"/>
              </a:buClr>
              <a:buFontTx/>
              <a:buChar char="•"/>
            </a:pPr>
            <a:r>
              <a:rPr lang="en-US" smtClean="0">
                <a:latin typeface="Tahoma" pitchFamily="34" charset="0"/>
                <a:cs typeface="Arial" charset="0"/>
              </a:rPr>
              <a:t>CBC</a:t>
            </a:r>
          </a:p>
          <a:p>
            <a:pPr eaLnBrk="1" hangingPunct="1">
              <a:buClr>
                <a:schemeClr val="tx1"/>
              </a:buClr>
              <a:buFontTx/>
              <a:buChar char="•"/>
            </a:pPr>
            <a:r>
              <a:rPr lang="en-US" smtClean="0">
                <a:latin typeface="Tahoma" pitchFamily="34" charset="0"/>
                <a:cs typeface="Arial" charset="0"/>
              </a:rPr>
              <a:t>ABG/lactate</a:t>
            </a:r>
          </a:p>
          <a:p>
            <a:pPr eaLnBrk="1" hangingPunct="1">
              <a:buClr>
                <a:schemeClr val="tx1"/>
              </a:buClr>
              <a:buFontTx/>
              <a:buChar char="•"/>
            </a:pPr>
            <a:r>
              <a:rPr lang="en-US" smtClean="0">
                <a:latin typeface="Tahoma" pitchFamily="34" charset="0"/>
                <a:cs typeface="Arial" charset="0"/>
              </a:rPr>
              <a:t>Electrolytes</a:t>
            </a:r>
          </a:p>
          <a:p>
            <a:pPr eaLnBrk="1" hangingPunct="1">
              <a:buClr>
                <a:schemeClr val="tx1"/>
              </a:buClr>
              <a:buFontTx/>
              <a:buChar char="•"/>
            </a:pPr>
            <a:r>
              <a:rPr lang="en-US" smtClean="0">
                <a:latin typeface="Tahoma" pitchFamily="34" charset="0"/>
                <a:cs typeface="Arial" charset="0"/>
              </a:rPr>
              <a:t>BUN, Creatinine</a:t>
            </a:r>
          </a:p>
          <a:p>
            <a:pPr eaLnBrk="1" hangingPunct="1">
              <a:buClr>
                <a:schemeClr val="tx1"/>
              </a:buClr>
              <a:buFontTx/>
              <a:buChar char="•"/>
            </a:pPr>
            <a:r>
              <a:rPr lang="en-US" smtClean="0">
                <a:latin typeface="Tahoma" pitchFamily="34" charset="0"/>
                <a:cs typeface="Arial" charset="0"/>
              </a:rPr>
              <a:t>Coagulation studies</a:t>
            </a:r>
          </a:p>
          <a:p>
            <a:pPr eaLnBrk="1" hangingPunct="1">
              <a:buClr>
                <a:schemeClr val="tx1"/>
              </a:buClr>
              <a:buFontTx/>
              <a:buChar char="•"/>
            </a:pPr>
            <a:r>
              <a:rPr lang="en-US" smtClean="0">
                <a:latin typeface="Tahoma" pitchFamily="34" charset="0"/>
                <a:cs typeface="Arial" charset="0"/>
              </a:rPr>
              <a:t>Type and cross-match</a:t>
            </a:r>
          </a:p>
        </p:txBody>
      </p:sp>
      <p:sp>
        <p:nvSpPr>
          <p:cNvPr id="38916" name="Rectangle 5"/>
          <p:cNvSpPr>
            <a:spLocks noGrp="1" noChangeArrowheads="1"/>
          </p:cNvSpPr>
          <p:nvPr>
            <p:ph sz="half" idx="2"/>
          </p:nvPr>
        </p:nvSpPr>
        <p:spPr>
          <a:xfrm>
            <a:off x="5146675" y="2017713"/>
            <a:ext cx="3808413" cy="4114800"/>
          </a:xfrm>
        </p:spPr>
        <p:txBody>
          <a:bodyPr/>
          <a:lstStyle/>
          <a:p>
            <a:pPr eaLnBrk="1" hangingPunct="1">
              <a:buClr>
                <a:schemeClr val="tx1"/>
              </a:buClr>
              <a:buFontTx/>
              <a:buChar char="•"/>
            </a:pPr>
            <a:r>
              <a:rPr lang="en-US" smtClean="0">
                <a:latin typeface="Tahoma" pitchFamily="34" charset="0"/>
                <a:cs typeface="Arial" charset="0"/>
              </a:rPr>
              <a:t>As indicated</a:t>
            </a:r>
          </a:p>
          <a:p>
            <a:pPr lvl="1" eaLnBrk="1" hangingPunct="1">
              <a:buClr>
                <a:schemeClr val="tx1"/>
              </a:buClr>
              <a:buFontTx/>
              <a:buChar char="•"/>
            </a:pPr>
            <a:r>
              <a:rPr lang="en-US" smtClean="0">
                <a:latin typeface="Tahoma" pitchFamily="34" charset="0"/>
                <a:cs typeface="Arial" charset="0"/>
              </a:rPr>
              <a:t>CXR</a:t>
            </a:r>
          </a:p>
          <a:p>
            <a:pPr lvl="1" eaLnBrk="1" hangingPunct="1">
              <a:buClr>
                <a:schemeClr val="tx1"/>
              </a:buClr>
              <a:buFontTx/>
              <a:buChar char="•"/>
            </a:pPr>
            <a:r>
              <a:rPr lang="en-US" smtClean="0">
                <a:latin typeface="Tahoma" pitchFamily="34" charset="0"/>
                <a:cs typeface="Arial" charset="0"/>
              </a:rPr>
              <a:t>Pelvic x-ray</a:t>
            </a:r>
          </a:p>
          <a:p>
            <a:pPr lvl="1" eaLnBrk="1" hangingPunct="1">
              <a:buClr>
                <a:schemeClr val="tx1"/>
              </a:buClr>
              <a:buFontTx/>
              <a:buChar char="•"/>
            </a:pPr>
            <a:r>
              <a:rPr lang="en-US" smtClean="0">
                <a:latin typeface="Tahoma" pitchFamily="34" charset="0"/>
                <a:cs typeface="Arial" charset="0"/>
              </a:rPr>
              <a:t>Abd/pelvis CT</a:t>
            </a:r>
          </a:p>
          <a:p>
            <a:pPr lvl="1" eaLnBrk="1" hangingPunct="1">
              <a:buClr>
                <a:schemeClr val="tx1"/>
              </a:buClr>
              <a:buFontTx/>
              <a:buChar char="•"/>
            </a:pPr>
            <a:r>
              <a:rPr lang="en-US" smtClean="0">
                <a:latin typeface="Tahoma" pitchFamily="34" charset="0"/>
                <a:cs typeface="Arial" charset="0"/>
              </a:rPr>
              <a:t>Chest CT</a:t>
            </a:r>
          </a:p>
          <a:p>
            <a:pPr lvl="1" eaLnBrk="1" hangingPunct="1">
              <a:buClr>
                <a:schemeClr val="tx1"/>
              </a:buClr>
              <a:buFontTx/>
              <a:buChar char="•"/>
            </a:pPr>
            <a:r>
              <a:rPr lang="en-US" smtClean="0">
                <a:latin typeface="Tahoma" pitchFamily="34" charset="0"/>
                <a:cs typeface="Arial" charset="0"/>
              </a:rPr>
              <a:t>GI endoscopy</a:t>
            </a:r>
          </a:p>
          <a:p>
            <a:pPr lvl="1" eaLnBrk="1" hangingPunct="1">
              <a:buClr>
                <a:schemeClr val="tx1"/>
              </a:buClr>
              <a:buFontTx/>
              <a:buChar char="•"/>
            </a:pPr>
            <a:r>
              <a:rPr lang="en-US" smtClean="0">
                <a:latin typeface="Tahoma" pitchFamily="34" charset="0"/>
                <a:cs typeface="Arial" charset="0"/>
              </a:rPr>
              <a:t>Bronchoscopy</a:t>
            </a:r>
          </a:p>
          <a:p>
            <a:pPr lvl="1" eaLnBrk="1" hangingPunct="1">
              <a:buClr>
                <a:schemeClr val="tx1"/>
              </a:buClr>
              <a:buFontTx/>
              <a:buChar char="•"/>
            </a:pPr>
            <a:r>
              <a:rPr lang="en-US" smtClean="0">
                <a:latin typeface="Tahoma" pitchFamily="34" charset="0"/>
                <a:cs typeface="Arial" charset="0"/>
              </a:rPr>
              <a:t>Vascular radiology</a:t>
            </a:r>
          </a:p>
          <a:p>
            <a:pPr lvl="1" eaLnBrk="1" hangingPunct="1"/>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Definition of Shock</a:t>
            </a:r>
          </a:p>
        </p:txBody>
      </p:sp>
      <p:sp>
        <p:nvSpPr>
          <p:cNvPr id="12291" name="Rectangle 3"/>
          <p:cNvSpPr>
            <a:spLocks noGrp="1" noChangeArrowheads="1"/>
          </p:cNvSpPr>
          <p:nvPr>
            <p:ph type="body" sz="half" idx="1"/>
          </p:nvPr>
        </p:nvSpPr>
        <p:spPr>
          <a:xfrm>
            <a:off x="838200" y="2133600"/>
            <a:ext cx="7162800" cy="4114800"/>
          </a:xfrm>
        </p:spPr>
        <p:txBody>
          <a:bodyPr/>
          <a:lstStyle/>
          <a:p>
            <a:pPr eaLnBrk="1" hangingPunct="1">
              <a:spcBef>
                <a:spcPct val="0"/>
              </a:spcBef>
              <a:buClrTx/>
              <a:buFontTx/>
              <a:buChar char="•"/>
            </a:pPr>
            <a:r>
              <a:rPr lang="en-US" sz="2800" smtClean="0">
                <a:latin typeface="Tahoma" pitchFamily="34" charset="0"/>
                <a:cs typeface="Arial" charset="0"/>
              </a:rPr>
              <a:t>Inadequate oxygen delivery to meet metabolic demands </a:t>
            </a:r>
          </a:p>
          <a:p>
            <a:pPr eaLnBrk="1" hangingPunct="1">
              <a:spcBef>
                <a:spcPct val="0"/>
              </a:spcBef>
              <a:buClrTx/>
              <a:buFontTx/>
              <a:buChar char="•"/>
            </a:pPr>
            <a:r>
              <a:rPr lang="en-US" sz="2800" smtClean="0">
                <a:latin typeface="Tahoma" pitchFamily="34" charset="0"/>
                <a:cs typeface="Arial" charset="0"/>
              </a:rPr>
              <a:t>Results in global tissue hypoperfusion and metabolic acidosis</a:t>
            </a:r>
          </a:p>
          <a:p>
            <a:pPr eaLnBrk="1" hangingPunct="1">
              <a:buClr>
                <a:schemeClr val="tx1"/>
              </a:buClr>
              <a:buFontTx/>
              <a:buChar char="•"/>
            </a:pPr>
            <a:r>
              <a:rPr lang="en-US" sz="2800" smtClean="0">
                <a:latin typeface="Tahoma" pitchFamily="34" charset="0"/>
                <a:cs typeface="Arial" charset="0"/>
              </a:rPr>
              <a:t>Shock can occur with a normal blood pressure and hypotension can occur without shock</a:t>
            </a:r>
          </a:p>
        </p:txBody>
      </p:sp>
      <p:sp>
        <p:nvSpPr>
          <p:cNvPr id="11268" name="ClipArt Placeholder 1"/>
          <p:cNvSpPr>
            <a:spLocks noGrp="1" noTextEdit="1"/>
          </p:cNvSpPr>
          <p:nvPr>
            <p:ph type="clipArt" sz="half" idx="2"/>
          </p:nvPr>
        </p:nvSpPr>
        <p:spPr/>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7"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58371" name="Rectangle 3"/>
          <p:cNvSpPr>
            <a:spLocks noGrp="1" noChangeArrowheads="1"/>
          </p:cNvSpPr>
          <p:nvPr>
            <p:ph sz="half" idx="1"/>
          </p:nvPr>
        </p:nvSpPr>
        <p:spPr>
          <a:xfrm>
            <a:off x="609600" y="2017713"/>
            <a:ext cx="4383088" cy="2173287"/>
          </a:xfrm>
        </p:spPr>
        <p:txBody>
          <a:bodyPr rtlCol="0">
            <a:normAutofit lnSpcReduction="10000"/>
          </a:bodyPr>
          <a:lstStyle/>
          <a:p>
            <a:pPr eaLnBrk="1" fontAlgn="auto" hangingPunct="1">
              <a:spcAft>
                <a:spcPts val="0"/>
              </a:spcAft>
              <a:buClr>
                <a:schemeClr val="tx1"/>
              </a:buClr>
              <a:buFontTx/>
              <a:buChar char="•"/>
              <a:defRPr/>
            </a:pPr>
            <a:r>
              <a:rPr lang="en-US" sz="2000">
                <a:latin typeface="Tahoma" charset="0"/>
                <a:ea typeface="+mn-ea"/>
                <a:cs typeface="Arial" charset="0"/>
              </a:rPr>
              <a:t>An 81 yo F resident of a nursing home presents to the ED with altered mental status.  She is febrile to 39.4, hypotensive with a widened pulse pressure, tachycardic, with warm extremities</a:t>
            </a:r>
          </a:p>
        </p:txBody>
      </p:sp>
      <p:sp>
        <p:nvSpPr>
          <p:cNvPr id="58372" name="Rectangle 4"/>
          <p:cNvSpPr>
            <a:spLocks noGrp="1" noChangeArrowheads="1"/>
          </p:cNvSpPr>
          <p:nvPr>
            <p:ph sz="half" idx="2"/>
          </p:nvPr>
        </p:nvSpPr>
        <p:spPr>
          <a:xfrm>
            <a:off x="4648200" y="1719263"/>
            <a:ext cx="4038600" cy="4406900"/>
          </a:xfrm>
        </p:spPr>
        <p:txBody>
          <a:bodyPr rtlCol="0">
            <a:normAutofit lnSpcReduction="10000"/>
          </a:bodyPr>
          <a:lstStyle/>
          <a:p>
            <a:pPr eaLnBrk="1" fontAlgn="auto" hangingPunct="1">
              <a:spcAft>
                <a:spcPts val="0"/>
              </a:spcAft>
              <a:buClr>
                <a:schemeClr val="tx1"/>
              </a:buClr>
              <a:buFontTx/>
              <a:buNone/>
              <a:defRPr/>
            </a:pPr>
            <a:r>
              <a:rPr lang="en-US" u="sng">
                <a:latin typeface="Tahoma" charset="0"/>
                <a:ea typeface="+mn-ea"/>
                <a:cs typeface="Arial" charset="0"/>
              </a:rPr>
              <a:t>Types of Shock</a:t>
            </a:r>
          </a:p>
          <a:p>
            <a:pPr eaLnBrk="1" fontAlgn="auto" hangingPunct="1">
              <a:spcAft>
                <a:spcPts val="0"/>
              </a:spcAft>
              <a:buClr>
                <a:schemeClr val="tx1"/>
              </a:buClr>
              <a:buFontTx/>
              <a:buChar char="•"/>
              <a:defRPr/>
            </a:pPr>
            <a:r>
              <a:rPr lang="en-US">
                <a:latin typeface="Tahoma" charset="0"/>
                <a:ea typeface="+mn-ea"/>
                <a:cs typeface="Arial" charset="0"/>
              </a:rPr>
              <a:t>Hypovolemic</a:t>
            </a:r>
          </a:p>
          <a:p>
            <a:pPr eaLnBrk="1" fontAlgn="auto" hangingPunct="1">
              <a:spcAft>
                <a:spcPts val="0"/>
              </a:spcAft>
              <a:buClr>
                <a:schemeClr val="tx1"/>
              </a:buClr>
              <a:buFontTx/>
              <a:buChar char="•"/>
              <a:defRPr/>
            </a:pPr>
            <a:r>
              <a:rPr lang="en-US">
                <a:latin typeface="Tahoma" charset="0"/>
                <a:ea typeface="+mn-ea"/>
                <a:cs typeface="Arial" charset="0"/>
              </a:rPr>
              <a:t>Septic</a:t>
            </a:r>
          </a:p>
          <a:p>
            <a:pPr eaLnBrk="1" fontAlgn="auto" hangingPunct="1">
              <a:spcAft>
                <a:spcPts val="0"/>
              </a:spcAft>
              <a:buClr>
                <a:schemeClr val="tx1"/>
              </a:buClr>
              <a:buFontTx/>
              <a:buChar char="•"/>
              <a:defRPr/>
            </a:pPr>
            <a:r>
              <a:rPr lang="en-US">
                <a:latin typeface="Tahoma" charset="0"/>
                <a:ea typeface="+mn-ea"/>
                <a:cs typeface="Arial" charset="0"/>
              </a:rPr>
              <a:t>Cardiogenic </a:t>
            </a:r>
          </a:p>
          <a:p>
            <a:pPr eaLnBrk="1" fontAlgn="auto" hangingPunct="1">
              <a:spcAft>
                <a:spcPts val="0"/>
              </a:spcAft>
              <a:buClr>
                <a:schemeClr val="tx1"/>
              </a:buClr>
              <a:buFontTx/>
              <a:buChar char="•"/>
              <a:defRPr/>
            </a:pPr>
            <a:r>
              <a:rPr lang="en-US">
                <a:latin typeface="Tahoma" charset="0"/>
                <a:ea typeface="+mn-ea"/>
                <a:cs typeface="Arial" charset="0"/>
              </a:rPr>
              <a:t>Anaphylactic</a:t>
            </a:r>
          </a:p>
          <a:p>
            <a:pPr eaLnBrk="1" fontAlgn="auto" hangingPunct="1">
              <a:spcAft>
                <a:spcPts val="0"/>
              </a:spcAft>
              <a:buClr>
                <a:schemeClr val="tx1"/>
              </a:buClr>
              <a:buFontTx/>
              <a:buChar char="•"/>
              <a:defRPr/>
            </a:pPr>
            <a:r>
              <a:rPr lang="en-US">
                <a:latin typeface="Tahoma" charset="0"/>
                <a:ea typeface="+mn-ea"/>
                <a:cs typeface="Arial" charset="0"/>
              </a:rPr>
              <a:t>Neurogenic </a:t>
            </a:r>
          </a:p>
          <a:p>
            <a:pPr eaLnBrk="1" fontAlgn="auto" hangingPunct="1">
              <a:spcAft>
                <a:spcPts val="0"/>
              </a:spcAft>
              <a:buClr>
                <a:schemeClr val="tx1"/>
              </a:buClr>
              <a:buFontTx/>
              <a:buChar char="•"/>
              <a:defRPr/>
            </a:pPr>
            <a:r>
              <a:rPr lang="en-US">
                <a:latin typeface="Tahoma" charset="0"/>
                <a:ea typeface="+mn-ea"/>
                <a:cs typeface="Arial" charset="0"/>
              </a:rPr>
              <a:t>Obstructive</a:t>
            </a:r>
          </a:p>
          <a:p>
            <a:pPr eaLnBrk="1" fontAlgn="auto" hangingPunct="1">
              <a:spcAft>
                <a:spcPts val="0"/>
              </a:spcAft>
              <a:buFont typeface="Arial" panose="020B0604020202020204" pitchFamily="34" charset="0"/>
              <a:buChar char="•"/>
              <a:defRPr/>
            </a:pPr>
            <a:endParaRPr lang="en-US">
              <a:latin typeface="Tahoma" charset="0"/>
              <a:ea typeface="+mn-ea"/>
              <a:cs typeface="Arial" charset="0"/>
            </a:endParaRPr>
          </a:p>
        </p:txBody>
      </p:sp>
      <p:sp>
        <p:nvSpPr>
          <p:cNvPr id="289797" name="Text Box 5"/>
          <p:cNvSpPr txBox="1">
            <a:spLocks noChangeArrowheads="1"/>
          </p:cNvSpPr>
          <p:nvPr/>
        </p:nvSpPr>
        <p:spPr bwMode="auto">
          <a:xfrm>
            <a:off x="1981200" y="4648200"/>
            <a:ext cx="1400175" cy="641350"/>
          </a:xfrm>
          <a:prstGeom prst="rect">
            <a:avLst/>
          </a:prstGeom>
          <a:noFill/>
          <a:ln w="9525">
            <a:noFill/>
            <a:miter lim="800000"/>
            <a:headEnd/>
            <a:tailEnd/>
          </a:ln>
        </p:spPr>
        <p:txBody>
          <a:bodyPr wrap="none">
            <a:spAutoFit/>
          </a:bodyPr>
          <a:lstStyle/>
          <a:p>
            <a:pPr eaLnBrk="1" hangingPunct="1"/>
            <a:r>
              <a:rPr lang="en-US" sz="3600">
                <a:solidFill>
                  <a:schemeClr val="tx2"/>
                </a:solidFill>
              </a:rPr>
              <a:t>Septic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9797"/>
                                        </p:tgtEl>
                                        <p:attrNameLst>
                                          <p:attrName>style.visibility</p:attrName>
                                        </p:attrNameLst>
                                      </p:cBhvr>
                                      <p:to>
                                        <p:strVal val="visible"/>
                                      </p:to>
                                    </p:set>
                                    <p:anim calcmode="lin" valueType="num">
                                      <p:cBhvr additive="base">
                                        <p:cTn id="7" dur="500" fill="hold"/>
                                        <p:tgtEl>
                                          <p:spTgt spid="289797"/>
                                        </p:tgtEl>
                                        <p:attrNameLst>
                                          <p:attrName>ppt_x</p:attrName>
                                        </p:attrNameLst>
                                      </p:cBhvr>
                                      <p:tavLst>
                                        <p:tav tm="0">
                                          <p:val>
                                            <p:strVal val="0-#ppt_w/2"/>
                                          </p:val>
                                        </p:tav>
                                        <p:tav tm="100000">
                                          <p:val>
                                            <p:strVal val="#ppt_x"/>
                                          </p:val>
                                        </p:tav>
                                      </p:tavLst>
                                    </p:anim>
                                    <p:anim calcmode="lin" valueType="num">
                                      <p:cBhvr additive="base">
                                        <p:cTn id="8" dur="500" fill="hold"/>
                                        <p:tgtEl>
                                          <p:spTgt spid="289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Sepsis</a:t>
            </a:r>
          </a:p>
        </p:txBody>
      </p:sp>
      <p:sp>
        <p:nvSpPr>
          <p:cNvPr id="40963" name="Rectangle 3"/>
          <p:cNvSpPr>
            <a:spLocks noGrp="1" noChangeArrowheads="1"/>
          </p:cNvSpPr>
          <p:nvPr>
            <p:ph idx="1"/>
          </p:nvPr>
        </p:nvSpPr>
        <p:spPr/>
        <p:txBody>
          <a:bodyPr/>
          <a:lstStyle/>
          <a:p>
            <a:pPr eaLnBrk="1" hangingPunct="1">
              <a:lnSpc>
                <a:spcPct val="90000"/>
              </a:lnSpc>
              <a:buClr>
                <a:schemeClr val="tx1"/>
              </a:buClr>
              <a:buFontTx/>
              <a:buChar char="•"/>
            </a:pPr>
            <a:r>
              <a:rPr lang="en-US" smtClean="0">
                <a:latin typeface="Tahoma" pitchFamily="34" charset="0"/>
                <a:cs typeface="Arial" charset="0"/>
              </a:rPr>
              <a:t>Two or more of SIRS criteria</a:t>
            </a:r>
          </a:p>
          <a:p>
            <a:pPr lvl="1" eaLnBrk="1" hangingPunct="1">
              <a:lnSpc>
                <a:spcPct val="90000"/>
              </a:lnSpc>
              <a:buClr>
                <a:schemeClr val="tx1"/>
              </a:buClr>
              <a:buFontTx/>
              <a:buChar char="•"/>
            </a:pPr>
            <a:r>
              <a:rPr lang="en-US" smtClean="0">
                <a:latin typeface="Tahoma" pitchFamily="34" charset="0"/>
                <a:cs typeface="Arial" charset="0"/>
              </a:rPr>
              <a:t>Temp &gt; 38 or &lt; 36 C</a:t>
            </a:r>
          </a:p>
          <a:p>
            <a:pPr lvl="1" eaLnBrk="1" hangingPunct="1">
              <a:lnSpc>
                <a:spcPct val="90000"/>
              </a:lnSpc>
              <a:buClr>
                <a:schemeClr val="tx1"/>
              </a:buClr>
              <a:buFontTx/>
              <a:buChar char="•"/>
            </a:pPr>
            <a:r>
              <a:rPr lang="en-US" smtClean="0">
                <a:latin typeface="Tahoma" pitchFamily="34" charset="0"/>
                <a:cs typeface="Arial" charset="0"/>
              </a:rPr>
              <a:t>HR &gt; 90</a:t>
            </a:r>
          </a:p>
          <a:p>
            <a:pPr lvl="1" eaLnBrk="1" hangingPunct="1">
              <a:lnSpc>
                <a:spcPct val="90000"/>
              </a:lnSpc>
              <a:buClr>
                <a:schemeClr val="tx1"/>
              </a:buClr>
              <a:buFontTx/>
              <a:buChar char="•"/>
            </a:pPr>
            <a:r>
              <a:rPr lang="en-US" smtClean="0">
                <a:latin typeface="Tahoma" pitchFamily="34" charset="0"/>
                <a:cs typeface="Arial" charset="0"/>
              </a:rPr>
              <a:t>RR &gt; 20</a:t>
            </a:r>
          </a:p>
          <a:p>
            <a:pPr lvl="1" eaLnBrk="1" hangingPunct="1">
              <a:lnSpc>
                <a:spcPct val="90000"/>
              </a:lnSpc>
              <a:buClr>
                <a:schemeClr val="tx1"/>
              </a:buClr>
              <a:buFontTx/>
              <a:buChar char="•"/>
            </a:pPr>
            <a:r>
              <a:rPr lang="en-US" smtClean="0">
                <a:latin typeface="Tahoma" pitchFamily="34" charset="0"/>
                <a:cs typeface="Arial" charset="0"/>
              </a:rPr>
              <a:t>WBC &gt; 12,000 or &lt; 4,000</a:t>
            </a:r>
          </a:p>
          <a:p>
            <a:pPr eaLnBrk="1" hangingPunct="1">
              <a:lnSpc>
                <a:spcPct val="90000"/>
              </a:lnSpc>
              <a:buClr>
                <a:schemeClr val="tx1"/>
              </a:buClr>
              <a:buFontTx/>
              <a:buChar char="•"/>
            </a:pPr>
            <a:r>
              <a:rPr lang="en-US" smtClean="0">
                <a:latin typeface="Tahoma" pitchFamily="34" charset="0"/>
                <a:cs typeface="Arial" charset="0"/>
              </a:rPr>
              <a:t>Plus the presumed existence of infection</a:t>
            </a:r>
          </a:p>
          <a:p>
            <a:pPr eaLnBrk="1" hangingPunct="1">
              <a:lnSpc>
                <a:spcPct val="90000"/>
              </a:lnSpc>
              <a:buClr>
                <a:schemeClr val="tx1"/>
              </a:buClr>
              <a:buFontTx/>
              <a:buChar char="•"/>
            </a:pPr>
            <a:r>
              <a:rPr lang="en-US" smtClean="0">
                <a:latin typeface="Tahoma" pitchFamily="34" charset="0"/>
                <a:cs typeface="Arial" charset="0"/>
              </a:rPr>
              <a:t>Blood pressure can be normal!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Septic Shock</a:t>
            </a:r>
          </a:p>
        </p:txBody>
      </p:sp>
      <p:sp>
        <p:nvSpPr>
          <p:cNvPr id="41987"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Sepsis (remember definition?)</a:t>
            </a:r>
          </a:p>
          <a:p>
            <a:pPr eaLnBrk="1" hangingPunct="1">
              <a:buClr>
                <a:schemeClr val="tx1"/>
              </a:buClr>
              <a:buFontTx/>
              <a:buChar char="•"/>
            </a:pPr>
            <a:r>
              <a:rPr lang="en-US" smtClean="0">
                <a:latin typeface="Tahoma" pitchFamily="34" charset="0"/>
                <a:cs typeface="Arial" charset="0"/>
              </a:rPr>
              <a:t>Plus refractory hypotension</a:t>
            </a:r>
          </a:p>
          <a:p>
            <a:pPr lvl="1" eaLnBrk="1" hangingPunct="1">
              <a:buClr>
                <a:schemeClr val="tx1"/>
              </a:buClr>
              <a:buFontTx/>
              <a:buChar char="•"/>
            </a:pPr>
            <a:r>
              <a:rPr lang="en-US" smtClean="0">
                <a:latin typeface="Tahoma" pitchFamily="34" charset="0"/>
                <a:cs typeface="Arial" charset="0"/>
              </a:rPr>
              <a:t>After bolus of 20-40 mL/Kg patient still has one of the following:</a:t>
            </a:r>
          </a:p>
          <a:p>
            <a:pPr lvl="2" eaLnBrk="1" hangingPunct="1">
              <a:buClr>
                <a:schemeClr val="tx1"/>
              </a:buClr>
              <a:buFontTx/>
              <a:buChar char="•"/>
            </a:pPr>
            <a:r>
              <a:rPr lang="en-US" sz="2800" smtClean="0">
                <a:latin typeface="Tahoma" pitchFamily="34" charset="0"/>
                <a:cs typeface="Arial" charset="0"/>
              </a:rPr>
              <a:t>SBP &lt; 90 mm Hg </a:t>
            </a:r>
          </a:p>
          <a:p>
            <a:pPr lvl="2" eaLnBrk="1" hangingPunct="1">
              <a:buClr>
                <a:schemeClr val="tx1"/>
              </a:buClr>
              <a:buFontTx/>
              <a:buChar char="•"/>
            </a:pPr>
            <a:r>
              <a:rPr lang="en-US" sz="2800" smtClean="0">
                <a:latin typeface="Tahoma" pitchFamily="34" charset="0"/>
                <a:cs typeface="Arial" charset="0"/>
              </a:rPr>
              <a:t>MAP &lt; 65 mm Hg </a:t>
            </a:r>
          </a:p>
          <a:p>
            <a:pPr lvl="2" eaLnBrk="1" hangingPunct="1">
              <a:buClr>
                <a:schemeClr val="tx1"/>
              </a:buClr>
              <a:buFontTx/>
              <a:buChar char="•"/>
            </a:pPr>
            <a:r>
              <a:rPr lang="en-US" sz="2800" smtClean="0">
                <a:latin typeface="Tahoma" pitchFamily="34" charset="0"/>
                <a:cs typeface="Arial" charset="0"/>
              </a:rPr>
              <a:t>Decrease of 40 mm Hg from baseline </a:t>
            </a:r>
            <a:r>
              <a:rPr lang="en-US" smtClean="0">
                <a:latin typeface="Tahoma" pitchFamily="34" charset="0"/>
                <a:cs typeface="Arial"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p:txBody>
          <a:bodyPr/>
          <a:lstStyle/>
          <a:p>
            <a:pPr eaLnBrk="1" fontAlgn="auto" hangingPunct="1">
              <a:spcAft>
                <a:spcPts val="0"/>
              </a:spcAft>
              <a:defRPr/>
            </a:pPr>
            <a:r>
              <a:rPr lang="en-US">
                <a:solidFill>
                  <a:schemeClr val="accent2"/>
                </a:solidFill>
                <a:latin typeface="Arial" charset="0"/>
                <a:ea typeface="+mj-ea"/>
                <a:cs typeface="Arial" charset="0"/>
              </a:rPr>
              <a:t>Pathogenesis of Sepsis</a:t>
            </a:r>
          </a:p>
        </p:txBody>
      </p:sp>
      <p:pic>
        <p:nvPicPr>
          <p:cNvPr id="43011" name="Picture 1027" descr="sepsis figure"/>
          <p:cNvPicPr>
            <a:picLocks noChangeAspect="1" noChangeArrowheads="1"/>
          </p:cNvPicPr>
          <p:nvPr/>
        </p:nvPicPr>
        <p:blipFill>
          <a:blip r:embed="rId2"/>
          <a:srcRect l="3659" t="2032" r="1219" b="3259"/>
          <a:stretch>
            <a:fillRect/>
          </a:stretch>
        </p:blipFill>
        <p:spPr bwMode="auto">
          <a:xfrm>
            <a:off x="1600200" y="1295400"/>
            <a:ext cx="5943600" cy="5029200"/>
          </a:xfrm>
          <a:prstGeom prst="rect">
            <a:avLst/>
          </a:prstGeom>
          <a:noFill/>
          <a:ln w="9525">
            <a:noFill/>
            <a:miter lim="800000"/>
            <a:headEnd/>
            <a:tailEnd/>
          </a:ln>
        </p:spPr>
      </p:pic>
      <p:sp>
        <p:nvSpPr>
          <p:cNvPr id="43012" name="Rectangle 1028"/>
          <p:cNvSpPr>
            <a:spLocks noChangeArrowheads="1"/>
          </p:cNvSpPr>
          <p:nvPr/>
        </p:nvSpPr>
        <p:spPr bwMode="auto">
          <a:xfrm>
            <a:off x="0" y="6656388"/>
            <a:ext cx="9144000" cy="201612"/>
          </a:xfrm>
          <a:prstGeom prst="rect">
            <a:avLst/>
          </a:prstGeom>
          <a:noFill/>
          <a:ln w="9525">
            <a:noFill/>
            <a:miter lim="800000"/>
            <a:headEnd/>
            <a:tailEnd/>
          </a:ln>
        </p:spPr>
        <p:txBody>
          <a:bodyPr>
            <a:spAutoFit/>
          </a:bodyPr>
          <a:lstStyle/>
          <a:p>
            <a:pPr eaLnBrk="1" hangingPunct="1">
              <a:lnSpc>
                <a:spcPct val="80000"/>
              </a:lnSpc>
              <a:spcBef>
                <a:spcPct val="20000"/>
              </a:spcBef>
              <a:buClr>
                <a:schemeClr val="folHlink"/>
              </a:buClr>
              <a:buSzPct val="60000"/>
              <a:buFont typeface="Wingdings" pitchFamily="2" charset="2"/>
              <a:buNone/>
            </a:pPr>
            <a:r>
              <a:rPr lang="en-US" sz="900"/>
              <a:t>Nguyen H et al. Severe Sepsis and Septic-Shock: Review of the Literature and Emergency Department Management Guidelines. Ann Emerg Med. 2006;42:28-54.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Septic Shock</a:t>
            </a:r>
          </a:p>
        </p:txBody>
      </p:sp>
      <p:sp>
        <p:nvSpPr>
          <p:cNvPr id="44035" name="Rectangle 3"/>
          <p:cNvSpPr>
            <a:spLocks noGrp="1" noChangeArrowheads="1"/>
          </p:cNvSpPr>
          <p:nvPr>
            <p:ph idx="1"/>
          </p:nvPr>
        </p:nvSpPr>
        <p:spPr/>
        <p:txBody>
          <a:bodyPr/>
          <a:lstStyle/>
          <a:p>
            <a:pPr eaLnBrk="1" hangingPunct="1">
              <a:lnSpc>
                <a:spcPct val="90000"/>
              </a:lnSpc>
              <a:buClr>
                <a:schemeClr val="tx1"/>
              </a:buClr>
              <a:buFontTx/>
              <a:buChar char="•"/>
            </a:pPr>
            <a:r>
              <a:rPr lang="en-US" smtClean="0">
                <a:latin typeface="Tahoma" pitchFamily="34" charset="0"/>
                <a:cs typeface="Arial" charset="0"/>
              </a:rPr>
              <a:t>Clinical signs:	</a:t>
            </a:r>
          </a:p>
          <a:p>
            <a:pPr lvl="1" eaLnBrk="1" hangingPunct="1">
              <a:lnSpc>
                <a:spcPct val="90000"/>
              </a:lnSpc>
              <a:buClr>
                <a:schemeClr val="tx1"/>
              </a:buClr>
              <a:buFontTx/>
              <a:buChar char="•"/>
            </a:pPr>
            <a:r>
              <a:rPr lang="en-US" smtClean="0">
                <a:latin typeface="Tahoma" pitchFamily="34" charset="0"/>
                <a:cs typeface="Arial" charset="0"/>
              </a:rPr>
              <a:t>Hyperthermia or hypothermia</a:t>
            </a:r>
          </a:p>
          <a:p>
            <a:pPr lvl="1" eaLnBrk="1" hangingPunct="1">
              <a:lnSpc>
                <a:spcPct val="90000"/>
              </a:lnSpc>
              <a:buClr>
                <a:schemeClr val="tx1"/>
              </a:buClr>
              <a:buFontTx/>
              <a:buChar char="•"/>
            </a:pPr>
            <a:r>
              <a:rPr lang="en-US" smtClean="0">
                <a:latin typeface="Tahoma" pitchFamily="34" charset="0"/>
                <a:cs typeface="Arial" charset="0"/>
              </a:rPr>
              <a:t>Tachycardia</a:t>
            </a:r>
          </a:p>
          <a:p>
            <a:pPr lvl="1" eaLnBrk="1" hangingPunct="1">
              <a:lnSpc>
                <a:spcPct val="90000"/>
              </a:lnSpc>
              <a:buClr>
                <a:schemeClr val="tx1"/>
              </a:buClr>
              <a:buFontTx/>
              <a:buChar char="•"/>
            </a:pPr>
            <a:r>
              <a:rPr lang="en-US" smtClean="0">
                <a:latin typeface="Tahoma" pitchFamily="34" charset="0"/>
                <a:cs typeface="Arial" charset="0"/>
              </a:rPr>
              <a:t>Wide pulse pressure</a:t>
            </a:r>
          </a:p>
          <a:p>
            <a:pPr lvl="1" eaLnBrk="1" hangingPunct="1">
              <a:lnSpc>
                <a:spcPct val="90000"/>
              </a:lnSpc>
              <a:buClr>
                <a:schemeClr val="tx1"/>
              </a:buClr>
              <a:buFontTx/>
              <a:buChar char="•"/>
            </a:pPr>
            <a:r>
              <a:rPr lang="en-US" smtClean="0">
                <a:latin typeface="Tahoma" pitchFamily="34" charset="0"/>
                <a:cs typeface="Arial" charset="0"/>
              </a:rPr>
              <a:t>Low blood pressure (SBP&lt;90)</a:t>
            </a:r>
          </a:p>
          <a:p>
            <a:pPr lvl="1" eaLnBrk="1" hangingPunct="1">
              <a:lnSpc>
                <a:spcPct val="90000"/>
              </a:lnSpc>
              <a:buClr>
                <a:schemeClr val="tx1"/>
              </a:buClr>
              <a:buFontTx/>
              <a:buChar char="•"/>
            </a:pPr>
            <a:r>
              <a:rPr lang="en-US" smtClean="0">
                <a:latin typeface="Tahoma" pitchFamily="34" charset="0"/>
                <a:cs typeface="Arial" charset="0"/>
              </a:rPr>
              <a:t>Mental status changes</a:t>
            </a:r>
          </a:p>
          <a:p>
            <a:pPr eaLnBrk="1" hangingPunct="1">
              <a:lnSpc>
                <a:spcPct val="90000"/>
              </a:lnSpc>
              <a:buClr>
                <a:schemeClr val="tx1"/>
              </a:buClr>
              <a:buFontTx/>
              <a:buChar char="•"/>
            </a:pPr>
            <a:r>
              <a:rPr lang="en-US" smtClean="0">
                <a:latin typeface="Tahoma" pitchFamily="34" charset="0"/>
                <a:cs typeface="Arial" charset="0"/>
              </a:rPr>
              <a:t>Beware of compensated shock!</a:t>
            </a:r>
          </a:p>
          <a:p>
            <a:pPr lvl="1" eaLnBrk="1" hangingPunct="1">
              <a:lnSpc>
                <a:spcPct val="90000"/>
              </a:lnSpc>
              <a:buClr>
                <a:schemeClr val="tx1"/>
              </a:buClr>
              <a:buFontTx/>
              <a:buChar char="•"/>
            </a:pPr>
            <a:r>
              <a:rPr lang="en-US" smtClean="0">
                <a:latin typeface="Tahoma" pitchFamily="34" charset="0"/>
                <a:cs typeface="Arial" charset="0"/>
              </a:rPr>
              <a:t>Blood pressure may be </a:t>
            </a:r>
            <a:r>
              <a:rPr lang="ja-JP" altLang="en-US" smtClean="0">
                <a:latin typeface="Tahoma" pitchFamily="34" charset="0"/>
                <a:cs typeface="Arial" charset="0"/>
              </a:rPr>
              <a:t>“</a:t>
            </a:r>
            <a:r>
              <a:rPr lang="en-US" altLang="ja-JP" smtClean="0">
                <a:latin typeface="Tahoma" pitchFamily="34" charset="0"/>
                <a:cs typeface="Arial" charset="0"/>
              </a:rPr>
              <a:t>normal</a:t>
            </a:r>
            <a:r>
              <a:rPr lang="ja-JP" altLang="en-US" smtClean="0">
                <a:latin typeface="Tahoma" pitchFamily="34" charset="0"/>
                <a:cs typeface="Arial" charset="0"/>
              </a:rPr>
              <a:t>”</a:t>
            </a: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Ancillary Studies</a:t>
            </a:r>
          </a:p>
        </p:txBody>
      </p:sp>
      <p:sp>
        <p:nvSpPr>
          <p:cNvPr id="45059"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Cardiac monitor</a:t>
            </a:r>
          </a:p>
          <a:p>
            <a:pPr eaLnBrk="1" hangingPunct="1">
              <a:buClr>
                <a:schemeClr val="tx1"/>
              </a:buClr>
              <a:buFontTx/>
              <a:buChar char="•"/>
            </a:pPr>
            <a:r>
              <a:rPr lang="en-US" smtClean="0">
                <a:latin typeface="Tahoma" pitchFamily="34" charset="0"/>
                <a:cs typeface="Arial" charset="0"/>
              </a:rPr>
              <a:t>Pulse oximetry</a:t>
            </a:r>
          </a:p>
          <a:p>
            <a:pPr eaLnBrk="1" hangingPunct="1">
              <a:buClr>
                <a:schemeClr val="tx1"/>
              </a:buClr>
              <a:buFontTx/>
              <a:buChar char="•"/>
            </a:pPr>
            <a:r>
              <a:rPr lang="en-US" smtClean="0">
                <a:latin typeface="Tahoma" pitchFamily="34" charset="0"/>
                <a:cs typeface="Arial" charset="0"/>
              </a:rPr>
              <a:t>CBC, Chem 7, coags, LFTs, lipase, UA</a:t>
            </a:r>
          </a:p>
          <a:p>
            <a:pPr eaLnBrk="1" hangingPunct="1">
              <a:buClr>
                <a:schemeClr val="tx1"/>
              </a:buClr>
              <a:buFontTx/>
              <a:buChar char="•"/>
            </a:pPr>
            <a:r>
              <a:rPr lang="en-US" smtClean="0">
                <a:latin typeface="Tahoma" pitchFamily="34" charset="0"/>
                <a:cs typeface="Arial" charset="0"/>
              </a:rPr>
              <a:t>ABG with lactate</a:t>
            </a:r>
          </a:p>
          <a:p>
            <a:pPr eaLnBrk="1" hangingPunct="1">
              <a:buClr>
                <a:schemeClr val="tx1"/>
              </a:buClr>
              <a:buFontTx/>
              <a:buChar char="•"/>
            </a:pPr>
            <a:r>
              <a:rPr lang="en-US" smtClean="0">
                <a:latin typeface="Tahoma" pitchFamily="34" charset="0"/>
                <a:cs typeface="Arial" charset="0"/>
              </a:rPr>
              <a:t>Blood culture x 2, urine culture</a:t>
            </a:r>
          </a:p>
          <a:p>
            <a:pPr eaLnBrk="1" hangingPunct="1">
              <a:buClr>
                <a:schemeClr val="tx1"/>
              </a:buClr>
              <a:buFontTx/>
              <a:buChar char="•"/>
            </a:pPr>
            <a:r>
              <a:rPr lang="en-US" smtClean="0">
                <a:latin typeface="Tahoma" pitchFamily="34" charset="0"/>
                <a:cs typeface="Arial" charset="0"/>
              </a:rPr>
              <a:t>CXR</a:t>
            </a:r>
          </a:p>
          <a:p>
            <a:pPr eaLnBrk="1" hangingPunct="1">
              <a:buClr>
                <a:schemeClr val="tx1"/>
              </a:buClr>
              <a:buFontTx/>
              <a:buChar char="•"/>
            </a:pPr>
            <a:r>
              <a:rPr lang="en-US" smtClean="0">
                <a:latin typeface="Tahoma" pitchFamily="34" charset="0"/>
                <a:cs typeface="Arial" charset="0"/>
              </a:rPr>
              <a:t>Foley catheter (why do you need this?)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Treatment of Septic Shock</a:t>
            </a:r>
          </a:p>
        </p:txBody>
      </p:sp>
      <p:sp>
        <p:nvSpPr>
          <p:cNvPr id="46083" name="Rectangle 1027"/>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2 large bore IVs</a:t>
            </a:r>
          </a:p>
          <a:p>
            <a:pPr lvl="1" eaLnBrk="1" hangingPunct="1">
              <a:buClr>
                <a:schemeClr val="tx1"/>
              </a:buClr>
              <a:buFontTx/>
              <a:buChar char="•"/>
            </a:pPr>
            <a:r>
              <a:rPr lang="en-US" smtClean="0">
                <a:latin typeface="Tahoma" pitchFamily="34" charset="0"/>
                <a:cs typeface="Arial" charset="0"/>
              </a:rPr>
              <a:t>NS IVF bolus- 1-2 L wide open (if no contraindications) </a:t>
            </a:r>
          </a:p>
          <a:p>
            <a:pPr eaLnBrk="1" hangingPunct="1">
              <a:buClr>
                <a:schemeClr val="tx1"/>
              </a:buClr>
              <a:buFontTx/>
              <a:buChar char="•"/>
            </a:pPr>
            <a:r>
              <a:rPr lang="en-US" smtClean="0">
                <a:latin typeface="Tahoma" pitchFamily="34" charset="0"/>
                <a:cs typeface="Arial" charset="0"/>
              </a:rPr>
              <a:t>Supplemental oxygen</a:t>
            </a:r>
          </a:p>
          <a:p>
            <a:pPr eaLnBrk="1" hangingPunct="1">
              <a:buClr>
                <a:schemeClr val="tx1"/>
              </a:buClr>
              <a:buFontTx/>
              <a:buChar char="•"/>
            </a:pPr>
            <a:r>
              <a:rPr lang="en-US" smtClean="0">
                <a:latin typeface="Tahoma" pitchFamily="34" charset="0"/>
                <a:cs typeface="Arial" charset="0"/>
              </a:rPr>
              <a:t>Empiric antibiotics, based on suspected source, as soon as possible</a:t>
            </a:r>
          </a:p>
          <a:p>
            <a:pPr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Treatment of Sepsis</a:t>
            </a:r>
          </a:p>
        </p:txBody>
      </p:sp>
      <p:sp>
        <p:nvSpPr>
          <p:cNvPr id="47107" name="Rectangle 3"/>
          <p:cNvSpPr>
            <a:spLocks noGrp="1" noChangeArrowheads="1"/>
          </p:cNvSpPr>
          <p:nvPr>
            <p:ph idx="1"/>
          </p:nvPr>
        </p:nvSpPr>
        <p:spPr>
          <a:xfrm>
            <a:off x="949325" y="1981200"/>
            <a:ext cx="7661275" cy="4648200"/>
          </a:xfrm>
        </p:spPr>
        <p:txBody>
          <a:bodyPr/>
          <a:lstStyle/>
          <a:p>
            <a:pPr eaLnBrk="1" hangingPunct="1">
              <a:lnSpc>
                <a:spcPct val="90000"/>
              </a:lnSpc>
              <a:buClr>
                <a:schemeClr val="tx1"/>
              </a:buClr>
              <a:buFontTx/>
              <a:buChar char="•"/>
            </a:pPr>
            <a:r>
              <a:rPr lang="en-US" sz="2600" smtClean="0">
                <a:latin typeface="Tahoma" pitchFamily="34" charset="0"/>
                <a:cs typeface="Arial" charset="0"/>
              </a:rPr>
              <a:t>Antibiotics- Survival correlates with how quickly the correct drug was given</a:t>
            </a:r>
          </a:p>
          <a:p>
            <a:pPr eaLnBrk="1" hangingPunct="1">
              <a:lnSpc>
                <a:spcPct val="90000"/>
              </a:lnSpc>
              <a:buClr>
                <a:schemeClr val="tx1"/>
              </a:buClr>
              <a:buFontTx/>
              <a:buChar char="•"/>
            </a:pPr>
            <a:r>
              <a:rPr lang="en-US" sz="2600" smtClean="0">
                <a:latin typeface="Tahoma" pitchFamily="34" charset="0"/>
                <a:cs typeface="Arial" charset="0"/>
              </a:rPr>
              <a:t>Cover gram positive and gram negative bacteria</a:t>
            </a:r>
          </a:p>
          <a:p>
            <a:pPr lvl="1" eaLnBrk="1" hangingPunct="1">
              <a:lnSpc>
                <a:spcPct val="90000"/>
              </a:lnSpc>
              <a:buClr>
                <a:schemeClr val="tx1"/>
              </a:buClr>
              <a:buFontTx/>
              <a:buChar char="•"/>
            </a:pPr>
            <a:r>
              <a:rPr lang="en-US" smtClean="0">
                <a:latin typeface="Tahoma" pitchFamily="34" charset="0"/>
                <a:cs typeface="Arial" charset="0"/>
              </a:rPr>
              <a:t>Zosyn 3.375 grams IV and ceftriaxone 1 gram IV </a:t>
            </a:r>
            <a:r>
              <a:rPr lang="en-US" b="1" i="1" smtClean="0">
                <a:latin typeface="Tahoma" pitchFamily="34" charset="0"/>
                <a:cs typeface="Arial" charset="0"/>
              </a:rPr>
              <a:t>or</a:t>
            </a:r>
          </a:p>
          <a:p>
            <a:pPr lvl="1" eaLnBrk="1" hangingPunct="1">
              <a:lnSpc>
                <a:spcPct val="90000"/>
              </a:lnSpc>
              <a:buClr>
                <a:schemeClr val="tx1"/>
              </a:buClr>
              <a:buFontTx/>
              <a:buChar char="•"/>
            </a:pPr>
            <a:r>
              <a:rPr lang="en-US" smtClean="0">
                <a:latin typeface="Tahoma" pitchFamily="34" charset="0"/>
                <a:cs typeface="Arial" charset="0"/>
              </a:rPr>
              <a:t>Imipenem 1 gram IV</a:t>
            </a:r>
          </a:p>
          <a:p>
            <a:pPr eaLnBrk="1" hangingPunct="1">
              <a:lnSpc>
                <a:spcPct val="90000"/>
              </a:lnSpc>
              <a:buClr>
                <a:schemeClr val="tx1"/>
              </a:buClr>
              <a:buFontTx/>
              <a:buChar char="•"/>
            </a:pPr>
            <a:r>
              <a:rPr lang="en-US" sz="2600" smtClean="0">
                <a:latin typeface="Tahoma" pitchFamily="34" charset="0"/>
                <a:cs typeface="Arial" charset="0"/>
              </a:rPr>
              <a:t>Add additional coverage as indicated</a:t>
            </a:r>
          </a:p>
          <a:p>
            <a:pPr lvl="1" eaLnBrk="1" hangingPunct="1">
              <a:lnSpc>
                <a:spcPct val="90000"/>
              </a:lnSpc>
              <a:buClr>
                <a:schemeClr val="tx1"/>
              </a:buClr>
              <a:buFontTx/>
              <a:buChar char="•"/>
            </a:pPr>
            <a:r>
              <a:rPr lang="en-US" smtClean="0">
                <a:latin typeface="Tahoma" pitchFamily="34" charset="0"/>
                <a:cs typeface="Arial" charset="0"/>
              </a:rPr>
              <a:t>Pseudomonas- Gentamicin or Cefepime</a:t>
            </a:r>
          </a:p>
          <a:p>
            <a:pPr lvl="1" eaLnBrk="1" hangingPunct="1">
              <a:lnSpc>
                <a:spcPct val="90000"/>
              </a:lnSpc>
              <a:buClr>
                <a:schemeClr val="tx1"/>
              </a:buClr>
              <a:buFontTx/>
              <a:buChar char="•"/>
            </a:pPr>
            <a:r>
              <a:rPr lang="en-US" smtClean="0">
                <a:latin typeface="Tahoma" pitchFamily="34" charset="0"/>
                <a:cs typeface="Arial" charset="0"/>
              </a:rPr>
              <a:t>MRSA- Vancomycin </a:t>
            </a:r>
          </a:p>
          <a:p>
            <a:pPr lvl="1" eaLnBrk="1" hangingPunct="1">
              <a:lnSpc>
                <a:spcPct val="90000"/>
              </a:lnSpc>
              <a:buClr>
                <a:schemeClr val="tx1"/>
              </a:buClr>
              <a:buFontTx/>
              <a:buChar char="•"/>
            </a:pPr>
            <a:r>
              <a:rPr lang="en-US" smtClean="0">
                <a:latin typeface="Tahoma" pitchFamily="34" charset="0"/>
                <a:cs typeface="Arial" charset="0"/>
              </a:rPr>
              <a:t>Intra-abdominal or head/neck anaerobic infections- Clindamycin or Metronidazole </a:t>
            </a:r>
          </a:p>
          <a:p>
            <a:pPr lvl="1" eaLnBrk="1" hangingPunct="1">
              <a:lnSpc>
                <a:spcPct val="90000"/>
              </a:lnSpc>
              <a:buClr>
                <a:schemeClr val="tx1"/>
              </a:buClr>
              <a:buFontTx/>
              <a:buChar char="•"/>
            </a:pPr>
            <a:r>
              <a:rPr lang="en-US" smtClean="0">
                <a:latin typeface="Tahoma" pitchFamily="34" charset="0"/>
                <a:cs typeface="Arial" charset="0"/>
              </a:rPr>
              <a:t>Asplenic- Ceftriaxone for </a:t>
            </a:r>
            <a:r>
              <a:rPr lang="en-US" i="1" smtClean="0">
                <a:latin typeface="Tahoma" pitchFamily="34" charset="0"/>
                <a:cs typeface="Arial" charset="0"/>
              </a:rPr>
              <a:t>N. meningitidis, H. infuenzae</a:t>
            </a:r>
          </a:p>
          <a:p>
            <a:pPr lvl="1" eaLnBrk="1" hangingPunct="1">
              <a:lnSpc>
                <a:spcPct val="90000"/>
              </a:lnSpc>
              <a:buClr>
                <a:schemeClr val="tx1"/>
              </a:buClr>
              <a:buFontTx/>
              <a:buChar char="•"/>
            </a:pPr>
            <a:r>
              <a:rPr lang="en-US" smtClean="0">
                <a:latin typeface="Tahoma" pitchFamily="34" charset="0"/>
                <a:cs typeface="Arial" charset="0"/>
              </a:rPr>
              <a:t>Neutropenic – Cefepime or Imipenem </a:t>
            </a:r>
          </a:p>
          <a:p>
            <a:pPr lvl="1" eaLnBrk="1" hangingPunct="1">
              <a:lnSpc>
                <a:spcPct val="90000"/>
              </a:lnSpc>
              <a:buFont typeface="Wingdings" pitchFamily="2" charset="2"/>
              <a:buNone/>
            </a:pPr>
            <a:endParaRPr lang="en-US" smtClean="0">
              <a:latin typeface="Tahoma" pitchFamily="34" charset="0"/>
              <a:cs typeface="Arial" charset="0"/>
            </a:endParaRPr>
          </a:p>
          <a:p>
            <a:pPr eaLnBrk="1" hangingPunct="1">
              <a:lnSpc>
                <a:spcPct val="90000"/>
              </a:lnSpc>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Persistent Hypotension </a:t>
            </a:r>
          </a:p>
        </p:txBody>
      </p:sp>
      <p:sp>
        <p:nvSpPr>
          <p:cNvPr id="48131" name="Rectangle 3"/>
          <p:cNvSpPr>
            <a:spLocks noGrp="1" noChangeArrowheads="1"/>
          </p:cNvSpPr>
          <p:nvPr>
            <p:ph idx="1"/>
          </p:nvPr>
        </p:nvSpPr>
        <p:spPr>
          <a:xfrm>
            <a:off x="990600" y="1981200"/>
            <a:ext cx="7848600" cy="4114800"/>
          </a:xfrm>
        </p:spPr>
        <p:txBody>
          <a:bodyPr/>
          <a:lstStyle/>
          <a:p>
            <a:pPr eaLnBrk="1" hangingPunct="1">
              <a:lnSpc>
                <a:spcPct val="90000"/>
              </a:lnSpc>
              <a:buClr>
                <a:schemeClr val="tx1"/>
              </a:buClr>
              <a:buFontTx/>
              <a:buChar char="•"/>
            </a:pPr>
            <a:r>
              <a:rPr lang="en-US" smtClean="0">
                <a:latin typeface="Tahoma" pitchFamily="34" charset="0"/>
                <a:cs typeface="Arial" charset="0"/>
              </a:rPr>
              <a:t>If no response after 2-3 L IVF, </a:t>
            </a:r>
            <a:r>
              <a:rPr lang="en-US" smtClean="0">
                <a:latin typeface="Tahoma" pitchFamily="34" charset="0"/>
                <a:cs typeface="Times New Roman" pitchFamily="18" charset="0"/>
              </a:rPr>
              <a:t>start a vasopressor (norepinephrine, dopamine, etc) and titrate to effect</a:t>
            </a:r>
          </a:p>
          <a:p>
            <a:pPr eaLnBrk="1" hangingPunct="1">
              <a:lnSpc>
                <a:spcPct val="90000"/>
              </a:lnSpc>
              <a:buClr>
                <a:schemeClr val="tx1"/>
              </a:buClr>
              <a:buFontTx/>
              <a:buChar char="•"/>
            </a:pPr>
            <a:r>
              <a:rPr lang="en-US" smtClean="0">
                <a:latin typeface="Tahoma" pitchFamily="34" charset="0"/>
                <a:cs typeface="Arial" charset="0"/>
              </a:rPr>
              <a:t>Goal:  MAP &gt; 60</a:t>
            </a:r>
          </a:p>
          <a:p>
            <a:pPr eaLnBrk="1" hangingPunct="1">
              <a:lnSpc>
                <a:spcPct val="90000"/>
              </a:lnSpc>
              <a:buClr>
                <a:schemeClr val="tx1"/>
              </a:buClr>
              <a:buFontTx/>
              <a:buChar char="•"/>
            </a:pPr>
            <a:r>
              <a:rPr lang="en-US" smtClean="0">
                <a:latin typeface="Tahoma" pitchFamily="34" charset="0"/>
                <a:cs typeface="Arial" charset="0"/>
              </a:rPr>
              <a:t>Consider adrenal insufficiency:  hydrocortisone 100 mg IV</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49155" name="Rectangle 3"/>
          <p:cNvSpPr>
            <a:spLocks noGrp="1" noChangeArrowheads="1"/>
          </p:cNvSpPr>
          <p:nvPr>
            <p:ph sz="half" idx="1"/>
          </p:nvPr>
        </p:nvSpPr>
        <p:spPr>
          <a:xfrm>
            <a:off x="1182688" y="2017713"/>
            <a:ext cx="3810000" cy="2630487"/>
          </a:xfrm>
        </p:spPr>
        <p:txBody>
          <a:bodyPr/>
          <a:lstStyle/>
          <a:p>
            <a:pPr eaLnBrk="1" hangingPunct="1">
              <a:buClr>
                <a:schemeClr val="tx1"/>
              </a:buClr>
              <a:buFontTx/>
              <a:buChar char="•"/>
            </a:pPr>
            <a:r>
              <a:rPr lang="en-US" sz="2000" smtClean="0">
                <a:latin typeface="Tahoma" pitchFamily="34" charset="0"/>
                <a:cs typeface="Arial" charset="0"/>
              </a:rPr>
              <a:t>A 55 yo M with hx of HTN, DM presents with </a:t>
            </a:r>
            <a:r>
              <a:rPr lang="ja-JP" altLang="en-US" sz="2000" smtClean="0">
                <a:latin typeface="Tahoma" pitchFamily="34" charset="0"/>
                <a:ea typeface="MS Gothic" pitchFamily="49" charset="-128"/>
              </a:rPr>
              <a:t>“</a:t>
            </a:r>
            <a:r>
              <a:rPr lang="en-US" altLang="ja-JP" sz="2000" smtClean="0">
                <a:latin typeface="Tahoma" pitchFamily="34" charset="0"/>
                <a:cs typeface="Arial" charset="0"/>
              </a:rPr>
              <a:t>crushing</a:t>
            </a:r>
            <a:r>
              <a:rPr lang="ja-JP" altLang="en-US" sz="2000" smtClean="0">
                <a:latin typeface="Tahoma" pitchFamily="34" charset="0"/>
                <a:ea typeface="MS Gothic" pitchFamily="49" charset="-128"/>
              </a:rPr>
              <a:t>”</a:t>
            </a:r>
            <a:r>
              <a:rPr lang="en-US" altLang="ja-JP" sz="2000" smtClean="0">
                <a:latin typeface="Tahoma" pitchFamily="34" charset="0"/>
                <a:cs typeface="Arial" charset="0"/>
              </a:rPr>
              <a:t> substernal CP, diaphoresis, hypotension, tachycardia and cool, clammy extremities</a:t>
            </a:r>
            <a:endParaRPr lang="en-US" sz="2000" smtClean="0">
              <a:latin typeface="Tahoma" pitchFamily="34" charset="0"/>
              <a:cs typeface="Arial" charset="0"/>
            </a:endParaRPr>
          </a:p>
        </p:txBody>
      </p:sp>
      <p:sp>
        <p:nvSpPr>
          <p:cNvPr id="49156" name="Rectangle 4"/>
          <p:cNvSpPr>
            <a:spLocks noGrp="1" noChangeArrowheads="1"/>
          </p:cNvSpPr>
          <p:nvPr>
            <p:ph sz="half" idx="2"/>
          </p:nvPr>
        </p:nvSpPr>
        <p:spPr>
          <a:xfrm>
            <a:off x="4648200" y="1719263"/>
            <a:ext cx="4038600" cy="4406900"/>
          </a:xfrm>
        </p:spPr>
        <p:txBody>
          <a:bodyPr/>
          <a:lstStyle/>
          <a:p>
            <a:pPr eaLnBrk="1" hangingPunct="1">
              <a:buClr>
                <a:schemeClr val="tx1"/>
              </a:buClr>
              <a:buFontTx/>
              <a:buNone/>
            </a:pPr>
            <a:r>
              <a:rPr lang="en-US" u="sng" smtClean="0">
                <a:latin typeface="Tahoma" pitchFamily="34" charset="0"/>
                <a:cs typeface="Arial" charset="0"/>
              </a:rPr>
              <a:t>Types of Shock</a:t>
            </a:r>
          </a:p>
          <a:p>
            <a:pPr eaLnBrk="1" hangingPunct="1">
              <a:buClr>
                <a:schemeClr val="tx1"/>
              </a:buClr>
              <a:buFontTx/>
              <a:buChar char="•"/>
            </a:pPr>
            <a:r>
              <a:rPr lang="en-US" smtClean="0">
                <a:latin typeface="Tahoma" pitchFamily="34" charset="0"/>
                <a:cs typeface="Arial" charset="0"/>
              </a:rPr>
              <a:t>Hypovolemic</a:t>
            </a:r>
          </a:p>
          <a:p>
            <a:pPr eaLnBrk="1" hangingPunct="1">
              <a:buClr>
                <a:schemeClr val="tx1"/>
              </a:buClr>
              <a:buFontTx/>
              <a:buChar char="•"/>
            </a:pPr>
            <a:r>
              <a:rPr lang="en-US" smtClean="0">
                <a:latin typeface="Tahoma" pitchFamily="34" charset="0"/>
                <a:cs typeface="Arial" charset="0"/>
              </a:rPr>
              <a:t>Septic</a:t>
            </a:r>
          </a:p>
          <a:p>
            <a:pPr eaLnBrk="1" hangingPunct="1">
              <a:buClr>
                <a:schemeClr val="tx1"/>
              </a:buClr>
              <a:buFontTx/>
              <a:buChar char="•"/>
            </a:pPr>
            <a:r>
              <a:rPr lang="en-US" smtClean="0">
                <a:latin typeface="Tahoma" pitchFamily="34" charset="0"/>
                <a:cs typeface="Arial" charset="0"/>
              </a:rPr>
              <a:t>Cardiogenic </a:t>
            </a:r>
          </a:p>
          <a:p>
            <a:pPr eaLnBrk="1" hangingPunct="1">
              <a:buClr>
                <a:schemeClr val="tx1"/>
              </a:buClr>
              <a:buFontTx/>
              <a:buChar char="•"/>
            </a:pPr>
            <a:r>
              <a:rPr lang="en-US" smtClean="0">
                <a:latin typeface="Tahoma" pitchFamily="34" charset="0"/>
                <a:cs typeface="Arial" charset="0"/>
              </a:rPr>
              <a:t>Anaphylactic</a:t>
            </a:r>
          </a:p>
          <a:p>
            <a:pPr eaLnBrk="1" hangingPunct="1">
              <a:buClr>
                <a:schemeClr val="tx1"/>
              </a:buClr>
              <a:buFontTx/>
              <a:buChar char="•"/>
            </a:pPr>
            <a:r>
              <a:rPr lang="en-US" smtClean="0">
                <a:latin typeface="Tahoma" pitchFamily="34" charset="0"/>
                <a:cs typeface="Arial" charset="0"/>
              </a:rPr>
              <a:t>Neurogenic </a:t>
            </a:r>
          </a:p>
          <a:p>
            <a:pPr eaLnBrk="1" hangingPunct="1">
              <a:buClr>
                <a:schemeClr val="tx1"/>
              </a:buClr>
              <a:buFontTx/>
              <a:buChar char="•"/>
            </a:pPr>
            <a:r>
              <a:rPr lang="en-US" smtClean="0">
                <a:latin typeface="Tahoma" pitchFamily="34" charset="0"/>
                <a:cs typeface="Arial" charset="0"/>
              </a:rPr>
              <a:t>Obstructive</a:t>
            </a:r>
          </a:p>
          <a:p>
            <a:pPr eaLnBrk="1" hangingPunct="1"/>
            <a:endParaRPr lang="en-US" smtClean="0">
              <a:latin typeface="Tahoma" pitchFamily="34" charset="0"/>
              <a:cs typeface="Arial" charset="0"/>
            </a:endParaRPr>
          </a:p>
        </p:txBody>
      </p:sp>
      <p:sp>
        <p:nvSpPr>
          <p:cNvPr id="290821" name="Text Box 5"/>
          <p:cNvSpPr txBox="1">
            <a:spLocks noChangeArrowheads="1"/>
          </p:cNvSpPr>
          <p:nvPr/>
        </p:nvSpPr>
        <p:spPr bwMode="auto">
          <a:xfrm>
            <a:off x="1660525" y="4756150"/>
            <a:ext cx="2533650" cy="641350"/>
          </a:xfrm>
          <a:prstGeom prst="rect">
            <a:avLst/>
          </a:prstGeom>
          <a:noFill/>
          <a:ln w="9525">
            <a:noFill/>
            <a:miter lim="800000"/>
            <a:headEnd/>
            <a:tailEnd/>
          </a:ln>
        </p:spPr>
        <p:txBody>
          <a:bodyPr wrap="none">
            <a:spAutoFit/>
          </a:bodyPr>
          <a:lstStyle/>
          <a:p>
            <a:pPr eaLnBrk="1" hangingPunct="1"/>
            <a:r>
              <a:rPr lang="en-US" sz="3600">
                <a:solidFill>
                  <a:schemeClr val="tx2"/>
                </a:solidFill>
              </a:rPr>
              <a:t>Cardiogenic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0821"/>
                                        </p:tgtEl>
                                        <p:attrNameLst>
                                          <p:attrName>style.visibility</p:attrName>
                                        </p:attrNameLst>
                                      </p:cBhvr>
                                      <p:to>
                                        <p:strVal val="visible"/>
                                      </p:to>
                                    </p:set>
                                    <p:anim calcmode="lin" valueType="num">
                                      <p:cBhvr additive="base">
                                        <p:cTn id="7" dur="500" fill="hold"/>
                                        <p:tgtEl>
                                          <p:spTgt spid="290821"/>
                                        </p:tgtEl>
                                        <p:attrNameLst>
                                          <p:attrName>ppt_x</p:attrName>
                                        </p:attrNameLst>
                                      </p:cBhvr>
                                      <p:tavLst>
                                        <p:tav tm="0">
                                          <p:val>
                                            <p:strVal val="0-#ppt_w/2"/>
                                          </p:val>
                                        </p:tav>
                                        <p:tav tm="100000">
                                          <p:val>
                                            <p:strVal val="#ppt_x"/>
                                          </p:val>
                                        </p:tav>
                                      </p:tavLst>
                                    </p:anim>
                                    <p:anim calcmode="lin" valueType="num">
                                      <p:cBhvr additive="base">
                                        <p:cTn id="8" dur="500" fill="hold"/>
                                        <p:tgtEl>
                                          <p:spTgt spid="2908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Understanding Shock</a:t>
            </a:r>
          </a:p>
        </p:txBody>
      </p:sp>
      <p:sp>
        <p:nvSpPr>
          <p:cNvPr id="12291" name="Rectangle 3"/>
          <p:cNvSpPr>
            <a:spLocks noGrp="1" noChangeArrowheads="1"/>
          </p:cNvSpPr>
          <p:nvPr>
            <p:ph idx="1"/>
          </p:nvPr>
        </p:nvSpPr>
        <p:spPr>
          <a:xfrm>
            <a:off x="914400" y="2057400"/>
            <a:ext cx="7504113" cy="4114800"/>
          </a:xfrm>
        </p:spPr>
        <p:txBody>
          <a:bodyPr/>
          <a:lstStyle/>
          <a:p>
            <a:pPr eaLnBrk="1" hangingPunct="1">
              <a:buClr>
                <a:schemeClr val="tx1"/>
              </a:buClr>
              <a:buFontTx/>
              <a:buChar char="•"/>
            </a:pPr>
            <a:r>
              <a:rPr lang="en-US" sz="2800" smtClean="0">
                <a:latin typeface="Tahoma" pitchFamily="34" charset="0"/>
                <a:cs typeface="Arial" charset="0"/>
              </a:rPr>
              <a:t>Inadequate systemic oxygen delivery activates autonomic responses to maintain systemic oxygen delivery</a:t>
            </a:r>
          </a:p>
          <a:p>
            <a:pPr lvl="1" eaLnBrk="1" hangingPunct="1">
              <a:buClr>
                <a:schemeClr val="tx1"/>
              </a:buClr>
              <a:buFontTx/>
              <a:buChar char="•"/>
            </a:pPr>
            <a:r>
              <a:rPr lang="en-US" sz="2400" smtClean="0">
                <a:latin typeface="Tahoma" pitchFamily="34" charset="0"/>
                <a:cs typeface="Arial" charset="0"/>
              </a:rPr>
              <a:t>Sympathetic nervous system</a:t>
            </a:r>
          </a:p>
          <a:p>
            <a:pPr lvl="2" eaLnBrk="1" hangingPunct="1">
              <a:buClr>
                <a:schemeClr val="tx1"/>
              </a:buClr>
              <a:buFontTx/>
              <a:buChar char="•"/>
            </a:pPr>
            <a:r>
              <a:rPr lang="en-US" sz="2000" smtClean="0">
                <a:latin typeface="Tahoma" pitchFamily="34" charset="0"/>
                <a:cs typeface="Arial" charset="0"/>
              </a:rPr>
              <a:t>NE, epinephrine, dopamine, and cortisol release</a:t>
            </a:r>
          </a:p>
          <a:p>
            <a:pPr lvl="3" eaLnBrk="1" hangingPunct="1">
              <a:buClr>
                <a:schemeClr val="tx1"/>
              </a:buClr>
              <a:buFontTx/>
              <a:buChar char="•"/>
            </a:pPr>
            <a:r>
              <a:rPr lang="en-US" smtClean="0">
                <a:latin typeface="Tahoma" pitchFamily="34" charset="0"/>
                <a:cs typeface="Arial" charset="0"/>
              </a:rPr>
              <a:t>Causes vasoconstriction, increase in HR, and increase of cardiac contractility (cardiac output)</a:t>
            </a:r>
          </a:p>
          <a:p>
            <a:pPr lvl="1" eaLnBrk="1" hangingPunct="1">
              <a:buClr>
                <a:schemeClr val="tx1"/>
              </a:buClr>
              <a:buFontTx/>
              <a:buChar char="•"/>
            </a:pPr>
            <a:r>
              <a:rPr lang="en-US" sz="2400" smtClean="0">
                <a:latin typeface="Tahoma" pitchFamily="34" charset="0"/>
                <a:cs typeface="Arial" charset="0"/>
              </a:rPr>
              <a:t>Renin-angiotensin axis</a:t>
            </a:r>
          </a:p>
          <a:p>
            <a:pPr lvl="2" eaLnBrk="1" hangingPunct="1">
              <a:buClr>
                <a:schemeClr val="tx1"/>
              </a:buClr>
              <a:buFontTx/>
              <a:buChar char="•"/>
            </a:pPr>
            <a:r>
              <a:rPr lang="en-US" sz="2000" smtClean="0">
                <a:latin typeface="Tahoma" pitchFamily="34" charset="0"/>
                <a:cs typeface="Arial" charset="0"/>
              </a:rPr>
              <a:t>Water and sodium conservation and vasoconstriction</a:t>
            </a:r>
          </a:p>
          <a:p>
            <a:pPr lvl="2" eaLnBrk="1" hangingPunct="1">
              <a:buClr>
                <a:schemeClr val="tx1"/>
              </a:buClr>
              <a:buFontTx/>
              <a:buChar char="•"/>
            </a:pPr>
            <a:r>
              <a:rPr lang="en-US" sz="2000" smtClean="0">
                <a:latin typeface="Tahoma" pitchFamily="34" charset="0"/>
                <a:cs typeface="Arial" charset="0"/>
              </a:rPr>
              <a:t>Increase in blood volume and blood pressure</a:t>
            </a:r>
          </a:p>
          <a:p>
            <a:pPr eaLnBrk="1" hangingPunct="1"/>
            <a:endParaRPr lang="en-US" sz="28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Cardiogenic Shock</a:t>
            </a:r>
          </a:p>
        </p:txBody>
      </p:sp>
      <p:pic>
        <p:nvPicPr>
          <p:cNvPr id="50179" name="Picture 7" descr="heart"/>
          <p:cNvPicPr>
            <a:picLocks noChangeAspect="1" noChangeArrowheads="1"/>
          </p:cNvPicPr>
          <p:nvPr/>
        </p:nvPicPr>
        <p:blipFill>
          <a:blip r:embed="rId2"/>
          <a:srcRect/>
          <a:stretch>
            <a:fillRect/>
          </a:stretch>
        </p:blipFill>
        <p:spPr bwMode="auto">
          <a:xfrm>
            <a:off x="1981200" y="23622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Cardiogenic Shock</a:t>
            </a:r>
          </a:p>
        </p:txBody>
      </p:sp>
      <p:sp>
        <p:nvSpPr>
          <p:cNvPr id="171011" name="Rectangle 3"/>
          <p:cNvSpPr>
            <a:spLocks noGrp="1" noChangeArrowheads="1"/>
          </p:cNvSpPr>
          <p:nvPr>
            <p:ph sz="half" idx="1"/>
          </p:nvPr>
        </p:nvSpPr>
        <p:spPr>
          <a:xfrm>
            <a:off x="4343400" y="2057400"/>
            <a:ext cx="4191000" cy="4114800"/>
          </a:xfrm>
        </p:spPr>
        <p:txBody>
          <a:bodyPr/>
          <a:lstStyle/>
          <a:p>
            <a:pPr eaLnBrk="1" hangingPunct="1">
              <a:buClr>
                <a:schemeClr val="tx1"/>
              </a:buClr>
              <a:buFontTx/>
              <a:buChar char="•"/>
            </a:pPr>
            <a:r>
              <a:rPr lang="en-US" smtClean="0">
                <a:latin typeface="Tahoma" pitchFamily="34" charset="0"/>
                <a:cs typeface="Arial" charset="0"/>
              </a:rPr>
              <a:t>Signs:</a:t>
            </a:r>
          </a:p>
          <a:p>
            <a:pPr lvl="1" eaLnBrk="1" hangingPunct="1">
              <a:buClr>
                <a:schemeClr val="tx1"/>
              </a:buClr>
              <a:buFontTx/>
              <a:buChar char="•"/>
            </a:pPr>
            <a:r>
              <a:rPr lang="en-US" smtClean="0">
                <a:latin typeface="Tahoma" pitchFamily="34" charset="0"/>
                <a:cs typeface="Arial" charset="0"/>
              </a:rPr>
              <a:t>Cool, mottled skin</a:t>
            </a:r>
          </a:p>
          <a:p>
            <a:pPr lvl="1" eaLnBrk="1" hangingPunct="1">
              <a:buClr>
                <a:schemeClr val="tx1"/>
              </a:buClr>
              <a:buFontTx/>
              <a:buChar char="•"/>
            </a:pPr>
            <a:r>
              <a:rPr lang="en-US" smtClean="0">
                <a:latin typeface="Tahoma" pitchFamily="34" charset="0"/>
                <a:cs typeface="Arial" charset="0"/>
              </a:rPr>
              <a:t>Tachypnea </a:t>
            </a:r>
          </a:p>
          <a:p>
            <a:pPr lvl="1" eaLnBrk="1" hangingPunct="1">
              <a:buClr>
                <a:schemeClr val="tx1"/>
              </a:buClr>
              <a:buFontTx/>
              <a:buChar char="•"/>
            </a:pPr>
            <a:r>
              <a:rPr lang="en-US" smtClean="0">
                <a:latin typeface="Tahoma" pitchFamily="34" charset="0"/>
                <a:cs typeface="Arial" charset="0"/>
              </a:rPr>
              <a:t>Hypotension</a:t>
            </a:r>
          </a:p>
          <a:p>
            <a:pPr lvl="1" eaLnBrk="1" hangingPunct="1">
              <a:buClr>
                <a:schemeClr val="tx1"/>
              </a:buClr>
              <a:buFontTx/>
              <a:buChar char="•"/>
            </a:pPr>
            <a:r>
              <a:rPr lang="en-US" smtClean="0">
                <a:latin typeface="Tahoma" pitchFamily="34" charset="0"/>
                <a:cs typeface="Arial" charset="0"/>
              </a:rPr>
              <a:t>Altered mental status</a:t>
            </a:r>
          </a:p>
          <a:p>
            <a:pPr lvl="1" eaLnBrk="1" hangingPunct="1">
              <a:buClr>
                <a:schemeClr val="tx1"/>
              </a:buClr>
              <a:buFontTx/>
              <a:buChar char="•"/>
            </a:pPr>
            <a:r>
              <a:rPr lang="en-US" smtClean="0">
                <a:latin typeface="Tahoma" pitchFamily="34" charset="0"/>
                <a:cs typeface="Arial" charset="0"/>
              </a:rPr>
              <a:t>Narrowed pulse pressure</a:t>
            </a:r>
          </a:p>
          <a:p>
            <a:pPr lvl="1" eaLnBrk="1" hangingPunct="1">
              <a:buClr>
                <a:schemeClr val="tx1"/>
              </a:buClr>
              <a:buFontTx/>
              <a:buChar char="•"/>
            </a:pPr>
            <a:r>
              <a:rPr lang="en-US" smtClean="0">
                <a:latin typeface="Tahoma" pitchFamily="34" charset="0"/>
                <a:cs typeface="Arial" charset="0"/>
              </a:rPr>
              <a:t>Rales, murmur</a:t>
            </a:r>
          </a:p>
        </p:txBody>
      </p:sp>
      <p:sp>
        <p:nvSpPr>
          <p:cNvPr id="171012" name="Rectangle 4"/>
          <p:cNvSpPr>
            <a:spLocks noGrp="1" noChangeArrowheads="1"/>
          </p:cNvSpPr>
          <p:nvPr>
            <p:ph sz="half" idx="2"/>
          </p:nvPr>
        </p:nvSpPr>
        <p:spPr>
          <a:xfrm>
            <a:off x="457200" y="2133600"/>
            <a:ext cx="3808413" cy="4114800"/>
          </a:xfrm>
        </p:spPr>
        <p:txBody>
          <a:bodyPr/>
          <a:lstStyle/>
          <a:p>
            <a:pPr eaLnBrk="1" hangingPunct="1">
              <a:buClr>
                <a:schemeClr val="tx1"/>
              </a:buClr>
              <a:buFontTx/>
              <a:buChar char="•"/>
            </a:pPr>
            <a:r>
              <a:rPr lang="en-US" smtClean="0">
                <a:latin typeface="Tahoma" pitchFamily="34" charset="0"/>
                <a:cs typeface="Arial" charset="0"/>
              </a:rPr>
              <a:t>Defined as:</a:t>
            </a:r>
          </a:p>
          <a:p>
            <a:pPr lvl="1" eaLnBrk="1" hangingPunct="1">
              <a:buClr>
                <a:schemeClr val="tx1"/>
              </a:buClr>
              <a:buFontTx/>
              <a:buChar char="•"/>
            </a:pPr>
            <a:r>
              <a:rPr lang="en-US" smtClean="0">
                <a:latin typeface="Tahoma" pitchFamily="34" charset="0"/>
                <a:cs typeface="Arial" charset="0"/>
              </a:rPr>
              <a:t>SBP &lt; 90 mmHg</a:t>
            </a:r>
          </a:p>
          <a:p>
            <a:pPr lvl="1" eaLnBrk="1" hangingPunct="1">
              <a:buClr>
                <a:schemeClr val="tx1"/>
              </a:buClr>
              <a:buFontTx/>
              <a:buChar char="•"/>
            </a:pPr>
            <a:r>
              <a:rPr lang="en-US" smtClean="0">
                <a:latin typeface="Tahoma" pitchFamily="34" charset="0"/>
                <a:cs typeface="Arial" charset="0"/>
              </a:rPr>
              <a:t>CI &lt; 2.2 L/m/m</a:t>
            </a:r>
            <a:r>
              <a:rPr lang="en-US" baseline="30000" smtClean="0">
                <a:latin typeface="Tahoma" pitchFamily="34" charset="0"/>
                <a:cs typeface="Arial" charset="0"/>
              </a:rPr>
              <a:t>2</a:t>
            </a:r>
          </a:p>
          <a:p>
            <a:pPr lvl="1" eaLnBrk="1" hangingPunct="1">
              <a:buClr>
                <a:schemeClr val="tx1"/>
              </a:buClr>
              <a:buFontTx/>
              <a:buChar char="•"/>
            </a:pPr>
            <a:r>
              <a:rPr lang="en-US" smtClean="0">
                <a:latin typeface="Tahoma" pitchFamily="34" charset="0"/>
                <a:cs typeface="Arial" charset="0"/>
              </a:rPr>
              <a:t>PCWP &gt; 18 mmHg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10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10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710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710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710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71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71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7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P spid="17101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Etiologies </a:t>
            </a:r>
          </a:p>
        </p:txBody>
      </p:sp>
      <p:sp>
        <p:nvSpPr>
          <p:cNvPr id="52227" name="Rectangle 3"/>
          <p:cNvSpPr>
            <a:spLocks noGrp="1" noChangeArrowheads="1"/>
          </p:cNvSpPr>
          <p:nvPr>
            <p:ph idx="1"/>
          </p:nvPr>
        </p:nvSpPr>
        <p:spPr>
          <a:xfrm>
            <a:off x="914400" y="2057400"/>
            <a:ext cx="8001000" cy="533400"/>
          </a:xfrm>
        </p:spPr>
        <p:txBody>
          <a:bodyPr/>
          <a:lstStyle/>
          <a:p>
            <a:pPr eaLnBrk="1" hangingPunct="1">
              <a:buClr>
                <a:schemeClr val="tx1"/>
              </a:buClr>
              <a:buFontTx/>
              <a:buChar char="•"/>
            </a:pPr>
            <a:r>
              <a:rPr lang="en-US" sz="2900" smtClean="0">
                <a:latin typeface="Tahoma" pitchFamily="34" charset="0"/>
                <a:cs typeface="Arial" charset="0"/>
              </a:rPr>
              <a:t>What are some causes of cardiogenic shock?</a:t>
            </a:r>
          </a:p>
          <a:p>
            <a:pPr lvl="1" eaLnBrk="1" hangingPunct="1">
              <a:buClr>
                <a:schemeClr val="tx1"/>
              </a:buClr>
              <a:buFontTx/>
              <a:buChar char="•"/>
            </a:pPr>
            <a:endParaRPr lang="en-US" smtClean="0">
              <a:latin typeface="Tahoma" pitchFamily="34" charset="0"/>
              <a:cs typeface="Arial" charset="0"/>
            </a:endParaRPr>
          </a:p>
        </p:txBody>
      </p:sp>
      <p:sp>
        <p:nvSpPr>
          <p:cNvPr id="196612" name="Text Box 4"/>
          <p:cNvSpPr txBox="1">
            <a:spLocks noChangeArrowheads="1"/>
          </p:cNvSpPr>
          <p:nvPr/>
        </p:nvSpPr>
        <p:spPr bwMode="auto">
          <a:xfrm>
            <a:off x="990600" y="2566988"/>
            <a:ext cx="5218113" cy="2632075"/>
          </a:xfrm>
          <a:prstGeom prst="rect">
            <a:avLst/>
          </a:prstGeom>
          <a:noFill/>
          <a:ln w="9525">
            <a:noFill/>
            <a:miter lim="800000"/>
            <a:headEnd/>
            <a:tailEnd/>
          </a:ln>
        </p:spPr>
        <p:txBody>
          <a:bodyPr wrap="none">
            <a:spAutoFit/>
          </a:bodyPr>
          <a:lstStyle/>
          <a:p>
            <a:pPr lvl="1" eaLnBrk="1" hangingPunct="1">
              <a:lnSpc>
                <a:spcPct val="90000"/>
              </a:lnSpc>
              <a:spcBef>
                <a:spcPct val="20000"/>
              </a:spcBef>
              <a:buClr>
                <a:schemeClr val="tx1"/>
              </a:buClr>
              <a:buFontTx/>
              <a:buChar char="•"/>
            </a:pPr>
            <a:r>
              <a:rPr lang="en-US" sz="2600"/>
              <a:t> AMI</a:t>
            </a:r>
          </a:p>
          <a:p>
            <a:pPr lvl="1" eaLnBrk="1" hangingPunct="1">
              <a:lnSpc>
                <a:spcPct val="90000"/>
              </a:lnSpc>
              <a:spcBef>
                <a:spcPct val="20000"/>
              </a:spcBef>
              <a:buClr>
                <a:schemeClr val="tx1"/>
              </a:buClr>
              <a:buFontTx/>
              <a:buChar char="•"/>
            </a:pPr>
            <a:r>
              <a:rPr lang="en-US" sz="2600"/>
              <a:t> Sepsis</a:t>
            </a:r>
          </a:p>
          <a:p>
            <a:pPr lvl="1" eaLnBrk="1" hangingPunct="1">
              <a:lnSpc>
                <a:spcPct val="90000"/>
              </a:lnSpc>
              <a:spcBef>
                <a:spcPct val="20000"/>
              </a:spcBef>
              <a:buClr>
                <a:schemeClr val="tx1"/>
              </a:buClr>
              <a:buFontTx/>
              <a:buChar char="•"/>
            </a:pPr>
            <a:r>
              <a:rPr lang="en-US" sz="2600"/>
              <a:t> Myocarditis</a:t>
            </a:r>
          </a:p>
          <a:p>
            <a:pPr lvl="1" eaLnBrk="1" hangingPunct="1">
              <a:lnSpc>
                <a:spcPct val="90000"/>
              </a:lnSpc>
              <a:spcBef>
                <a:spcPct val="20000"/>
              </a:spcBef>
              <a:buClr>
                <a:schemeClr val="tx1"/>
              </a:buClr>
              <a:buFontTx/>
              <a:buChar char="•"/>
            </a:pPr>
            <a:r>
              <a:rPr lang="en-US" sz="2600"/>
              <a:t> Myocardial contusion</a:t>
            </a:r>
          </a:p>
          <a:p>
            <a:pPr lvl="1" eaLnBrk="1" hangingPunct="1">
              <a:lnSpc>
                <a:spcPct val="90000"/>
              </a:lnSpc>
              <a:spcBef>
                <a:spcPct val="20000"/>
              </a:spcBef>
              <a:buClr>
                <a:schemeClr val="tx1"/>
              </a:buClr>
              <a:buFontTx/>
              <a:buChar char="•"/>
            </a:pPr>
            <a:r>
              <a:rPr lang="en-US" sz="2600"/>
              <a:t> Aortic or mitral stenosis, HCM</a:t>
            </a:r>
          </a:p>
          <a:p>
            <a:pPr lvl="1" eaLnBrk="1" hangingPunct="1">
              <a:lnSpc>
                <a:spcPct val="90000"/>
              </a:lnSpc>
              <a:spcBef>
                <a:spcPct val="20000"/>
              </a:spcBef>
              <a:buClr>
                <a:schemeClr val="tx1"/>
              </a:buClr>
              <a:buFontTx/>
              <a:buChar char="•"/>
            </a:pPr>
            <a:r>
              <a:rPr lang="en-US" sz="2600"/>
              <a:t> Acute aortic insufficiency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661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661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661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661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66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50938" y="214313"/>
            <a:ext cx="7993062" cy="1462087"/>
          </a:xfrm>
        </p:spPr>
        <p:txBody>
          <a:bodyPr/>
          <a:lstStyle/>
          <a:p>
            <a:pPr eaLnBrk="1" fontAlgn="auto" hangingPunct="1">
              <a:spcAft>
                <a:spcPts val="0"/>
              </a:spcAft>
              <a:defRPr/>
            </a:pPr>
            <a:r>
              <a:rPr lang="en-US" sz="3400">
                <a:solidFill>
                  <a:schemeClr val="accent1">
                    <a:lumMod val="75000"/>
                  </a:schemeClr>
                </a:solidFill>
                <a:latin typeface="Tahoma" charset="0"/>
                <a:ea typeface="+mj-ea"/>
                <a:cs typeface="Arial" charset="0"/>
              </a:rPr>
              <a:t>Pathophysiology of Cardiogenic Shock</a:t>
            </a:r>
          </a:p>
        </p:txBody>
      </p:sp>
      <p:sp>
        <p:nvSpPr>
          <p:cNvPr id="53251" name="Rectangle 3"/>
          <p:cNvSpPr>
            <a:spLocks noGrp="1" noChangeArrowheads="1"/>
          </p:cNvSpPr>
          <p:nvPr>
            <p:ph idx="1"/>
          </p:nvPr>
        </p:nvSpPr>
        <p:spPr>
          <a:xfrm>
            <a:off x="838200" y="2057400"/>
            <a:ext cx="7772400" cy="4114800"/>
          </a:xfrm>
        </p:spPr>
        <p:txBody>
          <a:bodyPr/>
          <a:lstStyle/>
          <a:p>
            <a:pPr eaLnBrk="1" hangingPunct="1">
              <a:buClr>
                <a:schemeClr val="tx1"/>
              </a:buClr>
              <a:buFontTx/>
              <a:buChar char="•"/>
            </a:pPr>
            <a:r>
              <a:rPr lang="en-US" smtClean="0">
                <a:latin typeface="Tahoma" pitchFamily="34" charset="0"/>
                <a:cs typeface="Arial" charset="0"/>
              </a:rPr>
              <a:t>Often after ischemia, loss of LV function</a:t>
            </a:r>
          </a:p>
          <a:p>
            <a:pPr lvl="1" eaLnBrk="1" hangingPunct="1">
              <a:buClr>
                <a:schemeClr val="tx1"/>
              </a:buClr>
              <a:buFontTx/>
              <a:buChar char="•"/>
            </a:pPr>
            <a:r>
              <a:rPr lang="en-US" smtClean="0">
                <a:latin typeface="Tahoma" pitchFamily="34" charset="0"/>
                <a:cs typeface="Arial" charset="0"/>
              </a:rPr>
              <a:t>Lose 40% of LV     clinical shock ensues</a:t>
            </a:r>
          </a:p>
          <a:p>
            <a:pPr eaLnBrk="1" hangingPunct="1">
              <a:buClr>
                <a:schemeClr val="tx1"/>
              </a:buClr>
              <a:buFontTx/>
              <a:buChar char="•"/>
            </a:pPr>
            <a:r>
              <a:rPr lang="en-US" smtClean="0">
                <a:latin typeface="Tahoma" pitchFamily="34" charset="0"/>
                <a:cs typeface="Arial" charset="0"/>
              </a:rPr>
              <a:t>CO reduction = lactic acidosis, hypoxia</a:t>
            </a:r>
          </a:p>
          <a:p>
            <a:pPr eaLnBrk="1" hangingPunct="1">
              <a:buClr>
                <a:schemeClr val="tx1"/>
              </a:buClr>
              <a:buFontTx/>
              <a:buChar char="•"/>
            </a:pPr>
            <a:r>
              <a:rPr lang="en-US" smtClean="0">
                <a:latin typeface="Tahoma" pitchFamily="34" charset="0"/>
                <a:cs typeface="Arial" charset="0"/>
              </a:rPr>
              <a:t>Stroke volume is reduced </a:t>
            </a:r>
          </a:p>
          <a:p>
            <a:pPr lvl="1" eaLnBrk="1" hangingPunct="1">
              <a:buClr>
                <a:schemeClr val="tx1"/>
              </a:buClr>
              <a:buFontTx/>
              <a:buChar char="•"/>
            </a:pPr>
            <a:r>
              <a:rPr lang="en-US" smtClean="0">
                <a:latin typeface="Tahoma" pitchFamily="34" charset="0"/>
                <a:cs typeface="Arial" charset="0"/>
              </a:rPr>
              <a:t>Tachycardia develops as compensation </a:t>
            </a:r>
          </a:p>
          <a:p>
            <a:pPr lvl="1" eaLnBrk="1" hangingPunct="1">
              <a:buClr>
                <a:schemeClr val="tx1"/>
              </a:buClr>
              <a:buFontTx/>
              <a:buChar char="•"/>
            </a:pPr>
            <a:r>
              <a:rPr lang="en-US" smtClean="0">
                <a:latin typeface="Tahoma" pitchFamily="34" charset="0"/>
                <a:cs typeface="Arial" charset="0"/>
              </a:rPr>
              <a:t>Ischemia and infarction worsens</a:t>
            </a:r>
          </a:p>
        </p:txBody>
      </p:sp>
      <p:sp>
        <p:nvSpPr>
          <p:cNvPr id="53252" name="Line 5"/>
          <p:cNvSpPr>
            <a:spLocks noChangeShapeType="1"/>
          </p:cNvSpPr>
          <p:nvPr/>
        </p:nvSpPr>
        <p:spPr bwMode="auto">
          <a:xfrm>
            <a:off x="4191000" y="2895600"/>
            <a:ext cx="4572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Ancillary Tests</a:t>
            </a:r>
          </a:p>
        </p:txBody>
      </p:sp>
      <p:sp>
        <p:nvSpPr>
          <p:cNvPr id="54275"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EKG</a:t>
            </a:r>
          </a:p>
          <a:p>
            <a:pPr eaLnBrk="1" hangingPunct="1">
              <a:buClr>
                <a:schemeClr val="tx1"/>
              </a:buClr>
              <a:buFontTx/>
              <a:buChar char="•"/>
            </a:pPr>
            <a:r>
              <a:rPr lang="en-US" smtClean="0">
                <a:latin typeface="Tahoma" pitchFamily="34" charset="0"/>
                <a:cs typeface="Arial" charset="0"/>
              </a:rPr>
              <a:t>CXR</a:t>
            </a:r>
          </a:p>
          <a:p>
            <a:pPr eaLnBrk="1" hangingPunct="1">
              <a:buClr>
                <a:schemeClr val="tx1"/>
              </a:buClr>
              <a:buFontTx/>
              <a:buChar char="•"/>
            </a:pPr>
            <a:r>
              <a:rPr lang="en-US" smtClean="0">
                <a:latin typeface="Tahoma" pitchFamily="34" charset="0"/>
                <a:cs typeface="Arial" charset="0"/>
              </a:rPr>
              <a:t>CBC, Chem 10, cardiac enzymes, coagulation studies</a:t>
            </a:r>
          </a:p>
          <a:p>
            <a:pPr eaLnBrk="1" hangingPunct="1">
              <a:buClr>
                <a:schemeClr val="tx1"/>
              </a:buClr>
              <a:buFontTx/>
              <a:buChar char="•"/>
            </a:pPr>
            <a:r>
              <a:rPr lang="en-US" smtClean="0">
                <a:latin typeface="Tahoma" pitchFamily="34" charset="0"/>
                <a:cs typeface="Arial" charset="0"/>
              </a:rPr>
              <a:t>Echocardiogram</a:t>
            </a:r>
          </a:p>
          <a:p>
            <a:pPr eaLnBrk="1" hangingPunct="1"/>
            <a:endParaRPr lang="en-US" smtClean="0">
              <a:latin typeface="Tahoma" pitchFamily="34" charset="0"/>
              <a:cs typeface="Arial" charset="0"/>
            </a:endParaRPr>
          </a:p>
          <a:p>
            <a:pPr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Treatment of Cardiogenic Shock</a:t>
            </a:r>
          </a:p>
        </p:txBody>
      </p:sp>
      <p:sp>
        <p:nvSpPr>
          <p:cNvPr id="55299" name="Rectangle 3"/>
          <p:cNvSpPr>
            <a:spLocks noGrp="1" noChangeArrowheads="1"/>
          </p:cNvSpPr>
          <p:nvPr>
            <p:ph idx="1"/>
          </p:nvPr>
        </p:nvSpPr>
        <p:spPr>
          <a:xfrm>
            <a:off x="914400" y="1981200"/>
            <a:ext cx="7772400" cy="4114800"/>
          </a:xfrm>
        </p:spPr>
        <p:txBody>
          <a:bodyPr/>
          <a:lstStyle/>
          <a:p>
            <a:pPr eaLnBrk="1" hangingPunct="1">
              <a:buClr>
                <a:schemeClr val="tx1"/>
              </a:buClr>
              <a:buFontTx/>
              <a:buChar char="•"/>
            </a:pPr>
            <a:r>
              <a:rPr lang="en-US" sz="3000" smtClean="0">
                <a:latin typeface="Tahoma" pitchFamily="34" charset="0"/>
                <a:cs typeface="Arial" charset="0"/>
              </a:rPr>
              <a:t>Goals- Airway stability and improving myocardial pump function</a:t>
            </a:r>
          </a:p>
          <a:p>
            <a:pPr eaLnBrk="1" hangingPunct="1">
              <a:buClr>
                <a:schemeClr val="tx1"/>
              </a:buClr>
              <a:buFontTx/>
              <a:buChar char="•"/>
            </a:pPr>
            <a:r>
              <a:rPr lang="en-US" sz="3000" smtClean="0">
                <a:latin typeface="Tahoma" pitchFamily="34" charset="0"/>
                <a:cs typeface="Arial" charset="0"/>
              </a:rPr>
              <a:t>Cardiac monitor, pulse oximetry</a:t>
            </a:r>
          </a:p>
          <a:p>
            <a:pPr eaLnBrk="1" hangingPunct="1">
              <a:buClr>
                <a:schemeClr val="tx1"/>
              </a:buClr>
              <a:buFontTx/>
              <a:buChar char="•"/>
            </a:pPr>
            <a:r>
              <a:rPr lang="en-US" sz="3000" smtClean="0">
                <a:latin typeface="Tahoma" pitchFamily="34" charset="0"/>
                <a:cs typeface="Arial" charset="0"/>
              </a:rPr>
              <a:t>Supplemental oxygen, IV access</a:t>
            </a:r>
          </a:p>
          <a:p>
            <a:pPr eaLnBrk="1" hangingPunct="1">
              <a:buClr>
                <a:schemeClr val="tx1"/>
              </a:buClr>
              <a:buFontTx/>
              <a:buChar char="•"/>
            </a:pPr>
            <a:r>
              <a:rPr lang="en-US" sz="3000" smtClean="0">
                <a:latin typeface="Tahoma" pitchFamily="34" charset="0"/>
                <a:cs typeface="Arial" charset="0"/>
              </a:rPr>
              <a:t>Intubation will decrease preload and result in hypotension  </a:t>
            </a:r>
          </a:p>
          <a:p>
            <a:pPr lvl="1" eaLnBrk="1" hangingPunct="1">
              <a:buClr>
                <a:schemeClr val="tx1"/>
              </a:buClr>
              <a:buFontTx/>
              <a:buChar char="•"/>
            </a:pPr>
            <a:r>
              <a:rPr lang="en-US" smtClean="0">
                <a:latin typeface="Tahoma" pitchFamily="34" charset="0"/>
                <a:cs typeface="Arial" charset="0"/>
              </a:rPr>
              <a:t>Be prepared to give fluid bolus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Treatment of Cardiogenic Shock</a:t>
            </a:r>
          </a:p>
        </p:txBody>
      </p:sp>
      <p:sp>
        <p:nvSpPr>
          <p:cNvPr id="56323" name="Rectangle 3"/>
          <p:cNvSpPr>
            <a:spLocks noGrp="1" noChangeArrowheads="1"/>
          </p:cNvSpPr>
          <p:nvPr>
            <p:ph idx="1"/>
          </p:nvPr>
        </p:nvSpPr>
        <p:spPr/>
        <p:txBody>
          <a:bodyPr/>
          <a:lstStyle/>
          <a:p>
            <a:pPr eaLnBrk="1" hangingPunct="1">
              <a:lnSpc>
                <a:spcPct val="80000"/>
              </a:lnSpc>
              <a:buClr>
                <a:schemeClr val="tx1"/>
              </a:buClr>
              <a:buFontTx/>
              <a:buChar char="•"/>
            </a:pPr>
            <a:r>
              <a:rPr lang="en-US" smtClean="0">
                <a:latin typeface="Tahoma" pitchFamily="34" charset="0"/>
                <a:cs typeface="Arial" charset="0"/>
              </a:rPr>
              <a:t>AMI</a:t>
            </a:r>
          </a:p>
          <a:p>
            <a:pPr lvl="1" eaLnBrk="1" hangingPunct="1">
              <a:lnSpc>
                <a:spcPct val="80000"/>
              </a:lnSpc>
              <a:buClr>
                <a:schemeClr val="tx1"/>
              </a:buClr>
              <a:buFontTx/>
              <a:buChar char="•"/>
            </a:pPr>
            <a:r>
              <a:rPr lang="en-US" sz="1800" smtClean="0">
                <a:latin typeface="Tahoma" pitchFamily="34" charset="0"/>
                <a:cs typeface="Arial" charset="0"/>
              </a:rPr>
              <a:t>Aspirin, beta blocker, morphine, heparin</a:t>
            </a:r>
          </a:p>
          <a:p>
            <a:pPr lvl="1" eaLnBrk="1" hangingPunct="1">
              <a:lnSpc>
                <a:spcPct val="80000"/>
              </a:lnSpc>
              <a:buClr>
                <a:schemeClr val="tx1"/>
              </a:buClr>
              <a:buFontTx/>
              <a:buChar char="•"/>
            </a:pPr>
            <a:r>
              <a:rPr lang="en-US" sz="1800" smtClean="0">
                <a:latin typeface="Tahoma" pitchFamily="34" charset="0"/>
                <a:cs typeface="Arial" charset="0"/>
              </a:rPr>
              <a:t>If no pulmonary edema, IV fluid challenge</a:t>
            </a:r>
          </a:p>
          <a:p>
            <a:pPr lvl="1" eaLnBrk="1" hangingPunct="1">
              <a:lnSpc>
                <a:spcPct val="80000"/>
              </a:lnSpc>
              <a:buClr>
                <a:schemeClr val="tx1"/>
              </a:buClr>
              <a:buFontTx/>
              <a:buChar char="•"/>
            </a:pPr>
            <a:r>
              <a:rPr lang="en-US" sz="1800" smtClean="0">
                <a:latin typeface="Tahoma" pitchFamily="34" charset="0"/>
                <a:cs typeface="Arial" charset="0"/>
              </a:rPr>
              <a:t>If pulmonary edema</a:t>
            </a:r>
          </a:p>
          <a:p>
            <a:pPr lvl="2" eaLnBrk="1" hangingPunct="1">
              <a:lnSpc>
                <a:spcPct val="80000"/>
              </a:lnSpc>
              <a:buClr>
                <a:schemeClr val="tx1"/>
              </a:buClr>
              <a:buFontTx/>
              <a:buChar char="•"/>
            </a:pPr>
            <a:r>
              <a:rPr lang="en-US" smtClean="0">
                <a:latin typeface="Tahoma" pitchFamily="34" charset="0"/>
                <a:cs typeface="Arial" charset="0"/>
              </a:rPr>
              <a:t>Dopamine – will </a:t>
            </a:r>
            <a:r>
              <a:rPr lang="en-US" smtClean="0">
                <a:latin typeface="Times New Roman" pitchFamily="18" charset="0"/>
                <a:cs typeface="Times New Roman" pitchFamily="18" charset="0"/>
              </a:rPr>
              <a:t>↑ </a:t>
            </a:r>
            <a:r>
              <a:rPr lang="en-US" smtClean="0">
                <a:latin typeface="Tahoma" pitchFamily="34" charset="0"/>
                <a:cs typeface="Times New Roman" pitchFamily="18" charset="0"/>
              </a:rPr>
              <a:t>HR and thus cardiac work</a:t>
            </a:r>
          </a:p>
          <a:p>
            <a:pPr lvl="2" eaLnBrk="1" hangingPunct="1">
              <a:lnSpc>
                <a:spcPct val="80000"/>
              </a:lnSpc>
              <a:buClr>
                <a:schemeClr val="tx1"/>
              </a:buClr>
              <a:buFontTx/>
              <a:buChar char="•"/>
            </a:pPr>
            <a:r>
              <a:rPr lang="en-US" smtClean="0">
                <a:latin typeface="Tahoma" pitchFamily="34" charset="0"/>
                <a:cs typeface="Times New Roman" pitchFamily="18" charset="0"/>
              </a:rPr>
              <a:t>Dobutamine – May drop blood pressure</a:t>
            </a:r>
          </a:p>
          <a:p>
            <a:pPr lvl="2" eaLnBrk="1" hangingPunct="1">
              <a:lnSpc>
                <a:spcPct val="80000"/>
              </a:lnSpc>
              <a:buClr>
                <a:schemeClr val="tx1"/>
              </a:buClr>
              <a:buFontTx/>
              <a:buChar char="•"/>
            </a:pPr>
            <a:r>
              <a:rPr lang="en-US" smtClean="0">
                <a:latin typeface="Tahoma" pitchFamily="34" charset="0"/>
                <a:cs typeface="Times New Roman" pitchFamily="18" charset="0"/>
              </a:rPr>
              <a:t>Combination therapy may be more effective</a:t>
            </a:r>
          </a:p>
          <a:p>
            <a:pPr lvl="1" eaLnBrk="1" hangingPunct="1">
              <a:lnSpc>
                <a:spcPct val="80000"/>
              </a:lnSpc>
              <a:buClr>
                <a:schemeClr val="tx1"/>
              </a:buClr>
              <a:buFontTx/>
              <a:buChar char="•"/>
            </a:pPr>
            <a:r>
              <a:rPr lang="en-US" sz="1800" smtClean="0">
                <a:latin typeface="Tahoma" pitchFamily="34" charset="0"/>
                <a:cs typeface="Arial" charset="0"/>
              </a:rPr>
              <a:t>PCI or thrombolytics</a:t>
            </a:r>
          </a:p>
          <a:p>
            <a:pPr eaLnBrk="1" hangingPunct="1">
              <a:lnSpc>
                <a:spcPct val="80000"/>
              </a:lnSpc>
              <a:buClr>
                <a:schemeClr val="tx1"/>
              </a:buClr>
              <a:buFontTx/>
              <a:buChar char="•"/>
            </a:pPr>
            <a:r>
              <a:rPr lang="en-US" smtClean="0">
                <a:latin typeface="Tahoma" pitchFamily="34" charset="0"/>
                <a:cs typeface="Arial" charset="0"/>
              </a:rPr>
              <a:t>RV infarct</a:t>
            </a:r>
          </a:p>
          <a:p>
            <a:pPr lvl="1" eaLnBrk="1" hangingPunct="1">
              <a:lnSpc>
                <a:spcPct val="80000"/>
              </a:lnSpc>
              <a:buClr>
                <a:schemeClr val="tx1"/>
              </a:buClr>
              <a:buFontTx/>
              <a:buChar char="•"/>
            </a:pPr>
            <a:r>
              <a:rPr lang="en-US" sz="1800" smtClean="0">
                <a:latin typeface="Tahoma" pitchFamily="34" charset="0"/>
                <a:cs typeface="Arial" charset="0"/>
              </a:rPr>
              <a:t>Fluids and Dobutamine (no NTG)</a:t>
            </a:r>
          </a:p>
          <a:p>
            <a:pPr eaLnBrk="1" hangingPunct="1">
              <a:lnSpc>
                <a:spcPct val="80000"/>
              </a:lnSpc>
              <a:buClr>
                <a:schemeClr val="tx1"/>
              </a:buClr>
              <a:buFontTx/>
              <a:buChar char="•"/>
            </a:pPr>
            <a:r>
              <a:rPr lang="en-US" smtClean="0">
                <a:latin typeface="Tahoma" pitchFamily="34" charset="0"/>
                <a:cs typeface="Arial" charset="0"/>
              </a:rPr>
              <a:t>Acute mitral regurgitation or VSD </a:t>
            </a:r>
          </a:p>
          <a:p>
            <a:pPr lvl="1" eaLnBrk="1" hangingPunct="1">
              <a:lnSpc>
                <a:spcPct val="80000"/>
              </a:lnSpc>
              <a:buClr>
                <a:schemeClr val="tx1"/>
              </a:buClr>
              <a:buFontTx/>
              <a:buChar char="•"/>
            </a:pPr>
            <a:r>
              <a:rPr lang="en-US" smtClean="0">
                <a:latin typeface="Tahoma" pitchFamily="34" charset="0"/>
                <a:cs typeface="Arial" charset="0"/>
              </a:rPr>
              <a:t>Pressors (Dobutamine and Nitroprusside)</a:t>
            </a:r>
          </a:p>
          <a:p>
            <a:pPr eaLnBrk="1" hangingPunct="1">
              <a:lnSpc>
                <a:spcPct val="80000"/>
              </a:lnSpc>
              <a:buFont typeface="Wingdings" pitchFamily="2" charset="2"/>
              <a:buNone/>
            </a:pPr>
            <a:endParaRPr lang="en-US" sz="20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57347" name="Rectangle 3"/>
          <p:cNvSpPr>
            <a:spLocks noGrp="1" noChangeArrowheads="1"/>
          </p:cNvSpPr>
          <p:nvPr>
            <p:ph sz="half" idx="1"/>
          </p:nvPr>
        </p:nvSpPr>
        <p:spPr>
          <a:xfrm>
            <a:off x="457200" y="2017713"/>
            <a:ext cx="4535488" cy="2325687"/>
          </a:xfrm>
        </p:spPr>
        <p:txBody>
          <a:bodyPr/>
          <a:lstStyle/>
          <a:p>
            <a:pPr eaLnBrk="1" hangingPunct="1">
              <a:lnSpc>
                <a:spcPct val="80000"/>
              </a:lnSpc>
              <a:buClr>
                <a:schemeClr val="tx1"/>
              </a:buClr>
              <a:buFontTx/>
              <a:buChar char="•"/>
            </a:pPr>
            <a:r>
              <a:rPr lang="en-US" sz="1900" smtClean="0">
                <a:latin typeface="Tahoma" pitchFamily="34" charset="0"/>
                <a:cs typeface="Arial" charset="0"/>
              </a:rPr>
              <a:t>A 34 yo F presents to the ER after dining at a restaurant where shortly after eating the first few bites of her meal, became anxious, diaphoretic, began wheezing, noted diffuse pruritic rash, nausea, and a sensation of her </a:t>
            </a:r>
            <a:r>
              <a:rPr lang="ja-JP" altLang="en-US" sz="1900" smtClean="0">
                <a:latin typeface="Tahoma" pitchFamily="34" charset="0"/>
                <a:ea typeface="MS Gothic" pitchFamily="49" charset="-128"/>
              </a:rPr>
              <a:t>“</a:t>
            </a:r>
            <a:r>
              <a:rPr lang="en-US" altLang="ja-JP" sz="1900" smtClean="0">
                <a:latin typeface="Tahoma" pitchFamily="34" charset="0"/>
                <a:cs typeface="Arial" charset="0"/>
              </a:rPr>
              <a:t>throat closing off</a:t>
            </a:r>
            <a:r>
              <a:rPr lang="ja-JP" altLang="en-US" sz="1900" smtClean="0">
                <a:latin typeface="Tahoma" pitchFamily="34" charset="0"/>
                <a:ea typeface="MS Gothic" pitchFamily="49" charset="-128"/>
              </a:rPr>
              <a:t>”</a:t>
            </a:r>
            <a:r>
              <a:rPr lang="en-US" altLang="ja-JP" sz="1900" smtClean="0">
                <a:latin typeface="Tahoma" pitchFamily="34" charset="0"/>
                <a:cs typeface="Arial" charset="0"/>
              </a:rPr>
              <a:t>.  She is currently hypotensive, tachycardic and ill appearing. </a:t>
            </a:r>
            <a:endParaRPr lang="en-US" sz="1900" smtClean="0">
              <a:latin typeface="Tahoma" pitchFamily="34" charset="0"/>
              <a:cs typeface="Arial" charset="0"/>
            </a:endParaRPr>
          </a:p>
        </p:txBody>
      </p:sp>
      <p:sp>
        <p:nvSpPr>
          <p:cNvPr id="80900" name="Rectangle 4"/>
          <p:cNvSpPr>
            <a:spLocks noGrp="1" noChangeArrowheads="1"/>
          </p:cNvSpPr>
          <p:nvPr>
            <p:ph sz="half" idx="2"/>
          </p:nvPr>
        </p:nvSpPr>
        <p:spPr>
          <a:xfrm>
            <a:off x="4648200" y="1719263"/>
            <a:ext cx="4038600" cy="4406900"/>
          </a:xfrm>
        </p:spPr>
        <p:txBody>
          <a:bodyPr rtlCol="0">
            <a:normAutofit fontScale="92500" lnSpcReduction="20000"/>
          </a:bodyPr>
          <a:lstStyle/>
          <a:p>
            <a:pPr eaLnBrk="1" fontAlgn="auto" hangingPunct="1">
              <a:spcAft>
                <a:spcPts val="0"/>
              </a:spcAft>
              <a:buClr>
                <a:schemeClr val="tx1"/>
              </a:buClr>
              <a:buFontTx/>
              <a:buNone/>
              <a:defRPr/>
            </a:pPr>
            <a:r>
              <a:rPr lang="en-US" u="sng">
                <a:latin typeface="Tahoma" charset="0"/>
                <a:ea typeface="+mn-ea"/>
                <a:cs typeface="Arial" charset="0"/>
              </a:rPr>
              <a:t>Types of Shock</a:t>
            </a:r>
          </a:p>
          <a:p>
            <a:pPr eaLnBrk="1" fontAlgn="auto" hangingPunct="1">
              <a:spcAft>
                <a:spcPts val="0"/>
              </a:spcAft>
              <a:buClr>
                <a:schemeClr val="tx1"/>
              </a:buClr>
              <a:buFontTx/>
              <a:buChar char="•"/>
              <a:defRPr/>
            </a:pPr>
            <a:r>
              <a:rPr lang="en-US">
                <a:latin typeface="Tahoma" charset="0"/>
                <a:ea typeface="+mn-ea"/>
                <a:cs typeface="Arial" charset="0"/>
              </a:rPr>
              <a:t>Hypovolemic</a:t>
            </a:r>
          </a:p>
          <a:p>
            <a:pPr eaLnBrk="1" fontAlgn="auto" hangingPunct="1">
              <a:spcAft>
                <a:spcPts val="0"/>
              </a:spcAft>
              <a:buClr>
                <a:schemeClr val="tx1"/>
              </a:buClr>
              <a:buFontTx/>
              <a:buChar char="•"/>
              <a:defRPr/>
            </a:pPr>
            <a:r>
              <a:rPr lang="en-US">
                <a:latin typeface="Tahoma" charset="0"/>
                <a:ea typeface="+mn-ea"/>
                <a:cs typeface="Arial" charset="0"/>
              </a:rPr>
              <a:t>Septic</a:t>
            </a:r>
          </a:p>
          <a:p>
            <a:pPr eaLnBrk="1" fontAlgn="auto" hangingPunct="1">
              <a:spcAft>
                <a:spcPts val="0"/>
              </a:spcAft>
              <a:buClr>
                <a:schemeClr val="tx1"/>
              </a:buClr>
              <a:buFontTx/>
              <a:buChar char="•"/>
              <a:defRPr/>
            </a:pPr>
            <a:r>
              <a:rPr lang="en-US">
                <a:latin typeface="Tahoma" charset="0"/>
                <a:ea typeface="+mn-ea"/>
                <a:cs typeface="Arial" charset="0"/>
              </a:rPr>
              <a:t>Cardiogenic </a:t>
            </a:r>
          </a:p>
          <a:p>
            <a:pPr eaLnBrk="1" fontAlgn="auto" hangingPunct="1">
              <a:spcAft>
                <a:spcPts val="0"/>
              </a:spcAft>
              <a:buClr>
                <a:schemeClr val="tx1"/>
              </a:buClr>
              <a:buFontTx/>
              <a:buChar char="•"/>
              <a:defRPr/>
            </a:pPr>
            <a:r>
              <a:rPr lang="en-US">
                <a:latin typeface="Tahoma" charset="0"/>
                <a:ea typeface="+mn-ea"/>
                <a:cs typeface="Arial" charset="0"/>
              </a:rPr>
              <a:t>Anaphylactic</a:t>
            </a:r>
          </a:p>
          <a:p>
            <a:pPr eaLnBrk="1" fontAlgn="auto" hangingPunct="1">
              <a:spcAft>
                <a:spcPts val="0"/>
              </a:spcAft>
              <a:buClr>
                <a:schemeClr val="tx1"/>
              </a:buClr>
              <a:buFontTx/>
              <a:buChar char="•"/>
              <a:defRPr/>
            </a:pPr>
            <a:r>
              <a:rPr lang="en-US">
                <a:latin typeface="Tahoma" charset="0"/>
                <a:ea typeface="+mn-ea"/>
                <a:cs typeface="Arial" charset="0"/>
              </a:rPr>
              <a:t>Neurogenic </a:t>
            </a:r>
          </a:p>
          <a:p>
            <a:pPr eaLnBrk="1" fontAlgn="auto" hangingPunct="1">
              <a:spcAft>
                <a:spcPts val="0"/>
              </a:spcAft>
              <a:buClr>
                <a:schemeClr val="tx1"/>
              </a:buClr>
              <a:buFontTx/>
              <a:buChar char="•"/>
              <a:defRPr/>
            </a:pPr>
            <a:r>
              <a:rPr lang="en-US">
                <a:latin typeface="Tahoma" charset="0"/>
                <a:ea typeface="+mn-ea"/>
                <a:cs typeface="Arial" charset="0"/>
              </a:rPr>
              <a:t>Obstructive</a:t>
            </a:r>
          </a:p>
          <a:p>
            <a:pPr eaLnBrk="1" fontAlgn="auto" hangingPunct="1">
              <a:spcAft>
                <a:spcPts val="0"/>
              </a:spcAft>
              <a:buFont typeface="Arial" panose="020B0604020202020204" pitchFamily="34" charset="0"/>
              <a:buChar char="•"/>
              <a:defRPr/>
            </a:pPr>
            <a:endParaRPr lang="en-US">
              <a:latin typeface="Tahoma" charset="0"/>
              <a:ea typeface="+mn-ea"/>
              <a:cs typeface="Arial" charset="0"/>
            </a:endParaRPr>
          </a:p>
        </p:txBody>
      </p:sp>
      <p:sp>
        <p:nvSpPr>
          <p:cNvPr id="288773" name="Text Box 5"/>
          <p:cNvSpPr txBox="1">
            <a:spLocks noChangeArrowheads="1"/>
          </p:cNvSpPr>
          <p:nvPr/>
        </p:nvSpPr>
        <p:spPr bwMode="auto">
          <a:xfrm>
            <a:off x="1676400" y="5334000"/>
            <a:ext cx="2725738" cy="641350"/>
          </a:xfrm>
          <a:prstGeom prst="rect">
            <a:avLst/>
          </a:prstGeom>
          <a:noFill/>
          <a:ln w="9525">
            <a:noFill/>
            <a:miter lim="800000"/>
            <a:headEnd/>
            <a:tailEnd/>
          </a:ln>
        </p:spPr>
        <p:txBody>
          <a:bodyPr wrap="none">
            <a:spAutoFit/>
          </a:bodyPr>
          <a:lstStyle/>
          <a:p>
            <a:pPr eaLnBrk="1" hangingPunct="1"/>
            <a:r>
              <a:rPr lang="en-US" sz="3600">
                <a:solidFill>
                  <a:schemeClr val="tx2"/>
                </a:solidFill>
              </a:rPr>
              <a:t>Anaphalactic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8773"/>
                                        </p:tgtEl>
                                        <p:attrNameLst>
                                          <p:attrName>style.visibility</p:attrName>
                                        </p:attrNameLst>
                                      </p:cBhvr>
                                      <p:to>
                                        <p:strVal val="visible"/>
                                      </p:to>
                                    </p:set>
                                    <p:anim calcmode="lin" valueType="num">
                                      <p:cBhvr additive="base">
                                        <p:cTn id="7" dur="500" fill="hold"/>
                                        <p:tgtEl>
                                          <p:spTgt spid="288773"/>
                                        </p:tgtEl>
                                        <p:attrNameLst>
                                          <p:attrName>ppt_x</p:attrName>
                                        </p:attrNameLst>
                                      </p:cBhvr>
                                      <p:tavLst>
                                        <p:tav tm="0">
                                          <p:val>
                                            <p:strVal val="0-#ppt_w/2"/>
                                          </p:val>
                                        </p:tav>
                                        <p:tav tm="100000">
                                          <p:val>
                                            <p:strVal val="#ppt_x"/>
                                          </p:val>
                                        </p:tav>
                                      </p:tavLst>
                                    </p:anim>
                                    <p:anim calcmode="lin" valueType="num">
                                      <p:cBhvr additive="base">
                                        <p:cTn id="8" dur="500" fill="hold"/>
                                        <p:tgtEl>
                                          <p:spTgt spid="288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Anaphylactic Shock</a:t>
            </a:r>
          </a:p>
        </p:txBody>
      </p:sp>
      <p:sp>
        <p:nvSpPr>
          <p:cNvPr id="58371" name="Rectangle 3"/>
          <p:cNvSpPr>
            <a:spLocks noGrp="1" noChangeArrowheads="1"/>
          </p:cNvSpPr>
          <p:nvPr>
            <p:ph idx="1"/>
          </p:nvPr>
        </p:nvSpPr>
        <p:spPr>
          <a:xfrm>
            <a:off x="838200" y="2133600"/>
            <a:ext cx="7620000" cy="4114800"/>
          </a:xfrm>
        </p:spPr>
        <p:txBody>
          <a:bodyPr/>
          <a:lstStyle/>
          <a:p>
            <a:pPr eaLnBrk="1" hangingPunct="1">
              <a:buClr>
                <a:schemeClr val="tx1"/>
              </a:buClr>
              <a:buFontTx/>
              <a:buChar char="•"/>
            </a:pPr>
            <a:r>
              <a:rPr lang="en-US" sz="3000" smtClean="0">
                <a:latin typeface="Tahoma" pitchFamily="34" charset="0"/>
                <a:cs typeface="Arial" charset="0"/>
              </a:rPr>
              <a:t>Anaphylaxis – a severe systemic hypersensitivity reaction characterized by multisystem involvement </a:t>
            </a:r>
          </a:p>
          <a:p>
            <a:pPr lvl="1" eaLnBrk="1" hangingPunct="1">
              <a:buClr>
                <a:schemeClr val="tx1"/>
              </a:buClr>
              <a:buFontTx/>
              <a:buChar char="•"/>
            </a:pPr>
            <a:r>
              <a:rPr lang="en-US" sz="2600" smtClean="0">
                <a:latin typeface="Tahoma" pitchFamily="34" charset="0"/>
                <a:cs typeface="Arial" charset="0"/>
              </a:rPr>
              <a:t>IgE mediated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1027"/>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Anaphylactic Shock</a:t>
            </a:r>
          </a:p>
        </p:txBody>
      </p:sp>
      <p:sp>
        <p:nvSpPr>
          <p:cNvPr id="60419" name="Rectangle 1026"/>
          <p:cNvSpPr>
            <a:spLocks noGrp="1" noChangeArrowheads="1"/>
          </p:cNvSpPr>
          <p:nvPr>
            <p:ph idx="1"/>
          </p:nvPr>
        </p:nvSpPr>
        <p:spPr>
          <a:xfrm>
            <a:off x="762000" y="2057400"/>
            <a:ext cx="8077200" cy="838200"/>
          </a:xfrm>
        </p:spPr>
        <p:txBody>
          <a:bodyPr/>
          <a:lstStyle/>
          <a:p>
            <a:pPr eaLnBrk="1" hangingPunct="1">
              <a:buClr>
                <a:schemeClr val="tx1"/>
              </a:buClr>
              <a:buFontTx/>
              <a:buChar char="•"/>
            </a:pPr>
            <a:r>
              <a:rPr lang="en-US" sz="3100" smtClean="0">
                <a:latin typeface="Tahoma" pitchFamily="34" charset="0"/>
                <a:cs typeface="Arial" charset="0"/>
              </a:rPr>
              <a:t>What are some symptoms of anaphylaxis?</a:t>
            </a:r>
          </a:p>
          <a:p>
            <a:pPr lvl="1" eaLnBrk="1" hangingPunct="1">
              <a:buClr>
                <a:schemeClr val="tx1"/>
              </a:buClr>
              <a:buFontTx/>
              <a:buChar char="•"/>
            </a:pPr>
            <a:endParaRPr lang="en-US" sz="2600" smtClean="0">
              <a:latin typeface="Tahoma" pitchFamily="34" charset="0"/>
              <a:cs typeface="Arial" charset="0"/>
            </a:endParaRPr>
          </a:p>
          <a:p>
            <a:pPr lvl="1" eaLnBrk="1" hangingPunct="1">
              <a:buClr>
                <a:schemeClr val="tx1"/>
              </a:buClr>
              <a:buFontTx/>
              <a:buChar char="•"/>
            </a:pPr>
            <a:endParaRPr lang="en-US" sz="2600" smtClean="0">
              <a:latin typeface="Tahoma" pitchFamily="34" charset="0"/>
              <a:cs typeface="Arial" charset="0"/>
            </a:endParaRPr>
          </a:p>
        </p:txBody>
      </p:sp>
      <p:sp>
        <p:nvSpPr>
          <p:cNvPr id="272389" name="Text Box 1029"/>
          <p:cNvSpPr txBox="1">
            <a:spLocks noChangeArrowheads="1"/>
          </p:cNvSpPr>
          <p:nvPr/>
        </p:nvSpPr>
        <p:spPr bwMode="auto">
          <a:xfrm>
            <a:off x="762000" y="2667000"/>
            <a:ext cx="7391400" cy="2684463"/>
          </a:xfrm>
          <a:prstGeom prst="rect">
            <a:avLst/>
          </a:prstGeom>
          <a:noFill/>
          <a:ln w="9525">
            <a:noFill/>
            <a:miter lim="800000"/>
            <a:headEnd/>
            <a:tailEnd/>
          </a:ln>
        </p:spPr>
        <p:txBody>
          <a:bodyPr>
            <a:spAutoFit/>
          </a:bodyPr>
          <a:lstStyle/>
          <a:p>
            <a:pPr lvl="1" eaLnBrk="1" hangingPunct="1">
              <a:lnSpc>
                <a:spcPct val="90000"/>
              </a:lnSpc>
              <a:spcBef>
                <a:spcPct val="20000"/>
              </a:spcBef>
              <a:buClr>
                <a:schemeClr val="tx1"/>
              </a:buClr>
              <a:buFontTx/>
              <a:buChar char="•"/>
            </a:pPr>
            <a:r>
              <a:rPr lang="en-US" sz="2200"/>
              <a:t> </a:t>
            </a:r>
            <a:r>
              <a:rPr lang="en-US" sz="2400"/>
              <a:t>First- Pruritus, flushing, urticaria appear</a:t>
            </a:r>
          </a:p>
          <a:p>
            <a:pPr lvl="1" eaLnBrk="1" hangingPunct="1">
              <a:lnSpc>
                <a:spcPct val="90000"/>
              </a:lnSpc>
              <a:spcBef>
                <a:spcPct val="20000"/>
              </a:spcBef>
              <a:buClr>
                <a:schemeClr val="tx1"/>
              </a:buClr>
            </a:pPr>
            <a:endParaRPr lang="en-US" sz="2400"/>
          </a:p>
          <a:p>
            <a:pPr lvl="1" eaLnBrk="1" hangingPunct="1">
              <a:lnSpc>
                <a:spcPct val="90000"/>
              </a:lnSpc>
              <a:spcBef>
                <a:spcPct val="20000"/>
              </a:spcBef>
              <a:buClr>
                <a:schemeClr val="tx1"/>
              </a:buClr>
              <a:buFontTx/>
              <a:buChar char="•"/>
            </a:pPr>
            <a:r>
              <a:rPr lang="en-US" sz="2400"/>
              <a:t>Next- Throat fullness, anxiety, chest tightness,          	shortness of breath and lightheadedness</a:t>
            </a:r>
          </a:p>
          <a:p>
            <a:pPr lvl="1" eaLnBrk="1" hangingPunct="1">
              <a:lnSpc>
                <a:spcPct val="90000"/>
              </a:lnSpc>
              <a:spcBef>
                <a:spcPct val="20000"/>
              </a:spcBef>
              <a:buClr>
                <a:schemeClr val="tx1"/>
              </a:buClr>
            </a:pPr>
            <a:endParaRPr lang="en-US" sz="2400"/>
          </a:p>
          <a:p>
            <a:pPr lvl="1" eaLnBrk="1" hangingPunct="1">
              <a:lnSpc>
                <a:spcPct val="90000"/>
              </a:lnSpc>
              <a:spcBef>
                <a:spcPct val="20000"/>
              </a:spcBef>
              <a:buClr>
                <a:schemeClr val="tx1"/>
              </a:buClr>
              <a:buFontTx/>
              <a:buChar char="•"/>
            </a:pPr>
            <a:r>
              <a:rPr lang="en-US" sz="2400"/>
              <a:t>Finally- Altered mental status, respiratory 	distress and circulatory collapse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23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238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23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228600"/>
            <a:ext cx="7793038" cy="1462088"/>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Understanding Shock</a:t>
            </a:r>
          </a:p>
        </p:txBody>
      </p:sp>
      <p:sp>
        <p:nvSpPr>
          <p:cNvPr id="13315" name="Rectangle 3"/>
          <p:cNvSpPr>
            <a:spLocks noGrp="1" noChangeArrowheads="1"/>
          </p:cNvSpPr>
          <p:nvPr>
            <p:ph idx="1"/>
          </p:nvPr>
        </p:nvSpPr>
        <p:spPr>
          <a:xfrm>
            <a:off x="914400" y="2057400"/>
            <a:ext cx="7620000" cy="4267200"/>
          </a:xfrm>
        </p:spPr>
        <p:txBody>
          <a:bodyPr/>
          <a:lstStyle/>
          <a:p>
            <a:pPr eaLnBrk="1" hangingPunct="1">
              <a:lnSpc>
                <a:spcPct val="80000"/>
              </a:lnSpc>
              <a:buClr>
                <a:schemeClr val="tx1"/>
              </a:buClr>
              <a:buFontTx/>
              <a:buChar char="•"/>
            </a:pPr>
            <a:r>
              <a:rPr lang="en-US" smtClean="0">
                <a:latin typeface="Tahoma" pitchFamily="34" charset="0"/>
                <a:cs typeface="Arial" charset="0"/>
              </a:rPr>
              <a:t>Cellular responses to decreased systemic oxygen delivery</a:t>
            </a:r>
          </a:p>
          <a:p>
            <a:pPr lvl="1" eaLnBrk="1" hangingPunct="1">
              <a:lnSpc>
                <a:spcPct val="80000"/>
              </a:lnSpc>
              <a:buClr>
                <a:schemeClr val="tx1"/>
              </a:buClr>
              <a:buFontTx/>
              <a:buChar char="•"/>
            </a:pPr>
            <a:r>
              <a:rPr lang="en-US" sz="2400" smtClean="0">
                <a:latin typeface="Tahoma" pitchFamily="34" charset="0"/>
                <a:cs typeface="Arial" charset="0"/>
              </a:rPr>
              <a:t>ATP depletion </a:t>
            </a:r>
            <a:r>
              <a:rPr lang="en-US" sz="2400" smtClean="0">
                <a:latin typeface="Tahoma" pitchFamily="34" charset="0"/>
                <a:cs typeface="Times New Roman" pitchFamily="18" charset="0"/>
              </a:rPr>
              <a:t>→ ion pump dysfunction</a:t>
            </a:r>
          </a:p>
          <a:p>
            <a:pPr lvl="1" eaLnBrk="1" hangingPunct="1">
              <a:lnSpc>
                <a:spcPct val="80000"/>
              </a:lnSpc>
              <a:buClr>
                <a:schemeClr val="tx1"/>
              </a:buClr>
              <a:buFontTx/>
              <a:buChar char="•"/>
            </a:pPr>
            <a:r>
              <a:rPr lang="en-US" sz="2400" smtClean="0">
                <a:latin typeface="Tahoma" pitchFamily="34" charset="0"/>
                <a:cs typeface="Times New Roman" pitchFamily="18" charset="0"/>
              </a:rPr>
              <a:t>Cellular edema</a:t>
            </a:r>
          </a:p>
          <a:p>
            <a:pPr lvl="1" eaLnBrk="1" hangingPunct="1">
              <a:lnSpc>
                <a:spcPct val="80000"/>
              </a:lnSpc>
              <a:buClr>
                <a:schemeClr val="tx1"/>
              </a:buClr>
              <a:buFontTx/>
              <a:buChar char="•"/>
            </a:pPr>
            <a:r>
              <a:rPr lang="en-US" sz="2400" smtClean="0">
                <a:latin typeface="Tahoma" pitchFamily="34" charset="0"/>
                <a:cs typeface="Times New Roman" pitchFamily="18" charset="0"/>
              </a:rPr>
              <a:t>Hydrolysis of cellular membranes and cellular death</a:t>
            </a:r>
          </a:p>
          <a:p>
            <a:pPr eaLnBrk="1" hangingPunct="1">
              <a:lnSpc>
                <a:spcPct val="80000"/>
              </a:lnSpc>
              <a:buClr>
                <a:schemeClr val="tx1"/>
              </a:buClr>
              <a:buFontTx/>
              <a:buChar char="•"/>
            </a:pPr>
            <a:r>
              <a:rPr lang="en-US" smtClean="0">
                <a:latin typeface="Tahoma" pitchFamily="34" charset="0"/>
                <a:cs typeface="Arial" charset="0"/>
              </a:rPr>
              <a:t>Goal is to maintain cerebral and cardiac perfusion</a:t>
            </a:r>
          </a:p>
          <a:p>
            <a:pPr lvl="1" eaLnBrk="1" hangingPunct="1">
              <a:lnSpc>
                <a:spcPct val="80000"/>
              </a:lnSpc>
              <a:buClr>
                <a:schemeClr val="tx1"/>
              </a:buClr>
              <a:buFontTx/>
              <a:buChar char="•"/>
            </a:pPr>
            <a:r>
              <a:rPr lang="en-US" sz="2400" smtClean="0">
                <a:latin typeface="Tahoma" pitchFamily="34" charset="0"/>
                <a:cs typeface="Arial" charset="0"/>
              </a:rPr>
              <a:t>Vasoconstriction of splanchnic, musculoskeletal, and renal blood flow</a:t>
            </a:r>
          </a:p>
          <a:p>
            <a:pPr eaLnBrk="1" hangingPunct="1">
              <a:lnSpc>
                <a:spcPct val="80000"/>
              </a:lnSpc>
              <a:buClr>
                <a:schemeClr val="tx1"/>
              </a:buClr>
              <a:buFontTx/>
              <a:buChar char="•"/>
            </a:pPr>
            <a:r>
              <a:rPr lang="en-US" smtClean="0">
                <a:latin typeface="Tahoma" pitchFamily="34" charset="0"/>
                <a:cs typeface="Arial" charset="0"/>
              </a:rPr>
              <a:t>Leads to systemic metabolic lactic acidosis that overcomes the body</a:t>
            </a:r>
            <a:r>
              <a:rPr lang="ja-JP" altLang="en-US" smtClean="0">
                <a:latin typeface="Tahoma" pitchFamily="34" charset="0"/>
                <a:ea typeface="MS Gothic" pitchFamily="49" charset="-128"/>
              </a:rPr>
              <a:t>’</a:t>
            </a:r>
            <a:r>
              <a:rPr lang="en-US" altLang="ja-JP" smtClean="0">
                <a:latin typeface="Tahoma" pitchFamily="34" charset="0"/>
                <a:cs typeface="Arial" charset="0"/>
              </a:rPr>
              <a:t>s compensatory mechanisms   </a:t>
            </a: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Anaphylactic Shock- Diagnosis</a:t>
            </a:r>
          </a:p>
        </p:txBody>
      </p:sp>
      <p:sp>
        <p:nvSpPr>
          <p:cNvPr id="61443" name="Rectangle 1027"/>
          <p:cNvSpPr>
            <a:spLocks noGrp="1" noChangeArrowheads="1"/>
          </p:cNvSpPr>
          <p:nvPr>
            <p:ph idx="1"/>
          </p:nvPr>
        </p:nvSpPr>
        <p:spPr>
          <a:xfrm>
            <a:off x="838200" y="2057400"/>
            <a:ext cx="7772400" cy="4114800"/>
          </a:xfrm>
        </p:spPr>
        <p:txBody>
          <a:bodyPr/>
          <a:lstStyle/>
          <a:p>
            <a:pPr eaLnBrk="1" hangingPunct="1">
              <a:buClr>
                <a:schemeClr val="tx1"/>
              </a:buClr>
              <a:buFontTx/>
              <a:buChar char="•"/>
            </a:pPr>
            <a:r>
              <a:rPr lang="en-US" sz="2800" smtClean="0">
                <a:latin typeface="Tahoma" pitchFamily="34" charset="0"/>
                <a:cs typeface="Arial" charset="0"/>
              </a:rPr>
              <a:t>Clinical diagnosis</a:t>
            </a:r>
          </a:p>
          <a:p>
            <a:pPr lvl="1" eaLnBrk="1" hangingPunct="1">
              <a:buClr>
                <a:schemeClr val="tx1"/>
              </a:buClr>
              <a:buFontTx/>
              <a:buChar char="•"/>
            </a:pPr>
            <a:r>
              <a:rPr lang="en-US" sz="2600" smtClean="0">
                <a:latin typeface="Tahoma" pitchFamily="34" charset="0"/>
                <a:cs typeface="Arial" charset="0"/>
              </a:rPr>
              <a:t>Defined by airway compromise, hypotension, or involvement of cutaneous, respiratory, or GI systems</a:t>
            </a:r>
          </a:p>
          <a:p>
            <a:pPr eaLnBrk="1" hangingPunct="1">
              <a:buClr>
                <a:schemeClr val="tx1"/>
              </a:buClr>
              <a:buFontTx/>
              <a:buChar char="•"/>
            </a:pPr>
            <a:r>
              <a:rPr lang="en-US" sz="2800" smtClean="0">
                <a:latin typeface="Tahoma" pitchFamily="34" charset="0"/>
                <a:cs typeface="Arial" charset="0"/>
              </a:rPr>
              <a:t>Look for exposure to drug, food, or insect</a:t>
            </a:r>
          </a:p>
          <a:p>
            <a:pPr eaLnBrk="1" hangingPunct="1">
              <a:buClr>
                <a:schemeClr val="tx1"/>
              </a:buClr>
              <a:buFontTx/>
              <a:buChar char="•"/>
            </a:pPr>
            <a:r>
              <a:rPr lang="en-US" sz="2800" smtClean="0">
                <a:latin typeface="Tahoma" pitchFamily="34" charset="0"/>
                <a:cs typeface="Arial" charset="0"/>
              </a:rPr>
              <a:t>Labs have no role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Anaphylactic Shock- Treatment</a:t>
            </a:r>
          </a:p>
        </p:txBody>
      </p:sp>
      <p:sp>
        <p:nvSpPr>
          <p:cNvPr id="62467" name="Rectangle 2"/>
          <p:cNvSpPr>
            <a:spLocks noGrp="1" noChangeArrowheads="1"/>
          </p:cNvSpPr>
          <p:nvPr>
            <p:ph idx="1"/>
          </p:nvPr>
        </p:nvSpPr>
        <p:spPr/>
        <p:txBody>
          <a:bodyPr/>
          <a:lstStyle/>
          <a:p>
            <a:pPr eaLnBrk="1" hangingPunct="1">
              <a:lnSpc>
                <a:spcPct val="90000"/>
              </a:lnSpc>
              <a:buClr>
                <a:schemeClr val="tx1"/>
              </a:buClr>
              <a:buFontTx/>
              <a:buChar char="•"/>
            </a:pPr>
            <a:r>
              <a:rPr lang="en-US" sz="2800" smtClean="0">
                <a:latin typeface="Tahoma" pitchFamily="34" charset="0"/>
                <a:cs typeface="Arial" charset="0"/>
              </a:rPr>
              <a:t>ABC</a:t>
            </a:r>
            <a:r>
              <a:rPr lang="ja-JP" altLang="en-US" sz="2800" smtClean="0">
                <a:latin typeface="Tahoma" pitchFamily="34" charset="0"/>
                <a:ea typeface="MS Gothic" pitchFamily="49" charset="-128"/>
              </a:rPr>
              <a:t>’</a:t>
            </a:r>
            <a:r>
              <a:rPr lang="en-US" altLang="ja-JP" sz="2800" smtClean="0">
                <a:latin typeface="Tahoma" pitchFamily="34" charset="0"/>
                <a:cs typeface="Arial" charset="0"/>
              </a:rPr>
              <a:t>s</a:t>
            </a:r>
          </a:p>
          <a:p>
            <a:pPr lvl="1" eaLnBrk="1" hangingPunct="1">
              <a:lnSpc>
                <a:spcPct val="90000"/>
              </a:lnSpc>
              <a:buClr>
                <a:schemeClr val="tx1"/>
              </a:buClr>
              <a:buFontTx/>
              <a:buChar char="•"/>
            </a:pPr>
            <a:r>
              <a:rPr lang="en-US" sz="2400" smtClean="0">
                <a:latin typeface="Tahoma" pitchFamily="34" charset="0"/>
                <a:cs typeface="Arial" charset="0"/>
              </a:rPr>
              <a:t>Angioedema and respiratory compromise require immediate intubation</a:t>
            </a:r>
          </a:p>
          <a:p>
            <a:pPr eaLnBrk="1" hangingPunct="1">
              <a:lnSpc>
                <a:spcPct val="90000"/>
              </a:lnSpc>
              <a:buClr>
                <a:schemeClr val="tx1"/>
              </a:buClr>
              <a:buFontTx/>
              <a:buChar char="•"/>
            </a:pPr>
            <a:r>
              <a:rPr lang="en-US" sz="2800" smtClean="0">
                <a:latin typeface="Tahoma" pitchFamily="34" charset="0"/>
                <a:cs typeface="Arial" charset="0"/>
              </a:rPr>
              <a:t>IV, cardiac monitor, pulse oximetry</a:t>
            </a:r>
            <a:endParaRPr lang="en-US" sz="2800" smtClean="0">
              <a:solidFill>
                <a:srgbClr val="CC0000"/>
              </a:solidFill>
              <a:latin typeface="Tahoma" pitchFamily="34" charset="0"/>
              <a:cs typeface="Arial" charset="0"/>
            </a:endParaRPr>
          </a:p>
          <a:p>
            <a:pPr eaLnBrk="1" hangingPunct="1">
              <a:lnSpc>
                <a:spcPct val="90000"/>
              </a:lnSpc>
              <a:buClr>
                <a:schemeClr val="tx1"/>
              </a:buClr>
              <a:buFontTx/>
              <a:buChar char="•"/>
            </a:pPr>
            <a:r>
              <a:rPr lang="en-US" sz="2800" smtClean="0">
                <a:latin typeface="Tahoma" pitchFamily="34" charset="0"/>
                <a:cs typeface="Arial" charset="0"/>
              </a:rPr>
              <a:t>IVFs, oxygen</a:t>
            </a:r>
            <a:endParaRPr lang="en-US" sz="2800" smtClean="0">
              <a:solidFill>
                <a:srgbClr val="CC0000"/>
              </a:solidFill>
              <a:latin typeface="Tahoma" pitchFamily="34" charset="0"/>
              <a:cs typeface="Arial" charset="0"/>
            </a:endParaRPr>
          </a:p>
          <a:p>
            <a:pPr eaLnBrk="1" hangingPunct="1">
              <a:lnSpc>
                <a:spcPct val="90000"/>
              </a:lnSpc>
              <a:buClr>
                <a:schemeClr val="tx1"/>
              </a:buClr>
              <a:buFontTx/>
              <a:buChar char="•"/>
            </a:pPr>
            <a:r>
              <a:rPr lang="en-US" sz="2800" smtClean="0">
                <a:latin typeface="Tahoma" pitchFamily="34" charset="0"/>
                <a:cs typeface="Arial" charset="0"/>
              </a:rPr>
              <a:t>Epinephrine</a:t>
            </a:r>
          </a:p>
          <a:p>
            <a:pPr eaLnBrk="1" hangingPunct="1">
              <a:lnSpc>
                <a:spcPct val="90000"/>
              </a:lnSpc>
              <a:buClr>
                <a:schemeClr val="tx1"/>
              </a:buClr>
              <a:buFontTx/>
              <a:buChar char="•"/>
            </a:pPr>
            <a:r>
              <a:rPr lang="en-US" sz="2800" smtClean="0">
                <a:latin typeface="Tahoma" pitchFamily="34" charset="0"/>
                <a:cs typeface="Arial" charset="0"/>
              </a:rPr>
              <a:t>Second line</a:t>
            </a:r>
          </a:p>
          <a:p>
            <a:pPr lvl="1" eaLnBrk="1" hangingPunct="1">
              <a:lnSpc>
                <a:spcPct val="90000"/>
              </a:lnSpc>
              <a:buClr>
                <a:schemeClr val="tx1"/>
              </a:buClr>
              <a:buFontTx/>
              <a:buChar char="•"/>
            </a:pPr>
            <a:r>
              <a:rPr lang="en-US" sz="2400" smtClean="0">
                <a:latin typeface="Tahoma" pitchFamily="34" charset="0"/>
                <a:cs typeface="Arial" charset="0"/>
              </a:rPr>
              <a:t>Corticosteriods</a:t>
            </a:r>
          </a:p>
          <a:p>
            <a:pPr lvl="1" eaLnBrk="1" hangingPunct="1">
              <a:lnSpc>
                <a:spcPct val="90000"/>
              </a:lnSpc>
              <a:buClr>
                <a:schemeClr val="tx1"/>
              </a:buClr>
              <a:buFontTx/>
              <a:buChar char="•"/>
            </a:pPr>
            <a:r>
              <a:rPr lang="en-US" sz="2400" smtClean="0">
                <a:latin typeface="Tahoma" pitchFamily="34" charset="0"/>
                <a:cs typeface="Arial" charset="0"/>
              </a:rPr>
              <a:t>H1 and H2 blockers</a:t>
            </a:r>
          </a:p>
          <a:p>
            <a:pPr eaLnBrk="1" hangingPunct="1">
              <a:lnSpc>
                <a:spcPct val="90000"/>
              </a:lnSpc>
              <a:buClr>
                <a:schemeClr val="tx1"/>
              </a:buClr>
              <a:buFontTx/>
              <a:buChar char="•"/>
            </a:pPr>
            <a:endParaRPr lang="en-US" sz="2800" smtClean="0">
              <a:solidFill>
                <a:srgbClr val="CC0000"/>
              </a:solidFill>
              <a:latin typeface="Tahoma" pitchFamily="34" charset="0"/>
              <a:cs typeface="Arial" charset="0"/>
            </a:endParaRPr>
          </a:p>
          <a:p>
            <a:pPr eaLnBrk="1" hangingPunct="1">
              <a:lnSpc>
                <a:spcPct val="90000"/>
              </a:lnSpc>
            </a:pPr>
            <a:endParaRPr lang="en-US" sz="28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Anaphylactic Shock- Treatment</a:t>
            </a:r>
          </a:p>
        </p:txBody>
      </p:sp>
      <p:sp>
        <p:nvSpPr>
          <p:cNvPr id="64515" name="Rectangle 2"/>
          <p:cNvSpPr>
            <a:spLocks noGrp="1" noChangeArrowheads="1"/>
          </p:cNvSpPr>
          <p:nvPr>
            <p:ph idx="1"/>
          </p:nvPr>
        </p:nvSpPr>
        <p:spPr>
          <a:xfrm>
            <a:off x="914400" y="2017713"/>
            <a:ext cx="7696200" cy="3163887"/>
          </a:xfrm>
        </p:spPr>
        <p:txBody>
          <a:bodyPr/>
          <a:lstStyle/>
          <a:p>
            <a:pPr eaLnBrk="1" hangingPunct="1">
              <a:buClr>
                <a:schemeClr val="tx1"/>
              </a:buClr>
              <a:buFontTx/>
              <a:buChar char="•"/>
            </a:pPr>
            <a:r>
              <a:rPr lang="en-US" sz="2800" smtClean="0">
                <a:latin typeface="Tahoma" pitchFamily="34" charset="0"/>
                <a:cs typeface="Arial" charset="0"/>
              </a:rPr>
              <a:t>Epinephrine</a:t>
            </a:r>
          </a:p>
          <a:p>
            <a:pPr lvl="1" eaLnBrk="1" hangingPunct="1">
              <a:buClr>
                <a:schemeClr val="tx1"/>
              </a:buClr>
              <a:buFontTx/>
              <a:buChar char="•"/>
            </a:pPr>
            <a:r>
              <a:rPr lang="en-US" smtClean="0">
                <a:latin typeface="Tahoma" pitchFamily="34" charset="0"/>
                <a:cs typeface="Arial" charset="0"/>
              </a:rPr>
              <a:t>0.3 mg IM of 1:1000 (epi-pen) </a:t>
            </a:r>
          </a:p>
          <a:p>
            <a:pPr lvl="1" eaLnBrk="1" hangingPunct="1">
              <a:buClr>
                <a:schemeClr val="tx1"/>
              </a:buClr>
              <a:buFontTx/>
              <a:buChar char="•"/>
            </a:pPr>
            <a:r>
              <a:rPr lang="en-US" smtClean="0">
                <a:latin typeface="Tahoma" pitchFamily="34" charset="0"/>
                <a:cs typeface="Arial" charset="0"/>
              </a:rPr>
              <a:t>Repeat every 5-10 min as needed</a:t>
            </a:r>
          </a:p>
          <a:p>
            <a:pPr lvl="1" eaLnBrk="1" hangingPunct="1">
              <a:buClr>
                <a:schemeClr val="tx1"/>
              </a:buClr>
              <a:buFontTx/>
              <a:buChar char="•"/>
            </a:pPr>
            <a:r>
              <a:rPr lang="en-US" smtClean="0">
                <a:latin typeface="Tahoma" pitchFamily="34" charset="0"/>
                <a:cs typeface="Arial" charset="0"/>
              </a:rPr>
              <a:t>Caution with patients taking beta blockers- can cause severe hypertension due to unopposed alpha stimulation</a:t>
            </a:r>
          </a:p>
          <a:p>
            <a:pPr lvl="1" eaLnBrk="1" hangingPunct="1">
              <a:buClr>
                <a:schemeClr val="tx1"/>
              </a:buClr>
              <a:buFontTx/>
              <a:buChar char="•"/>
            </a:pPr>
            <a:r>
              <a:rPr lang="en-US" smtClean="0">
                <a:latin typeface="Tahoma" pitchFamily="34" charset="0"/>
                <a:cs typeface="Arial" charset="0"/>
              </a:rPr>
              <a:t>For CV collapse, 1 mg IV of 1:10,000</a:t>
            </a:r>
          </a:p>
          <a:p>
            <a:pPr lvl="1" eaLnBrk="1" hangingPunct="1">
              <a:buClr>
                <a:schemeClr val="tx1"/>
              </a:buClr>
              <a:buFontTx/>
              <a:buChar char="•"/>
            </a:pPr>
            <a:r>
              <a:rPr lang="en-US" smtClean="0">
                <a:latin typeface="Tahoma" pitchFamily="34" charset="0"/>
                <a:cs typeface="Arial" charset="0"/>
              </a:rPr>
              <a:t>If refractory, start IV drip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title"/>
          </p:nvPr>
        </p:nvSpPr>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Anaphylactic Shock - Treatment</a:t>
            </a:r>
          </a:p>
        </p:txBody>
      </p:sp>
      <p:sp>
        <p:nvSpPr>
          <p:cNvPr id="65539" name="Rectangle 2"/>
          <p:cNvSpPr>
            <a:spLocks noGrp="1" noChangeArrowheads="1"/>
          </p:cNvSpPr>
          <p:nvPr>
            <p:ph idx="1"/>
          </p:nvPr>
        </p:nvSpPr>
        <p:spPr/>
        <p:txBody>
          <a:bodyPr/>
          <a:lstStyle/>
          <a:p>
            <a:pPr eaLnBrk="1" hangingPunct="1">
              <a:lnSpc>
                <a:spcPct val="80000"/>
              </a:lnSpc>
              <a:buClr>
                <a:schemeClr val="tx1"/>
              </a:buClr>
              <a:buFontTx/>
              <a:buChar char="•"/>
            </a:pPr>
            <a:r>
              <a:rPr lang="en-US" sz="2000" smtClean="0">
                <a:latin typeface="Tahoma" pitchFamily="34" charset="0"/>
                <a:cs typeface="Arial" charset="0"/>
              </a:rPr>
              <a:t>Corticosteroids</a:t>
            </a:r>
          </a:p>
          <a:p>
            <a:pPr lvl="1" eaLnBrk="1" hangingPunct="1">
              <a:lnSpc>
                <a:spcPct val="80000"/>
              </a:lnSpc>
              <a:buClr>
                <a:schemeClr val="tx1"/>
              </a:buClr>
              <a:buFontTx/>
              <a:buChar char="•"/>
            </a:pPr>
            <a:r>
              <a:rPr lang="en-US" sz="1600" smtClean="0">
                <a:latin typeface="Tahoma" pitchFamily="34" charset="0"/>
                <a:cs typeface="Arial" charset="0"/>
              </a:rPr>
              <a:t>Methylprednisolone 125 mg IV </a:t>
            </a:r>
          </a:p>
          <a:p>
            <a:pPr lvl="1" eaLnBrk="1" hangingPunct="1">
              <a:lnSpc>
                <a:spcPct val="80000"/>
              </a:lnSpc>
              <a:buClr>
                <a:schemeClr val="tx1"/>
              </a:buClr>
              <a:buFontTx/>
              <a:buChar char="•"/>
            </a:pPr>
            <a:r>
              <a:rPr lang="en-US" sz="1600" smtClean="0">
                <a:latin typeface="Tahoma" pitchFamily="34" charset="0"/>
                <a:cs typeface="Arial" charset="0"/>
              </a:rPr>
              <a:t>Prednisone 60 mg PO</a:t>
            </a:r>
          </a:p>
          <a:p>
            <a:pPr eaLnBrk="1" hangingPunct="1">
              <a:lnSpc>
                <a:spcPct val="80000"/>
              </a:lnSpc>
              <a:buClr>
                <a:schemeClr val="tx1"/>
              </a:buClr>
              <a:buFontTx/>
              <a:buChar char="•"/>
            </a:pPr>
            <a:r>
              <a:rPr lang="en-US" sz="2000" smtClean="0">
                <a:latin typeface="Tahoma" pitchFamily="34" charset="0"/>
                <a:cs typeface="Arial" charset="0"/>
              </a:rPr>
              <a:t>Antihistamines</a:t>
            </a:r>
          </a:p>
          <a:p>
            <a:pPr lvl="1" eaLnBrk="1" hangingPunct="1">
              <a:lnSpc>
                <a:spcPct val="80000"/>
              </a:lnSpc>
              <a:buClr>
                <a:schemeClr val="tx1"/>
              </a:buClr>
              <a:buFontTx/>
              <a:buChar char="•"/>
            </a:pPr>
            <a:r>
              <a:rPr lang="en-US" sz="1600" smtClean="0">
                <a:latin typeface="Tahoma" pitchFamily="34" charset="0"/>
                <a:cs typeface="Arial" charset="0"/>
              </a:rPr>
              <a:t>H1 blocker- Diphenhydramine 25-50 mg IV</a:t>
            </a:r>
          </a:p>
          <a:p>
            <a:pPr lvl="1" eaLnBrk="1" hangingPunct="1">
              <a:lnSpc>
                <a:spcPct val="80000"/>
              </a:lnSpc>
              <a:buClr>
                <a:schemeClr val="tx1"/>
              </a:buClr>
              <a:buFontTx/>
              <a:buChar char="•"/>
            </a:pPr>
            <a:r>
              <a:rPr lang="en-US" sz="1600" smtClean="0">
                <a:latin typeface="Tahoma" pitchFamily="34" charset="0"/>
                <a:cs typeface="Arial" charset="0"/>
              </a:rPr>
              <a:t>H2 blocker- Ranitidine 50 mg IV</a:t>
            </a:r>
          </a:p>
          <a:p>
            <a:pPr eaLnBrk="1" hangingPunct="1">
              <a:lnSpc>
                <a:spcPct val="80000"/>
              </a:lnSpc>
              <a:buClr>
                <a:schemeClr val="tx1"/>
              </a:buClr>
              <a:buFontTx/>
              <a:buChar char="•"/>
            </a:pPr>
            <a:r>
              <a:rPr lang="en-US" sz="2000" smtClean="0">
                <a:latin typeface="Tahoma" pitchFamily="34" charset="0"/>
                <a:cs typeface="Arial" charset="0"/>
              </a:rPr>
              <a:t>Bronchodilators</a:t>
            </a:r>
          </a:p>
          <a:p>
            <a:pPr lvl="1" eaLnBrk="1" hangingPunct="1">
              <a:lnSpc>
                <a:spcPct val="80000"/>
              </a:lnSpc>
              <a:buClr>
                <a:schemeClr val="tx1"/>
              </a:buClr>
              <a:buFontTx/>
              <a:buChar char="•"/>
            </a:pPr>
            <a:r>
              <a:rPr lang="en-US" sz="1600" smtClean="0">
                <a:latin typeface="Tahoma" pitchFamily="34" charset="0"/>
                <a:cs typeface="Arial" charset="0"/>
              </a:rPr>
              <a:t>Albuterol nebulizer</a:t>
            </a:r>
          </a:p>
          <a:p>
            <a:pPr lvl="1" eaLnBrk="1" hangingPunct="1">
              <a:lnSpc>
                <a:spcPct val="80000"/>
              </a:lnSpc>
              <a:buClr>
                <a:schemeClr val="tx1"/>
              </a:buClr>
              <a:buFontTx/>
              <a:buChar char="•"/>
            </a:pPr>
            <a:r>
              <a:rPr lang="en-US" sz="1600" smtClean="0">
                <a:latin typeface="Tahoma" pitchFamily="34" charset="0"/>
                <a:cs typeface="Arial" charset="0"/>
              </a:rPr>
              <a:t>Atrovent nebulizer</a:t>
            </a:r>
          </a:p>
          <a:p>
            <a:pPr lvl="1" eaLnBrk="1" hangingPunct="1">
              <a:lnSpc>
                <a:spcPct val="80000"/>
              </a:lnSpc>
              <a:buClr>
                <a:schemeClr val="tx1"/>
              </a:buClr>
              <a:buFontTx/>
              <a:buChar char="•"/>
            </a:pPr>
            <a:r>
              <a:rPr lang="en-US" sz="1600" smtClean="0">
                <a:latin typeface="Tahoma" pitchFamily="34" charset="0"/>
                <a:cs typeface="Arial" charset="0"/>
              </a:rPr>
              <a:t>Magnesium sulfate 2 g IV over 20 minutes </a:t>
            </a:r>
          </a:p>
          <a:p>
            <a:pPr eaLnBrk="1" hangingPunct="1">
              <a:lnSpc>
                <a:spcPct val="80000"/>
              </a:lnSpc>
              <a:buClr>
                <a:schemeClr val="tx1"/>
              </a:buClr>
              <a:buFontTx/>
              <a:buChar char="•"/>
            </a:pPr>
            <a:r>
              <a:rPr lang="en-US" sz="2000" smtClean="0">
                <a:latin typeface="Tahoma" pitchFamily="34" charset="0"/>
                <a:cs typeface="Arial" charset="0"/>
              </a:rPr>
              <a:t>Glucagon</a:t>
            </a:r>
          </a:p>
          <a:p>
            <a:pPr lvl="1" eaLnBrk="1" hangingPunct="1">
              <a:lnSpc>
                <a:spcPct val="80000"/>
              </a:lnSpc>
              <a:buClr>
                <a:schemeClr val="tx1"/>
              </a:buClr>
              <a:buFontTx/>
              <a:buChar char="•"/>
            </a:pPr>
            <a:r>
              <a:rPr lang="en-US" sz="1600" smtClean="0">
                <a:latin typeface="Tahoma" pitchFamily="34" charset="0"/>
                <a:cs typeface="Arial" charset="0"/>
              </a:rPr>
              <a:t>For patients taking beta blockers and with refractory hypotension</a:t>
            </a:r>
          </a:p>
          <a:p>
            <a:pPr lvl="1" eaLnBrk="1" hangingPunct="1">
              <a:lnSpc>
                <a:spcPct val="80000"/>
              </a:lnSpc>
              <a:buClr>
                <a:schemeClr val="tx1"/>
              </a:buClr>
              <a:buFontTx/>
              <a:buChar char="•"/>
            </a:pPr>
            <a:r>
              <a:rPr lang="en-US" sz="1600" smtClean="0">
                <a:latin typeface="Tahoma" pitchFamily="34" charset="0"/>
                <a:cs typeface="Arial" charset="0"/>
              </a:rPr>
              <a:t>1 mg IV q5 minutes until hypotension resolves</a:t>
            </a:r>
          </a:p>
          <a:p>
            <a:pPr lvl="1" eaLnBrk="1" hangingPunct="1">
              <a:lnSpc>
                <a:spcPct val="80000"/>
              </a:lnSpc>
              <a:buFont typeface="Wingdings" pitchFamily="2" charset="2"/>
              <a:buNone/>
            </a:pPr>
            <a:endParaRPr lang="el-GR" sz="1600" smtClean="0">
              <a:latin typeface="Tahoma" pitchFamily="34" charset="0"/>
              <a:cs typeface="Arial" charset="0"/>
            </a:endParaRPr>
          </a:p>
          <a:p>
            <a:pPr eaLnBrk="1" hangingPunct="1">
              <a:lnSpc>
                <a:spcPct val="80000"/>
              </a:lnSpc>
            </a:pPr>
            <a:endParaRPr lang="en-US" sz="18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67587" name="Rectangle 3"/>
          <p:cNvSpPr>
            <a:spLocks noGrp="1" noChangeArrowheads="1"/>
          </p:cNvSpPr>
          <p:nvPr>
            <p:ph sz="half" idx="1"/>
          </p:nvPr>
        </p:nvSpPr>
        <p:spPr>
          <a:xfrm>
            <a:off x="762000" y="2017713"/>
            <a:ext cx="4230688" cy="2478087"/>
          </a:xfrm>
        </p:spPr>
        <p:txBody>
          <a:bodyPr/>
          <a:lstStyle/>
          <a:p>
            <a:pPr eaLnBrk="1" hangingPunct="1">
              <a:buClr>
                <a:schemeClr val="tx1"/>
              </a:buClr>
              <a:buFontTx/>
              <a:buChar char="•"/>
            </a:pPr>
            <a:r>
              <a:rPr lang="en-US" sz="2000" smtClean="0">
                <a:latin typeface="Tahoma" pitchFamily="34" charset="0"/>
                <a:cs typeface="Arial" charset="0"/>
              </a:rPr>
              <a:t>A 41 yo M presents to the ER after an MVC complaining of decreased sensation below his waist and is now hypotensive, bradycardic, with warm extremities</a:t>
            </a:r>
          </a:p>
        </p:txBody>
      </p:sp>
      <p:sp>
        <p:nvSpPr>
          <p:cNvPr id="67588" name="Rectangle 4"/>
          <p:cNvSpPr>
            <a:spLocks noGrp="1" noChangeArrowheads="1"/>
          </p:cNvSpPr>
          <p:nvPr>
            <p:ph sz="half" idx="2"/>
          </p:nvPr>
        </p:nvSpPr>
        <p:spPr>
          <a:xfrm>
            <a:off x="4648200" y="1719263"/>
            <a:ext cx="4038600" cy="4406900"/>
          </a:xfrm>
        </p:spPr>
        <p:txBody>
          <a:bodyPr/>
          <a:lstStyle/>
          <a:p>
            <a:pPr eaLnBrk="1" hangingPunct="1">
              <a:buClr>
                <a:schemeClr val="tx1"/>
              </a:buClr>
              <a:buFontTx/>
              <a:buNone/>
            </a:pPr>
            <a:r>
              <a:rPr lang="en-US" u="sng" smtClean="0">
                <a:latin typeface="Tahoma" pitchFamily="34" charset="0"/>
                <a:cs typeface="Arial" charset="0"/>
              </a:rPr>
              <a:t>Types of Shock</a:t>
            </a:r>
          </a:p>
          <a:p>
            <a:pPr eaLnBrk="1" hangingPunct="1">
              <a:buClr>
                <a:schemeClr val="tx1"/>
              </a:buClr>
              <a:buFontTx/>
              <a:buChar char="•"/>
            </a:pPr>
            <a:r>
              <a:rPr lang="en-US" smtClean="0">
                <a:latin typeface="Tahoma" pitchFamily="34" charset="0"/>
                <a:cs typeface="Arial" charset="0"/>
              </a:rPr>
              <a:t>Hypovolemic</a:t>
            </a:r>
          </a:p>
          <a:p>
            <a:pPr eaLnBrk="1" hangingPunct="1">
              <a:buClr>
                <a:schemeClr val="tx1"/>
              </a:buClr>
              <a:buFontTx/>
              <a:buChar char="•"/>
            </a:pPr>
            <a:r>
              <a:rPr lang="en-US" smtClean="0">
                <a:latin typeface="Tahoma" pitchFamily="34" charset="0"/>
                <a:cs typeface="Arial" charset="0"/>
              </a:rPr>
              <a:t>Septic</a:t>
            </a:r>
          </a:p>
          <a:p>
            <a:pPr eaLnBrk="1" hangingPunct="1">
              <a:buClr>
                <a:schemeClr val="tx1"/>
              </a:buClr>
              <a:buFontTx/>
              <a:buChar char="•"/>
            </a:pPr>
            <a:r>
              <a:rPr lang="en-US" smtClean="0">
                <a:latin typeface="Tahoma" pitchFamily="34" charset="0"/>
                <a:cs typeface="Arial" charset="0"/>
              </a:rPr>
              <a:t>Cardiogenic </a:t>
            </a:r>
          </a:p>
          <a:p>
            <a:pPr eaLnBrk="1" hangingPunct="1">
              <a:buClr>
                <a:schemeClr val="tx1"/>
              </a:buClr>
              <a:buFontTx/>
              <a:buChar char="•"/>
            </a:pPr>
            <a:r>
              <a:rPr lang="en-US" smtClean="0">
                <a:latin typeface="Tahoma" pitchFamily="34" charset="0"/>
                <a:cs typeface="Arial" charset="0"/>
              </a:rPr>
              <a:t>Anaphylactic</a:t>
            </a:r>
          </a:p>
          <a:p>
            <a:pPr eaLnBrk="1" hangingPunct="1">
              <a:buClr>
                <a:schemeClr val="tx1"/>
              </a:buClr>
              <a:buFontTx/>
              <a:buChar char="•"/>
            </a:pPr>
            <a:r>
              <a:rPr lang="en-US" smtClean="0">
                <a:latin typeface="Tahoma" pitchFamily="34" charset="0"/>
                <a:cs typeface="Arial" charset="0"/>
              </a:rPr>
              <a:t>Neurogenic </a:t>
            </a:r>
          </a:p>
          <a:p>
            <a:pPr eaLnBrk="1" hangingPunct="1">
              <a:buClr>
                <a:schemeClr val="tx1"/>
              </a:buClr>
              <a:buFontTx/>
              <a:buChar char="•"/>
            </a:pPr>
            <a:r>
              <a:rPr lang="en-US" smtClean="0">
                <a:latin typeface="Tahoma" pitchFamily="34" charset="0"/>
                <a:cs typeface="Arial" charset="0"/>
              </a:rPr>
              <a:t>Obstructive</a:t>
            </a:r>
          </a:p>
          <a:p>
            <a:pPr eaLnBrk="1" hangingPunct="1"/>
            <a:endParaRPr lang="en-US" smtClean="0">
              <a:latin typeface="Tahoma" pitchFamily="34" charset="0"/>
              <a:cs typeface="Arial" charset="0"/>
            </a:endParaRPr>
          </a:p>
        </p:txBody>
      </p:sp>
      <p:sp>
        <p:nvSpPr>
          <p:cNvPr id="67589" name="Text Box 5"/>
          <p:cNvSpPr txBox="1">
            <a:spLocks noChangeArrowheads="1"/>
          </p:cNvSpPr>
          <p:nvPr/>
        </p:nvSpPr>
        <p:spPr bwMode="auto">
          <a:xfrm>
            <a:off x="1660525" y="4756150"/>
            <a:ext cx="2463800" cy="641350"/>
          </a:xfrm>
          <a:prstGeom prst="rect">
            <a:avLst/>
          </a:prstGeom>
          <a:noFill/>
          <a:ln w="9525">
            <a:noFill/>
            <a:miter lim="800000"/>
            <a:headEnd/>
            <a:tailEnd/>
          </a:ln>
        </p:spPr>
        <p:txBody>
          <a:bodyPr wrap="none">
            <a:spAutoFit/>
          </a:bodyPr>
          <a:lstStyle/>
          <a:p>
            <a:pPr eaLnBrk="1" hangingPunct="1"/>
            <a:r>
              <a:rPr lang="en-US" sz="3600">
                <a:solidFill>
                  <a:schemeClr val="tx2"/>
                </a:solidFill>
              </a:rPr>
              <a:t>Neurogenic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Neurogenic Shock</a:t>
            </a:r>
          </a:p>
        </p:txBody>
      </p:sp>
      <p:pic>
        <p:nvPicPr>
          <p:cNvPr id="68611" name="Picture 6" descr="SpinalCord"/>
          <p:cNvPicPr>
            <a:picLocks noChangeAspect="1" noChangeArrowheads="1"/>
          </p:cNvPicPr>
          <p:nvPr/>
        </p:nvPicPr>
        <p:blipFill>
          <a:blip r:embed="rId2"/>
          <a:srcRect/>
          <a:stretch>
            <a:fillRect/>
          </a:stretch>
        </p:blipFill>
        <p:spPr bwMode="auto">
          <a:xfrm>
            <a:off x="1600200" y="2057400"/>
            <a:ext cx="4686300" cy="459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Neurogenic Shock </a:t>
            </a:r>
          </a:p>
        </p:txBody>
      </p:sp>
      <p:sp>
        <p:nvSpPr>
          <p:cNvPr id="69635" name="Rectangle 3"/>
          <p:cNvSpPr>
            <a:spLocks noGrp="1" noChangeArrowheads="1"/>
          </p:cNvSpPr>
          <p:nvPr>
            <p:ph idx="1"/>
          </p:nvPr>
        </p:nvSpPr>
        <p:spPr/>
        <p:txBody>
          <a:bodyPr/>
          <a:lstStyle/>
          <a:p>
            <a:pPr eaLnBrk="1" hangingPunct="1">
              <a:lnSpc>
                <a:spcPct val="90000"/>
              </a:lnSpc>
              <a:buClr>
                <a:schemeClr val="tx1"/>
              </a:buClr>
              <a:buFontTx/>
              <a:buChar char="•"/>
            </a:pPr>
            <a:r>
              <a:rPr lang="en-US" sz="2800" smtClean="0">
                <a:latin typeface="Tahoma" pitchFamily="34" charset="0"/>
                <a:cs typeface="Arial" charset="0"/>
              </a:rPr>
              <a:t>Occurs after acute spinal cord injury</a:t>
            </a:r>
          </a:p>
          <a:p>
            <a:pPr eaLnBrk="1" hangingPunct="1">
              <a:lnSpc>
                <a:spcPct val="90000"/>
              </a:lnSpc>
              <a:buClr>
                <a:schemeClr val="tx1"/>
              </a:buClr>
              <a:buFontTx/>
              <a:buChar char="•"/>
            </a:pPr>
            <a:r>
              <a:rPr lang="en-US" sz="2800" smtClean="0">
                <a:latin typeface="Tahoma" pitchFamily="34" charset="0"/>
                <a:cs typeface="Arial" charset="0"/>
              </a:rPr>
              <a:t>Sympathetic outflow is disrupted leaving unopposed vagal tone</a:t>
            </a:r>
          </a:p>
          <a:p>
            <a:pPr eaLnBrk="1" hangingPunct="1">
              <a:lnSpc>
                <a:spcPct val="90000"/>
              </a:lnSpc>
              <a:buClr>
                <a:schemeClr val="tx1"/>
              </a:buClr>
              <a:buFontTx/>
              <a:buChar char="•"/>
            </a:pPr>
            <a:r>
              <a:rPr lang="en-US" sz="2800" smtClean="0">
                <a:latin typeface="Tahoma" pitchFamily="34" charset="0"/>
                <a:cs typeface="Arial" charset="0"/>
              </a:rPr>
              <a:t>Results in hypotension and bradycardia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Neurogenic Shock </a:t>
            </a:r>
          </a:p>
        </p:txBody>
      </p:sp>
      <p:sp>
        <p:nvSpPr>
          <p:cNvPr id="71683" name="Rectangle 2"/>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Loss of sympathetic tone results in warm and dry skin</a:t>
            </a:r>
          </a:p>
          <a:p>
            <a:pPr eaLnBrk="1" hangingPunct="1">
              <a:buClr>
                <a:schemeClr val="tx1"/>
              </a:buClr>
              <a:buFontTx/>
              <a:buChar char="•"/>
            </a:pPr>
            <a:r>
              <a:rPr lang="en-US" smtClean="0">
                <a:latin typeface="Tahoma" pitchFamily="34" charset="0"/>
                <a:cs typeface="Arial" charset="0"/>
              </a:rPr>
              <a:t>Shock usually lasts from 1 to 3 weeks</a:t>
            </a:r>
          </a:p>
          <a:p>
            <a:pPr eaLnBrk="1" hangingPunct="1">
              <a:buClr>
                <a:schemeClr val="tx1"/>
              </a:buClr>
              <a:buFontTx/>
              <a:buChar char="•"/>
            </a:pPr>
            <a:r>
              <a:rPr lang="en-US" smtClean="0">
                <a:latin typeface="Tahoma" pitchFamily="34" charset="0"/>
                <a:cs typeface="Arial" charset="0"/>
              </a:rPr>
              <a:t>Any injury above T1 can disrupt the entire sympathetic system</a:t>
            </a:r>
          </a:p>
          <a:p>
            <a:pPr lvl="1" eaLnBrk="1" hangingPunct="1">
              <a:buClr>
                <a:schemeClr val="tx1"/>
              </a:buClr>
              <a:buFontTx/>
              <a:buChar char="•"/>
            </a:pPr>
            <a:r>
              <a:rPr lang="en-US" smtClean="0">
                <a:latin typeface="Tahoma" pitchFamily="34" charset="0"/>
                <a:cs typeface="Arial" charset="0"/>
              </a:rPr>
              <a:t>Higher injuries = worse paralysis</a:t>
            </a:r>
          </a:p>
          <a:p>
            <a:pPr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Neurogenic Shock- Treatment</a:t>
            </a:r>
          </a:p>
        </p:txBody>
      </p:sp>
      <p:sp>
        <p:nvSpPr>
          <p:cNvPr id="72707" name="Rectangle 2"/>
          <p:cNvSpPr>
            <a:spLocks noGrp="1" noChangeArrowheads="1"/>
          </p:cNvSpPr>
          <p:nvPr>
            <p:ph idx="1"/>
          </p:nvPr>
        </p:nvSpPr>
        <p:spPr/>
        <p:txBody>
          <a:bodyPr/>
          <a:lstStyle/>
          <a:p>
            <a:pPr eaLnBrk="1" hangingPunct="1">
              <a:lnSpc>
                <a:spcPct val="80000"/>
              </a:lnSpc>
              <a:buClr>
                <a:schemeClr val="tx1"/>
              </a:buClr>
              <a:buFontTx/>
              <a:buChar char="•"/>
            </a:pPr>
            <a:r>
              <a:rPr lang="en-US" sz="2800" smtClean="0">
                <a:latin typeface="Tahoma" pitchFamily="34" charset="0"/>
                <a:cs typeface="Arial" charset="0"/>
              </a:rPr>
              <a:t>A,B,Cs</a:t>
            </a:r>
          </a:p>
          <a:p>
            <a:pPr lvl="1" eaLnBrk="1" hangingPunct="1">
              <a:lnSpc>
                <a:spcPct val="80000"/>
              </a:lnSpc>
              <a:buClr>
                <a:schemeClr val="tx1"/>
              </a:buClr>
              <a:buFontTx/>
              <a:buChar char="•"/>
            </a:pPr>
            <a:r>
              <a:rPr lang="en-US" sz="2400" smtClean="0">
                <a:latin typeface="Tahoma" pitchFamily="34" charset="0"/>
                <a:cs typeface="Arial" charset="0"/>
              </a:rPr>
              <a:t>Remember c-spine precautions</a:t>
            </a:r>
          </a:p>
          <a:p>
            <a:pPr eaLnBrk="1" hangingPunct="1">
              <a:lnSpc>
                <a:spcPct val="80000"/>
              </a:lnSpc>
              <a:buClr>
                <a:schemeClr val="tx1"/>
              </a:buClr>
              <a:buFontTx/>
              <a:buChar char="•"/>
            </a:pPr>
            <a:r>
              <a:rPr lang="en-US" sz="2800" smtClean="0">
                <a:latin typeface="Tahoma" pitchFamily="34" charset="0"/>
                <a:cs typeface="Arial" charset="0"/>
              </a:rPr>
              <a:t>Fluid resuscitation</a:t>
            </a:r>
          </a:p>
          <a:p>
            <a:pPr lvl="1" eaLnBrk="1" hangingPunct="1">
              <a:lnSpc>
                <a:spcPct val="80000"/>
              </a:lnSpc>
              <a:buClr>
                <a:schemeClr val="tx1"/>
              </a:buClr>
              <a:buFontTx/>
              <a:buChar char="•"/>
            </a:pPr>
            <a:r>
              <a:rPr lang="en-US" sz="2400" smtClean="0">
                <a:latin typeface="Tahoma" pitchFamily="34" charset="0"/>
                <a:cs typeface="Arial" charset="0"/>
              </a:rPr>
              <a:t>Keep MAP at 85-90 mm Hg for first 7 days</a:t>
            </a:r>
          </a:p>
          <a:p>
            <a:pPr lvl="1" eaLnBrk="1" hangingPunct="1">
              <a:lnSpc>
                <a:spcPct val="80000"/>
              </a:lnSpc>
              <a:buClr>
                <a:schemeClr val="tx1"/>
              </a:buClr>
              <a:buFontTx/>
              <a:buChar char="•"/>
            </a:pPr>
            <a:r>
              <a:rPr lang="en-US" sz="2400" smtClean="0">
                <a:latin typeface="Tahoma" pitchFamily="34" charset="0"/>
                <a:cs typeface="Arial" charset="0"/>
              </a:rPr>
              <a:t>Thought to minimize secondary cord injury</a:t>
            </a:r>
          </a:p>
          <a:p>
            <a:pPr lvl="1" eaLnBrk="1" hangingPunct="1">
              <a:lnSpc>
                <a:spcPct val="80000"/>
              </a:lnSpc>
              <a:buClr>
                <a:schemeClr val="tx1"/>
              </a:buClr>
              <a:buFontTx/>
              <a:buChar char="•"/>
            </a:pPr>
            <a:r>
              <a:rPr lang="en-US" sz="2400" smtClean="0">
                <a:latin typeface="Tahoma" pitchFamily="34" charset="0"/>
                <a:cs typeface="Arial" charset="0"/>
              </a:rPr>
              <a:t>If crystalloid is insufficient use vasopressors</a:t>
            </a:r>
          </a:p>
          <a:p>
            <a:pPr eaLnBrk="1" hangingPunct="1">
              <a:lnSpc>
                <a:spcPct val="80000"/>
              </a:lnSpc>
              <a:buClr>
                <a:schemeClr val="tx1"/>
              </a:buClr>
              <a:buFontTx/>
              <a:buChar char="•"/>
            </a:pPr>
            <a:r>
              <a:rPr lang="en-US" sz="2800" smtClean="0">
                <a:latin typeface="Tahoma" pitchFamily="34" charset="0"/>
                <a:cs typeface="Arial" charset="0"/>
              </a:rPr>
              <a:t>Search for other causes of hypotension</a:t>
            </a:r>
          </a:p>
          <a:p>
            <a:pPr eaLnBrk="1" hangingPunct="1">
              <a:lnSpc>
                <a:spcPct val="80000"/>
              </a:lnSpc>
              <a:buClr>
                <a:schemeClr val="tx1"/>
              </a:buClr>
              <a:buFontTx/>
              <a:buChar char="•"/>
            </a:pPr>
            <a:r>
              <a:rPr lang="en-US" sz="2800" smtClean="0">
                <a:latin typeface="Tahoma" pitchFamily="34" charset="0"/>
                <a:cs typeface="Arial" charset="0"/>
              </a:rPr>
              <a:t>For bradycardia</a:t>
            </a:r>
          </a:p>
          <a:p>
            <a:pPr lvl="1" eaLnBrk="1" hangingPunct="1">
              <a:lnSpc>
                <a:spcPct val="80000"/>
              </a:lnSpc>
              <a:buClr>
                <a:schemeClr val="tx1"/>
              </a:buClr>
              <a:buFontTx/>
              <a:buChar char="•"/>
            </a:pPr>
            <a:r>
              <a:rPr lang="en-US" sz="2400" smtClean="0">
                <a:latin typeface="Tahoma" pitchFamily="34" charset="0"/>
                <a:cs typeface="Arial" charset="0"/>
              </a:rPr>
              <a:t>Atropine</a:t>
            </a:r>
          </a:p>
          <a:p>
            <a:pPr lvl="1" eaLnBrk="1" hangingPunct="1">
              <a:lnSpc>
                <a:spcPct val="80000"/>
              </a:lnSpc>
              <a:buClr>
                <a:schemeClr val="tx1"/>
              </a:buClr>
              <a:buFontTx/>
              <a:buChar char="•"/>
            </a:pPr>
            <a:r>
              <a:rPr lang="en-US" sz="2400" smtClean="0">
                <a:latin typeface="Tahoma" pitchFamily="34" charset="0"/>
                <a:cs typeface="Arial" charset="0"/>
              </a:rPr>
              <a:t>Pacemaker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Neurogenic Shock- Treatment</a:t>
            </a:r>
          </a:p>
        </p:txBody>
      </p:sp>
      <p:sp>
        <p:nvSpPr>
          <p:cNvPr id="73731"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Methylprednisolone</a:t>
            </a:r>
          </a:p>
          <a:p>
            <a:pPr lvl="1" eaLnBrk="1" hangingPunct="1">
              <a:buClr>
                <a:schemeClr val="tx1"/>
              </a:buClr>
              <a:buFontTx/>
              <a:buChar char="•"/>
            </a:pPr>
            <a:r>
              <a:rPr lang="en-US" smtClean="0">
                <a:latin typeface="Tahoma" pitchFamily="34" charset="0"/>
                <a:cs typeface="Arial" charset="0"/>
              </a:rPr>
              <a:t>Used only for blunt spinal cord injury</a:t>
            </a:r>
          </a:p>
          <a:p>
            <a:pPr lvl="1" eaLnBrk="1" hangingPunct="1">
              <a:buClr>
                <a:schemeClr val="tx1"/>
              </a:buClr>
              <a:buFontTx/>
              <a:buChar char="•"/>
            </a:pPr>
            <a:r>
              <a:rPr lang="en-US" smtClean="0">
                <a:latin typeface="Tahoma" pitchFamily="34" charset="0"/>
                <a:cs typeface="Arial" charset="0"/>
              </a:rPr>
              <a:t>High dose therapy for 23 hours</a:t>
            </a:r>
          </a:p>
          <a:p>
            <a:pPr lvl="1" eaLnBrk="1" hangingPunct="1">
              <a:buClr>
                <a:schemeClr val="tx1"/>
              </a:buClr>
              <a:buFontTx/>
              <a:buChar char="•"/>
            </a:pPr>
            <a:r>
              <a:rPr lang="en-US" smtClean="0">
                <a:latin typeface="Tahoma" pitchFamily="34" charset="0"/>
                <a:cs typeface="Arial" charset="0"/>
              </a:rPr>
              <a:t>Must be started within 8 hours</a:t>
            </a:r>
          </a:p>
          <a:p>
            <a:pPr lvl="1" eaLnBrk="1" hangingPunct="1">
              <a:buClr>
                <a:schemeClr val="tx1"/>
              </a:buClr>
              <a:buFontTx/>
              <a:buChar char="•"/>
            </a:pPr>
            <a:r>
              <a:rPr lang="en-US" smtClean="0">
                <a:latin typeface="Tahoma" pitchFamily="34" charset="0"/>
                <a:cs typeface="Arial" charset="0"/>
              </a:rPr>
              <a:t>Controversial- Risk for infection, GI bleed</a:t>
            </a:r>
          </a:p>
          <a:p>
            <a:pPr lvl="1" eaLnBrk="1" hangingPunct="1">
              <a:buFont typeface="Wingdings" pitchFamily="2" charset="2"/>
              <a:buNone/>
            </a:pPr>
            <a:r>
              <a:rPr lang="en-US" smtClean="0">
                <a:latin typeface="Tahoma" pitchFamily="34" charset="0"/>
                <a:cs typeface="Arial" charset="0"/>
              </a:rPr>
              <a:t>	</a:t>
            </a:r>
          </a:p>
          <a:p>
            <a:pPr lvl="1" eaLnBrk="1" hangingPunct="1">
              <a:buFont typeface="Wingdings" pitchFamily="2" charset="2"/>
              <a:buNone/>
            </a:pPr>
            <a:endParaRPr lang="en-US"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Global Tissue Hypoxia</a:t>
            </a:r>
          </a:p>
        </p:txBody>
      </p:sp>
      <p:sp>
        <p:nvSpPr>
          <p:cNvPr id="14339" name="Rectangle 3"/>
          <p:cNvSpPr>
            <a:spLocks noGrp="1" noChangeArrowheads="1"/>
          </p:cNvSpPr>
          <p:nvPr>
            <p:ph type="body" sz="half" idx="1"/>
          </p:nvPr>
        </p:nvSpPr>
        <p:spPr>
          <a:xfrm>
            <a:off x="685800" y="2057400"/>
            <a:ext cx="8077200" cy="4419600"/>
          </a:xfrm>
        </p:spPr>
        <p:txBody>
          <a:bodyPr/>
          <a:lstStyle/>
          <a:p>
            <a:pPr eaLnBrk="1" hangingPunct="1">
              <a:buClr>
                <a:schemeClr val="tx1"/>
              </a:buClr>
              <a:buFontTx/>
              <a:buChar char="•"/>
            </a:pPr>
            <a:r>
              <a:rPr lang="en-US" smtClean="0">
                <a:latin typeface="Tahoma" pitchFamily="34" charset="0"/>
                <a:cs typeface="Arial" charset="0"/>
              </a:rPr>
              <a:t>Endothelial inflammation and disruption</a:t>
            </a:r>
          </a:p>
          <a:p>
            <a:pPr eaLnBrk="1" hangingPunct="1">
              <a:buClr>
                <a:schemeClr val="tx1"/>
              </a:buClr>
              <a:buFontTx/>
              <a:buChar char="•"/>
            </a:pPr>
            <a:r>
              <a:rPr lang="en-US" smtClean="0">
                <a:latin typeface="Tahoma" pitchFamily="34" charset="0"/>
                <a:cs typeface="Arial" charset="0"/>
              </a:rPr>
              <a:t>Inability of O2 delivery to meet demand</a:t>
            </a:r>
          </a:p>
          <a:p>
            <a:pPr eaLnBrk="1" hangingPunct="1">
              <a:buClr>
                <a:schemeClr val="tx1"/>
              </a:buClr>
              <a:buFontTx/>
              <a:buChar char="•"/>
            </a:pPr>
            <a:r>
              <a:rPr lang="en-US" smtClean="0">
                <a:latin typeface="Tahoma" pitchFamily="34" charset="0"/>
                <a:cs typeface="Arial" charset="0"/>
              </a:rPr>
              <a:t>Result: </a:t>
            </a:r>
          </a:p>
          <a:p>
            <a:pPr lvl="1" eaLnBrk="1" hangingPunct="1">
              <a:buClr>
                <a:schemeClr val="tx1"/>
              </a:buClr>
              <a:buFontTx/>
              <a:buChar char="•"/>
            </a:pPr>
            <a:r>
              <a:rPr lang="en-US" smtClean="0">
                <a:latin typeface="Tahoma" pitchFamily="34" charset="0"/>
                <a:cs typeface="Arial" charset="0"/>
              </a:rPr>
              <a:t>Lactic acidosis</a:t>
            </a:r>
          </a:p>
          <a:p>
            <a:pPr lvl="1" eaLnBrk="1" hangingPunct="1">
              <a:buClr>
                <a:schemeClr val="tx1"/>
              </a:buClr>
              <a:buFontTx/>
              <a:buChar char="•"/>
            </a:pPr>
            <a:r>
              <a:rPr lang="en-US" smtClean="0">
                <a:latin typeface="Tahoma" pitchFamily="34" charset="0"/>
                <a:cs typeface="Arial" charset="0"/>
              </a:rPr>
              <a:t>Cardiovascular insufficiency</a:t>
            </a:r>
          </a:p>
          <a:p>
            <a:pPr lvl="1" eaLnBrk="1" hangingPunct="1">
              <a:buClr>
                <a:schemeClr val="tx1"/>
              </a:buClr>
              <a:buFontTx/>
              <a:buChar char="•"/>
            </a:pPr>
            <a:r>
              <a:rPr lang="en-US" smtClean="0">
                <a:latin typeface="Tahoma" pitchFamily="34" charset="0"/>
                <a:cs typeface="Arial" charset="0"/>
              </a:rPr>
              <a:t>Increased metabolic demands</a:t>
            </a:r>
          </a:p>
          <a:p>
            <a:pPr lvl="1" eaLnBrk="1" hangingPunct="1"/>
            <a:endParaRPr lang="en-US" sz="2400" smtClean="0">
              <a:latin typeface="Tahoma" pitchFamily="34" charset="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25450" y="407988"/>
            <a:ext cx="8261350" cy="1039812"/>
          </a:xfrm>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What Type of Shock is This?</a:t>
            </a:r>
          </a:p>
        </p:txBody>
      </p:sp>
      <p:sp>
        <p:nvSpPr>
          <p:cNvPr id="74755" name="Rectangle 3"/>
          <p:cNvSpPr>
            <a:spLocks noGrp="1" noChangeArrowheads="1"/>
          </p:cNvSpPr>
          <p:nvPr>
            <p:ph sz="half" idx="1"/>
          </p:nvPr>
        </p:nvSpPr>
        <p:spPr>
          <a:xfrm>
            <a:off x="762000" y="2057400"/>
            <a:ext cx="4114800" cy="2438400"/>
          </a:xfrm>
        </p:spPr>
        <p:txBody>
          <a:bodyPr/>
          <a:lstStyle/>
          <a:p>
            <a:pPr eaLnBrk="1" hangingPunct="1">
              <a:buClr>
                <a:schemeClr val="tx1"/>
              </a:buClr>
              <a:buFontTx/>
              <a:buChar char="•"/>
            </a:pPr>
            <a:r>
              <a:rPr lang="en-US" sz="2000" smtClean="0">
                <a:latin typeface="Tahoma" pitchFamily="34" charset="0"/>
                <a:cs typeface="Arial" charset="0"/>
              </a:rPr>
              <a:t>A 24 yo M presents to the ED after an MVC c/o chest pain and difficulty breathing.  On PE, you note the pt to be tachycardic, hypotensive, hypoxic, and with decreased breath sounds on left</a:t>
            </a:r>
          </a:p>
        </p:txBody>
      </p:sp>
      <p:sp>
        <p:nvSpPr>
          <p:cNvPr id="74756" name="Rectangle 4"/>
          <p:cNvSpPr>
            <a:spLocks noGrp="1" noChangeArrowheads="1"/>
          </p:cNvSpPr>
          <p:nvPr>
            <p:ph sz="half" idx="2"/>
          </p:nvPr>
        </p:nvSpPr>
        <p:spPr>
          <a:xfrm>
            <a:off x="4648200" y="1719263"/>
            <a:ext cx="4038600" cy="4406900"/>
          </a:xfrm>
        </p:spPr>
        <p:txBody>
          <a:bodyPr/>
          <a:lstStyle/>
          <a:p>
            <a:pPr eaLnBrk="1" hangingPunct="1">
              <a:buClr>
                <a:schemeClr val="tx1"/>
              </a:buClr>
              <a:buFontTx/>
              <a:buNone/>
            </a:pPr>
            <a:r>
              <a:rPr lang="en-US" u="sng" smtClean="0">
                <a:latin typeface="Tahoma" pitchFamily="34" charset="0"/>
                <a:cs typeface="Arial" charset="0"/>
              </a:rPr>
              <a:t>Types of Shock</a:t>
            </a:r>
          </a:p>
          <a:p>
            <a:pPr eaLnBrk="1" hangingPunct="1">
              <a:buClr>
                <a:schemeClr val="tx1"/>
              </a:buClr>
              <a:buFontTx/>
              <a:buChar char="•"/>
            </a:pPr>
            <a:r>
              <a:rPr lang="en-US" smtClean="0">
                <a:latin typeface="Tahoma" pitchFamily="34" charset="0"/>
                <a:cs typeface="Arial" charset="0"/>
              </a:rPr>
              <a:t>Hypovolemic</a:t>
            </a:r>
          </a:p>
          <a:p>
            <a:pPr eaLnBrk="1" hangingPunct="1">
              <a:buClr>
                <a:schemeClr val="tx1"/>
              </a:buClr>
              <a:buFontTx/>
              <a:buChar char="•"/>
            </a:pPr>
            <a:r>
              <a:rPr lang="en-US" smtClean="0">
                <a:latin typeface="Tahoma" pitchFamily="34" charset="0"/>
                <a:cs typeface="Arial" charset="0"/>
              </a:rPr>
              <a:t>Septic</a:t>
            </a:r>
          </a:p>
          <a:p>
            <a:pPr eaLnBrk="1" hangingPunct="1">
              <a:buClr>
                <a:schemeClr val="tx1"/>
              </a:buClr>
              <a:buFontTx/>
              <a:buChar char="•"/>
            </a:pPr>
            <a:r>
              <a:rPr lang="en-US" smtClean="0">
                <a:latin typeface="Tahoma" pitchFamily="34" charset="0"/>
                <a:cs typeface="Arial" charset="0"/>
              </a:rPr>
              <a:t>Cardiogenic </a:t>
            </a:r>
          </a:p>
          <a:p>
            <a:pPr eaLnBrk="1" hangingPunct="1">
              <a:buClr>
                <a:schemeClr val="tx1"/>
              </a:buClr>
              <a:buFontTx/>
              <a:buChar char="•"/>
            </a:pPr>
            <a:r>
              <a:rPr lang="en-US" smtClean="0">
                <a:latin typeface="Tahoma" pitchFamily="34" charset="0"/>
                <a:cs typeface="Arial" charset="0"/>
              </a:rPr>
              <a:t>Anaphylactic</a:t>
            </a:r>
          </a:p>
          <a:p>
            <a:pPr eaLnBrk="1" hangingPunct="1">
              <a:buClr>
                <a:schemeClr val="tx1"/>
              </a:buClr>
              <a:buFontTx/>
              <a:buChar char="•"/>
            </a:pPr>
            <a:r>
              <a:rPr lang="en-US" smtClean="0">
                <a:latin typeface="Tahoma" pitchFamily="34" charset="0"/>
                <a:cs typeface="Arial" charset="0"/>
              </a:rPr>
              <a:t>Neurogenic </a:t>
            </a:r>
          </a:p>
          <a:p>
            <a:pPr eaLnBrk="1" hangingPunct="1">
              <a:buClr>
                <a:schemeClr val="tx1"/>
              </a:buClr>
              <a:buFontTx/>
              <a:buChar char="•"/>
            </a:pPr>
            <a:r>
              <a:rPr lang="en-US" smtClean="0">
                <a:latin typeface="Tahoma" pitchFamily="34" charset="0"/>
                <a:cs typeface="Arial" charset="0"/>
              </a:rPr>
              <a:t>Obstructive</a:t>
            </a:r>
          </a:p>
          <a:p>
            <a:pPr eaLnBrk="1" hangingPunct="1"/>
            <a:endParaRPr lang="en-US" smtClean="0">
              <a:latin typeface="Tahoma" pitchFamily="34" charset="0"/>
              <a:cs typeface="Arial" charset="0"/>
            </a:endParaRPr>
          </a:p>
        </p:txBody>
      </p:sp>
      <p:sp>
        <p:nvSpPr>
          <p:cNvPr id="287749" name="Text Box 5"/>
          <p:cNvSpPr txBox="1">
            <a:spLocks noChangeArrowheads="1"/>
          </p:cNvSpPr>
          <p:nvPr/>
        </p:nvSpPr>
        <p:spPr bwMode="auto">
          <a:xfrm>
            <a:off x="1431925" y="4756150"/>
            <a:ext cx="2474913" cy="641350"/>
          </a:xfrm>
          <a:prstGeom prst="rect">
            <a:avLst/>
          </a:prstGeom>
          <a:noFill/>
          <a:ln w="9525">
            <a:noFill/>
            <a:miter lim="800000"/>
            <a:headEnd/>
            <a:tailEnd/>
          </a:ln>
        </p:spPr>
        <p:txBody>
          <a:bodyPr wrap="none">
            <a:spAutoFit/>
          </a:bodyPr>
          <a:lstStyle/>
          <a:p>
            <a:pPr eaLnBrk="1" hangingPunct="1"/>
            <a:r>
              <a:rPr lang="en-US" sz="3600">
                <a:solidFill>
                  <a:schemeClr val="tx2"/>
                </a:solidFill>
              </a:rPr>
              <a:t>Obstructive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7749"/>
                                        </p:tgtEl>
                                        <p:attrNameLst>
                                          <p:attrName>style.visibility</p:attrName>
                                        </p:attrNameLst>
                                      </p:cBhvr>
                                      <p:to>
                                        <p:strVal val="visible"/>
                                      </p:to>
                                    </p:set>
                                    <p:anim calcmode="lin" valueType="num">
                                      <p:cBhvr additive="base">
                                        <p:cTn id="7" dur="500" fill="hold"/>
                                        <p:tgtEl>
                                          <p:spTgt spid="287749"/>
                                        </p:tgtEl>
                                        <p:attrNameLst>
                                          <p:attrName>ppt_x</p:attrName>
                                        </p:attrNameLst>
                                      </p:cBhvr>
                                      <p:tavLst>
                                        <p:tav tm="0">
                                          <p:val>
                                            <p:strVal val="0-#ppt_w/2"/>
                                          </p:val>
                                        </p:tav>
                                        <p:tav tm="100000">
                                          <p:val>
                                            <p:strVal val="#ppt_x"/>
                                          </p:val>
                                        </p:tav>
                                      </p:tavLst>
                                    </p:anim>
                                    <p:anim calcmode="lin" valueType="num">
                                      <p:cBhvr additive="base">
                                        <p:cTn id="8" dur="500" fill="hold"/>
                                        <p:tgtEl>
                                          <p:spTgt spid="287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Obstructive Shock</a:t>
            </a:r>
          </a:p>
        </p:txBody>
      </p:sp>
      <p:pic>
        <p:nvPicPr>
          <p:cNvPr id="75779" name="Picture 5" descr="pulmonary0706art"/>
          <p:cNvPicPr>
            <a:picLocks noChangeAspect="1" noChangeArrowheads="1"/>
          </p:cNvPicPr>
          <p:nvPr/>
        </p:nvPicPr>
        <p:blipFill>
          <a:blip r:embed="rId2"/>
          <a:srcRect/>
          <a:stretch>
            <a:fillRect/>
          </a:stretch>
        </p:blipFill>
        <p:spPr bwMode="auto">
          <a:xfrm>
            <a:off x="2514600" y="2057400"/>
            <a:ext cx="2989263" cy="433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Obstructive Shock</a:t>
            </a:r>
          </a:p>
        </p:txBody>
      </p:sp>
      <p:sp>
        <p:nvSpPr>
          <p:cNvPr id="76803"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Tension pneumothorax</a:t>
            </a:r>
          </a:p>
          <a:p>
            <a:pPr lvl="1" eaLnBrk="1" hangingPunct="1">
              <a:buClr>
                <a:schemeClr val="tx1"/>
              </a:buClr>
              <a:buFontTx/>
              <a:buChar char="•"/>
            </a:pPr>
            <a:r>
              <a:rPr lang="en-US" smtClean="0">
                <a:latin typeface="Tahoma" pitchFamily="34" charset="0"/>
                <a:cs typeface="Arial" charset="0"/>
              </a:rPr>
              <a:t>Air trapped in pleural space with 1 way valve, air/pressure builds up</a:t>
            </a:r>
          </a:p>
          <a:p>
            <a:pPr lvl="1" eaLnBrk="1" hangingPunct="1">
              <a:buClr>
                <a:schemeClr val="tx1"/>
              </a:buClr>
              <a:buFontTx/>
              <a:buChar char="•"/>
            </a:pPr>
            <a:r>
              <a:rPr lang="en-US" smtClean="0">
                <a:latin typeface="Tahoma" pitchFamily="34" charset="0"/>
                <a:cs typeface="Arial" charset="0"/>
              </a:rPr>
              <a:t>Mediastinum shifted impeding venous return</a:t>
            </a:r>
          </a:p>
          <a:p>
            <a:pPr lvl="1" eaLnBrk="1" hangingPunct="1">
              <a:buClr>
                <a:schemeClr val="tx1"/>
              </a:buClr>
              <a:buFontTx/>
              <a:buChar char="•"/>
            </a:pPr>
            <a:r>
              <a:rPr lang="en-US" smtClean="0">
                <a:latin typeface="Tahoma" pitchFamily="34" charset="0"/>
                <a:cs typeface="Arial" charset="0"/>
              </a:rPr>
              <a:t>Chest pain, SOB, decreased breath sounds</a:t>
            </a:r>
          </a:p>
          <a:p>
            <a:pPr lvl="1" eaLnBrk="1" hangingPunct="1">
              <a:buClr>
                <a:schemeClr val="tx1"/>
              </a:buClr>
              <a:buFontTx/>
              <a:buChar char="•"/>
            </a:pPr>
            <a:r>
              <a:rPr lang="en-US" smtClean="0">
                <a:latin typeface="Tahoma" pitchFamily="34" charset="0"/>
                <a:cs typeface="Arial" charset="0"/>
              </a:rPr>
              <a:t>No tests needed!</a:t>
            </a:r>
          </a:p>
          <a:p>
            <a:pPr lvl="1" eaLnBrk="1" hangingPunct="1">
              <a:buClr>
                <a:schemeClr val="tx1"/>
              </a:buClr>
              <a:buFontTx/>
              <a:buChar char="•"/>
            </a:pPr>
            <a:r>
              <a:rPr lang="en-US" smtClean="0">
                <a:latin typeface="Tahoma" pitchFamily="34" charset="0"/>
                <a:cs typeface="Arial" charset="0"/>
              </a:rPr>
              <a:t>Rx: Needle decompression, chest tube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Obstructive Shock</a:t>
            </a:r>
          </a:p>
        </p:txBody>
      </p:sp>
      <p:sp>
        <p:nvSpPr>
          <p:cNvPr id="77827"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Cardiac tamponade</a:t>
            </a:r>
          </a:p>
          <a:p>
            <a:pPr lvl="1" eaLnBrk="1" hangingPunct="1">
              <a:buClr>
                <a:schemeClr val="tx1"/>
              </a:buClr>
              <a:buFontTx/>
              <a:buChar char="•"/>
            </a:pPr>
            <a:r>
              <a:rPr lang="en-US" smtClean="0">
                <a:latin typeface="Tahoma" pitchFamily="34" charset="0"/>
                <a:cs typeface="Arial" charset="0"/>
              </a:rPr>
              <a:t>Blood in pericardial sac prevents venous return to and contraction of heart</a:t>
            </a:r>
          </a:p>
          <a:p>
            <a:pPr lvl="1" eaLnBrk="1" hangingPunct="1">
              <a:buClr>
                <a:schemeClr val="tx1"/>
              </a:buClr>
              <a:buFontTx/>
              <a:buChar char="•"/>
            </a:pPr>
            <a:r>
              <a:rPr lang="en-US" smtClean="0">
                <a:latin typeface="Tahoma" pitchFamily="34" charset="0"/>
                <a:cs typeface="Arial" charset="0"/>
              </a:rPr>
              <a:t>Related to trauma, pericarditis, MI</a:t>
            </a:r>
          </a:p>
          <a:p>
            <a:pPr lvl="1" eaLnBrk="1" hangingPunct="1">
              <a:buClr>
                <a:schemeClr val="tx1"/>
              </a:buClr>
              <a:buFontTx/>
              <a:buChar char="•"/>
            </a:pPr>
            <a:r>
              <a:rPr lang="en-US" smtClean="0">
                <a:latin typeface="Tahoma" pitchFamily="34" charset="0"/>
                <a:cs typeface="Arial" charset="0"/>
              </a:rPr>
              <a:t>Beck</a:t>
            </a:r>
            <a:r>
              <a:rPr lang="ja-JP" altLang="en-US" smtClean="0">
                <a:latin typeface="Tahoma" pitchFamily="34" charset="0"/>
                <a:cs typeface="Arial" charset="0"/>
              </a:rPr>
              <a:t>’</a:t>
            </a:r>
            <a:r>
              <a:rPr lang="en-US" altLang="ja-JP" smtClean="0">
                <a:latin typeface="Tahoma" pitchFamily="34" charset="0"/>
                <a:cs typeface="Arial" charset="0"/>
              </a:rPr>
              <a:t>s triad: hypotension, muffled heart sounds, JVD</a:t>
            </a:r>
          </a:p>
          <a:p>
            <a:pPr lvl="1" eaLnBrk="1" hangingPunct="1">
              <a:buClr>
                <a:schemeClr val="tx1"/>
              </a:buClr>
              <a:buFontTx/>
              <a:buChar char="•"/>
            </a:pPr>
            <a:r>
              <a:rPr lang="en-US" smtClean="0">
                <a:latin typeface="Tahoma" pitchFamily="34" charset="0"/>
                <a:cs typeface="Arial" charset="0"/>
              </a:rPr>
              <a:t>Diagnosis: large heart CXR, echo</a:t>
            </a:r>
          </a:p>
          <a:p>
            <a:pPr lvl="1" eaLnBrk="1" hangingPunct="1">
              <a:buClr>
                <a:schemeClr val="tx1"/>
              </a:buClr>
              <a:buFontTx/>
              <a:buChar char="•"/>
            </a:pPr>
            <a:r>
              <a:rPr lang="en-US" smtClean="0">
                <a:latin typeface="Tahoma" pitchFamily="34" charset="0"/>
                <a:cs typeface="Arial" charset="0"/>
              </a:rPr>
              <a:t>Rx: Pericardiocentisis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Obstructive Shock</a:t>
            </a:r>
          </a:p>
        </p:txBody>
      </p:sp>
      <p:sp>
        <p:nvSpPr>
          <p:cNvPr id="78851"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Pulmonary embolism</a:t>
            </a:r>
          </a:p>
          <a:p>
            <a:pPr lvl="1" eaLnBrk="1" hangingPunct="1">
              <a:buClr>
                <a:schemeClr val="tx1"/>
              </a:buClr>
              <a:buFontTx/>
              <a:buChar char="•"/>
            </a:pPr>
            <a:r>
              <a:rPr lang="en-US" smtClean="0">
                <a:latin typeface="Tahoma" pitchFamily="34" charset="0"/>
                <a:cs typeface="Arial" charset="0"/>
              </a:rPr>
              <a:t>Virscow triad: hypercoaguable, venous injury, venostasis</a:t>
            </a:r>
          </a:p>
          <a:p>
            <a:pPr lvl="1" eaLnBrk="1" hangingPunct="1">
              <a:buClr>
                <a:schemeClr val="tx1"/>
              </a:buClr>
              <a:buFontTx/>
              <a:buChar char="•"/>
            </a:pPr>
            <a:r>
              <a:rPr lang="en-US" smtClean="0">
                <a:latin typeface="Tahoma" pitchFamily="34" charset="0"/>
                <a:cs typeface="Arial" charset="0"/>
              </a:rPr>
              <a:t>Signs: Tachypnea, tachycardia, hypoxia</a:t>
            </a:r>
          </a:p>
          <a:p>
            <a:pPr lvl="1" eaLnBrk="1" hangingPunct="1">
              <a:buClr>
                <a:schemeClr val="tx1"/>
              </a:buClr>
              <a:buFontTx/>
              <a:buChar char="•"/>
            </a:pPr>
            <a:r>
              <a:rPr lang="en-US" smtClean="0">
                <a:latin typeface="Tahoma" pitchFamily="34" charset="0"/>
                <a:cs typeface="Arial" charset="0"/>
              </a:rPr>
              <a:t>Low risk: D-dimer</a:t>
            </a:r>
          </a:p>
          <a:p>
            <a:pPr lvl="1" eaLnBrk="1" hangingPunct="1">
              <a:buClr>
                <a:schemeClr val="tx1"/>
              </a:buClr>
              <a:buFontTx/>
              <a:buChar char="•"/>
            </a:pPr>
            <a:r>
              <a:rPr lang="en-US" smtClean="0">
                <a:latin typeface="Tahoma" pitchFamily="34" charset="0"/>
                <a:cs typeface="Arial" charset="0"/>
              </a:rPr>
              <a:t>Higher risk: CT chest or VQ scan</a:t>
            </a:r>
          </a:p>
          <a:p>
            <a:pPr lvl="1" eaLnBrk="1" hangingPunct="1">
              <a:buClr>
                <a:schemeClr val="tx1"/>
              </a:buClr>
              <a:buFontTx/>
              <a:buChar char="•"/>
            </a:pPr>
            <a:r>
              <a:rPr lang="en-US" smtClean="0">
                <a:latin typeface="Tahoma" pitchFamily="34" charset="0"/>
                <a:cs typeface="Arial" charset="0"/>
              </a:rPr>
              <a:t>Rx: Heparin, consider thrombolytics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en-US">
                <a:solidFill>
                  <a:schemeClr val="accent1">
                    <a:lumMod val="75000"/>
                  </a:schemeClr>
                </a:solidFill>
                <a:latin typeface="Tahoma" charset="0"/>
                <a:ea typeface="+mj-ea"/>
                <a:cs typeface="Arial" charset="0"/>
              </a:rPr>
              <a:t>Obstructive Shock</a:t>
            </a:r>
          </a:p>
        </p:txBody>
      </p:sp>
      <p:sp>
        <p:nvSpPr>
          <p:cNvPr id="79875"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Aortic stenosis</a:t>
            </a:r>
          </a:p>
          <a:p>
            <a:pPr lvl="1" eaLnBrk="1" hangingPunct="1">
              <a:buClr>
                <a:schemeClr val="tx1"/>
              </a:buClr>
              <a:buFontTx/>
              <a:buChar char="•"/>
            </a:pPr>
            <a:r>
              <a:rPr lang="en-US" smtClean="0">
                <a:latin typeface="Tahoma" pitchFamily="34" charset="0"/>
                <a:cs typeface="Arial" charset="0"/>
              </a:rPr>
              <a:t>Resistance to systolic ejection causes decreased cardiac function</a:t>
            </a:r>
          </a:p>
          <a:p>
            <a:pPr lvl="1" eaLnBrk="1" hangingPunct="1">
              <a:buClr>
                <a:schemeClr val="tx1"/>
              </a:buClr>
              <a:buFontTx/>
              <a:buChar char="•"/>
            </a:pPr>
            <a:r>
              <a:rPr lang="en-US" smtClean="0">
                <a:latin typeface="Tahoma" pitchFamily="34" charset="0"/>
                <a:cs typeface="Arial" charset="0"/>
              </a:rPr>
              <a:t>Chest pain with syncope</a:t>
            </a:r>
          </a:p>
          <a:p>
            <a:pPr lvl="1" eaLnBrk="1" hangingPunct="1">
              <a:buClr>
                <a:schemeClr val="tx1"/>
              </a:buClr>
              <a:buFontTx/>
              <a:buChar char="•"/>
            </a:pPr>
            <a:r>
              <a:rPr lang="en-US" smtClean="0">
                <a:latin typeface="Tahoma" pitchFamily="34" charset="0"/>
                <a:cs typeface="Arial" charset="0"/>
              </a:rPr>
              <a:t>Systolic ejection murmur</a:t>
            </a:r>
          </a:p>
          <a:p>
            <a:pPr lvl="1" eaLnBrk="1" hangingPunct="1">
              <a:buClr>
                <a:schemeClr val="tx1"/>
              </a:buClr>
              <a:buFontTx/>
              <a:buChar char="•"/>
            </a:pPr>
            <a:r>
              <a:rPr lang="en-US" smtClean="0">
                <a:latin typeface="Tahoma" pitchFamily="34" charset="0"/>
                <a:cs typeface="Arial" charset="0"/>
              </a:rPr>
              <a:t>Diagnosed with echo</a:t>
            </a:r>
          </a:p>
          <a:p>
            <a:pPr lvl="1" eaLnBrk="1" hangingPunct="1">
              <a:buClr>
                <a:schemeClr val="tx1"/>
              </a:buClr>
              <a:buFontTx/>
              <a:buChar char="•"/>
            </a:pPr>
            <a:r>
              <a:rPr lang="en-US" smtClean="0">
                <a:latin typeface="Tahoma" pitchFamily="34" charset="0"/>
                <a:cs typeface="Arial" charset="0"/>
              </a:rPr>
              <a:t>Vasodilators (NTG) will drop pressure!</a:t>
            </a:r>
          </a:p>
          <a:p>
            <a:pPr lvl="1" eaLnBrk="1" hangingPunct="1">
              <a:buClr>
                <a:schemeClr val="tx1"/>
              </a:buClr>
              <a:buFontTx/>
              <a:buChar char="•"/>
            </a:pPr>
            <a:r>
              <a:rPr lang="en-US" smtClean="0">
                <a:latin typeface="Tahoma" pitchFamily="34" charset="0"/>
                <a:cs typeface="Arial" charset="0"/>
              </a:rPr>
              <a:t>Rx: Valve surgery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50938" y="609600"/>
            <a:ext cx="7793037" cy="533400"/>
          </a:xfrm>
          <a:extLst>
            <a:ext uri="{909E8E84-426E-40dd-AFC4-6F175D3DCCD1}"/>
            <a:ext uri="{91240B29-F687-4f45-9708-019B960494DF}"/>
          </a:extLst>
        </p:spPr>
        <p:txBody>
          <a:bodyPr>
            <a:normAutofit fontScale="90000"/>
          </a:bodyPr>
          <a:lstStyle/>
          <a:p>
            <a:pPr eaLnBrk="1" fontAlgn="auto" hangingPunct="1">
              <a:lnSpc>
                <a:spcPct val="85000"/>
              </a:lnSpc>
              <a:spcAft>
                <a:spcPts val="0"/>
              </a:spcAft>
              <a:defRPr/>
            </a:pPr>
            <a:r>
              <a:rPr lang="en-US" sz="4800" dirty="0" smtClean="0">
                <a:solidFill>
                  <a:schemeClr val="tx1"/>
                </a:solidFill>
                <a:ea typeface="+mj-ea"/>
                <a:cs typeface="+mj-cs"/>
              </a:rPr>
              <a:t>Review</a:t>
            </a:r>
            <a:endParaRPr lang="en-US" sz="4800" dirty="0">
              <a:solidFill>
                <a:schemeClr val="tx1"/>
              </a:solidFill>
              <a:ea typeface="+mj-ea"/>
              <a:cs typeface="+mj-cs"/>
            </a:endParaRPr>
          </a:p>
        </p:txBody>
      </p:sp>
      <p:sp>
        <p:nvSpPr>
          <p:cNvPr id="80899" name="Rectangle 3"/>
          <p:cNvSpPr>
            <a:spLocks noGrp="1" noChangeArrowheads="1"/>
          </p:cNvSpPr>
          <p:nvPr>
            <p:ph idx="1"/>
          </p:nvPr>
        </p:nvSpPr>
        <p:spPr/>
        <p:txBody>
          <a:bodyPr rIns="228600"/>
          <a:lstStyle/>
          <a:p>
            <a:pPr marL="457200" indent="-457200" eaLnBrk="1" hangingPunct="1">
              <a:spcBef>
                <a:spcPct val="35000"/>
              </a:spcBef>
              <a:buFont typeface="Arial" charset="0"/>
              <a:buAutoNum type="arabicPeriod"/>
            </a:pPr>
            <a:r>
              <a:rPr lang="en-US" smtClean="0">
                <a:solidFill>
                  <a:srgbClr val="000000"/>
                </a:solidFill>
              </a:rPr>
              <a:t>The term </a:t>
            </a:r>
            <a:r>
              <a:rPr lang="ja-JP" altLang="en-US" smtClean="0">
                <a:solidFill>
                  <a:srgbClr val="000000"/>
                </a:solidFill>
                <a:ea typeface="MS Gothic" pitchFamily="49" charset="-128"/>
              </a:rPr>
              <a:t>“</a:t>
            </a:r>
            <a:r>
              <a:rPr lang="en-US" altLang="ja-JP" smtClean="0">
                <a:solidFill>
                  <a:srgbClr val="000000"/>
                </a:solidFill>
              </a:rPr>
              <a:t>shock</a:t>
            </a:r>
            <a:r>
              <a:rPr lang="ja-JP" altLang="en-US" smtClean="0">
                <a:solidFill>
                  <a:srgbClr val="000000"/>
                </a:solidFill>
                <a:ea typeface="MS Gothic" pitchFamily="49" charset="-128"/>
              </a:rPr>
              <a:t>”</a:t>
            </a:r>
            <a:r>
              <a:rPr lang="en-US" altLang="ja-JP" smtClean="0">
                <a:solidFill>
                  <a:srgbClr val="000000"/>
                </a:solidFill>
              </a:rPr>
              <a:t> is MOST accurately defined as:</a:t>
            </a:r>
          </a:p>
          <a:p>
            <a:pPr marL="1016000" lvl="1" indent="-444500" eaLnBrk="1" hangingPunct="1">
              <a:spcBef>
                <a:spcPct val="35000"/>
              </a:spcBef>
              <a:buFont typeface="Arial" charset="0"/>
              <a:buAutoNum type="alphaUcPeriod"/>
            </a:pPr>
            <a:r>
              <a:rPr lang="en-US" smtClean="0">
                <a:solidFill>
                  <a:srgbClr val="000000"/>
                </a:solidFill>
              </a:rPr>
              <a:t>a decreased supply of oxygen to the brain.</a:t>
            </a:r>
          </a:p>
          <a:p>
            <a:pPr marL="1016000" lvl="1" indent="-444500" eaLnBrk="1" hangingPunct="1">
              <a:spcBef>
                <a:spcPct val="35000"/>
              </a:spcBef>
              <a:buFont typeface="Arial" charset="0"/>
              <a:buAutoNum type="alphaUcPeriod"/>
            </a:pPr>
            <a:r>
              <a:rPr lang="en-US" smtClean="0">
                <a:solidFill>
                  <a:srgbClr val="000000"/>
                </a:solidFill>
              </a:rPr>
              <a:t>cardiovascular collapse leading to inadequate perfusion.</a:t>
            </a:r>
          </a:p>
          <a:p>
            <a:pPr marL="1016000" lvl="1" indent="-444500" eaLnBrk="1" hangingPunct="1">
              <a:spcBef>
                <a:spcPct val="35000"/>
              </a:spcBef>
              <a:buFont typeface="Arial" charset="0"/>
              <a:buAutoNum type="alphaUcPeriod"/>
            </a:pPr>
            <a:r>
              <a:rPr lang="en-US" smtClean="0">
                <a:solidFill>
                  <a:srgbClr val="000000"/>
                </a:solidFill>
              </a:rPr>
              <a:t>decreased circulation of blood within the venous circulation.</a:t>
            </a:r>
          </a:p>
          <a:p>
            <a:pPr marL="1016000" lvl="1" indent="-444500" eaLnBrk="1" hangingPunct="1">
              <a:spcBef>
                <a:spcPct val="35000"/>
              </a:spcBef>
              <a:buFont typeface="Arial" charset="0"/>
              <a:buAutoNum type="alphaUcPeriod"/>
            </a:pPr>
            <a:r>
              <a:rPr lang="en-US" smtClean="0">
                <a:solidFill>
                  <a:srgbClr val="000000"/>
                </a:solidFill>
              </a:rPr>
              <a:t>decreased function of the respiratory system leading to hypoxia.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extLst>
            <a:ext uri="{909E8E84-426E-40dd-AFC4-6F175D3DCCD1}"/>
            <a:ext uri="{91240B29-F687-4f45-9708-019B960494DF}"/>
          </a:extLst>
        </p:spPr>
        <p:txBody>
          <a:bodyPr/>
          <a:lstStyle/>
          <a:p>
            <a:pPr eaLnBrk="1" fontAlgn="auto" hangingPunct="1">
              <a:lnSpc>
                <a:spcPct val="85000"/>
              </a:lnSpc>
              <a:spcAft>
                <a:spcPts val="0"/>
              </a:spcAft>
              <a:defRPr/>
            </a:pPr>
            <a:r>
              <a:rPr lang="en-US">
                <a:solidFill>
                  <a:srgbClr val="FFFFFF"/>
                </a:solidFill>
                <a:ea typeface="+mj-ea"/>
                <a:cs typeface="+mj-cs"/>
              </a:rPr>
              <a:t>Review</a:t>
            </a:r>
          </a:p>
        </p:txBody>
      </p:sp>
      <p:sp>
        <p:nvSpPr>
          <p:cNvPr id="81923" name="Rectangle 3"/>
          <p:cNvSpPr>
            <a:spLocks noGrp="1" noChangeArrowheads="1"/>
          </p:cNvSpPr>
          <p:nvPr>
            <p:ph idx="1"/>
          </p:nvPr>
        </p:nvSpPr>
        <p:spPr/>
        <p:txBody>
          <a:bodyPr rIns="228600"/>
          <a:lstStyle/>
          <a:p>
            <a:pPr marL="457200" indent="-457200" eaLnBrk="1" hangingPunct="1">
              <a:spcBef>
                <a:spcPct val="35000"/>
              </a:spcBef>
              <a:buFont typeface="Arial" charset="0"/>
              <a:buAutoNum type="arabicPeriod" startAt="3"/>
            </a:pPr>
            <a:r>
              <a:rPr lang="en-US" smtClean="0">
                <a:solidFill>
                  <a:srgbClr val="000000"/>
                </a:solidFill>
              </a:rPr>
              <a:t>Signs of compensated shock include all of the following, EXCEPT:</a:t>
            </a:r>
          </a:p>
          <a:p>
            <a:pPr marL="1016000" lvl="1" indent="-444500" eaLnBrk="1" hangingPunct="1">
              <a:spcBef>
                <a:spcPct val="35000"/>
              </a:spcBef>
              <a:buFont typeface="Arial" charset="0"/>
              <a:buAutoNum type="alphaUcPeriod"/>
            </a:pPr>
            <a:r>
              <a:rPr lang="en-US" smtClean="0">
                <a:solidFill>
                  <a:srgbClr val="000000"/>
                </a:solidFill>
              </a:rPr>
              <a:t>restlessness or anxiety.</a:t>
            </a:r>
          </a:p>
          <a:p>
            <a:pPr marL="1016000" lvl="1" indent="-444500" eaLnBrk="1" hangingPunct="1">
              <a:spcBef>
                <a:spcPct val="35000"/>
              </a:spcBef>
              <a:buFont typeface="Arial" charset="0"/>
              <a:buAutoNum type="alphaUcPeriod"/>
            </a:pPr>
            <a:r>
              <a:rPr lang="en-US" smtClean="0">
                <a:solidFill>
                  <a:srgbClr val="000000"/>
                </a:solidFill>
              </a:rPr>
              <a:t>pale, cool, clammy skin.</a:t>
            </a:r>
          </a:p>
          <a:p>
            <a:pPr marL="1016000" lvl="1" indent="-444500" eaLnBrk="1" hangingPunct="1">
              <a:spcBef>
                <a:spcPct val="35000"/>
              </a:spcBef>
              <a:buFont typeface="Arial" charset="0"/>
              <a:buAutoNum type="alphaUcPeriod"/>
            </a:pPr>
            <a:r>
              <a:rPr lang="en-US" smtClean="0">
                <a:solidFill>
                  <a:srgbClr val="000000"/>
                </a:solidFill>
              </a:rPr>
              <a:t>a feeling of impending doom.</a:t>
            </a:r>
          </a:p>
          <a:p>
            <a:pPr marL="1016000" lvl="1" indent="-444500" eaLnBrk="1" hangingPunct="1">
              <a:spcBef>
                <a:spcPct val="35000"/>
              </a:spcBef>
              <a:buFont typeface="Arial" charset="0"/>
              <a:buAutoNum type="alphaUcPeriod"/>
            </a:pPr>
            <a:r>
              <a:rPr lang="en-US" smtClean="0">
                <a:solidFill>
                  <a:srgbClr val="000000"/>
                </a:solidFill>
              </a:rPr>
              <a:t>weak or absent peripheral pulses.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extLst>
            <a:ext uri="{909E8E84-426E-40dd-AFC4-6F175D3DCCD1}"/>
            <a:ext uri="{91240B29-F687-4f45-9708-019B960494DF}"/>
          </a:extLst>
        </p:spPr>
        <p:txBody>
          <a:bodyPr/>
          <a:lstStyle/>
          <a:p>
            <a:pPr eaLnBrk="1" fontAlgn="auto" hangingPunct="1">
              <a:lnSpc>
                <a:spcPct val="85000"/>
              </a:lnSpc>
              <a:spcAft>
                <a:spcPts val="0"/>
              </a:spcAft>
              <a:defRPr/>
            </a:pPr>
            <a:r>
              <a:rPr lang="en-US">
                <a:solidFill>
                  <a:srgbClr val="FFFFFF"/>
                </a:solidFill>
                <a:ea typeface="+mj-ea"/>
                <a:cs typeface="+mj-cs"/>
              </a:rPr>
              <a:t>Review</a:t>
            </a:r>
          </a:p>
        </p:txBody>
      </p:sp>
      <p:sp>
        <p:nvSpPr>
          <p:cNvPr id="82947" name="Rectangle 3"/>
          <p:cNvSpPr>
            <a:spLocks noGrp="1" noChangeArrowheads="1"/>
          </p:cNvSpPr>
          <p:nvPr>
            <p:ph idx="1"/>
          </p:nvPr>
        </p:nvSpPr>
        <p:spPr/>
        <p:txBody>
          <a:bodyPr rIns="228600"/>
          <a:lstStyle/>
          <a:p>
            <a:pPr marL="457200" indent="-457200" eaLnBrk="1" hangingPunct="1">
              <a:spcBef>
                <a:spcPct val="35000"/>
              </a:spcBef>
              <a:buFont typeface="Arial" charset="0"/>
              <a:buAutoNum type="arabicPeriod" startAt="6"/>
            </a:pPr>
            <a:r>
              <a:rPr lang="en-US" smtClean="0">
                <a:solidFill>
                  <a:srgbClr val="000000"/>
                </a:solidFill>
              </a:rPr>
              <a:t>A 60-year-old woman presents with a </a:t>
            </a:r>
            <a:br>
              <a:rPr lang="en-US" smtClean="0">
                <a:solidFill>
                  <a:srgbClr val="000000"/>
                </a:solidFill>
              </a:rPr>
            </a:br>
            <a:r>
              <a:rPr lang="en-US" smtClean="0">
                <a:solidFill>
                  <a:srgbClr val="000000"/>
                </a:solidFill>
              </a:rPr>
              <a:t>BP of 80/60 mm Hg, a pulse rate of </a:t>
            </a:r>
            <a:br>
              <a:rPr lang="en-US" smtClean="0">
                <a:solidFill>
                  <a:srgbClr val="000000"/>
                </a:solidFill>
              </a:rPr>
            </a:br>
            <a:r>
              <a:rPr lang="en-US" smtClean="0">
                <a:solidFill>
                  <a:srgbClr val="000000"/>
                </a:solidFill>
              </a:rPr>
              <a:t>110 beats/min, mottled skin, and a temperature of 103.9°F. She is MOST likely experiencing:</a:t>
            </a:r>
          </a:p>
          <a:p>
            <a:pPr marL="1016000" lvl="1" indent="-444500" eaLnBrk="1" hangingPunct="1">
              <a:spcBef>
                <a:spcPct val="35000"/>
              </a:spcBef>
              <a:buFont typeface="Arial" charset="0"/>
              <a:buAutoNum type="alphaUcPeriod"/>
            </a:pPr>
            <a:r>
              <a:rPr lang="en-US" smtClean="0">
                <a:solidFill>
                  <a:srgbClr val="000000"/>
                </a:solidFill>
              </a:rPr>
              <a:t>septic shock. </a:t>
            </a:r>
          </a:p>
          <a:p>
            <a:pPr marL="1016000" lvl="1" indent="-444500" eaLnBrk="1" hangingPunct="1">
              <a:spcBef>
                <a:spcPct val="35000"/>
              </a:spcBef>
              <a:buFont typeface="Arial" charset="0"/>
              <a:buAutoNum type="alphaUcPeriod"/>
            </a:pPr>
            <a:r>
              <a:rPr lang="en-US" smtClean="0">
                <a:solidFill>
                  <a:srgbClr val="000000"/>
                </a:solidFill>
              </a:rPr>
              <a:t>neurogenic shock. </a:t>
            </a:r>
          </a:p>
          <a:p>
            <a:pPr marL="1016000" lvl="1" indent="-444500" eaLnBrk="1" hangingPunct="1">
              <a:spcBef>
                <a:spcPct val="35000"/>
              </a:spcBef>
              <a:buFont typeface="Arial" charset="0"/>
              <a:buAutoNum type="alphaUcPeriod"/>
            </a:pPr>
            <a:r>
              <a:rPr lang="en-US" smtClean="0">
                <a:solidFill>
                  <a:srgbClr val="000000"/>
                </a:solidFill>
              </a:rPr>
              <a:t>profound heart failure. </a:t>
            </a:r>
          </a:p>
          <a:p>
            <a:pPr marL="1016000" lvl="1" indent="-444500" eaLnBrk="1" hangingPunct="1">
              <a:spcBef>
                <a:spcPct val="35000"/>
              </a:spcBef>
              <a:buFont typeface="Arial" charset="0"/>
              <a:buAutoNum type="alphaUcPeriod"/>
            </a:pPr>
            <a:r>
              <a:rPr lang="en-US" smtClean="0">
                <a:solidFill>
                  <a:srgbClr val="000000"/>
                </a:solidFill>
              </a:rPr>
              <a:t>a severe viral infection.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subTitle" idx="1"/>
          </p:nvPr>
        </p:nvSpPr>
        <p:spPr>
          <a:xfrm>
            <a:off x="642938" y="4648200"/>
            <a:ext cx="6553200" cy="457200"/>
          </a:xfrm>
        </p:spPr>
        <p:txBody>
          <a:bodyPr rtlCol="0">
            <a:normAutofit fontScale="77500" lnSpcReduction="20000"/>
          </a:bodyPr>
          <a:lstStyle/>
          <a:p>
            <a:pPr eaLnBrk="1" fontAlgn="auto" hangingPunct="1">
              <a:spcAft>
                <a:spcPts val="0"/>
              </a:spcAft>
              <a:buFont typeface="Wingdings" charset="0"/>
              <a:buNone/>
              <a:defRPr/>
            </a:pPr>
            <a:r>
              <a:rPr lang="en-US" sz="3600">
                <a:latin typeface="Tahoma" charset="0"/>
                <a:ea typeface="+mn-ea"/>
                <a:cs typeface="Arial" charset="0"/>
              </a:rPr>
              <a:t>Any Questions?</a:t>
            </a:r>
          </a:p>
        </p:txBody>
      </p:sp>
      <p:sp>
        <p:nvSpPr>
          <p:cNvPr id="106498" name="Rectangle 2"/>
          <p:cNvSpPr>
            <a:spLocks noGrp="1" noChangeArrowheads="1"/>
          </p:cNvSpPr>
          <p:nvPr>
            <p:ph type="ctrTitle"/>
          </p:nvPr>
        </p:nvSpPr>
        <p:spPr>
          <a:xfrm>
            <a:off x="604838" y="3227388"/>
            <a:ext cx="6629400" cy="1219200"/>
          </a:xfrm>
        </p:spPr>
        <p:txBody>
          <a:bodyPr/>
          <a:lstStyle/>
          <a:p>
            <a:pPr eaLnBrk="1" fontAlgn="auto" hangingPunct="1">
              <a:spcAft>
                <a:spcPts val="0"/>
              </a:spcAft>
              <a:defRPr/>
            </a:pPr>
            <a:r>
              <a:rPr lang="en-US">
                <a:latin typeface="Tahoma" charset="0"/>
                <a:ea typeface="+mj-ea"/>
                <a:cs typeface="Arial" charset="0"/>
              </a:rPr>
              <a:t>             </a:t>
            </a:r>
            <a:r>
              <a:rPr lang="en-US" sz="4800">
                <a:latin typeface="Tahoma" charset="0"/>
                <a:ea typeface="+mj-ea"/>
                <a:cs typeface="Arial" charset="0"/>
              </a:rPr>
              <a:t>The End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fontAlgn="auto" hangingPunct="1">
              <a:spcAft>
                <a:spcPts val="0"/>
              </a:spcAft>
              <a:defRPr/>
            </a:pPr>
            <a:r>
              <a:rPr lang="en-US">
                <a:solidFill>
                  <a:schemeClr val="accent1">
                    <a:lumMod val="75000"/>
                  </a:schemeClr>
                </a:solidFill>
                <a:latin typeface="Tahoma" charset="0"/>
                <a:ea typeface="+mj-ea"/>
                <a:cs typeface="Arial" charset="0"/>
              </a:rPr>
              <a:t>Multiorgan Dysfunction</a:t>
            </a:r>
            <a:br>
              <a:rPr lang="en-US">
                <a:solidFill>
                  <a:schemeClr val="accent1">
                    <a:lumMod val="75000"/>
                  </a:schemeClr>
                </a:solidFill>
                <a:latin typeface="Tahoma" charset="0"/>
                <a:ea typeface="+mj-ea"/>
                <a:cs typeface="Arial" charset="0"/>
              </a:rPr>
            </a:br>
            <a:r>
              <a:rPr lang="en-US">
                <a:solidFill>
                  <a:schemeClr val="accent1">
                    <a:lumMod val="75000"/>
                  </a:schemeClr>
                </a:solidFill>
                <a:latin typeface="Tahoma" charset="0"/>
                <a:ea typeface="+mj-ea"/>
                <a:cs typeface="Arial" charset="0"/>
              </a:rPr>
              <a:t>Syndrome (MODS)</a:t>
            </a:r>
          </a:p>
        </p:txBody>
      </p:sp>
      <p:sp>
        <p:nvSpPr>
          <p:cNvPr id="15363" name="Rectangle 3"/>
          <p:cNvSpPr>
            <a:spLocks noGrp="1" noChangeArrowheads="1"/>
          </p:cNvSpPr>
          <p:nvPr>
            <p:ph idx="1"/>
          </p:nvPr>
        </p:nvSpPr>
        <p:spPr/>
        <p:txBody>
          <a:bodyPr/>
          <a:lstStyle/>
          <a:p>
            <a:pPr eaLnBrk="1" hangingPunct="1">
              <a:buClr>
                <a:schemeClr val="tx1"/>
              </a:buClr>
              <a:buFontTx/>
              <a:buChar char="•"/>
            </a:pPr>
            <a:r>
              <a:rPr lang="en-US" smtClean="0">
                <a:latin typeface="Tahoma" pitchFamily="34" charset="0"/>
                <a:cs typeface="Arial" charset="0"/>
              </a:rPr>
              <a:t>Progression of physiologic effects as shock ensues</a:t>
            </a:r>
          </a:p>
          <a:p>
            <a:pPr lvl="1" eaLnBrk="1" hangingPunct="1">
              <a:buClr>
                <a:schemeClr val="tx1"/>
              </a:buClr>
              <a:buFontTx/>
              <a:buChar char="•"/>
            </a:pPr>
            <a:r>
              <a:rPr lang="en-US" smtClean="0">
                <a:latin typeface="Tahoma" pitchFamily="34" charset="0"/>
                <a:cs typeface="Arial" charset="0"/>
              </a:rPr>
              <a:t>Cardiac depression</a:t>
            </a:r>
          </a:p>
          <a:p>
            <a:pPr lvl="1" eaLnBrk="1" hangingPunct="1">
              <a:buClr>
                <a:schemeClr val="tx1"/>
              </a:buClr>
              <a:buFontTx/>
              <a:buChar char="•"/>
            </a:pPr>
            <a:r>
              <a:rPr lang="en-US" smtClean="0">
                <a:latin typeface="Tahoma" pitchFamily="34" charset="0"/>
                <a:cs typeface="Arial" charset="0"/>
              </a:rPr>
              <a:t>Respiratory distress</a:t>
            </a:r>
          </a:p>
          <a:p>
            <a:pPr lvl="1" eaLnBrk="1" hangingPunct="1">
              <a:buClr>
                <a:schemeClr val="tx1"/>
              </a:buClr>
              <a:buFontTx/>
              <a:buChar char="•"/>
            </a:pPr>
            <a:r>
              <a:rPr lang="en-US" smtClean="0">
                <a:latin typeface="Tahoma" pitchFamily="34" charset="0"/>
                <a:cs typeface="Arial" charset="0"/>
              </a:rPr>
              <a:t>Renal failure</a:t>
            </a:r>
          </a:p>
          <a:p>
            <a:pPr lvl="1" eaLnBrk="1" hangingPunct="1">
              <a:buClr>
                <a:schemeClr val="tx1"/>
              </a:buClr>
              <a:buFontTx/>
              <a:buChar char="•"/>
            </a:pPr>
            <a:r>
              <a:rPr lang="en-US" smtClean="0">
                <a:latin typeface="Tahoma" pitchFamily="34" charset="0"/>
                <a:cs typeface="Arial" charset="0"/>
              </a:rPr>
              <a:t>DIC</a:t>
            </a:r>
          </a:p>
          <a:p>
            <a:pPr eaLnBrk="1" hangingPunct="1">
              <a:buClr>
                <a:schemeClr val="tx1"/>
              </a:buClr>
              <a:buFontTx/>
              <a:buChar char="•"/>
            </a:pPr>
            <a:r>
              <a:rPr lang="en-US" smtClean="0">
                <a:latin typeface="Tahoma" pitchFamily="34" charset="0"/>
                <a:cs typeface="Arial" charset="0"/>
              </a:rPr>
              <a:t>Result is end organ failure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ea typeface="+mj-ea"/>
                <a:cs typeface="+mj-cs"/>
              </a:rPr>
              <a:t>Pathophysiology</a:t>
            </a:r>
            <a:endParaRPr lang="en-US" dirty="0">
              <a:solidFill>
                <a:schemeClr val="accent1">
                  <a:lumMod val="75000"/>
                </a:schemeClr>
              </a:solidFill>
              <a:ea typeface="+mj-ea"/>
              <a:cs typeface="+mj-cs"/>
            </a:endParaRPr>
          </a:p>
        </p:txBody>
      </p:sp>
      <p:pic>
        <p:nvPicPr>
          <p:cNvPr id="4" name="Picture 4" descr="78286_CH10_FIG02"/>
          <p:cNvPicPr preferRelativeResize="0">
            <a:picLocks noGrp="1" noChangeAspect="1" noChangeArrowheads="1"/>
          </p:cNvPicPr>
          <p:nvPr>
            <p:ph idx="1"/>
            <p:custDataLst>
              <p:tags r:id="rId1"/>
            </p:custDataLst>
          </p:nvPr>
        </p:nvPicPr>
        <p:blipFill>
          <a:blip r:embed="rId3"/>
          <a:srcRect l="-40096" r="-40096"/>
          <a:stretch>
            <a:fillRect/>
          </a:stretch>
        </p:blipFill>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a:xfrm>
            <a:off x="1143000" y="685800"/>
            <a:ext cx="7907338" cy="976313"/>
          </a:xfrm>
        </p:spPr>
        <p:txBody>
          <a:bodyPr>
            <a:normAutofit fontScale="90000"/>
          </a:bodyPr>
          <a:lstStyle/>
          <a:p>
            <a:pPr eaLnBrk="1" fontAlgn="auto" hangingPunct="1">
              <a:spcAft>
                <a:spcPts val="0"/>
              </a:spcAft>
              <a:defRPr/>
            </a:pPr>
            <a:r>
              <a:rPr lang="en-US" sz="4000">
                <a:solidFill>
                  <a:schemeClr val="accent1">
                    <a:lumMod val="75000"/>
                  </a:schemeClr>
                </a:solidFill>
                <a:latin typeface="Tahoma" charset="0"/>
                <a:ea typeface="+mj-ea"/>
                <a:cs typeface="Arial" charset="0"/>
              </a:rPr>
              <a:t>Approach to the Patient in Shock</a:t>
            </a:r>
          </a:p>
        </p:txBody>
      </p:sp>
      <p:sp>
        <p:nvSpPr>
          <p:cNvPr id="17411" name="Rectangle 3"/>
          <p:cNvSpPr>
            <a:spLocks noGrp="1" noChangeArrowheads="1"/>
          </p:cNvSpPr>
          <p:nvPr>
            <p:ph idx="1"/>
          </p:nvPr>
        </p:nvSpPr>
        <p:spPr/>
        <p:txBody>
          <a:bodyPr/>
          <a:lstStyle/>
          <a:p>
            <a:pPr eaLnBrk="1" hangingPunct="1">
              <a:lnSpc>
                <a:spcPct val="90000"/>
              </a:lnSpc>
              <a:buClr>
                <a:schemeClr val="tx1"/>
              </a:buClr>
              <a:buFontTx/>
              <a:buChar char="•"/>
            </a:pPr>
            <a:r>
              <a:rPr lang="en-US" smtClean="0">
                <a:latin typeface="Tahoma" pitchFamily="34" charset="0"/>
                <a:cs typeface="Arial" charset="0"/>
              </a:rPr>
              <a:t>ABCs</a:t>
            </a:r>
          </a:p>
          <a:p>
            <a:pPr lvl="1" eaLnBrk="1" hangingPunct="1">
              <a:lnSpc>
                <a:spcPct val="90000"/>
              </a:lnSpc>
              <a:buClr>
                <a:schemeClr val="tx1"/>
              </a:buClr>
              <a:buFontTx/>
              <a:buChar char="•"/>
            </a:pPr>
            <a:r>
              <a:rPr lang="en-US" smtClean="0">
                <a:latin typeface="Tahoma" pitchFamily="34" charset="0"/>
                <a:cs typeface="Arial" charset="0"/>
              </a:rPr>
              <a:t>Cardiorespiratory monitor</a:t>
            </a:r>
          </a:p>
          <a:p>
            <a:pPr lvl="1" eaLnBrk="1" hangingPunct="1">
              <a:lnSpc>
                <a:spcPct val="90000"/>
              </a:lnSpc>
              <a:buClr>
                <a:schemeClr val="tx1"/>
              </a:buClr>
              <a:buFontTx/>
              <a:buChar char="•"/>
            </a:pPr>
            <a:r>
              <a:rPr lang="en-US" smtClean="0">
                <a:latin typeface="Tahoma" pitchFamily="34" charset="0"/>
                <a:cs typeface="Arial" charset="0"/>
              </a:rPr>
              <a:t>Pulse oximetry</a:t>
            </a:r>
          </a:p>
          <a:p>
            <a:pPr lvl="1" eaLnBrk="1" hangingPunct="1">
              <a:lnSpc>
                <a:spcPct val="90000"/>
              </a:lnSpc>
              <a:buClr>
                <a:schemeClr val="tx1"/>
              </a:buClr>
              <a:buFontTx/>
              <a:buChar char="•"/>
            </a:pPr>
            <a:r>
              <a:rPr lang="en-US" smtClean="0">
                <a:latin typeface="Tahoma" pitchFamily="34" charset="0"/>
                <a:cs typeface="Arial" charset="0"/>
              </a:rPr>
              <a:t>Supplemental oxygen </a:t>
            </a:r>
          </a:p>
          <a:p>
            <a:pPr lvl="1" eaLnBrk="1" hangingPunct="1">
              <a:lnSpc>
                <a:spcPct val="90000"/>
              </a:lnSpc>
              <a:buClr>
                <a:schemeClr val="tx1"/>
              </a:buClr>
              <a:buFontTx/>
              <a:buChar char="•"/>
            </a:pPr>
            <a:r>
              <a:rPr lang="en-US" smtClean="0">
                <a:latin typeface="Tahoma" pitchFamily="34" charset="0"/>
                <a:cs typeface="Arial" charset="0"/>
              </a:rPr>
              <a:t>IV access</a:t>
            </a:r>
          </a:p>
          <a:p>
            <a:pPr lvl="1" eaLnBrk="1" hangingPunct="1">
              <a:lnSpc>
                <a:spcPct val="90000"/>
              </a:lnSpc>
              <a:buClr>
                <a:schemeClr val="tx1"/>
              </a:buClr>
              <a:buFontTx/>
              <a:buChar char="•"/>
            </a:pPr>
            <a:r>
              <a:rPr lang="en-US" smtClean="0">
                <a:latin typeface="Tahoma" pitchFamily="34" charset="0"/>
                <a:cs typeface="Arial" charset="0"/>
              </a:rPr>
              <a:t>ABG, labs</a:t>
            </a:r>
          </a:p>
          <a:p>
            <a:pPr lvl="1" eaLnBrk="1" hangingPunct="1">
              <a:lnSpc>
                <a:spcPct val="90000"/>
              </a:lnSpc>
              <a:buClr>
                <a:schemeClr val="tx1"/>
              </a:buClr>
              <a:buFontTx/>
              <a:buChar char="•"/>
            </a:pPr>
            <a:r>
              <a:rPr lang="en-US" smtClean="0">
                <a:latin typeface="Tahoma" pitchFamily="34" charset="0"/>
                <a:cs typeface="Arial" charset="0"/>
              </a:rPr>
              <a:t>Foley catheter</a:t>
            </a:r>
          </a:p>
          <a:p>
            <a:pPr lvl="1" eaLnBrk="1" hangingPunct="1">
              <a:lnSpc>
                <a:spcPct val="90000"/>
              </a:lnSpc>
              <a:buClr>
                <a:schemeClr val="tx1"/>
              </a:buClr>
              <a:buFontTx/>
              <a:buChar char="•"/>
            </a:pPr>
            <a:r>
              <a:rPr lang="en-US" smtClean="0">
                <a:latin typeface="Tahoma" pitchFamily="34" charset="0"/>
                <a:cs typeface="Arial" charset="0"/>
              </a:rPr>
              <a:t>Vital signs including rectal temperature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1240</TotalTime>
  <Words>2251</Words>
  <Application>Microsoft Macintosh PowerPoint</Application>
  <PresentationFormat>عرض على الشاشة (3:4)‏</PresentationFormat>
  <Paragraphs>503</Paragraphs>
  <Slides>69</Slides>
  <Notes>5</Notes>
  <HiddenSlides>0</HiddenSlides>
  <MMClips>0</MMClips>
  <ScaleCrop>false</ScaleCrop>
  <HeadingPairs>
    <vt:vector size="6" baseType="variant">
      <vt:variant>
        <vt:lpstr>الخطوط المستخدمة</vt:lpstr>
      </vt:variant>
      <vt:variant>
        <vt:i4>8</vt:i4>
      </vt:variant>
      <vt:variant>
        <vt:lpstr>سمة</vt:lpstr>
      </vt:variant>
      <vt:variant>
        <vt:i4>1</vt:i4>
      </vt:variant>
      <vt:variant>
        <vt:lpstr>عناوين الشرائح</vt:lpstr>
      </vt:variant>
      <vt:variant>
        <vt:i4>69</vt:i4>
      </vt:variant>
    </vt:vector>
  </HeadingPairs>
  <TitlesOfParts>
    <vt:vector size="78" baseType="lpstr">
      <vt:lpstr>Tahoma</vt:lpstr>
      <vt:lpstr>MS PGothic</vt:lpstr>
      <vt:lpstr>Arial</vt:lpstr>
      <vt:lpstr>Book Antiqua</vt:lpstr>
      <vt:lpstr>Century Gothic</vt:lpstr>
      <vt:lpstr>Times New Roman</vt:lpstr>
      <vt:lpstr>Wingdings</vt:lpstr>
      <vt:lpstr>MS Gothic</vt:lpstr>
      <vt:lpstr>Apothecary</vt:lpstr>
      <vt:lpstr>SHOCK  &amp; metabolic response  </vt:lpstr>
      <vt:lpstr>Objectives </vt:lpstr>
      <vt:lpstr>Definition of Shock</vt:lpstr>
      <vt:lpstr>Understanding Shock</vt:lpstr>
      <vt:lpstr>Understanding Shock</vt:lpstr>
      <vt:lpstr>Global Tissue Hypoxia</vt:lpstr>
      <vt:lpstr>Multiorgan Dysfunction Syndrome (MODS)</vt:lpstr>
      <vt:lpstr>Pathophysiology</vt:lpstr>
      <vt:lpstr>Approach to the Patient in Shock</vt:lpstr>
      <vt:lpstr>Diagnosis</vt:lpstr>
      <vt:lpstr>Further Evaluation</vt:lpstr>
      <vt:lpstr>Approach to the Patient in Shock</vt:lpstr>
      <vt:lpstr>Is This Patient in Shock?</vt:lpstr>
      <vt:lpstr>Shock</vt:lpstr>
      <vt:lpstr>Goals of Treatment</vt:lpstr>
      <vt:lpstr>Airway</vt:lpstr>
      <vt:lpstr>Control Work of Breathing</vt:lpstr>
      <vt:lpstr>Optimizing Circulation</vt:lpstr>
      <vt:lpstr>Maintaining Oxygen Delivery</vt:lpstr>
      <vt:lpstr>End Points of Resuscitation</vt:lpstr>
      <vt:lpstr>Persistent Hypotension</vt:lpstr>
      <vt:lpstr>Types of Shock </vt:lpstr>
      <vt:lpstr>Causes of Shock </vt:lpstr>
      <vt:lpstr>The Progression  of Shock </vt:lpstr>
      <vt:lpstr>What Type of Shock is This?</vt:lpstr>
      <vt:lpstr>Hypovolemic Shock</vt:lpstr>
      <vt:lpstr>Hypovolemic Shock</vt:lpstr>
      <vt:lpstr>Hypovolemic Shock</vt:lpstr>
      <vt:lpstr>Evaluation of Hypovolemic Shock</vt:lpstr>
      <vt:lpstr>What Type of Shock is This?</vt:lpstr>
      <vt:lpstr>Sepsis</vt:lpstr>
      <vt:lpstr>Septic Shock</vt:lpstr>
      <vt:lpstr>Pathogenesis of Sepsis</vt:lpstr>
      <vt:lpstr>Septic Shock</vt:lpstr>
      <vt:lpstr>Ancillary Studies</vt:lpstr>
      <vt:lpstr>Treatment of Septic Shock</vt:lpstr>
      <vt:lpstr>Treatment of Sepsis</vt:lpstr>
      <vt:lpstr>Persistent Hypotension </vt:lpstr>
      <vt:lpstr>What Type of Shock is This?</vt:lpstr>
      <vt:lpstr>Cardiogenic Shock</vt:lpstr>
      <vt:lpstr>Cardiogenic Shock</vt:lpstr>
      <vt:lpstr>Etiologies </vt:lpstr>
      <vt:lpstr>Pathophysiology of Cardiogenic Shock</vt:lpstr>
      <vt:lpstr>Ancillary Tests</vt:lpstr>
      <vt:lpstr>Treatment of Cardiogenic Shock</vt:lpstr>
      <vt:lpstr>Treatment of Cardiogenic Shock</vt:lpstr>
      <vt:lpstr>What Type of Shock is This?</vt:lpstr>
      <vt:lpstr>Anaphylactic Shock</vt:lpstr>
      <vt:lpstr>Anaphylactic Shock</vt:lpstr>
      <vt:lpstr>Anaphylactic Shock- Diagnosis</vt:lpstr>
      <vt:lpstr>Anaphylactic Shock- Treatment</vt:lpstr>
      <vt:lpstr>Anaphylactic Shock- Treatment</vt:lpstr>
      <vt:lpstr>Anaphylactic Shock - Treatment</vt:lpstr>
      <vt:lpstr>What Type of Shock is This?</vt:lpstr>
      <vt:lpstr>Neurogenic Shock</vt:lpstr>
      <vt:lpstr>Neurogenic Shock </vt:lpstr>
      <vt:lpstr>Neurogenic Shock </vt:lpstr>
      <vt:lpstr>Neurogenic Shock- Treatment</vt:lpstr>
      <vt:lpstr>Neurogenic Shock- Treatment</vt:lpstr>
      <vt:lpstr>What Type of Shock is This?</vt:lpstr>
      <vt:lpstr>Obstructive Shock</vt:lpstr>
      <vt:lpstr>Obstructive Shock</vt:lpstr>
      <vt:lpstr>Obstructive Shock</vt:lpstr>
      <vt:lpstr>Obstructive Shock</vt:lpstr>
      <vt:lpstr>Obstructive Shock</vt:lpstr>
      <vt:lpstr>Review</vt:lpstr>
      <vt:lpstr>Review</vt:lpstr>
      <vt:lpstr>Review</vt:lpstr>
      <vt:lpstr>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User</dc:creator>
  <cp:lastModifiedBy>AA</cp:lastModifiedBy>
  <cp:revision>71</cp:revision>
  <dcterms:created xsi:type="dcterms:W3CDTF">2008-07-06T23:09:22Z</dcterms:created>
  <dcterms:modified xsi:type="dcterms:W3CDTF">2013-09-30T16:29:36Z</dcterms:modified>
</cp:coreProperties>
</file>