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55"/>
  </p:notesMasterIdLst>
  <p:sldIdLst>
    <p:sldId id="293" r:id="rId2"/>
    <p:sldId id="290" r:id="rId3"/>
    <p:sldId id="291" r:id="rId4"/>
    <p:sldId id="302" r:id="rId5"/>
    <p:sldId id="343" r:id="rId6"/>
    <p:sldId id="263" r:id="rId7"/>
    <p:sldId id="308" r:id="rId8"/>
    <p:sldId id="309" r:id="rId9"/>
    <p:sldId id="310" r:id="rId10"/>
    <p:sldId id="311" r:id="rId11"/>
    <p:sldId id="279" r:id="rId12"/>
    <p:sldId id="312" r:id="rId13"/>
    <p:sldId id="329" r:id="rId14"/>
    <p:sldId id="330" r:id="rId15"/>
    <p:sldId id="332" r:id="rId16"/>
    <p:sldId id="313" r:id="rId17"/>
    <p:sldId id="314" r:id="rId18"/>
    <p:sldId id="333" r:id="rId19"/>
    <p:sldId id="337" r:id="rId20"/>
    <p:sldId id="338" r:id="rId21"/>
    <p:sldId id="334" r:id="rId22"/>
    <p:sldId id="336" r:id="rId23"/>
    <p:sldId id="315" r:id="rId24"/>
    <p:sldId id="340" r:id="rId25"/>
    <p:sldId id="339" r:id="rId26"/>
    <p:sldId id="316" r:id="rId27"/>
    <p:sldId id="341" r:id="rId28"/>
    <p:sldId id="266" r:id="rId29"/>
    <p:sldId id="317" r:id="rId30"/>
    <p:sldId id="318" r:id="rId31"/>
    <p:sldId id="321" r:id="rId32"/>
    <p:sldId id="280" r:id="rId33"/>
    <p:sldId id="320" r:id="rId34"/>
    <p:sldId id="322" r:id="rId35"/>
    <p:sldId id="323" r:id="rId36"/>
    <p:sldId id="270" r:id="rId37"/>
    <p:sldId id="276" r:id="rId38"/>
    <p:sldId id="328" r:id="rId39"/>
    <p:sldId id="344" r:id="rId40"/>
    <p:sldId id="345" r:id="rId41"/>
    <p:sldId id="278" r:id="rId42"/>
    <p:sldId id="287" r:id="rId43"/>
    <p:sldId id="303" r:id="rId44"/>
    <p:sldId id="304" r:id="rId45"/>
    <p:sldId id="305" r:id="rId46"/>
    <p:sldId id="306" r:id="rId47"/>
    <p:sldId id="307" r:id="rId48"/>
    <p:sldId id="324" r:id="rId49"/>
    <p:sldId id="325" r:id="rId50"/>
    <p:sldId id="327" r:id="rId51"/>
    <p:sldId id="326" r:id="rId52"/>
    <p:sldId id="347" r:id="rId53"/>
    <p:sldId id="349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7A5"/>
    <a:srgbClr val="714AD4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19" autoAdjust="0"/>
    <p:restoredTop sz="94627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902C654F-B860-437F-A1A7-0CAD35F3D920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BC1301-6C3C-4401-B38A-96111C7BCEFA}" type="slidenum">
              <a:rPr lang="ar-SA"/>
              <a:pPr/>
              <a:t>3</a:t>
            </a:fld>
            <a:endParaRPr lang="en-US"/>
          </a:p>
        </p:txBody>
      </p:sp>
      <p:sp>
        <p:nvSpPr>
          <p:cNvPr id="7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3723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723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94B39-CD0F-40A5-B54C-8CA1D7C8E069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1FE9D-50E1-4BB8-A018-276779065378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C8590-B7A7-4C1A-9DC4-DE5A537CBE0B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86D9A-B2AB-4DFD-8CDF-0AFA2B2E8EEF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C8D6C-9158-493F-8B85-2B15103F1E43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97594-7CD8-4FBB-B3AC-8A9F0CB15EEB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F60739-4168-4B5F-8D36-36F6784A47DF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BD5248-D392-4F95-AC63-5E7E47403D7E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D90BC-28AA-42DB-98D2-1531B2D945F4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AC856F-A05D-44BA-9CC4-D4EFC34E2562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9B131-E8BE-4968-AFB3-9E79C1160AFC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19524-5135-42B9-9B1C-C405535F4563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19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619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619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619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620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620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620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620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620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620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620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620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620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620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3621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3621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621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13621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EB7F3D8-BF67-4052-8AE0-01E75B8259E7}" type="slidenum">
              <a:rPr lang="ar-SA"/>
              <a:pPr/>
              <a:t>‹#›</a:t>
            </a:fld>
            <a:endParaRPr lang="en-GB"/>
          </a:p>
        </p:txBody>
      </p:sp>
      <p:sp>
        <p:nvSpPr>
          <p:cNvPr id="136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4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292600"/>
            <a:ext cx="6480175" cy="1223963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endParaRPr lang="en-US" b="1" smtClean="0">
              <a:latin typeface="Times New Roman" pitchFamily="18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smtClean="0">
              <a:latin typeface="Times New Roman" pitchFamily="18" charset="0"/>
            </a:endParaRPr>
          </a:p>
        </p:txBody>
      </p:sp>
      <p:pic>
        <p:nvPicPr>
          <p:cNvPr id="4099" name="Picture 4" descr="clip_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4005263"/>
            <a:ext cx="1619250" cy="16192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4100" name="Picture 5" descr="KSU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476250"/>
            <a:ext cx="1735138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3644900"/>
            <a:ext cx="5113338" cy="11525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smtClean="0">
                <a:solidFill>
                  <a:srgbClr val="FFFF00"/>
                </a:solidFill>
                <a:latin typeface="Times New Roman" pitchFamily="18" charset="0"/>
              </a:rPr>
              <a:t>Presentation  and management of cardiac surgical diseases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323850" y="836613"/>
            <a:ext cx="56165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Division of Cardiac Surgery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Department of Cardiac Sciences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King Khalid University Hospital,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King Saud </a:t>
            </a:r>
            <a:r>
              <a:rPr lang="en-GB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Univeresity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Riyadh.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Coronary conduits: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  1. Arterial: Internal thoracic artery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  2. Venous : Long saphenous vein.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Types of surgery: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  1. Conventional: using the heart lung machine, and cardioplegic arrest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  2. Off-pump (beating heart surgery)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7477125" cy="982663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FF00"/>
                </a:solidFill>
                <a:latin typeface="Times New Roman" pitchFamily="18" charset="0"/>
              </a:rPr>
              <a:t>Coronary Artery Bypass Grafting</a:t>
            </a:r>
            <a:endParaRPr lang="en-US" sz="4000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5364" name="Picture 8" descr="P1010013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3875" y="1993900"/>
            <a:ext cx="4006850" cy="3127375"/>
          </a:xfrm>
          <a:noFill/>
        </p:spPr>
      </p:pic>
      <p:pic>
        <p:nvPicPr>
          <p:cNvPr id="15365" name="Picture 10" descr="P1010014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37125" y="1993900"/>
            <a:ext cx="3730625" cy="311943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Valvular Heart Diseases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1. Mitral </a:t>
            </a:r>
            <a:r>
              <a:rPr lang="en-US" sz="2400" dirty="0" err="1" smtClean="0"/>
              <a:t>stenosis</a:t>
            </a:r>
            <a:r>
              <a:rPr lang="en-US" sz="2400" dirty="0" smtClean="0"/>
              <a:t>: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400" dirty="0" smtClean="0"/>
              <a:t>Etiology: Rheumatic, Congenital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400" dirty="0" smtClean="0"/>
              <a:t>The natural progression of MS causes the mitral valve area to reduce by 0.1-0.3 cm per year.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400" dirty="0" smtClean="0"/>
              <a:t>The progression from the onset of rheumatic fever to onset of signs of MS takes 10-20 years.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400" dirty="0" smtClean="0"/>
              <a:t>The progression from signs of MS to mild symptoms of MS takes 10-20 years.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400" dirty="0" smtClean="0"/>
              <a:t>The progression from mild symptoms to </a:t>
            </a:r>
            <a:r>
              <a:rPr lang="en-US" sz="2400" dirty="0" err="1" smtClean="0"/>
              <a:t>decompensation</a:t>
            </a:r>
            <a:r>
              <a:rPr lang="en-US" sz="2400" dirty="0" smtClean="0"/>
              <a:t> takes 10-20 years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400" dirty="0" smtClean="0"/>
              <a:t>In patients with severe PH the mean survival is 3 years.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of mitral </a:t>
            </a:r>
            <a:r>
              <a:rPr lang="en-US" dirty="0" err="1" smtClean="0"/>
              <a:t>stenosis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1.Asymptomatic for many years.</a:t>
            </a:r>
          </a:p>
          <a:p>
            <a:pPr>
              <a:defRPr/>
            </a:pPr>
            <a:r>
              <a:rPr lang="en-US" dirty="0" smtClean="0"/>
              <a:t>2. Easy </a:t>
            </a:r>
            <a:r>
              <a:rPr lang="en-US" dirty="0" err="1" smtClean="0"/>
              <a:t>fatiguability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3. </a:t>
            </a:r>
            <a:r>
              <a:rPr lang="en-US" dirty="0" err="1" smtClean="0"/>
              <a:t>Dyspnea</a:t>
            </a:r>
            <a:r>
              <a:rPr lang="en-US" dirty="0" smtClean="0"/>
              <a:t>, </a:t>
            </a:r>
            <a:r>
              <a:rPr lang="en-US" dirty="0" err="1" smtClean="0"/>
              <a:t>Orthopnea</a:t>
            </a:r>
            <a:r>
              <a:rPr lang="en-US" dirty="0" smtClean="0"/>
              <a:t> and PND.</a:t>
            </a:r>
          </a:p>
          <a:p>
            <a:pPr>
              <a:defRPr/>
            </a:pPr>
            <a:r>
              <a:rPr lang="en-US" dirty="0" smtClean="0"/>
              <a:t>4. Palpitations</a:t>
            </a:r>
          </a:p>
          <a:p>
            <a:pPr>
              <a:defRPr/>
            </a:pPr>
            <a:r>
              <a:rPr lang="en-US" dirty="0" smtClean="0"/>
              <a:t>5. </a:t>
            </a:r>
            <a:r>
              <a:rPr lang="en-US" dirty="0" err="1" smtClean="0"/>
              <a:t>Dysphagia</a:t>
            </a:r>
            <a:r>
              <a:rPr lang="en-US" dirty="0" smtClean="0"/>
              <a:t>, compression of left     main  bronchus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Surgery for Cardio-thoracic  Diseases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Signs of mitral </a:t>
            </a:r>
            <a:r>
              <a:rPr lang="en-US" dirty="0" err="1" smtClean="0"/>
              <a:t>stenosis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1. Low volume pulse.</a:t>
            </a:r>
          </a:p>
          <a:p>
            <a:pPr>
              <a:defRPr/>
            </a:pPr>
            <a:r>
              <a:rPr lang="en-US" dirty="0" smtClean="0"/>
              <a:t>2. Irregular pulse.</a:t>
            </a:r>
          </a:p>
          <a:p>
            <a:pPr>
              <a:defRPr/>
            </a:pPr>
            <a:r>
              <a:rPr lang="en-US" dirty="0" smtClean="0"/>
              <a:t>3. Tapping non-displaced apex beat.</a:t>
            </a:r>
          </a:p>
          <a:p>
            <a:pPr>
              <a:defRPr/>
            </a:pPr>
            <a:r>
              <a:rPr lang="en-US" dirty="0" smtClean="0"/>
              <a:t>4. Loud S1</a:t>
            </a:r>
          </a:p>
          <a:p>
            <a:pPr>
              <a:defRPr/>
            </a:pPr>
            <a:r>
              <a:rPr lang="en-US" dirty="0" smtClean="0"/>
              <a:t>5. Mid-diastolic rumbling murmur.</a:t>
            </a:r>
          </a:p>
          <a:p>
            <a:pPr>
              <a:defRPr/>
            </a:pPr>
            <a:r>
              <a:rPr lang="en-US" dirty="0" smtClean="0"/>
              <a:t>6. signs of PH: central cyanosis, Loud P2, T.R. P.R.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Surgery for Cardio-thoracic  Diseases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Valvular Heart Diseases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-Indications for surgery: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Symptoms: </a:t>
            </a:r>
            <a:r>
              <a:rPr lang="en-US" sz="2400" dirty="0" err="1" smtClean="0"/>
              <a:t>exertional</a:t>
            </a:r>
            <a:r>
              <a:rPr lang="en-US" sz="2400" dirty="0" smtClean="0"/>
              <a:t> </a:t>
            </a:r>
            <a:r>
              <a:rPr lang="en-US" sz="2400" dirty="0" err="1" smtClean="0"/>
              <a:t>dyspnea</a:t>
            </a:r>
            <a:r>
              <a:rPr lang="en-US" sz="2400" dirty="0" smtClean="0"/>
              <a:t> (NYHA III-IV), pulmonary hypertension, </a:t>
            </a:r>
            <a:r>
              <a:rPr lang="en-US" sz="2400" dirty="0" err="1" smtClean="0"/>
              <a:t>hemoptysis</a:t>
            </a:r>
            <a:r>
              <a:rPr lang="en-US" sz="2400" dirty="0" smtClean="0"/>
              <a:t> when PMBV is not feasible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Severe mitral </a:t>
            </a:r>
            <a:r>
              <a:rPr lang="en-US" sz="2400" dirty="0" err="1" smtClean="0"/>
              <a:t>stenosis</a:t>
            </a:r>
            <a:r>
              <a:rPr lang="en-US" sz="2400" dirty="0" smtClean="0"/>
              <a:t>: area less than 1 cm.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Left </a:t>
            </a:r>
            <a:r>
              <a:rPr lang="en-US" sz="2400" dirty="0" err="1" smtClean="0"/>
              <a:t>atrial</a:t>
            </a:r>
            <a:r>
              <a:rPr lang="en-US" sz="2400" dirty="0" smtClean="0"/>
              <a:t> thrombus.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Treatment:</a:t>
            </a:r>
          </a:p>
          <a:p>
            <a:pPr eaLnBrk="1" hangingPunct="1">
              <a:defRPr/>
            </a:pPr>
            <a:r>
              <a:rPr lang="en-US" smtClean="0"/>
              <a:t>1. Medical</a:t>
            </a:r>
          </a:p>
          <a:p>
            <a:pPr eaLnBrk="1" hangingPunct="1">
              <a:defRPr/>
            </a:pPr>
            <a:r>
              <a:rPr lang="en-US" smtClean="0"/>
              <a:t>2. Balloon valvuloplasty</a:t>
            </a:r>
          </a:p>
          <a:p>
            <a:pPr eaLnBrk="1" hangingPunct="1">
              <a:defRPr/>
            </a:pPr>
            <a:r>
              <a:rPr lang="en-US" smtClean="0"/>
              <a:t>3. Closed mitral commissurotomy</a:t>
            </a:r>
          </a:p>
          <a:p>
            <a:pPr eaLnBrk="1" hangingPunct="1">
              <a:defRPr/>
            </a:pPr>
            <a:r>
              <a:rPr lang="en-US" smtClean="0"/>
              <a:t>4. Open mitral commissurotomy</a:t>
            </a:r>
          </a:p>
          <a:p>
            <a:pPr eaLnBrk="1" hangingPunct="1">
              <a:defRPr/>
            </a:pPr>
            <a:r>
              <a:rPr lang="en-US" smtClean="0"/>
              <a:t>5. Mitral valve replacement.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2. Mitral Regurgitation: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Etiology: Rheumatic, Degenerative, </a:t>
            </a:r>
            <a:r>
              <a:rPr lang="en-US" sz="2400" dirty="0" err="1" smtClean="0"/>
              <a:t>Endocarditis</a:t>
            </a:r>
            <a:r>
              <a:rPr lang="en-US" sz="2400" dirty="0" smtClean="0"/>
              <a:t>, Ischemic, Traumatic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Chronic mitral regurgitation: Rheumatic fever, </a:t>
            </a:r>
            <a:r>
              <a:rPr lang="en-US" sz="2400" dirty="0" err="1" smtClean="0"/>
              <a:t>Myxomatous</a:t>
            </a:r>
            <a:r>
              <a:rPr lang="en-US" sz="2400" dirty="0" smtClean="0"/>
              <a:t> degeneration,  ischemic </a:t>
            </a:r>
            <a:r>
              <a:rPr lang="en-US" sz="2400" dirty="0" err="1" smtClean="0"/>
              <a:t>cardiomyopathy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Acute mitral regurgitation: </a:t>
            </a:r>
            <a:r>
              <a:rPr lang="en-US" sz="2400" dirty="0" err="1" smtClean="0"/>
              <a:t>chordal</a:t>
            </a:r>
            <a:r>
              <a:rPr lang="en-US" sz="2400" dirty="0" smtClean="0"/>
              <a:t> rupture, infective  </a:t>
            </a:r>
            <a:r>
              <a:rPr lang="en-US" sz="2400" dirty="0" err="1" smtClean="0"/>
              <a:t>endocarditis</a:t>
            </a:r>
            <a:r>
              <a:rPr lang="en-US" sz="2400" dirty="0" smtClean="0"/>
              <a:t>, papillary muscle rupture following MI.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Asymptomatic patients can have a long latent period before the onset of symptoms as chronic M.R is well tolerated if L.V function is still preserved.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Surgery for Cardio-thoracic  Diseases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of mitral regurgitation:</a:t>
            </a:r>
          </a:p>
          <a:p>
            <a:pPr>
              <a:defRPr/>
            </a:pPr>
            <a:r>
              <a:rPr lang="en-US" dirty="0" smtClean="0"/>
              <a:t>1. asymptomatic</a:t>
            </a:r>
          </a:p>
          <a:p>
            <a:pPr>
              <a:defRPr/>
            </a:pPr>
            <a:r>
              <a:rPr lang="en-US" dirty="0" smtClean="0"/>
              <a:t>2. fatigue and weakness</a:t>
            </a:r>
          </a:p>
          <a:p>
            <a:pPr>
              <a:defRPr/>
            </a:pPr>
            <a:r>
              <a:rPr lang="en-US" dirty="0" smtClean="0"/>
              <a:t>3. </a:t>
            </a:r>
            <a:r>
              <a:rPr lang="en-US" dirty="0" err="1" smtClean="0"/>
              <a:t>Dyspnea</a:t>
            </a:r>
            <a:r>
              <a:rPr lang="en-US" dirty="0" smtClean="0"/>
              <a:t>, </a:t>
            </a:r>
            <a:r>
              <a:rPr lang="en-US" dirty="0" err="1" smtClean="0"/>
              <a:t>Orthopnea</a:t>
            </a:r>
            <a:r>
              <a:rPr lang="en-US" dirty="0" smtClean="0"/>
              <a:t>, PND</a:t>
            </a:r>
          </a:p>
          <a:p>
            <a:pPr>
              <a:defRPr/>
            </a:pPr>
            <a:r>
              <a:rPr lang="en-US" dirty="0" smtClean="0"/>
              <a:t>4. Pulmonary hypertension and right heart failure.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Surgery for Cardio-thoracic  Diseases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  <a:latin typeface="Times New Roman" pitchFamily="18" charset="0"/>
              </a:rPr>
              <a:t>Objects of Lecture </a:t>
            </a:r>
            <a:endParaRPr lang="en-US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755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latin typeface="Times New Roman" pitchFamily="18" charset="0"/>
              </a:rPr>
              <a:t>Overview of diseases of heart, where surgery can play a role</a:t>
            </a:r>
          </a:p>
          <a:p>
            <a:pPr eaLnBrk="1" hangingPunct="1">
              <a:defRPr/>
            </a:pPr>
            <a:r>
              <a:rPr lang="en-GB" smtClean="0">
                <a:latin typeface="Times New Roman" pitchFamily="18" charset="0"/>
              </a:rPr>
              <a:t>Understanding of the Basic Principles of Cardiac Surgery</a:t>
            </a:r>
          </a:p>
          <a:p>
            <a:pPr eaLnBrk="1" hangingPunct="1">
              <a:defRPr/>
            </a:pPr>
            <a:r>
              <a:rPr lang="en-GB" smtClean="0">
                <a:latin typeface="Times New Roman" pitchFamily="18" charset="0"/>
              </a:rPr>
              <a:t>Information regarding pre-operative, operative and post-operative care in cardiac surgery</a:t>
            </a: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Signs of mitral regurgitation:</a:t>
            </a:r>
          </a:p>
          <a:p>
            <a:pPr>
              <a:defRPr/>
            </a:pPr>
            <a:r>
              <a:rPr lang="en-US" dirty="0" smtClean="0"/>
              <a:t>1. displaced apex beat</a:t>
            </a:r>
          </a:p>
          <a:p>
            <a:pPr>
              <a:defRPr/>
            </a:pPr>
            <a:r>
              <a:rPr lang="en-US" dirty="0" smtClean="0"/>
              <a:t>2. apical thrill</a:t>
            </a:r>
          </a:p>
          <a:p>
            <a:pPr>
              <a:defRPr/>
            </a:pPr>
            <a:r>
              <a:rPr lang="en-US" dirty="0" smtClean="0"/>
              <a:t>3. apical </a:t>
            </a:r>
            <a:r>
              <a:rPr lang="en-US" dirty="0" err="1" smtClean="0"/>
              <a:t>pansystolic</a:t>
            </a:r>
            <a:r>
              <a:rPr lang="en-US" dirty="0" smtClean="0"/>
              <a:t> murmur</a:t>
            </a:r>
          </a:p>
          <a:p>
            <a:pPr>
              <a:defRPr/>
            </a:pPr>
            <a:r>
              <a:rPr lang="en-US" dirty="0" smtClean="0"/>
              <a:t>4.signs of pulmonary hypertension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Surgery for Cardio-thoracic  Diseases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Poor prognostic features:</a:t>
            </a:r>
          </a:p>
          <a:p>
            <a:pPr>
              <a:defRPr/>
            </a:pPr>
            <a:r>
              <a:rPr lang="en-US" dirty="0" smtClean="0"/>
              <a:t>1. symptoms &gt; 1 year</a:t>
            </a:r>
          </a:p>
          <a:p>
            <a:pPr>
              <a:defRPr/>
            </a:pPr>
            <a:r>
              <a:rPr lang="en-US" dirty="0" smtClean="0"/>
              <a:t>2. age &gt; 60 years.</a:t>
            </a:r>
          </a:p>
          <a:p>
            <a:pPr>
              <a:defRPr/>
            </a:pPr>
            <a:r>
              <a:rPr lang="en-US" dirty="0" smtClean="0"/>
              <a:t>3. EF &lt; 50%</a:t>
            </a:r>
          </a:p>
          <a:p>
            <a:pPr>
              <a:defRPr/>
            </a:pPr>
            <a:r>
              <a:rPr lang="en-US" dirty="0" smtClean="0"/>
              <a:t>4. LVEDV &gt; 100ml/m2, LVEDD &gt; 7cm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Surgery for Cardio-thoracic  Diseases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2. Mitral Regurgitation: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Indications for surgery: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Symptomatic, dilated left ventricle (LVESD &gt;40), diminished ejection fraction (&lt;60%)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Severe MR with AF or  PH &gt;50mmHg at rest or 60mmHg with exercise.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Treatment: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1.Medical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2.Mitral valve repair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3.Mitral valve replacement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3. Aortic </a:t>
            </a:r>
            <a:r>
              <a:rPr lang="en-US" sz="2400" dirty="0" err="1" smtClean="0"/>
              <a:t>stenosis</a:t>
            </a:r>
            <a:r>
              <a:rPr lang="en-US" sz="2400" dirty="0" smtClean="0"/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Etiology: Rheumatic, Congenital, Degenerative.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Symptoms: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400" dirty="0" smtClean="0"/>
              <a:t>Asymptomatic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400" dirty="0" smtClean="0"/>
              <a:t>Chest pain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400" dirty="0" err="1" smtClean="0"/>
              <a:t>Syncopal</a:t>
            </a:r>
            <a:r>
              <a:rPr lang="en-US" sz="2400" dirty="0" smtClean="0"/>
              <a:t> attacks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400" dirty="0" smtClean="0"/>
              <a:t> </a:t>
            </a:r>
            <a:r>
              <a:rPr lang="en-US" sz="2400" dirty="0" err="1" smtClean="0"/>
              <a:t>Dyspnea</a:t>
            </a:r>
            <a:r>
              <a:rPr lang="en-US" sz="2400" dirty="0" smtClean="0"/>
              <a:t> and CHF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Signs of aortic </a:t>
            </a:r>
            <a:r>
              <a:rPr lang="en-US" dirty="0" err="1" smtClean="0"/>
              <a:t>stenosis</a:t>
            </a:r>
            <a:r>
              <a:rPr lang="en-US" dirty="0" smtClean="0"/>
              <a:t>:</a:t>
            </a:r>
          </a:p>
          <a:p>
            <a:pPr>
              <a:defRPr/>
            </a:pPr>
            <a:r>
              <a:rPr lang="en-US" dirty="0" smtClean="0"/>
              <a:t>1. slow-rising pulse</a:t>
            </a:r>
          </a:p>
          <a:p>
            <a:pPr>
              <a:defRPr/>
            </a:pPr>
            <a:r>
              <a:rPr lang="en-US" dirty="0" smtClean="0"/>
              <a:t>2. small amplitude pulse</a:t>
            </a:r>
          </a:p>
          <a:p>
            <a:pPr>
              <a:defRPr/>
            </a:pPr>
            <a:r>
              <a:rPr lang="en-US" dirty="0" smtClean="0"/>
              <a:t>3. sustained apical pulse</a:t>
            </a:r>
          </a:p>
          <a:p>
            <a:pPr>
              <a:defRPr/>
            </a:pPr>
            <a:r>
              <a:rPr lang="en-US" dirty="0" smtClean="0"/>
              <a:t>4. harsh ejection systolic murmur.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Surgery for Cardio-thoracic  Diseases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Indications for surgery: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  1. Symptoms (angina, shortness of breath, </a:t>
            </a:r>
            <a:r>
              <a:rPr lang="en-US" dirty="0" err="1" smtClean="0"/>
              <a:t>syncopaal</a:t>
            </a:r>
            <a:r>
              <a:rPr lang="en-US" dirty="0" smtClean="0"/>
              <a:t> attacks)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  2. Moderate to  severe aortic </a:t>
            </a:r>
            <a:r>
              <a:rPr lang="en-US" dirty="0" err="1" smtClean="0"/>
              <a:t>stenosis</a:t>
            </a:r>
            <a:r>
              <a:rPr lang="en-US" dirty="0" smtClean="0"/>
              <a:t> in patients undergoing CABG.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  3. Severe AS with EF&lt; 50%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  Treatment: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  Medical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  Aortic valve replacement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Surgery for Cardio-thoracic  Diseases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4. Aortic regurgitation:</a:t>
            </a:r>
          </a:p>
          <a:p>
            <a:pPr eaLnBrk="1" hangingPunct="1">
              <a:defRPr/>
            </a:pPr>
            <a:r>
              <a:rPr lang="en-US" dirty="0" smtClean="0"/>
              <a:t>Etiology: Rheumatic, </a:t>
            </a:r>
            <a:r>
              <a:rPr lang="en-US" dirty="0" err="1" smtClean="0"/>
              <a:t>Endocarditis</a:t>
            </a:r>
            <a:r>
              <a:rPr lang="en-US" dirty="0" smtClean="0"/>
              <a:t>, Connective tissue disorders, Aortic dissection or aneurysm.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Indications for surgery:</a:t>
            </a:r>
          </a:p>
          <a:p>
            <a:pPr>
              <a:defRPr/>
            </a:pPr>
            <a:r>
              <a:rPr lang="en-US" dirty="0" smtClean="0"/>
              <a:t>1. severe AR with symptoms</a:t>
            </a:r>
          </a:p>
          <a:p>
            <a:pPr>
              <a:defRPr/>
            </a:pPr>
            <a:r>
              <a:rPr lang="en-US" dirty="0" smtClean="0"/>
              <a:t>2. severe AR in patients undergoing CABG or other valve surgery.</a:t>
            </a:r>
          </a:p>
          <a:p>
            <a:pPr>
              <a:defRPr/>
            </a:pPr>
            <a:r>
              <a:rPr lang="en-US" dirty="0" smtClean="0"/>
              <a:t>3. severe AR with EF &lt;50%</a:t>
            </a:r>
          </a:p>
          <a:p>
            <a:pPr>
              <a:defRPr/>
            </a:pPr>
            <a:r>
              <a:rPr lang="en-US" dirty="0" smtClean="0"/>
              <a:t>4. severe AR with LVEDD &gt; 75mm and LVESD &gt; 50mm.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Surgery for Cardio-thoracic  Diseases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FF00"/>
                </a:solidFill>
                <a:latin typeface="Times New Roman" pitchFamily="18" charset="0"/>
              </a:rPr>
              <a:t>Types of Prosthetic Valves </a:t>
            </a:r>
            <a:br>
              <a:rPr lang="en-GB" sz="4000" b="1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GB" sz="4000" b="1" smtClean="0">
                <a:solidFill>
                  <a:srgbClr val="FFFF00"/>
                </a:solidFill>
                <a:latin typeface="Times New Roman" pitchFamily="18" charset="0"/>
              </a:rPr>
              <a:t>and their merits and demerits </a:t>
            </a:r>
            <a:endParaRPr lang="en-US" sz="4000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3382963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latin typeface="Times New Roman" pitchFamily="18" charset="0"/>
              </a:rPr>
              <a:t>Tissue Valves (Bio prosthesis)</a:t>
            </a:r>
          </a:p>
          <a:p>
            <a:pPr lvl="1" eaLnBrk="1" hangingPunct="1">
              <a:defRPr/>
            </a:pPr>
            <a:r>
              <a:rPr lang="en-GB" smtClean="0">
                <a:latin typeface="Times New Roman" pitchFamily="18" charset="0"/>
              </a:rPr>
              <a:t>No need to use long term anticoagulation.</a:t>
            </a:r>
          </a:p>
          <a:p>
            <a:pPr lvl="1" eaLnBrk="1" hangingPunct="1">
              <a:defRPr/>
            </a:pPr>
            <a:r>
              <a:rPr lang="en-GB" smtClean="0">
                <a:latin typeface="Times New Roman" pitchFamily="18" charset="0"/>
              </a:rPr>
              <a:t>Limited and unpredictable durability.</a:t>
            </a:r>
          </a:p>
          <a:p>
            <a:pPr eaLnBrk="1" hangingPunct="1">
              <a:defRPr/>
            </a:pPr>
            <a:r>
              <a:rPr lang="en-GB" smtClean="0">
                <a:latin typeface="Times New Roman" pitchFamily="18" charset="0"/>
              </a:rPr>
              <a:t>Mechanical Valves </a:t>
            </a:r>
          </a:p>
          <a:p>
            <a:pPr lvl="1" eaLnBrk="1" hangingPunct="1">
              <a:defRPr/>
            </a:pPr>
            <a:r>
              <a:rPr lang="en-GB" smtClean="0">
                <a:latin typeface="Times New Roman" pitchFamily="18" charset="0"/>
              </a:rPr>
              <a:t>Anticoagulation </a:t>
            </a:r>
          </a:p>
          <a:p>
            <a:pPr lvl="1" eaLnBrk="1" hangingPunct="1">
              <a:defRPr/>
            </a:pPr>
            <a:r>
              <a:rPr lang="en-GB" smtClean="0">
                <a:latin typeface="Times New Roman" pitchFamily="18" charset="0"/>
              </a:rPr>
              <a:t>Prolonged durability </a:t>
            </a: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3797" name="Picture 4" descr="DSC009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16238" y="-2908300"/>
            <a:ext cx="15544801" cy="1165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  <a:latin typeface="Times New Roman" pitchFamily="18" charset="0"/>
              </a:rPr>
              <a:t>Cardiac Diseases </a:t>
            </a:r>
            <a:endParaRPr lang="en-US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latin typeface="Times New Roman" pitchFamily="18" charset="0"/>
              </a:rPr>
              <a:t>Coronary Artery Disease</a:t>
            </a:r>
          </a:p>
          <a:p>
            <a:pPr eaLnBrk="1" hangingPunct="1">
              <a:defRPr/>
            </a:pPr>
            <a:r>
              <a:rPr lang="en-GB" smtClean="0">
                <a:latin typeface="Times New Roman" pitchFamily="18" charset="0"/>
              </a:rPr>
              <a:t>Valvular Heart Diseases</a:t>
            </a:r>
          </a:p>
          <a:p>
            <a:pPr eaLnBrk="1" hangingPunct="1">
              <a:defRPr/>
            </a:pPr>
            <a:r>
              <a:rPr lang="en-GB" smtClean="0">
                <a:latin typeface="Times New Roman" pitchFamily="18" charset="0"/>
              </a:rPr>
              <a:t>Congenital Heart Diseases</a:t>
            </a:r>
          </a:p>
          <a:p>
            <a:pPr eaLnBrk="1" hangingPunct="1">
              <a:defRPr/>
            </a:pPr>
            <a:r>
              <a:rPr lang="en-GB" smtClean="0">
                <a:latin typeface="Times New Roman" pitchFamily="18" charset="0"/>
              </a:rPr>
              <a:t>Miscellaneous :</a:t>
            </a:r>
          </a:p>
          <a:p>
            <a:pPr lvl="1" eaLnBrk="1" hangingPunct="1">
              <a:defRPr/>
            </a:pPr>
            <a:r>
              <a:rPr lang="en-GB" smtClean="0">
                <a:latin typeface="Times New Roman" pitchFamily="18" charset="0"/>
              </a:rPr>
              <a:t>Aortic Diseases</a:t>
            </a:r>
          </a:p>
          <a:p>
            <a:pPr lvl="1" eaLnBrk="1" hangingPunct="1">
              <a:defRPr/>
            </a:pPr>
            <a:r>
              <a:rPr lang="en-GB" smtClean="0">
                <a:latin typeface="Times New Roman" pitchFamily="18" charset="0"/>
              </a:rPr>
              <a:t>Pericardial Disease</a:t>
            </a:r>
          </a:p>
          <a:p>
            <a:pPr lvl="1" eaLnBrk="1" hangingPunct="1">
              <a:defRPr/>
            </a:pPr>
            <a:r>
              <a:rPr lang="en-US" smtClean="0">
                <a:latin typeface="Times New Roman" pitchFamily="18" charset="0"/>
              </a:rPr>
              <a:t>Cardiac Tumour</a:t>
            </a:r>
            <a:endParaRPr lang="en-GB" smtClean="0">
              <a:latin typeface="Times New Roman" pitchFamily="18" charset="0"/>
            </a:endParaRPr>
          </a:p>
          <a:p>
            <a:pPr lvl="1" eaLnBrk="1" hangingPunct="1">
              <a:defRPr/>
            </a:pPr>
            <a:r>
              <a:rPr lang="en-GB" smtClean="0">
                <a:latin typeface="Times New Roman" pitchFamily="18" charset="0"/>
              </a:rPr>
              <a:t>Trauma</a:t>
            </a: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4821" name="Picture 4" descr="DSC009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00400" y="-2400300"/>
            <a:ext cx="15544800" cy="1165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Complications of prosthetic valves:</a:t>
            </a:r>
          </a:p>
          <a:p>
            <a:pPr eaLnBrk="1" hangingPunct="1">
              <a:defRPr/>
            </a:pPr>
            <a:r>
              <a:rPr lang="en-US" smtClean="0"/>
              <a:t>1. Thrombosis</a:t>
            </a:r>
          </a:p>
          <a:p>
            <a:pPr eaLnBrk="1" hangingPunct="1">
              <a:defRPr/>
            </a:pPr>
            <a:r>
              <a:rPr lang="en-US" smtClean="0"/>
              <a:t>2. Bleeding complications</a:t>
            </a:r>
          </a:p>
          <a:p>
            <a:pPr eaLnBrk="1" hangingPunct="1">
              <a:defRPr/>
            </a:pPr>
            <a:r>
              <a:rPr lang="en-US" smtClean="0"/>
              <a:t>3. Infective endocarditis</a:t>
            </a:r>
          </a:p>
          <a:p>
            <a:pPr eaLnBrk="1" hangingPunct="1">
              <a:defRPr/>
            </a:pPr>
            <a:r>
              <a:rPr lang="en-US" smtClean="0"/>
              <a:t>4. Paravalvular leak</a:t>
            </a:r>
          </a:p>
          <a:p>
            <a:pPr eaLnBrk="1" hangingPunct="1">
              <a:defRPr/>
            </a:pPr>
            <a:r>
              <a:rPr lang="en-US" smtClean="0"/>
              <a:t>5. Degeneration of biological valves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FF00"/>
                </a:solidFill>
                <a:latin typeface="Times New Roman" pitchFamily="18" charset="0"/>
              </a:rPr>
              <a:t>Types of Prosthetic Valves </a:t>
            </a:r>
            <a:br>
              <a:rPr lang="en-GB" sz="4000" b="1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GB" sz="4000" b="1" smtClean="0">
                <a:solidFill>
                  <a:srgbClr val="FFFF00"/>
                </a:solidFill>
                <a:latin typeface="Times New Roman" pitchFamily="18" charset="0"/>
              </a:rPr>
              <a:t>and their merits and demerits </a:t>
            </a:r>
            <a:endParaRPr lang="en-US" sz="4000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36868" name="Picture 5" descr="mv-11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0700" y="2214563"/>
            <a:ext cx="4095750" cy="3332162"/>
          </a:xfrm>
          <a:noFill/>
        </p:spPr>
      </p:pic>
      <p:pic>
        <p:nvPicPr>
          <p:cNvPr id="36869" name="Picture 7" descr="mv-10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76788" y="2246313"/>
            <a:ext cx="3814762" cy="332581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Thoracic Aortic Disease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1. Thoracic aortic aneurysm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  Symptoms are usually due to pressure on surrounding stuctures.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2. Aortic dissection: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Tear in the intima allowing blood to enter and flow in a false channel. There are 2 lumens separated by the dissecting membrane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8917" name="Picture 4" descr="DSC009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97550" y="-315913"/>
            <a:ext cx="15544800" cy="1165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9941" name="Picture 4" descr="DSC009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00400" y="-2400300"/>
            <a:ext cx="15544800" cy="1165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042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FF00"/>
                </a:solidFill>
                <a:latin typeface="Times New Roman" pitchFamily="18" charset="0"/>
              </a:rPr>
              <a:t>Basic Principles of Cardiac Surgery</a:t>
            </a:r>
            <a:endParaRPr lang="en-US" sz="4000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1036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smtClean="0">
                <a:latin typeface="Times New Roman" pitchFamily="18" charset="0"/>
              </a:rPr>
              <a:t>Adequate Exposure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smtClean="0">
                <a:latin typeface="Times New Roman" pitchFamily="18" charset="0"/>
              </a:rPr>
              <a:t>Full or Partial Sternotomy / Thoracotomy / Robotic or Endoscopic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smtClean="0">
                <a:latin typeface="Times New Roman" pitchFamily="18" charset="0"/>
              </a:rPr>
              <a:t>Bloodless Operative Field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smtClean="0">
                <a:latin typeface="Times New Roman" pitchFamily="18" charset="0"/>
              </a:rPr>
              <a:t>Suction and re-transfusion / Snaring  or clamping of bleeding vessels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smtClean="0">
                <a:latin typeface="Times New Roman" pitchFamily="18" charset="0"/>
              </a:rPr>
              <a:t>Static Operative Target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smtClean="0">
                <a:latin typeface="Times New Roman" pitchFamily="18" charset="0"/>
              </a:rPr>
              <a:t>Cardiac Arrest / Ventricular Fibrillation / Mechanical Stabilizers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smtClean="0">
                <a:latin typeface="Times New Roman" pitchFamily="18" charset="0"/>
              </a:rPr>
              <a:t>Preservation of body perfusion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smtClean="0">
                <a:latin typeface="Times New Roman" pitchFamily="18" charset="0"/>
              </a:rPr>
              <a:t>Use of Heart Lung Machine / Off-pump Techniques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smtClean="0">
                <a:latin typeface="Times New Roman" pitchFamily="18" charset="0"/>
              </a:rPr>
              <a:t>Preservation of Myocardium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smtClean="0">
                <a:latin typeface="Times New Roman" pitchFamily="18" charset="0"/>
              </a:rPr>
              <a:t>Off-pump Techniques / Hypothermia / Cardiac Arrest with cardioplegia</a:t>
            </a:r>
            <a:endParaRPr lang="en-US" sz="20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  <a:latin typeface="Times New Roman" pitchFamily="18" charset="0"/>
              </a:rPr>
              <a:t>Heart Lung Machine</a:t>
            </a:r>
            <a:endParaRPr lang="en-US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>
                <a:latin typeface="Times New Roman" pitchFamily="18" charset="0"/>
              </a:rPr>
              <a:t>Components 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 smtClean="0">
                <a:latin typeface="Times New Roman" pitchFamily="18" charset="0"/>
              </a:rPr>
              <a:t>Roller pumps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 smtClean="0">
                <a:latin typeface="Times New Roman" pitchFamily="18" charset="0"/>
              </a:rPr>
              <a:t>Blood Reservoir (</a:t>
            </a:r>
            <a:r>
              <a:rPr lang="en-GB" sz="2400" dirty="0" err="1" smtClean="0">
                <a:latin typeface="Times New Roman" pitchFamily="18" charset="0"/>
              </a:rPr>
              <a:t>cardiotomy</a:t>
            </a:r>
            <a:r>
              <a:rPr lang="en-GB" sz="2400" dirty="0" smtClean="0">
                <a:latin typeface="Times New Roman" pitchFamily="18" charset="0"/>
              </a:rPr>
              <a:t> reservoir)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 smtClean="0">
                <a:latin typeface="Times New Roman" pitchFamily="18" charset="0"/>
              </a:rPr>
              <a:t>Oxygenator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 smtClean="0">
                <a:latin typeface="Times New Roman" pitchFamily="18" charset="0"/>
              </a:rPr>
              <a:t>Heater-cooler  unit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 smtClean="0">
                <a:latin typeface="Times New Roman" pitchFamily="18" charset="0"/>
              </a:rPr>
              <a:t>Tubing and Monitoring console etc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>
                <a:latin typeface="Times New Roman" pitchFamily="18" charset="0"/>
              </a:rPr>
              <a:t>Limitation/Problems 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 smtClean="0">
                <a:latin typeface="Times New Roman" pitchFamily="18" charset="0"/>
              </a:rPr>
              <a:t>Requires full anticoagulation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 smtClean="0">
                <a:latin typeface="Times New Roman" pitchFamily="18" charset="0"/>
              </a:rPr>
              <a:t>Can cause micro embolism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 smtClean="0">
                <a:latin typeface="Times New Roman" pitchFamily="18" charset="0"/>
              </a:rPr>
              <a:t>Initiates  Systemic Inflammatory Response </a:t>
            </a:r>
            <a:endParaRPr lang="en-US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FFFF00"/>
                </a:solidFill>
                <a:latin typeface="Times New Roman" pitchFamily="18" charset="0"/>
              </a:rPr>
              <a:t>Heart Lung Machine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Aims of cardiopulmonary bypass:</a:t>
            </a:r>
          </a:p>
          <a:p>
            <a:pPr eaLnBrk="1" hangingPunct="1">
              <a:defRPr/>
            </a:pPr>
            <a:r>
              <a:rPr lang="en-US" dirty="0" smtClean="0"/>
              <a:t>The principal aim of CPB is to facilitate cardiac and thoracic aortic procedures by excluding the heart and lungs from the circulation whilst providing:</a:t>
            </a:r>
          </a:p>
          <a:p>
            <a:pPr eaLnBrk="1" hangingPunct="1">
              <a:defRPr/>
            </a:pPr>
            <a:r>
              <a:rPr lang="en-US" dirty="0" smtClean="0"/>
              <a:t>1. adequate gas exchange</a:t>
            </a:r>
          </a:p>
          <a:p>
            <a:pPr eaLnBrk="1" hangingPunct="1">
              <a:defRPr/>
            </a:pPr>
            <a:r>
              <a:rPr lang="en-US" dirty="0" smtClean="0"/>
              <a:t>2. systemic organ perfusion</a:t>
            </a:r>
          </a:p>
          <a:p>
            <a:pPr eaLnBrk="1" hangingPunct="1">
              <a:defRPr/>
            </a:pPr>
            <a:r>
              <a:rPr lang="en-US" dirty="0" smtClean="0"/>
              <a:t>3. controlling body temp.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Surgery for Cardio-thoracic  Diseases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Complications of CPB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1. systemic inflammatory response due to contact of blood with the foreign surface of CPB circuit resulting in increased capillary permeability, interstitial edema, and subsequent organ dysfunction.</a:t>
            </a:r>
          </a:p>
          <a:p>
            <a:pPr>
              <a:defRPr/>
            </a:pPr>
            <a:r>
              <a:rPr lang="en-US" dirty="0" smtClean="0"/>
              <a:t>2. </a:t>
            </a:r>
            <a:r>
              <a:rPr lang="en-US" dirty="0" err="1" smtClean="0"/>
              <a:t>coagulopathy</a:t>
            </a:r>
            <a:r>
              <a:rPr lang="en-US" dirty="0" smtClean="0"/>
              <a:t> caused by platelet dysfunction as well as dilution and consumption of coagulation factors.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Surgery for Cardio-thoracic  Diseases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79487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FF00"/>
                </a:solidFill>
                <a:latin typeface="Times New Roman" pitchFamily="18" charset="0"/>
              </a:rPr>
              <a:t>Modes of Presentation </a:t>
            </a:r>
            <a:br>
              <a:rPr lang="en-GB" sz="4000" b="1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GB" sz="4000" b="1" smtClean="0">
                <a:solidFill>
                  <a:srgbClr val="FFFF00"/>
                </a:solidFill>
                <a:latin typeface="Times New Roman" pitchFamily="18" charset="0"/>
              </a:rPr>
              <a:t>of Cardiac Diseases</a:t>
            </a:r>
            <a:endParaRPr lang="en-US" sz="4000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064500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mtClean="0">
                <a:latin typeface="Times New Roman" pitchFamily="18" charset="0"/>
              </a:rPr>
              <a:t>Chest pain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latin typeface="Times New Roman" pitchFamily="18" charset="0"/>
              </a:rPr>
              <a:t>Shortness of Breath</a:t>
            </a:r>
            <a:endParaRPr lang="en-GB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latin typeface="Times New Roman" pitchFamily="18" charset="0"/>
              </a:rPr>
              <a:t>Palpitations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latin typeface="Times New Roman" pitchFamily="18" charset="0"/>
              </a:rPr>
              <a:t>Peripheral Edema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latin typeface="Times New Roman" pitchFamily="18" charset="0"/>
              </a:rPr>
              <a:t>Congestive Cardiac Failure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latin typeface="Times New Roman" pitchFamily="18" charset="0"/>
              </a:rPr>
              <a:t>Cyanosis and Clubbing in Congenital Defects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latin typeface="Times New Roman" pitchFamily="18" charset="0"/>
              </a:rPr>
              <a:t>Uncommon presentations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>
                <a:latin typeface="Times New Roman" pitchFamily="18" charset="0"/>
              </a:rPr>
              <a:t>Pleural Effusion</a:t>
            </a:r>
            <a:r>
              <a:rPr lang="en-GB" smtClean="0">
                <a:latin typeface="Times New Roman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mtClean="0">
                <a:latin typeface="Times New Roman" pitchFamily="18" charset="0"/>
              </a:rPr>
              <a:t>Haemoptysis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3. </a:t>
            </a:r>
            <a:r>
              <a:rPr lang="en-US" dirty="0" err="1" smtClean="0"/>
              <a:t>hemolysis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4. renal and </a:t>
            </a:r>
            <a:r>
              <a:rPr lang="en-US" dirty="0" err="1" smtClean="0"/>
              <a:t>splanchnic</a:t>
            </a:r>
            <a:r>
              <a:rPr lang="en-US" dirty="0" smtClean="0"/>
              <a:t> </a:t>
            </a:r>
            <a:r>
              <a:rPr lang="en-US" dirty="0" err="1" smtClean="0"/>
              <a:t>hypoperfusion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5. </a:t>
            </a:r>
            <a:r>
              <a:rPr lang="en-US" dirty="0" err="1" smtClean="0"/>
              <a:t>cerebrovascular</a:t>
            </a:r>
            <a:r>
              <a:rPr lang="en-US" dirty="0" smtClean="0"/>
              <a:t> accident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Surgery for Cardio-thoracic  Diseases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079500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FFFF00"/>
                </a:solidFill>
                <a:latin typeface="Times New Roman" pitchFamily="18" charset="0"/>
              </a:rPr>
              <a:t>Heart Lung Machine </a:t>
            </a:r>
            <a:endParaRPr lang="en-US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46084" name="Picture 4" descr="P1010010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484313"/>
            <a:ext cx="7127875" cy="4495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79487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FF00"/>
                </a:solidFill>
                <a:latin typeface="Times New Roman" pitchFamily="18" charset="0"/>
              </a:rPr>
              <a:t>Usual Duration of Stay in Hospital</a:t>
            </a:r>
            <a:endParaRPr lang="en-US" sz="4000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579813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latin typeface="Times New Roman" pitchFamily="18" charset="0"/>
              </a:rPr>
              <a:t>One day before surgery</a:t>
            </a:r>
          </a:p>
          <a:p>
            <a:pPr eaLnBrk="1" hangingPunct="1">
              <a:defRPr/>
            </a:pPr>
            <a:r>
              <a:rPr lang="en-GB" smtClean="0">
                <a:latin typeface="Times New Roman" pitchFamily="18" charset="0"/>
              </a:rPr>
              <a:t>3-6 hours OR time</a:t>
            </a:r>
          </a:p>
          <a:p>
            <a:pPr eaLnBrk="1" hangingPunct="1">
              <a:defRPr/>
            </a:pPr>
            <a:r>
              <a:rPr lang="en-GB" smtClean="0">
                <a:latin typeface="Times New Roman" pitchFamily="18" charset="0"/>
              </a:rPr>
              <a:t>One day in ICU</a:t>
            </a:r>
          </a:p>
          <a:p>
            <a:pPr eaLnBrk="1" hangingPunct="1">
              <a:defRPr/>
            </a:pPr>
            <a:r>
              <a:rPr lang="en-GB" smtClean="0">
                <a:latin typeface="Times New Roman" pitchFamily="18" charset="0"/>
              </a:rPr>
              <a:t>4-5 Days in Ward </a:t>
            </a:r>
          </a:p>
          <a:p>
            <a:pPr eaLnBrk="1" hangingPunct="1">
              <a:defRPr/>
            </a:pPr>
            <a:r>
              <a:rPr lang="en-GB" smtClean="0">
                <a:latin typeface="Times New Roman" pitchFamily="18" charset="0"/>
              </a:rPr>
              <a:t>Total 5-7 days</a:t>
            </a:r>
          </a:p>
          <a:p>
            <a:pPr eaLnBrk="1" hangingPunct="1">
              <a:defRPr/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CardioThoracic Emergency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1. Chest pain:</a:t>
            </a:r>
          </a:p>
          <a:p>
            <a:pPr eaLnBrk="1" hangingPunct="1">
              <a:defRPr/>
            </a:pPr>
            <a:r>
              <a:rPr lang="en-US" smtClean="0"/>
              <a:t>-Myocardial ischemia</a:t>
            </a:r>
          </a:p>
          <a:p>
            <a:pPr eaLnBrk="1" hangingPunct="1">
              <a:defRPr/>
            </a:pPr>
            <a:r>
              <a:rPr lang="en-US" smtClean="0"/>
              <a:t>-Pulmonary embolism</a:t>
            </a:r>
          </a:p>
          <a:p>
            <a:pPr eaLnBrk="1" hangingPunct="1">
              <a:defRPr/>
            </a:pPr>
            <a:r>
              <a:rPr lang="en-US" smtClean="0"/>
              <a:t>-Aortic dissection</a:t>
            </a:r>
          </a:p>
          <a:p>
            <a:pPr eaLnBrk="1" hangingPunct="1">
              <a:defRPr/>
            </a:pPr>
            <a:r>
              <a:rPr lang="en-US" smtClean="0"/>
              <a:t>-Tension pneumothorax</a:t>
            </a:r>
          </a:p>
          <a:p>
            <a:pPr eaLnBrk="1" hangingPunct="1">
              <a:defRPr/>
            </a:pPr>
            <a:r>
              <a:rPr lang="en-US" smtClean="0"/>
              <a:t>-Rupture esophagus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2. Acute dyspnea:</a:t>
            </a:r>
          </a:p>
          <a:p>
            <a:pPr eaLnBrk="1" hangingPunct="1">
              <a:defRPr/>
            </a:pPr>
            <a:r>
              <a:rPr lang="en-US" smtClean="0"/>
              <a:t>-myocardial infarction</a:t>
            </a:r>
          </a:p>
          <a:p>
            <a:pPr eaLnBrk="1" hangingPunct="1">
              <a:defRPr/>
            </a:pPr>
            <a:r>
              <a:rPr lang="en-US" smtClean="0"/>
              <a:t>-Pulmonary embolism</a:t>
            </a:r>
          </a:p>
          <a:p>
            <a:pPr eaLnBrk="1" hangingPunct="1">
              <a:defRPr/>
            </a:pPr>
            <a:r>
              <a:rPr lang="en-US" smtClean="0"/>
              <a:t>-</a:t>
            </a:r>
            <a:r>
              <a:rPr lang="ar-SA" smtClean="0"/>
              <a:t> </a:t>
            </a:r>
            <a:r>
              <a:rPr lang="en-US" smtClean="0"/>
              <a:t>spontaneous pneumothorax</a:t>
            </a:r>
          </a:p>
          <a:p>
            <a:pPr eaLnBrk="1" hangingPunct="1">
              <a:defRPr/>
            </a:pPr>
            <a:r>
              <a:rPr lang="en-US" smtClean="0"/>
              <a:t>- bronchial asthma</a:t>
            </a:r>
          </a:p>
          <a:p>
            <a:pPr eaLnBrk="1" hangingPunct="1">
              <a:defRPr/>
            </a:pPr>
            <a:r>
              <a:rPr lang="en-US" smtClean="0"/>
              <a:t>-F.B. aspiration</a:t>
            </a:r>
          </a:p>
          <a:p>
            <a:pPr eaLnBrk="1" hangingPunct="1">
              <a:defRPr/>
            </a:pPr>
            <a:r>
              <a:rPr lang="en-US" smtClean="0"/>
              <a:t>-stuck mechanical valve.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3. Chest trauma:</a:t>
            </a:r>
          </a:p>
          <a:p>
            <a:pPr eaLnBrk="1" hangingPunct="1">
              <a:defRPr/>
            </a:pPr>
            <a:r>
              <a:rPr lang="en-US" smtClean="0"/>
              <a:t>-flail chest</a:t>
            </a:r>
          </a:p>
          <a:p>
            <a:pPr eaLnBrk="1" hangingPunct="1">
              <a:defRPr/>
            </a:pPr>
            <a:r>
              <a:rPr lang="en-US" smtClean="0"/>
              <a:t>-traumatic hemo/pneumothorax</a:t>
            </a:r>
          </a:p>
          <a:p>
            <a:pPr eaLnBrk="1" hangingPunct="1">
              <a:defRPr/>
            </a:pPr>
            <a:r>
              <a:rPr lang="en-US" smtClean="0"/>
              <a:t>-hemopericardium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Pericardial effusion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Progressive accumulation of fluid inside the pericardial cavity, may compress the cardiac chambers.</a:t>
            </a:r>
          </a:p>
          <a:p>
            <a:pPr eaLnBrk="1" hangingPunct="1">
              <a:defRPr/>
            </a:pPr>
            <a:r>
              <a:rPr lang="en-US" sz="2800" smtClean="0"/>
              <a:t>Etiology:</a:t>
            </a:r>
          </a:p>
          <a:p>
            <a:pPr eaLnBrk="1" hangingPunct="1">
              <a:defRPr/>
            </a:pPr>
            <a:r>
              <a:rPr lang="en-US" sz="2800" smtClean="0"/>
              <a:t>-Traumatic</a:t>
            </a:r>
          </a:p>
          <a:p>
            <a:pPr eaLnBrk="1" hangingPunct="1">
              <a:defRPr/>
            </a:pPr>
            <a:r>
              <a:rPr lang="en-US" sz="2800" smtClean="0"/>
              <a:t>-pericarditis</a:t>
            </a:r>
          </a:p>
          <a:p>
            <a:pPr eaLnBrk="1" hangingPunct="1">
              <a:defRPr/>
            </a:pPr>
            <a:r>
              <a:rPr lang="en-US" sz="2800" smtClean="0"/>
              <a:t>-malignancy</a:t>
            </a:r>
          </a:p>
          <a:p>
            <a:pPr eaLnBrk="1" hangingPunct="1">
              <a:defRPr/>
            </a:pPr>
            <a:r>
              <a:rPr lang="en-US" sz="2800" smtClean="0"/>
              <a:t>-uremia, post irradiation</a:t>
            </a:r>
          </a:p>
          <a:p>
            <a:pPr eaLnBrk="1" hangingPunct="1">
              <a:defRPr/>
            </a:pPr>
            <a:r>
              <a:rPr lang="en-US" sz="2800" smtClean="0"/>
              <a:t>-postoperative.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Investigations: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-Plain x-ray chest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-Echocardiography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-CT scan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Management: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- treat the cause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-Aspiration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-Pericardiostomy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53253" name="Picture 4" descr="cardiomega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33375"/>
            <a:ext cx="5832475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Congenital Heart Diseases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1. Acyanotic:</a:t>
            </a:r>
          </a:p>
          <a:p>
            <a:pPr eaLnBrk="1" hangingPunct="1">
              <a:defRPr/>
            </a:pPr>
            <a:r>
              <a:rPr lang="en-US" smtClean="0"/>
              <a:t>-Patent ductus arteriosus</a:t>
            </a:r>
          </a:p>
          <a:p>
            <a:pPr eaLnBrk="1" hangingPunct="1">
              <a:defRPr/>
            </a:pPr>
            <a:r>
              <a:rPr lang="en-US" smtClean="0"/>
              <a:t>-Coarctation of the aorta</a:t>
            </a:r>
          </a:p>
          <a:p>
            <a:pPr eaLnBrk="1" hangingPunct="1">
              <a:defRPr/>
            </a:pPr>
            <a:r>
              <a:rPr lang="en-US" smtClean="0"/>
              <a:t>-Pulmonary stenosis</a:t>
            </a:r>
          </a:p>
          <a:p>
            <a:pPr eaLnBrk="1" hangingPunct="1">
              <a:defRPr/>
            </a:pPr>
            <a:r>
              <a:rPr lang="en-US" smtClean="0"/>
              <a:t>-Atrial septal defect</a:t>
            </a:r>
          </a:p>
          <a:p>
            <a:pPr eaLnBrk="1" hangingPunct="1">
              <a:defRPr/>
            </a:pPr>
            <a:r>
              <a:rPr lang="en-US" smtClean="0"/>
              <a:t>-Ventricular septal defect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Chest pain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Differential diagnosis: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1. Cardiac causes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2. Non-cardiac causes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Approach: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1. History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2. Physical examination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3. Chest x-ray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4. E.C.G.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5. Laboratory investigations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55301" name="Picture 4" descr="DSC009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00400" y="-2400300"/>
            <a:ext cx="15544800" cy="1165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2. Cyanotic:</a:t>
            </a:r>
          </a:p>
          <a:p>
            <a:pPr eaLnBrk="1" hangingPunct="1">
              <a:defRPr/>
            </a:pPr>
            <a:r>
              <a:rPr lang="en-US" smtClean="0"/>
              <a:t>-Tetralogy of Fallot</a:t>
            </a:r>
          </a:p>
          <a:p>
            <a:pPr eaLnBrk="1" hangingPunct="1">
              <a:defRPr/>
            </a:pPr>
            <a:r>
              <a:rPr lang="en-US" smtClean="0"/>
              <a:t>-Transposition of the great vessels</a:t>
            </a:r>
          </a:p>
          <a:p>
            <a:pPr eaLnBrk="1" hangingPunct="1">
              <a:defRPr/>
            </a:pPr>
            <a:r>
              <a:rPr lang="en-US" smtClean="0"/>
              <a:t>-Tricuspid atresia </a:t>
            </a:r>
          </a:p>
          <a:p>
            <a:pPr eaLnBrk="1" hangingPunct="1">
              <a:defRPr/>
            </a:pPr>
            <a:r>
              <a:rPr lang="en-US" smtClean="0"/>
              <a:t>-Total anomalous venous drainage</a:t>
            </a:r>
          </a:p>
          <a:p>
            <a:pPr eaLnBrk="1" hangingPunct="1">
              <a:defRPr/>
            </a:pPr>
            <a:r>
              <a:rPr lang="en-US" smtClean="0"/>
              <a:t>-Truncus arteriosus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36637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FF00"/>
                </a:solidFill>
                <a:latin typeface="Times New Roman" pitchFamily="18" charset="0"/>
              </a:rPr>
              <a:t>Pre-Operative Investigations for Cardiac Surgery</a:t>
            </a:r>
            <a:endParaRPr lang="en-US" sz="4000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611188" y="1700213"/>
            <a:ext cx="8064500" cy="20161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endParaRPr lang="en-GB" sz="20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endParaRPr lang="en-GB" sz="20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Full Blood Count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Blood Biochemistry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ECG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Chest X-ray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Pulmonary Function Tests.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</a:rPr>
              <a:t>Other test according to systemic review of patient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endParaRPr lang="en-GB" sz="20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endParaRPr lang="en-GB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611188" y="3933825"/>
            <a:ext cx="4175125" cy="1871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Echocardiography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Angiography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Carotid Duplex Scan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Peripheral Duplex Scan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79487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FF00"/>
                </a:solidFill>
                <a:latin typeface="Times New Roman" pitchFamily="18" charset="0"/>
              </a:rPr>
              <a:t>Usual Duration of Stay in Hospital</a:t>
            </a:r>
            <a:endParaRPr lang="en-US" sz="4000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579813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latin typeface="Times New Roman" pitchFamily="18" charset="0"/>
              </a:rPr>
              <a:t>One day before surgery</a:t>
            </a:r>
          </a:p>
          <a:p>
            <a:pPr eaLnBrk="1" hangingPunct="1">
              <a:defRPr/>
            </a:pPr>
            <a:r>
              <a:rPr lang="en-GB" smtClean="0">
                <a:latin typeface="Times New Roman" pitchFamily="18" charset="0"/>
              </a:rPr>
              <a:t>3-6 hours OR time</a:t>
            </a:r>
          </a:p>
          <a:p>
            <a:pPr eaLnBrk="1" hangingPunct="1">
              <a:defRPr/>
            </a:pPr>
            <a:r>
              <a:rPr lang="en-GB" smtClean="0">
                <a:latin typeface="Times New Roman" pitchFamily="18" charset="0"/>
              </a:rPr>
              <a:t>One day in ICU</a:t>
            </a:r>
          </a:p>
          <a:p>
            <a:pPr eaLnBrk="1" hangingPunct="1">
              <a:defRPr/>
            </a:pPr>
            <a:r>
              <a:rPr lang="en-GB" smtClean="0">
                <a:latin typeface="Times New Roman" pitchFamily="18" charset="0"/>
              </a:rPr>
              <a:t>4-5 Days in Ward </a:t>
            </a:r>
          </a:p>
          <a:p>
            <a:pPr eaLnBrk="1" hangingPunct="1">
              <a:defRPr/>
            </a:pPr>
            <a:r>
              <a:rPr lang="en-GB" smtClean="0">
                <a:latin typeface="Times New Roman" pitchFamily="18" charset="0"/>
              </a:rPr>
              <a:t>Total 5-7 days</a:t>
            </a:r>
          </a:p>
          <a:p>
            <a:pPr eaLnBrk="1" hangingPunct="1">
              <a:defRPr/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79487"/>
          </a:xfrm>
        </p:spPr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  <a:latin typeface="Times New Roman" pitchFamily="18" charset="0"/>
              </a:rPr>
              <a:t>Common Cardiac Operation</a:t>
            </a:r>
            <a:endParaRPr lang="en-US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7632700" cy="3024187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latin typeface="Times New Roman" pitchFamily="18" charset="0"/>
              </a:rPr>
              <a:t>Coronary Artery Bypass Grafting (CABG)</a:t>
            </a:r>
          </a:p>
          <a:p>
            <a:pPr eaLnBrk="1" hangingPunct="1">
              <a:defRPr/>
            </a:pPr>
            <a:r>
              <a:rPr lang="en-GB" dirty="0" smtClean="0">
                <a:latin typeface="Times New Roman" pitchFamily="18" charset="0"/>
              </a:rPr>
              <a:t>Valve Replacement / Repair </a:t>
            </a:r>
          </a:p>
          <a:p>
            <a:pPr eaLnBrk="1" hangingPunct="1">
              <a:defRPr/>
            </a:pPr>
            <a:r>
              <a:rPr lang="en-GB" dirty="0" smtClean="0">
                <a:latin typeface="Times New Roman" pitchFamily="18" charset="0"/>
              </a:rPr>
              <a:t>Repair of congenital defects like of VSD or ASD</a:t>
            </a:r>
          </a:p>
          <a:p>
            <a:pPr eaLnBrk="1" hangingPunct="1">
              <a:defRPr/>
            </a:pP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Ischemic Heart Disease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Clinical manifestations:</a:t>
            </a:r>
          </a:p>
          <a:p>
            <a:pPr eaLnBrk="1" hangingPunct="1">
              <a:defRPr/>
            </a:pPr>
            <a:r>
              <a:rPr lang="en-US" smtClean="0"/>
              <a:t>1. Asymptomatic</a:t>
            </a:r>
          </a:p>
          <a:p>
            <a:pPr eaLnBrk="1" hangingPunct="1">
              <a:defRPr/>
            </a:pPr>
            <a:r>
              <a:rPr lang="en-US" smtClean="0"/>
              <a:t>2. Symptomatic: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-angina pectoris: stable- unstable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-myocardial infarction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-V.S.D., Ischemic mitral regurge,          Ventricular aneurysm, Heart failure, Conduction defects.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Risk factors: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   Smoking, Diabetes mellitus, Hypertension, Hyperlipedemia, Hereditary factors.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Laboratory Investigations: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   -Routine investigations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   -Cardiac enzymes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   -E.C.G.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   -Echocardiography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   -Coronary angiography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Surgery for Cardio-thoracic  Diseases</a:t>
            </a:r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Indications of surgery: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  1. Failure of medical therapy or percutaneous intervention.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  2. Left main disease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  3. 3-vessel disease with left ventricular dysfunction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  4. Mechanical complications of myocardial infarction.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  5. Associated valve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1008</TotalTime>
  <Words>1736</Words>
  <Application>Microsoft Office PowerPoint</Application>
  <PresentationFormat>عرض على الشاشة (3:4)‏</PresentationFormat>
  <Paragraphs>351</Paragraphs>
  <Slides>53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53</vt:i4>
      </vt:variant>
    </vt:vector>
  </HeadingPairs>
  <TitlesOfParts>
    <vt:vector size="58" baseType="lpstr">
      <vt:lpstr>Verdana</vt:lpstr>
      <vt:lpstr>Arial</vt:lpstr>
      <vt:lpstr>Wingdings</vt:lpstr>
      <vt:lpstr>Times New Roman</vt:lpstr>
      <vt:lpstr>Cliff</vt:lpstr>
      <vt:lpstr>Presentation  and management of cardiac surgical diseases</vt:lpstr>
      <vt:lpstr>Objects of Lecture </vt:lpstr>
      <vt:lpstr>Cardiac Diseases </vt:lpstr>
      <vt:lpstr>Modes of Presentation  of Cardiac Diseases</vt:lpstr>
      <vt:lpstr>Chest pain</vt:lpstr>
      <vt:lpstr>Common Cardiac Operation</vt:lpstr>
      <vt:lpstr>Ischemic Heart Disease</vt:lpstr>
      <vt:lpstr>الشريحة 8</vt:lpstr>
      <vt:lpstr>الشريحة 9</vt:lpstr>
      <vt:lpstr>الشريحة 10</vt:lpstr>
      <vt:lpstr>Coronary Artery Bypass Grafting</vt:lpstr>
      <vt:lpstr>Valvular Heart Diseases</vt:lpstr>
      <vt:lpstr>Symptoms of mitral stenosis</vt:lpstr>
      <vt:lpstr>Signs of mitral stenosis</vt:lpstr>
      <vt:lpstr>Valvular Heart Diseases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Types of Prosthetic Valves  and their merits and demerits </vt:lpstr>
      <vt:lpstr>الشريحة 29</vt:lpstr>
      <vt:lpstr>الشريحة 30</vt:lpstr>
      <vt:lpstr>الشريحة 31</vt:lpstr>
      <vt:lpstr>Types of Prosthetic Valves  and their merits and demerits </vt:lpstr>
      <vt:lpstr>Thoracic Aortic Disease</vt:lpstr>
      <vt:lpstr>الشريحة 34</vt:lpstr>
      <vt:lpstr>الشريحة 35</vt:lpstr>
      <vt:lpstr>Basic Principles of Cardiac Surgery</vt:lpstr>
      <vt:lpstr>Heart Lung Machine</vt:lpstr>
      <vt:lpstr>Heart Lung Machine </vt:lpstr>
      <vt:lpstr>Complications of CPB</vt:lpstr>
      <vt:lpstr>الشريحة 40</vt:lpstr>
      <vt:lpstr>Heart Lung Machine </vt:lpstr>
      <vt:lpstr>Usual Duration of Stay in Hospital</vt:lpstr>
      <vt:lpstr>CardioThoracic Emergency</vt:lpstr>
      <vt:lpstr>الشريحة 44</vt:lpstr>
      <vt:lpstr>الشريحة 45</vt:lpstr>
      <vt:lpstr>Pericardial effusion</vt:lpstr>
      <vt:lpstr>الشريحة 47</vt:lpstr>
      <vt:lpstr>الشريحة 48</vt:lpstr>
      <vt:lpstr>Congenital Heart Diseases</vt:lpstr>
      <vt:lpstr>الشريحة 50</vt:lpstr>
      <vt:lpstr>الشريحة 51</vt:lpstr>
      <vt:lpstr>Pre-Operative Investigations for Cardiac Surgery</vt:lpstr>
      <vt:lpstr>Usual Duration of Stay in Hospital</vt:lpstr>
    </vt:vector>
  </TitlesOfParts>
  <Company>Cardiothoracic Surgeon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Surgery for Cardiac Diseases</dc:title>
  <dc:creator>Anjum Jalal FRCS-CTh</dc:creator>
  <cp:lastModifiedBy>AA</cp:lastModifiedBy>
  <cp:revision>73</cp:revision>
  <dcterms:created xsi:type="dcterms:W3CDTF">2004-03-10T23:40:55Z</dcterms:created>
  <dcterms:modified xsi:type="dcterms:W3CDTF">2013-10-01T17:23:35Z</dcterms:modified>
</cp:coreProperties>
</file>