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109"/>
  </p:notesMasterIdLst>
  <p:handoutMasterIdLst>
    <p:handoutMasterId r:id="rId110"/>
  </p:handoutMasterIdLst>
  <p:sldIdLst>
    <p:sldId id="256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8" r:id="rId21"/>
    <p:sldId id="290" r:id="rId22"/>
    <p:sldId id="349" r:id="rId23"/>
    <p:sldId id="344" r:id="rId24"/>
    <p:sldId id="288" r:id="rId25"/>
    <p:sldId id="289" r:id="rId26"/>
    <p:sldId id="303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50" r:id="rId36"/>
    <p:sldId id="300" r:id="rId37"/>
    <p:sldId id="301" r:id="rId38"/>
    <p:sldId id="305" r:id="rId39"/>
    <p:sldId id="306" r:id="rId40"/>
    <p:sldId id="310" r:id="rId41"/>
    <p:sldId id="311" r:id="rId42"/>
    <p:sldId id="315" r:id="rId43"/>
    <p:sldId id="343" r:id="rId44"/>
    <p:sldId id="313" r:id="rId45"/>
    <p:sldId id="314" r:id="rId46"/>
    <p:sldId id="347" r:id="rId47"/>
    <p:sldId id="351" r:id="rId48"/>
    <p:sldId id="353" r:id="rId49"/>
    <p:sldId id="268" r:id="rId50"/>
    <p:sldId id="342" r:id="rId51"/>
    <p:sldId id="340" r:id="rId52"/>
    <p:sldId id="319" r:id="rId53"/>
    <p:sldId id="320" r:id="rId54"/>
    <p:sldId id="321" r:id="rId55"/>
    <p:sldId id="354" r:id="rId56"/>
    <p:sldId id="322" r:id="rId57"/>
    <p:sldId id="346" r:id="rId58"/>
    <p:sldId id="323" r:id="rId59"/>
    <p:sldId id="324" r:id="rId60"/>
    <p:sldId id="325" r:id="rId61"/>
    <p:sldId id="326" r:id="rId62"/>
    <p:sldId id="330" r:id="rId63"/>
    <p:sldId id="331" r:id="rId64"/>
    <p:sldId id="332" r:id="rId65"/>
    <p:sldId id="333" r:id="rId66"/>
    <p:sldId id="334" r:id="rId67"/>
    <p:sldId id="335" r:id="rId68"/>
    <p:sldId id="338" r:id="rId69"/>
    <p:sldId id="336" r:id="rId70"/>
    <p:sldId id="341" r:id="rId71"/>
    <p:sldId id="339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91" r:id="rId101"/>
    <p:sldId id="384" r:id="rId102"/>
    <p:sldId id="386" r:id="rId103"/>
    <p:sldId id="387" r:id="rId104"/>
    <p:sldId id="388" r:id="rId105"/>
    <p:sldId id="389" r:id="rId106"/>
    <p:sldId id="390" r:id="rId107"/>
    <p:sldId id="269" r:id="rId10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D4"/>
    <a:srgbClr val="FF3300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9824" autoAdjust="0"/>
  </p:normalViewPr>
  <p:slideViewPr>
    <p:cSldViewPr>
      <p:cViewPr varScale="1">
        <p:scale>
          <a:sx n="73" d="100"/>
          <a:sy n="73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2659-6114-418B-8DF7-DCFDF1D908F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87CF-CC0C-42C1-BBD8-D0C37E7E6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45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21D48-743B-4438-B09C-4983EC81D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8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DB5-1E2E-4CE6-B90B-7D16BAA776B2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103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E90659-6D6F-4FE7-9200-9051625DC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E371-8BC9-4AC7-AC1D-E35895A87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1156-34EA-4566-9BB7-1FB2ECD2E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FF5C-7640-459D-AAC9-AC5401CB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8836-CC4B-40A0-BC6A-F5D106088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AFD4-8006-49B5-8D94-62D000E47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24BB-B9CC-48F7-B5BB-0C6309D0B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6D89-74EC-47B5-AF41-E5DEECDC1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E1412-A3C2-49DD-AA71-12C930406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C5DB-F20D-4C4F-8FBA-F105E1EF8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A78B-B255-4C48-B24A-27D13D5F8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009FB-E406-49C8-A06A-0759BA6CE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split dir="in"/>
    <p:sndAc>
      <p:stSnd>
        <p:snd r:embed="rId13" name="camera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14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9.gif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atssupplies.com/Productlisting.aspx?catid=14" TargetMode="Externa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8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3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wmf"/><Relationship Id="rId4" Type="http://schemas.openxmlformats.org/officeDocument/2006/relationships/image" Target="../media/image38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4" Type="http://schemas.openxmlformats.org/officeDocument/2006/relationships/image" Target="../media/image1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3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26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STERILIZATION</a:t>
            </a:r>
            <a:b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4000" dirty="0" smtClean="0">
                <a:solidFill>
                  <a:srgbClr val="FF33CC"/>
                </a:solidFill>
                <a:latin typeface="Arial Rounded MT Bold" pitchFamily="34" charset="0"/>
              </a:rPr>
              <a:t>&amp;</a:t>
            </a: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/>
            </a:r>
            <a:b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>Operating Room Set </a:t>
            </a:r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Up</a:t>
            </a:r>
            <a:endParaRPr lang="en-US" sz="6600" dirty="0">
              <a:solidFill>
                <a:srgbClr val="FF33CC"/>
              </a:solidFill>
              <a:latin typeface="Arial Rounded MT Bold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Ms. </a:t>
            </a:r>
            <a:r>
              <a:rPr lang="en-US" dirty="0" err="1" smtClean="0">
                <a:solidFill>
                  <a:srgbClr val="FF0000"/>
                </a:solidFill>
              </a:rPr>
              <a:t>Nida</a:t>
            </a:r>
            <a:r>
              <a:rPr lang="en-US" dirty="0" smtClean="0">
                <a:solidFill>
                  <a:srgbClr val="FF0000"/>
                </a:solidFill>
              </a:rPr>
              <a:t> Jerez </a:t>
            </a:r>
            <a:r>
              <a:rPr lang="en-US" dirty="0" err="1" smtClean="0">
                <a:solidFill>
                  <a:srgbClr val="FF0000"/>
                </a:solidFill>
              </a:rPr>
              <a:t>Salcedo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ADON – O.R.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105401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1752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971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Surgical instruments, devices </a:t>
            </a:r>
            <a:r>
              <a:rPr lang="en-US" sz="3000" dirty="0">
                <a:solidFill>
                  <a:schemeClr val="bg1"/>
                </a:solidFill>
              </a:rPr>
              <a:t>&amp;</a:t>
            </a:r>
            <a:r>
              <a:rPr lang="en-US" sz="3000" dirty="0" smtClean="0">
                <a:solidFill>
                  <a:schemeClr val="bg1"/>
                </a:solidFill>
              </a:rPr>
              <a:t> heat sensitive items are sterilized by the method recommended by the manufacturer.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b="1" dirty="0" smtClean="0">
                <a:solidFill>
                  <a:srgbClr val="FFFF00"/>
                </a:solidFill>
              </a:rPr>
              <a:t>No sterile disposable items designed for single use should be reprocessed.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solidFill>
                  <a:schemeClr val="bg1"/>
                </a:solidFill>
              </a:rPr>
              <a:t>S</a:t>
            </a:r>
            <a:r>
              <a:rPr lang="en-US" sz="3000" dirty="0" smtClean="0">
                <a:solidFill>
                  <a:schemeClr val="bg1"/>
                </a:solidFill>
              </a:rPr>
              <a:t>terilizing agent should be in contact with every part / surface of the item to be sterilized at specific period of time &amp;  temperature.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user\Local Settings\Temporary Internet Files\Content.IE5\3B98HCQ5\MC9002811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Risk Factors for Retaining Foreign Bodies After Surgery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Emergency surgeries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Complex procedures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Surgeries with unplanned procedures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Surgeries on off hours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Sponges used on retractors &amp; as packing.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Patients with high body mass index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6386" name="Picture 2" descr="C:\Documents and Settings\user\Local Settings\Temporary Internet Files\Content.IE5\62M1WHF0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343401"/>
            <a:ext cx="1295400" cy="25146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14400"/>
            <a:ext cx="2438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2376513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Strategies for Preventing Retention of Foreign Body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Educate staff , regular update for competencies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Review policies &amp; procedures on counting.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Ensure effective communication during the entire surgical procedure.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Minimize rush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Minimize distractions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Perform x-ray on all high-risk patients.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7410" name="Picture 2" descr="C:\Documents and Settings\user\Local Settings\Temporary Internet Files\Content.IE5\3B98HCQ5\MC9003325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475842" cy="1587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07007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There is nowhere, perhaps, is it more important to preserve the safety of the patients than in the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O.R.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Lives often depend on it…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Documents and Settings\user\Local Settings\Temporary Internet Files\Content.IE5\62M1WHF0\MC900445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540764" cy="1848612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Local Settings\Temporary Internet Files\Content.IE5\3B98HCQ5\MC900295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05200"/>
            <a:ext cx="1969129" cy="1810693"/>
          </a:xfrm>
          <a:prstGeom prst="rect">
            <a:avLst/>
          </a:prstGeom>
          <a:noFill/>
        </p:spPr>
      </p:pic>
      <p:pic>
        <p:nvPicPr>
          <p:cNvPr id="15368" name="Picture 8" descr="C:\Documents and Settings\user\Local Settings\Temporary Internet Files\Content.IE5\1JA8C3LP\MC9003578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61665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42853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839200" cy="1752600"/>
          </a:xfrm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>By: </a:t>
            </a:r>
            <a:r>
              <a:rPr lang="en-US" sz="3200" dirty="0" err="1" smtClean="0">
                <a:solidFill>
                  <a:srgbClr val="FF3300"/>
                </a:solidFill>
              </a:rPr>
              <a:t>Ms</a:t>
            </a:r>
            <a:r>
              <a:rPr lang="en-US" sz="6000" dirty="0" err="1">
                <a:solidFill>
                  <a:srgbClr val="FF3300"/>
                </a:solidFill>
              </a:rPr>
              <a:t>.</a:t>
            </a:r>
            <a:r>
              <a:rPr lang="en-US" sz="3200" dirty="0" err="1" smtClean="0">
                <a:solidFill>
                  <a:srgbClr val="FF3300"/>
                </a:solidFill>
              </a:rPr>
              <a:t>Trinidad</a:t>
            </a:r>
            <a:r>
              <a:rPr lang="en-US" sz="3200" dirty="0" smtClean="0">
                <a:solidFill>
                  <a:srgbClr val="FF3300"/>
                </a:solidFill>
              </a:rPr>
              <a:t> Jerez </a:t>
            </a:r>
            <a:r>
              <a:rPr lang="en-US" sz="3200" dirty="0" err="1" smtClean="0">
                <a:solidFill>
                  <a:srgbClr val="FF3300"/>
                </a:solidFill>
              </a:rPr>
              <a:t>Salcedo</a:t>
            </a:r>
            <a:r>
              <a:rPr lang="en-US" sz="3200" dirty="0" smtClean="0">
                <a:solidFill>
                  <a:srgbClr val="FF3300"/>
                </a:solidFill>
              </a:rPr>
              <a:t> ,</a:t>
            </a:r>
            <a:r>
              <a:rPr lang="en-US" sz="1400" dirty="0" smtClean="0">
                <a:solidFill>
                  <a:srgbClr val="FF3300"/>
                </a:solidFill>
              </a:rPr>
              <a:t>BSN RN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>         ADON-O.R., KKUH                                                  </a:t>
            </a:r>
            <a:r>
              <a:rPr lang="en-US" sz="2800" dirty="0" smtClean="0">
                <a:solidFill>
                  <a:srgbClr val="FF3300"/>
                </a:solidFill>
              </a:rPr>
              <a:t>2013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686800" cy="5257800"/>
          </a:xfrm>
        </p:spPr>
        <p:txBody>
          <a:bodyPr/>
          <a:lstStyle/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rgbClr val="002060"/>
                </a:solidFill>
              </a:rPr>
              <a:t>Thank You</a:t>
            </a:r>
          </a:p>
          <a:p>
            <a:pPr>
              <a:buBlip>
                <a:blip r:embed="rId5"/>
              </a:buBlip>
            </a:pPr>
            <a:r>
              <a:rPr lang="en-US" dirty="0" err="1" smtClean="0">
                <a:solidFill>
                  <a:srgbClr val="002060"/>
                </a:solidFill>
              </a:rPr>
              <a:t>Shukran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752599"/>
            <a:ext cx="75438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Methods of Sterilization: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Physical Methods: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1. Dry Heat-Hot air ovens, infra red ovens.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2. Moist heat- Steam Autoclave-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Cool Chemical Methods: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1. E.O. Sterilizer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2. Plasma Sterilizer (</a:t>
            </a:r>
            <a:r>
              <a:rPr lang="en-US" dirty="0" err="1" smtClean="0">
                <a:solidFill>
                  <a:schemeClr val="bg1"/>
                </a:solidFill>
              </a:rPr>
              <a:t>Sterrad</a:t>
            </a:r>
            <a:r>
              <a:rPr lang="en-US" dirty="0" smtClean="0">
                <a:solidFill>
                  <a:schemeClr val="bg1"/>
                </a:solidFill>
              </a:rPr>
              <a:t>)- 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3. Liquid Chemicals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Other Methods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Physical Method: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Moist heat, at  raised atmospheric pressure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Steam sterilization (steam under pressure) </a:t>
            </a:r>
            <a:r>
              <a:rPr lang="en-US" dirty="0" smtClean="0">
                <a:solidFill>
                  <a:schemeClr val="bg1"/>
                </a:solidFill>
              </a:rPr>
              <a:t>- most inexpensive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effective method of sterilization. Steam under pressure permits permeation of moist heat to porous substances by condensation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results in destruction of all microbial life.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Ex. Steam autoclave 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Method used for sterilizing surgical instruments, dressing, drapes, swabs, laps sponges &amp; culture media. </a:t>
            </a:r>
          </a:p>
          <a:p>
            <a:endParaRPr lang="en-US" dirty="0"/>
          </a:p>
        </p:txBody>
      </p:sp>
      <p:pic>
        <p:nvPicPr>
          <p:cNvPr id="21507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Steam Autoclave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883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rgbClr val="FFFF00"/>
                </a:solidFill>
              </a:rPr>
              <a:t>autoclave</a:t>
            </a:r>
            <a:r>
              <a:rPr lang="en-US" dirty="0" smtClean="0">
                <a:solidFill>
                  <a:schemeClr val="bg1"/>
                </a:solidFill>
              </a:rPr>
              <a:t> is a closed chamber in which items or objects are subjected to steam at high pressure &amp; temperature above 100ºC. 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DSC03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528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114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Downward Displacement Autoclave-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Air is removed in two stages &amp; sterilization is effected by pure steam.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Minimum exposure time required for sterilizing instruments is 50 minutes at 131ºC or 60 minutes at 136ºC. 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</a:t>
            </a:r>
            <a:r>
              <a:rPr lang="en-US" dirty="0" smtClean="0">
                <a:solidFill>
                  <a:srgbClr val="FF33CC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High Vacuum / High Pressure Autoclave- </a:t>
            </a:r>
            <a:r>
              <a:rPr lang="en-US" dirty="0" smtClean="0">
                <a:solidFill>
                  <a:schemeClr val="tx2"/>
                </a:solidFill>
              </a:rPr>
              <a:t>Air is removed by powerful pump.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tx2"/>
                </a:solidFill>
              </a:rPr>
              <a:t> Steam penetrates the load  &amp; very rapid sterilization of dressings, instruments, </a:t>
            </a:r>
            <a:r>
              <a:rPr lang="en-US" dirty="0" err="1" smtClean="0">
                <a:solidFill>
                  <a:schemeClr val="tx2"/>
                </a:solidFill>
              </a:rPr>
              <a:t>raytec</a:t>
            </a:r>
            <a:r>
              <a:rPr lang="en-US" dirty="0" smtClean="0">
                <a:solidFill>
                  <a:schemeClr val="tx2"/>
                </a:solidFill>
              </a:rPr>
              <a:t> swabs, lap sponges, other surgical items &amp; packs is possible  in 30 to 40 minutes at 134ºC. </a:t>
            </a:r>
            <a:r>
              <a:rPr lang="en-US" dirty="0" smtClean="0">
                <a:solidFill>
                  <a:srgbClr val="FFFF00"/>
                </a:solidFill>
              </a:rPr>
              <a:t>(Available in KKUH)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New Steris Autoclave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Documents and Settings\user\My Documents\Practicum Pictures-1\DSC01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Preparation Of Items Before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Decontamination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Disassembly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Washing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Drying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Packing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Loading in sterilizer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Ultrasonic Washer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 descr="DSC032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Automated Washer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3074" name="Picture 2" descr="C:\Documents and Settings\user\My Documents\Practicum Pictures-1\DSC01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0452" cy="2089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Main Objectives: </a:t>
            </a:r>
            <a:br>
              <a:rPr lang="en-US" sz="5400" dirty="0" smtClean="0">
                <a:solidFill>
                  <a:srgbClr val="FF33CC"/>
                </a:solidFill>
              </a:rPr>
            </a:br>
            <a:r>
              <a:rPr lang="en-US" sz="5400" dirty="0" smtClean="0">
                <a:solidFill>
                  <a:srgbClr val="FF33CC"/>
                </a:solidFill>
              </a:rPr>
              <a:t>To be able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 acquire knowledge and    understanding on the different methods of sterilization as well as the sterilization processes.</a:t>
            </a: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 know &amp; get familiarized with the principles of aseptic techniques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apply them in the clinical areas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Operating Room.</a:t>
            </a: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 – </a:t>
            </a:r>
            <a:br>
              <a:rPr lang="en-US" sz="3200" dirty="0" smtClean="0">
                <a:solidFill>
                  <a:srgbClr val="FF33CC"/>
                </a:solidFill>
              </a:rPr>
            </a:br>
            <a:r>
              <a:rPr lang="en-US" sz="3200" dirty="0" smtClean="0">
                <a:solidFill>
                  <a:srgbClr val="FF33CC"/>
                </a:solidFill>
              </a:rPr>
              <a:t> FIVE DISTINCT PHASES: 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3726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 - Loading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or packs are loaded in the sterilizer.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 - Heating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steam is brought to proper temperature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allowed to penetrate through the objects in the chamber.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III - Destroying phase</a:t>
            </a:r>
            <a:r>
              <a:rPr lang="en-US" sz="2800" dirty="0" smtClean="0">
                <a:solidFill>
                  <a:schemeClr val="bg1"/>
                </a:solidFill>
              </a:rPr>
              <a:t> or time temperature cycle - in which all microbial life is exposed to the killing effect of the steam.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IV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en-US" sz="2800" b="1" dirty="0" smtClean="0">
                <a:solidFill>
                  <a:srgbClr val="FFFF00"/>
                </a:solidFill>
              </a:rPr>
              <a:t>rying and cooling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are dried &amp; cooled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then, filtered air is introduced into the chamber, door is opened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 packs are removed  stored. 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V - Testing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efficiency of the sterilization process is checked. All mechanical parts of sterilizers, including gauges, steam lines &amp; drains should be periodically checked by a competent biomed engineer.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Loading Procedure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5" descr="DSC03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MAKING OF STERILE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486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Should have the following </a:t>
            </a:r>
            <a:r>
              <a:rPr lang="en-US" sz="2800" b="1" dirty="0" smtClean="0">
                <a:solidFill>
                  <a:srgbClr val="FF0000"/>
                </a:solidFill>
              </a:rPr>
              <a:t>external indications</a:t>
            </a:r>
            <a:r>
              <a:rPr lang="en-US" sz="2800" b="1" dirty="0" smtClean="0">
                <a:solidFill>
                  <a:srgbClr val="FFFF00"/>
                </a:solidFill>
              </a:rPr>
              <a:t> showing that they have been processed: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show a pack that has been through a sterilization cycle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should be visible outside every pack sterilized.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 </a:t>
            </a:r>
            <a:r>
              <a:rPr lang="en-US" sz="2800" dirty="0" smtClean="0">
                <a:solidFill>
                  <a:schemeClr val="bg1"/>
                </a:solidFill>
              </a:rPr>
              <a:t>is designed </a:t>
            </a:r>
            <a:r>
              <a:rPr lang="en-US" sz="2800" b="1" dirty="0" smtClean="0"/>
              <a:t>black</a:t>
            </a:r>
            <a:r>
              <a:rPr lang="en-US" sz="2800" dirty="0" smtClean="0">
                <a:solidFill>
                  <a:schemeClr val="bg1"/>
                </a:solidFill>
              </a:rPr>
              <a:t> when specified temperature is reached.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Must be </a:t>
            </a:r>
            <a:r>
              <a:rPr lang="en-US" sz="2800" dirty="0" smtClean="0">
                <a:solidFill>
                  <a:srgbClr val="FFFF00"/>
                </a:solidFill>
              </a:rPr>
              <a:t>labeled as to its contents </a:t>
            </a:r>
            <a:r>
              <a:rPr lang="en-US" sz="2800" dirty="0" smtClean="0">
                <a:solidFill>
                  <a:schemeClr val="bg1"/>
                </a:solidFill>
              </a:rPr>
              <a:t>with the </a:t>
            </a:r>
            <a:r>
              <a:rPr lang="en-US" sz="2800" dirty="0" smtClean="0">
                <a:solidFill>
                  <a:srgbClr val="FFFF00"/>
                </a:solidFill>
              </a:rPr>
              <a:t>processing date, autoclave used </a:t>
            </a:r>
            <a:r>
              <a:rPr lang="en-US" sz="2800" dirty="0">
                <a:solidFill>
                  <a:srgbClr val="FFFF00"/>
                </a:solidFill>
              </a:rPr>
              <a:t>&amp;</a:t>
            </a:r>
            <a:r>
              <a:rPr lang="en-US" sz="2800" dirty="0" smtClean="0">
                <a:solidFill>
                  <a:srgbClr val="FFFF00"/>
                </a:solidFill>
              </a:rPr>
              <a:t> load number</a:t>
            </a:r>
            <a:r>
              <a:rPr lang="en-US" sz="2800" dirty="0" smtClean="0">
                <a:solidFill>
                  <a:schemeClr val="bg1"/>
                </a:solidFill>
              </a:rPr>
              <a:t>. This assists locating processed items in case of recall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packs / sets should be left untouched &amp; allowed to be cooled before storage to avoid condensation inside.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Must be handled as little as possible to reduce the risk of contamination.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packages should be stored on open shelves.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lowest shelf  should be </a:t>
            </a:r>
            <a:r>
              <a:rPr lang="en-US" b="1" dirty="0" smtClean="0">
                <a:solidFill>
                  <a:srgbClr val="FFFF00"/>
                </a:solidFill>
              </a:rPr>
              <a:t>8 to 10 inches off the floor.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highest shelf should be </a:t>
            </a:r>
            <a:r>
              <a:rPr lang="en-US" b="1" dirty="0" smtClean="0">
                <a:solidFill>
                  <a:srgbClr val="FFFF00"/>
                </a:solidFill>
              </a:rPr>
              <a:t>18 inches from the ceiling.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All shelves should be at least </a:t>
            </a:r>
            <a:r>
              <a:rPr lang="en-US" b="1" dirty="0" smtClean="0">
                <a:solidFill>
                  <a:srgbClr val="FFFF00"/>
                </a:solidFill>
              </a:rPr>
              <a:t>2 inches from the walls.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KKUH-CSSD Storage Room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4" descr="DSC032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Either good for </a:t>
            </a:r>
            <a:r>
              <a:rPr lang="en-US" b="1" dirty="0" smtClean="0">
                <a:solidFill>
                  <a:srgbClr val="FFFF00"/>
                </a:solidFill>
              </a:rPr>
              <a:t>30 days or 6 months to one year</a:t>
            </a:r>
            <a:r>
              <a:rPr lang="en-US" dirty="0" smtClean="0">
                <a:solidFill>
                  <a:schemeClr val="bg1"/>
                </a:solidFill>
              </a:rPr>
              <a:t> depending  on how the packages are wrapped &amp; what type of wrappers used.</a:t>
            </a:r>
          </a:p>
          <a:p>
            <a:pPr marL="609600" indent="-609600"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helf life</a:t>
            </a:r>
            <a:r>
              <a:rPr lang="en-US" dirty="0" smtClean="0">
                <a:solidFill>
                  <a:srgbClr val="FFFF00"/>
                </a:solidFill>
              </a:rPr>
              <a:t> -</a:t>
            </a:r>
            <a:r>
              <a:rPr lang="en-US" dirty="0" smtClean="0">
                <a:solidFill>
                  <a:schemeClr val="bg1"/>
                </a:solidFill>
              </a:rPr>
              <a:t> refers to the length of time a package maybe considered sterile.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Sterile packages must be stored and issued in correct </a:t>
            </a:r>
            <a:r>
              <a:rPr lang="en-US" dirty="0" smtClean="0">
                <a:solidFill>
                  <a:schemeClr val="bg1"/>
                </a:solidFill>
              </a:rPr>
              <a:t>order.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Traceability (Tracking System)</a:t>
            </a: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Storage room-subjected to regular </a:t>
            </a:r>
            <a:r>
              <a:rPr lang="en-US" b="1" dirty="0" smtClean="0">
                <a:solidFill>
                  <a:srgbClr val="FFFF00"/>
                </a:solidFill>
              </a:rPr>
              <a:t>adequate pest control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prevent contamination from rodents, ants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cockroaches.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Traffic is restricted to CSSD personnel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trainees only.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One flow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Causes of failure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to produce a sterile load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Faults &amp; errors in the autoclave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Poor quality steam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Way it is operated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Failure to remove air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condensate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Faulty gauges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timings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Leaking door seals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 Inadequate air filter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 Excessive layers of wrapping materials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 Large packs, torn &amp; wet packs</a:t>
            </a:r>
          </a:p>
          <a:p>
            <a:pPr marL="990600" lvl="1" indent="-533400"/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Table of Contents: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9296400" cy="57912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Methods of Sterilization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Physical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Cool Chemical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Liquid Chemicals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Other Methods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Sterilization Processes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Preparation of items before sterilization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Steam Sterilization Process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Testing the Effectiveness of the Autoclave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Storage of Sterile Packages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Principles of Aseptic Techniques-O.R. Set Up (Sterile Field)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Operating Room Set Up for Patient Safety</a:t>
            </a:r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045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5248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ethods of Testing the</a:t>
            </a:r>
            <a:b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Effectiveness of Autoclaves: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9144000" cy="52197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Mechanical</a:t>
            </a:r>
            <a:r>
              <a:rPr lang="en-US" sz="2800" dirty="0" smtClean="0">
                <a:solidFill>
                  <a:schemeClr val="bg1"/>
                </a:solidFill>
              </a:rPr>
              <a:t>- chart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gauges usually carried out by Biomed  Engineer.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Chemical</a:t>
            </a:r>
            <a:r>
              <a:rPr lang="en-US" sz="2800" dirty="0" smtClean="0">
                <a:solidFill>
                  <a:schemeClr val="bg1"/>
                </a:solidFill>
              </a:rPr>
              <a:t>- by the use of autoclave tapes, strips and card. A daily test in an empty chamber using a heat sensitive tape. This is for high vacuum/high pressure autoclaves. Ex.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Bowie Dick Test Pack- </a:t>
            </a:r>
            <a:r>
              <a:rPr lang="en-US" sz="2800" dirty="0">
                <a:solidFill>
                  <a:schemeClr val="bg1"/>
                </a:solidFill>
              </a:rPr>
              <a:t>a pack with a chemical indicator </a:t>
            </a:r>
            <a:r>
              <a:rPr lang="en-US" sz="2800" dirty="0" smtClean="0">
                <a:solidFill>
                  <a:schemeClr val="bg1"/>
                </a:solidFill>
              </a:rPr>
              <a:t>both outside </a:t>
            </a:r>
            <a:r>
              <a:rPr lang="en-US" sz="2800" dirty="0">
                <a:solidFill>
                  <a:schemeClr val="bg1"/>
                </a:solidFill>
              </a:rPr>
              <a:t>&amp;  inside to verify that steam has penetrated the pack &amp; to test air </a:t>
            </a:r>
            <a:r>
              <a:rPr lang="en-US" sz="2800" dirty="0" smtClean="0">
                <a:solidFill>
                  <a:schemeClr val="bg1"/>
                </a:solidFill>
              </a:rPr>
              <a:t>leaks.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Biological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768096"/>
            <a:ext cx="1271588" cy="10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Biological Indicator-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Biological Spore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To test autoclaves regularly with </a:t>
            </a:r>
            <a:r>
              <a:rPr lang="en-US" dirty="0" err="1" smtClean="0">
                <a:solidFill>
                  <a:srgbClr val="FFFF00"/>
                </a:solidFill>
              </a:rPr>
              <a:t>Geobacillus</a:t>
            </a:r>
            <a:r>
              <a:rPr lang="en-US" dirty="0" smtClean="0">
                <a:solidFill>
                  <a:srgbClr val="FFFF00"/>
                </a:solidFill>
              </a:rPr>
              <a:t> stearothermophilus, which is one of the most heat tolerant species of bacteria.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If sterilization in an autoclave does not destroy the </a:t>
            </a:r>
            <a:r>
              <a:rPr lang="en-US" dirty="0" err="1" smtClean="0">
                <a:solidFill>
                  <a:schemeClr val="bg1"/>
                </a:solidFill>
              </a:rPr>
              <a:t>Geobacilus</a:t>
            </a:r>
            <a:r>
              <a:rPr lang="en-US" dirty="0" smtClean="0">
                <a:solidFill>
                  <a:schemeClr val="bg1"/>
                </a:solidFill>
              </a:rPr>
              <a:t> spores, the autoclave is not working properly.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71600" cy="1676400"/>
          </a:xfrm>
          <a:prstGeom prst="rect">
            <a:avLst/>
          </a:prstGeom>
          <a:noFill/>
        </p:spPr>
      </p:pic>
      <p:pic>
        <p:nvPicPr>
          <p:cNvPr id="5" name="ctl00_ContentPlaceHolder1_grdlst_ctl02_img" descr="http://www.atssupplies.com/__CategoryImage/5_27_2011_5_14_49_AM_297.pn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6482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esting the Effectiveness of Steam </a:t>
            </a:r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utoclave:</a:t>
            </a:r>
            <a:endParaRPr lang="en-US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un it empty for one cycle. </a:t>
            </a:r>
            <a:r>
              <a:rPr lang="en-US" dirty="0" smtClean="0">
                <a:solidFill>
                  <a:srgbClr val="0000D4"/>
                </a:solidFill>
              </a:rPr>
              <a:t>(Dummy Run) </a:t>
            </a:r>
            <a:r>
              <a:rPr lang="en-US" dirty="0" smtClean="0">
                <a:solidFill>
                  <a:schemeClr val="bg1"/>
                </a:solidFill>
              </a:rPr>
              <a:t>– to warm up the machine.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Second-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ut inside in the middle of the chamber, the </a:t>
            </a:r>
            <a:r>
              <a:rPr lang="en-US" dirty="0" smtClean="0">
                <a:solidFill>
                  <a:srgbClr val="0000D4"/>
                </a:solidFill>
              </a:rPr>
              <a:t>Bowie Dick Test Pack </a:t>
            </a:r>
            <a:r>
              <a:rPr lang="en-US" dirty="0" smtClean="0">
                <a:solidFill>
                  <a:schemeClr val="bg1"/>
                </a:solidFill>
              </a:rPr>
              <a:t>and run it again and finish the whole cycle. Oh high pressure- to test leaks and presence  of air. (Yellow turns</a:t>
            </a:r>
            <a:r>
              <a:rPr lang="en-US" dirty="0" smtClean="0"/>
              <a:t> black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Third-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oad the items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trays for sterilization ( little bit lower pressure). It is done once daily.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Fourth-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D4"/>
                </a:solidFill>
              </a:rPr>
              <a:t>Live Organism- </a:t>
            </a:r>
            <a:r>
              <a:rPr lang="en-US" dirty="0" smtClean="0">
                <a:solidFill>
                  <a:schemeClr val="bg1"/>
                </a:solidFill>
              </a:rPr>
              <a:t>done once in every Sunday morning in CSSD, KKUH.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229350"/>
            <a:ext cx="77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219825"/>
            <a:ext cx="371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COLD METHOD-Chemicals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Ethylene Oxide (EO)-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Well established technique for sterilizing heat sensitive articles.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Colorless gas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Exposure </a:t>
            </a:r>
            <a:r>
              <a:rPr lang="en-US" dirty="0">
                <a:solidFill>
                  <a:schemeClr val="bg1"/>
                </a:solidFill>
              </a:rPr>
              <a:t>period of </a:t>
            </a:r>
            <a:r>
              <a:rPr lang="en-US" b="1" dirty="0" smtClean="0">
                <a:solidFill>
                  <a:srgbClr val="FF0000"/>
                </a:solidFill>
              </a:rPr>
              <a:t>5 to </a:t>
            </a:r>
            <a:r>
              <a:rPr lang="en-US" b="1" dirty="0">
                <a:solidFill>
                  <a:srgbClr val="FF0000"/>
                </a:solidFill>
              </a:rPr>
              <a:t>7 hours </a:t>
            </a:r>
            <a:r>
              <a:rPr lang="en-US" dirty="0">
                <a:solidFill>
                  <a:schemeClr val="bg1"/>
                </a:solidFill>
              </a:rPr>
              <a:t>is necessary for complete E.O. sterilization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Temperature for sterilizing is 21º C to 60º C (70º  F to 140º F).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E.O. Sterilizer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5" descr="DSC03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Used for sterilizing vascular </a:t>
            </a:r>
            <a:r>
              <a:rPr lang="en-US" dirty="0" smtClean="0">
                <a:solidFill>
                  <a:schemeClr val="bg1"/>
                </a:solidFill>
              </a:rPr>
              <a:t>&amp; </a:t>
            </a:r>
            <a:r>
              <a:rPr lang="en-US" dirty="0">
                <a:solidFill>
                  <a:schemeClr val="bg1"/>
                </a:solidFill>
              </a:rPr>
              <a:t>bone grafts, delicate instruments, plastic articles such as disposable </a:t>
            </a:r>
            <a:r>
              <a:rPr lang="en-US" dirty="0" err="1" smtClean="0">
                <a:solidFill>
                  <a:schemeClr val="bg1"/>
                </a:solidFill>
              </a:rPr>
              <a:t>syringes,bacteriological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media &amp;</a:t>
            </a:r>
            <a:r>
              <a:rPr lang="en-US" dirty="0" smtClean="0"/>
              <a:t> </a:t>
            </a:r>
            <a:r>
              <a:rPr lang="en-US" dirty="0"/>
              <a:t>vaccines.</a:t>
            </a:r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33CC"/>
                </a:solidFill>
              </a:rPr>
              <a:t>Ethylene Oxide (EO)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Chemical indicators for EO should be used with each pack 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Gas sterilizers should be checked once a week with commercial preparation spores, usually Bacillus </a:t>
            </a:r>
            <a:r>
              <a:rPr lang="en-US" b="1" dirty="0" err="1" smtClean="0">
                <a:solidFill>
                  <a:schemeClr val="bg1"/>
                </a:solidFill>
              </a:rPr>
              <a:t>Atropheus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Requires </a:t>
            </a:r>
            <a:r>
              <a:rPr lang="en-US" b="1" dirty="0" smtClean="0">
                <a:solidFill>
                  <a:srgbClr val="FFFF00"/>
                </a:solidFill>
              </a:rPr>
              <a:t>6-8 hours of aeration.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752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DISADVANTAGES OF EO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Lengthy process with long aeration periods.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Expensive &amp; more complex process.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Produce </a:t>
            </a:r>
            <a:r>
              <a:rPr lang="en-US" sz="3600" dirty="0" smtClean="0">
                <a:solidFill>
                  <a:srgbClr val="FFFF00"/>
                </a:solidFill>
              </a:rPr>
              <a:t>serious burns </a:t>
            </a:r>
            <a:r>
              <a:rPr lang="en-US" sz="3600" dirty="0" smtClean="0">
                <a:solidFill>
                  <a:schemeClr val="bg1"/>
                </a:solidFill>
              </a:rPr>
              <a:t>on exposed skin.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Insufficiently aerated materials can cause irritation, burns of body tissues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Toxic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may cause </a:t>
            </a:r>
            <a:r>
              <a:rPr lang="en-US" sz="3600" b="1" dirty="0" smtClean="0">
                <a:solidFill>
                  <a:srgbClr val="FFFF00"/>
                </a:solidFill>
              </a:rPr>
              <a:t>Cancer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rgbClr val="FFFF00"/>
                </a:solidFill>
              </a:rPr>
              <a:t> *</a:t>
            </a:r>
            <a:r>
              <a:rPr lang="en-US" sz="3600" dirty="0" smtClean="0">
                <a:solidFill>
                  <a:schemeClr val="bg1"/>
                </a:solidFill>
              </a:rPr>
              <a:t>Precautions should be taken to protect personnel.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Sterilizer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Plasma Autoclave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Sterrad</a:t>
            </a:r>
            <a:r>
              <a:rPr lang="en-US" dirty="0" smtClean="0">
                <a:solidFill>
                  <a:srgbClr val="FFFF00"/>
                </a:solidFill>
              </a:rPr>
              <a:t>)-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Low Temperature Hydrogen Gas Sterilizers.   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Used to sterilize delicate instruments that   are heat &amp; </a:t>
            </a:r>
            <a:r>
              <a:rPr lang="en-US" dirty="0">
                <a:solidFill>
                  <a:schemeClr val="bg1"/>
                </a:solidFill>
              </a:rPr>
              <a:t>moisture sensitive, such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icro instruments,  cameras</a:t>
            </a:r>
            <a:r>
              <a:rPr lang="en-US" dirty="0">
                <a:solidFill>
                  <a:srgbClr val="FFFF00"/>
                </a:solidFill>
              </a:rPr>
              <a:t>, scopes &amp; light cords.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Gentle patented sterilization process with the use of </a:t>
            </a:r>
            <a:r>
              <a:rPr lang="en-US" dirty="0" smtClean="0">
                <a:solidFill>
                  <a:srgbClr val="FFFF00"/>
                </a:solidFill>
              </a:rPr>
              <a:t>hydrogen peroxide &amp; generation of low temperature gas plasma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Spore testing should be performed at the same interval as testing of other sterilizers.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Sterilization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104°F-131°F (40°C-55°C). – 45 minutes to I hour.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Advantages of </a:t>
            </a:r>
            <a:r>
              <a:rPr lang="en-US" dirty="0" smtClean="0">
                <a:solidFill>
                  <a:srgbClr val="FFFF00"/>
                </a:solidFill>
              </a:rPr>
              <a:t>plasma sterilization </a:t>
            </a:r>
            <a:r>
              <a:rPr lang="en-US" dirty="0" smtClean="0">
                <a:solidFill>
                  <a:schemeClr val="bg1"/>
                </a:solidFill>
              </a:rPr>
              <a:t>include </a:t>
            </a:r>
            <a:r>
              <a:rPr lang="en-US" dirty="0" smtClean="0">
                <a:solidFill>
                  <a:srgbClr val="FFFF00"/>
                </a:solidFill>
              </a:rPr>
              <a:t>speed,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safety of use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no aeration.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Five phases to the “</a:t>
            </a:r>
            <a:r>
              <a:rPr lang="en-US" dirty="0" err="1" smtClean="0">
                <a:solidFill>
                  <a:schemeClr val="bg1"/>
                </a:solidFill>
              </a:rPr>
              <a:t>Sterrad</a:t>
            </a:r>
            <a:r>
              <a:rPr lang="en-US" dirty="0" smtClean="0">
                <a:solidFill>
                  <a:schemeClr val="bg1"/>
                </a:solidFill>
              </a:rPr>
              <a:t>” Plasma sterilization cycle: vacuum, injection, diffusion, plasma, vent.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 New </a:t>
            </a:r>
            <a:r>
              <a:rPr lang="en-US" dirty="0" err="1" smtClean="0">
                <a:solidFill>
                  <a:srgbClr val="FF33CC"/>
                </a:solidFill>
              </a:rPr>
              <a:t>Sterrad</a:t>
            </a:r>
            <a:r>
              <a:rPr lang="en-US" dirty="0" smtClean="0">
                <a:solidFill>
                  <a:srgbClr val="FF33CC"/>
                </a:solidFill>
              </a:rPr>
              <a:t> Plasma Autoclave</a:t>
            </a:r>
            <a:endParaRPr lang="en-US" dirty="0"/>
          </a:p>
        </p:txBody>
      </p:sp>
      <p:pic>
        <p:nvPicPr>
          <p:cNvPr id="1026" name="Picture 2" descr="C:\Documents and Settings\user\My Documents\Practicum Pictures-1\DSC01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458200" cy="53340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81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Sterilization</a:t>
            </a:r>
            <a:r>
              <a:rPr lang="en-US" dirty="0" smtClean="0">
                <a:solidFill>
                  <a:schemeClr val="bg1"/>
                </a:solidFill>
              </a:rPr>
              <a:t>-process by which all living microorganisms both pathogenic &amp; non-pathogenic including spores are killed.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Sterile</a:t>
            </a:r>
            <a:r>
              <a:rPr lang="en-US" dirty="0" smtClean="0">
                <a:solidFill>
                  <a:schemeClr val="bg1"/>
                </a:solidFill>
              </a:rPr>
              <a:t>-absence of all microorganisms including bacteria, spores and viruses.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Asepsis</a:t>
            </a:r>
            <a:r>
              <a:rPr lang="en-US" dirty="0" smtClean="0">
                <a:solidFill>
                  <a:schemeClr val="bg1"/>
                </a:solidFill>
              </a:rPr>
              <a:t>- freedom from infection or the absence of microorganisms that cause diseases.</a:t>
            </a:r>
          </a:p>
          <a:p>
            <a:endParaRPr lang="en-US" dirty="0"/>
          </a:p>
        </p:txBody>
      </p:sp>
      <p:pic>
        <p:nvPicPr>
          <p:cNvPr id="307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 LIQUID CHEMICAL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iquid chemo sterilizers </a:t>
            </a:r>
            <a:r>
              <a:rPr lang="en-US" dirty="0" smtClean="0">
                <a:solidFill>
                  <a:schemeClr val="bg1"/>
                </a:solidFill>
              </a:rPr>
              <a:t>can destroy all forms of microbial life including bacterial, fungal spores, tubercle bacilli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viruses.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Can be used for sterilization when steam, gas or dry heat is not indicated or available.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33CC"/>
                </a:solidFill>
              </a:rPr>
              <a:t>Common</a:t>
            </a:r>
            <a:r>
              <a:rPr lang="en-US" sz="3600" dirty="0" smtClean="0">
                <a:solidFill>
                  <a:srgbClr val="FF33CC"/>
                </a:solidFill>
              </a:rPr>
              <a:t> Liquid Chemicals - Capable of causing Disinfection / Sterilization.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906000" cy="5486400"/>
          </a:xfrm>
        </p:spPr>
        <p:txBody>
          <a:bodyPr/>
          <a:lstStyle/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Aqueous Formaldehyde-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Oldest chemo sterilizers known to destroy spores; rarely used due to its pungent odor. </a:t>
            </a:r>
          </a:p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sz="2600" b="1" dirty="0" smtClean="0">
                <a:solidFill>
                  <a:srgbClr val="FFFF00"/>
                </a:solidFill>
              </a:rPr>
              <a:t>Aqueous Glutaraldehyde- </a:t>
            </a:r>
            <a:r>
              <a:rPr lang="en-US" sz="2600" dirty="0" smtClean="0">
                <a:solidFill>
                  <a:schemeClr val="bg1"/>
                </a:solidFill>
              </a:rPr>
              <a:t>Colorless liquid chemical with pungent odor. (CIDEX)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*Short soaking </a:t>
            </a:r>
            <a:r>
              <a:rPr lang="en-US" sz="2600" dirty="0" smtClean="0">
                <a:solidFill>
                  <a:schemeClr val="bg1"/>
                </a:solidFill>
              </a:rPr>
              <a:t>period( 20 minutes-30 minutes) only provides </a:t>
            </a:r>
            <a:r>
              <a:rPr lang="en-US" sz="2600" b="1" dirty="0" smtClean="0">
                <a:solidFill>
                  <a:srgbClr val="FFFF00"/>
                </a:solidFill>
              </a:rPr>
              <a:t>disinfection </a:t>
            </a:r>
            <a:r>
              <a:rPr lang="en-US" sz="2600" dirty="0" smtClean="0">
                <a:solidFill>
                  <a:schemeClr val="bg1"/>
                </a:solidFill>
              </a:rPr>
              <a:t>of instruments.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 *Complete immersion </a:t>
            </a:r>
            <a:r>
              <a:rPr lang="en-US" sz="2600" dirty="0" smtClean="0">
                <a:solidFill>
                  <a:schemeClr val="bg1"/>
                </a:solidFill>
              </a:rPr>
              <a:t>in activated </a:t>
            </a:r>
            <a:r>
              <a:rPr lang="en-US" sz="2600" dirty="0" err="1" smtClean="0">
                <a:solidFill>
                  <a:schemeClr val="bg1"/>
                </a:solidFill>
              </a:rPr>
              <a:t>glutaraldehyde</a:t>
            </a:r>
            <a:r>
              <a:rPr lang="en-US" sz="2600" dirty="0" smtClean="0">
                <a:solidFill>
                  <a:schemeClr val="bg1"/>
                </a:solidFill>
              </a:rPr>
              <a:t> solution for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10 hours  achieves sterilization.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</a:t>
            </a:r>
            <a:r>
              <a:rPr lang="en-US" sz="2600" dirty="0" smtClean="0">
                <a:solidFill>
                  <a:schemeClr val="bg1"/>
                </a:solidFill>
              </a:rPr>
              <a:t>After immersion, all surfaces of the instruments must be </a:t>
            </a:r>
            <a:r>
              <a:rPr lang="en-US" sz="2600" b="1" dirty="0" smtClean="0">
                <a:solidFill>
                  <a:srgbClr val="FFFF00"/>
                </a:solidFill>
              </a:rPr>
              <a:t>rinsed thoroughly with sterile water </a:t>
            </a:r>
            <a:r>
              <a:rPr lang="en-US" sz="2600" dirty="0" smtClean="0">
                <a:solidFill>
                  <a:schemeClr val="bg1"/>
                </a:solidFill>
              </a:rPr>
              <a:t>before use.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*</a:t>
            </a:r>
            <a:r>
              <a:rPr lang="en-US" sz="2600" dirty="0" smtClean="0">
                <a:solidFill>
                  <a:schemeClr val="bg1"/>
                </a:solidFill>
              </a:rPr>
              <a:t>Any immersion of less than 10 hours must be considered as only as disinfection(Spores not killed.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*</a:t>
            </a:r>
            <a:r>
              <a:rPr lang="en-US" sz="2600" dirty="0" smtClean="0">
                <a:solidFill>
                  <a:schemeClr val="bg1"/>
                </a:solidFill>
              </a:rPr>
              <a:t>Toxic &amp; can cause nasal ( respiratory mucosa), eye &amp; skin irritation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dirty="0" smtClean="0">
                <a:solidFill>
                  <a:srgbClr val="FF33CC"/>
                </a:solidFill>
              </a:rPr>
              <a:t> Common Liquid Chemical Disinfectants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OPA </a:t>
            </a:r>
            <a:r>
              <a:rPr lang="en-US" sz="2200" b="1" dirty="0" err="1" smtClean="0">
                <a:solidFill>
                  <a:srgbClr val="FFFF00"/>
                </a:solidFill>
              </a:rPr>
              <a:t>Cidex</a:t>
            </a:r>
            <a:r>
              <a:rPr lang="en-US" sz="2200" b="1" dirty="0" smtClean="0">
                <a:solidFill>
                  <a:srgbClr val="FFFF00"/>
                </a:solidFill>
              </a:rPr>
              <a:t>-(0.55% </a:t>
            </a:r>
            <a:r>
              <a:rPr lang="en-US" sz="2200" b="1" dirty="0" err="1" smtClean="0">
                <a:solidFill>
                  <a:srgbClr val="FFFF00"/>
                </a:solidFill>
              </a:rPr>
              <a:t>ortho-phthalaldehyde</a:t>
            </a:r>
            <a:r>
              <a:rPr lang="en-US" sz="2200" b="1" dirty="0" smtClean="0">
                <a:solidFill>
                  <a:srgbClr val="FFFF00"/>
                </a:solidFill>
              </a:rPr>
              <a:t>)-</a:t>
            </a:r>
            <a:r>
              <a:rPr lang="en-US" sz="2200" dirty="0" smtClean="0">
                <a:solidFill>
                  <a:schemeClr val="bg1"/>
                </a:solidFill>
              </a:rPr>
              <a:t>Clear, pale-blue liquid (pH, 7.5), contains 0.55%the non-</a:t>
            </a:r>
            <a:r>
              <a:rPr lang="en-US" sz="2200" dirty="0" err="1" smtClean="0">
                <a:solidFill>
                  <a:schemeClr val="bg1"/>
                </a:solidFill>
              </a:rPr>
              <a:t>glutaraldehyde</a:t>
            </a:r>
            <a:r>
              <a:rPr lang="en-US" sz="2200" dirty="0" smtClean="0">
                <a:solidFill>
                  <a:schemeClr val="bg1"/>
                </a:solidFill>
              </a:rPr>
              <a:t> solution for disinfection of flexible endoscopes and other medical devices.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Alcohol-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70 % Ethyl Alcohol &amp; 70% Isopropyl Alcohol-</a:t>
            </a:r>
            <a:r>
              <a:rPr lang="en-US" sz="2200" dirty="0" smtClean="0">
                <a:solidFill>
                  <a:schemeClr val="bg1"/>
                </a:solidFill>
              </a:rPr>
              <a:t> Effective &amp; rapidly acting disinfectants. 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Alcohol gel preparations today have been introduced &amp; long standing effect, fast in action &amp; more users friendly.( Hand Antiseptics)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Chlorexidine</a:t>
            </a:r>
            <a:r>
              <a:rPr lang="en-US" sz="2200" b="1" dirty="0" smtClean="0">
                <a:solidFill>
                  <a:schemeClr val="bg1"/>
                </a:solidFill>
              </a:rPr>
              <a:t>-</a:t>
            </a:r>
            <a:r>
              <a:rPr lang="en-US" sz="2200" dirty="0" smtClean="0">
                <a:solidFill>
                  <a:schemeClr val="bg1"/>
                </a:solidFill>
              </a:rPr>
              <a:t> Skin antiseptic &amp; highly active against vegetative bacteria.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Hypochlorite-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Broad spectrum chlorine disinfectant effective against viruses, fungi, bacteria &amp; spores. 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Disinfectant of choice against </a:t>
            </a:r>
            <a:r>
              <a:rPr lang="en-US" sz="2200" b="1" dirty="0" smtClean="0">
                <a:solidFill>
                  <a:srgbClr val="FFFF00"/>
                </a:solidFill>
              </a:rPr>
              <a:t>hepatitis B virus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Other Methods of Sterilization: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Gamma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Gamma Radiation</a:t>
            </a: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Radioactive material, such as a </a:t>
            </a:r>
            <a:r>
              <a:rPr lang="en-US" sz="2800" b="1" dirty="0" smtClean="0">
                <a:solidFill>
                  <a:srgbClr val="FFFF00"/>
                </a:solidFill>
              </a:rPr>
              <a:t>Cobalt-60</a:t>
            </a:r>
            <a:r>
              <a:rPr lang="en-US" sz="2800" dirty="0" smtClean="0">
                <a:solidFill>
                  <a:srgbClr val="FFFF00"/>
                </a:solidFill>
              </a:rPr>
              <a:t> source, </a:t>
            </a:r>
            <a:r>
              <a:rPr lang="en-US" sz="2800" dirty="0" smtClean="0">
                <a:solidFill>
                  <a:schemeClr val="bg1"/>
                </a:solidFill>
              </a:rPr>
              <a:t>emits radiation</a:t>
            </a:r>
            <a:r>
              <a:rPr lang="en-US" sz="2800" dirty="0" smtClean="0">
                <a:solidFill>
                  <a:srgbClr val="FFFF00"/>
                </a:solidFill>
              </a:rPr>
              <a:t>(gamma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rays).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Gamma Radiation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effectively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kills microorganisms.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smtClean="0">
                <a:solidFill>
                  <a:srgbClr val="FFFF00"/>
                </a:solidFill>
              </a:rPr>
              <a:t>commercial basis </a:t>
            </a:r>
            <a:r>
              <a:rPr lang="en-US" sz="2800" dirty="0" smtClean="0">
                <a:solidFill>
                  <a:schemeClr val="bg1"/>
                </a:solidFill>
              </a:rPr>
              <a:t>for the sterilization of a wide variety of pre-packaged hospital items and devices.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Total sterilizing time is measured in </a:t>
            </a:r>
            <a:r>
              <a:rPr lang="en-US" sz="2800" dirty="0" smtClean="0">
                <a:solidFill>
                  <a:srgbClr val="FF0000"/>
                </a:solidFill>
              </a:rPr>
              <a:t>days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Flash Sterilization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94488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i="1" dirty="0" smtClean="0">
                <a:solidFill>
                  <a:srgbClr val="FFFF00"/>
                </a:solidFill>
              </a:rPr>
              <a:t>“Flash sterilization” </a:t>
            </a:r>
            <a:r>
              <a:rPr lang="en-US" sz="2800" dirty="0" smtClean="0">
                <a:solidFill>
                  <a:schemeClr val="bg1"/>
                </a:solidFill>
              </a:rPr>
              <a:t>should be used in selected clinical situations &amp; in a controlled manner.</a:t>
            </a:r>
            <a:r>
              <a:rPr lang="en-US" sz="2800" dirty="0" smtClean="0">
                <a:solidFill>
                  <a:srgbClr val="FFFF00"/>
                </a:solidFill>
              </a:rPr>
              <a:t> *</a:t>
            </a:r>
            <a:r>
              <a:rPr lang="en-US" sz="2800" dirty="0" smtClean="0">
                <a:solidFill>
                  <a:schemeClr val="bg1"/>
                </a:solidFill>
              </a:rPr>
              <a:t>Use of flash sterilizer should be kept to a minimum &amp; only for emergency use. </a:t>
            </a: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as a substitute for proper sterilization methods.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for </a:t>
            </a:r>
            <a:r>
              <a:rPr lang="en-US" sz="2800" dirty="0" smtClean="0">
                <a:solidFill>
                  <a:srgbClr val="FFFF00"/>
                </a:solidFill>
              </a:rPr>
              <a:t>implantable devices.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r>
              <a:rPr lang="en-US" sz="5400" dirty="0" smtClean="0">
                <a:solidFill>
                  <a:srgbClr val="FF33CC"/>
                </a:solidFill>
              </a:rPr>
              <a:t>Principles of Aseptic Techniques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8839200" cy="3733800"/>
          </a:xfrm>
        </p:spPr>
        <p:txBody>
          <a:bodyPr/>
          <a:lstStyle/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By: Ms. </a:t>
            </a:r>
            <a:r>
              <a:rPr lang="en-US" dirty="0" err="1" smtClean="0">
                <a:solidFill>
                  <a:srgbClr val="FF3300"/>
                </a:solidFill>
              </a:rPr>
              <a:t>Nida</a:t>
            </a:r>
            <a:r>
              <a:rPr lang="en-US" dirty="0" smtClean="0">
                <a:solidFill>
                  <a:srgbClr val="FF3300"/>
                </a:solidFill>
              </a:rPr>
              <a:t> J. </a:t>
            </a:r>
            <a:r>
              <a:rPr lang="en-US" dirty="0" err="1" smtClean="0">
                <a:solidFill>
                  <a:srgbClr val="FF3300"/>
                </a:solidFill>
              </a:rPr>
              <a:t>Salcedo</a:t>
            </a:r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ADON-O.R.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290" name="Picture 2" descr="C:\Documents and Settings\user\Local Settings\Temporary Internet Files\Content.IE5\A2QKBVZK\MC90007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2860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50292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33CC"/>
                </a:solidFill>
              </a:rPr>
              <a:t>For O.R. Set Up</a:t>
            </a:r>
            <a:br>
              <a:rPr lang="en-US" sz="4800" b="1" dirty="0" smtClean="0">
                <a:solidFill>
                  <a:srgbClr val="FF33CC"/>
                </a:solidFill>
              </a:rPr>
            </a:br>
            <a:r>
              <a:rPr lang="en-US" sz="4800" b="1" dirty="0" smtClean="0">
                <a:solidFill>
                  <a:srgbClr val="FF33CC"/>
                </a:solidFill>
              </a:rPr>
              <a:t>(Sterile Field)</a:t>
            </a:r>
            <a:endParaRPr lang="en-US" sz="4800" b="1" dirty="0"/>
          </a:p>
        </p:txBody>
      </p:sp>
    </p:spTree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6002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Aseptic techniques are sets of practices  performed under careful, controlled conditions in order to prevent contaminations of pathogens.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Most strictly applied in the O.R. </a:t>
            </a:r>
            <a:r>
              <a:rPr lang="en-US" dirty="0" smtClean="0">
                <a:solidFill>
                  <a:schemeClr val="bg1"/>
                </a:solidFill>
              </a:rPr>
              <a:t>because of direct &amp; extensive disruption of skin &amp; underlying tissues.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ractices that ensure  safe &amp; effective ways in establishing &amp; maintaining sterile field in which surgery can be performed safely.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Aseptic techniques help to prevent surgical site infection.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All items used within the sterile field must be sterile.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Point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items presented to the sterile field      must be checked for: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Package Integrity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Expiration Date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Chemical Process Indicator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Tears in barriers &amp; expired sterilization dates </a:t>
            </a:r>
            <a:r>
              <a:rPr lang="en-US" dirty="0" smtClean="0">
                <a:solidFill>
                  <a:schemeClr val="bg1"/>
                </a:solidFill>
              </a:rPr>
              <a:t>are considered breaks in sterility.</a:t>
            </a:r>
          </a:p>
          <a:p>
            <a:endParaRPr lang="en-US" dirty="0"/>
          </a:p>
        </p:txBody>
      </p:sp>
      <p:pic>
        <p:nvPicPr>
          <p:cNvPr id="11266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956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JI4MEU8K\MC900295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17526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Use of unsterile </a:t>
            </a:r>
            <a:r>
              <a:rPr lang="en-US" dirty="0" smtClean="0">
                <a:solidFill>
                  <a:schemeClr val="bg1"/>
                </a:solidFill>
              </a:rPr>
              <a:t>items </a:t>
            </a:r>
            <a:r>
              <a:rPr lang="en-US" dirty="0" smtClean="0">
                <a:solidFill>
                  <a:srgbClr val="FFFF00"/>
                </a:solidFill>
              </a:rPr>
              <a:t>contaminate</a:t>
            </a:r>
            <a:r>
              <a:rPr lang="en-US" dirty="0" smtClean="0">
                <a:solidFill>
                  <a:schemeClr val="bg1"/>
                </a:solidFill>
              </a:rPr>
              <a:t> the sterile field.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field is created as well as sterile packages are </a:t>
            </a:r>
            <a:r>
              <a:rPr lang="en-US" dirty="0" smtClean="0">
                <a:solidFill>
                  <a:srgbClr val="FFFF00"/>
                </a:solidFill>
              </a:rPr>
              <a:t>opened as close as possible to time of actual use.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Moist areas </a:t>
            </a:r>
            <a:r>
              <a:rPr lang="en-US" dirty="0" smtClean="0">
                <a:solidFill>
                  <a:schemeClr val="bg1"/>
                </a:solidFill>
              </a:rPr>
              <a:t>are  considered sterile.</a:t>
            </a:r>
          </a:p>
          <a:p>
            <a:endParaRPr lang="en-US" dirty="0"/>
          </a:p>
        </p:txBody>
      </p:sp>
      <p:pic>
        <p:nvPicPr>
          <p:cNvPr id="10244" name="Picture 4" descr="C:\Documents and Settings\user\Local Settings\Temporary Internet Files\Content.IE5\LR79M2G8\MC900295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8119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382000" cy="838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Scrubbed personnel should function within a sterile field.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9601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Surgical team </a:t>
            </a:r>
            <a:r>
              <a:rPr lang="en-US" dirty="0" smtClean="0">
                <a:solidFill>
                  <a:schemeClr val="bg1"/>
                </a:solidFill>
              </a:rPr>
              <a:t>is made up of: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* </a:t>
            </a:r>
            <a:r>
              <a:rPr lang="en-US" dirty="0" smtClean="0">
                <a:solidFill>
                  <a:srgbClr val="FFFF00"/>
                </a:solidFill>
              </a:rPr>
              <a:t>Sterile members or scrubbed personnel-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work directly in the surgical field.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Surgeons, Scrub nurse, O.R. Technician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Non-sterile members or unscrubbed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personnel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Anesthetists, Circulating nurses,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Anesthesia Technicians, X-Ray Technician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HD3SR7ZU\MC9002806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729" y="685800"/>
            <a:ext cx="199327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Sepsis</a:t>
            </a:r>
            <a:r>
              <a:rPr lang="en-US" dirty="0" smtClean="0">
                <a:solidFill>
                  <a:schemeClr val="bg1"/>
                </a:solidFill>
              </a:rPr>
              <a:t>- generalized reaction to pathogenic microorganism which is evident clinically by signs of inflammation &amp; febrile conditions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Aseptic Techniques</a:t>
            </a:r>
            <a:r>
              <a:rPr lang="en-US" dirty="0" smtClean="0">
                <a:solidFill>
                  <a:schemeClr val="bg1"/>
                </a:solidFill>
              </a:rPr>
              <a:t>-practices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restrict microorganisms in the environment, equipment, supplies &amp; prevention of the normal body flora from contaminating the surgical wound. (Method by which contamination with microorganisms is prevented).</a:t>
            </a: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Local Settings\Temporary Internet Files\Content.IE5\HD3SR7ZU\MC9002810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1418" cy="1718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Points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members must wear the scrub suit attire, surgical cap, surgical face mask before performing surgical hand scrub.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 surgical hand scrub should be at least </a:t>
            </a:r>
            <a:r>
              <a:rPr lang="en-US" b="1" dirty="0" smtClean="0">
                <a:solidFill>
                  <a:srgbClr val="FF0000"/>
                </a:solidFill>
              </a:rPr>
              <a:t>5 minutes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subsequent hand, at least 2 to 3 minutes.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hand scrubbing to be performed prior to donning of sterile gown &amp; sterile gloves.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3314" name="Picture 2" descr="C:\Documents and Settings\user\Local Settings\Temporary Internet Files\Content.IE5\JI4MEU8K\MC9000713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0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</a:rPr>
              <a:t>After donning the sterile gown is donning the sterile gloves.</a:t>
            </a:r>
            <a:r>
              <a:rPr lang="en-US" sz="2800" dirty="0" smtClean="0">
                <a:solidFill>
                  <a:srgbClr val="FF0000"/>
                </a:solidFill>
              </a:rPr>
              <a:t>(Closed Gloving Technique is recommended in O.R.) </a:t>
            </a:r>
            <a:r>
              <a:rPr lang="en-US" sz="2800" dirty="0" smtClean="0">
                <a:solidFill>
                  <a:srgbClr val="FF33CC"/>
                </a:solidFill>
              </a:rPr>
              <a:t>Never let the fingers extend beyond the stockinette cuff)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33CC"/>
                </a:solidFill>
              </a:rPr>
              <a:t>The sterility is limited to the portions of the gowns directly viewed by the scrubbed person.</a:t>
            </a:r>
            <a:r>
              <a:rPr lang="en-US" sz="3600" dirty="0" smtClean="0">
                <a:solidFill>
                  <a:srgbClr val="FF33CC"/>
                </a:solidFill>
              </a:rPr>
              <a:t/>
            </a:r>
            <a:br>
              <a:rPr lang="en-US" sz="3600" dirty="0" smtClean="0">
                <a:solidFill>
                  <a:srgbClr val="FF33CC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733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Gowns are considered sterile only on the: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1. Front of gown from chest to the level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sterile field.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2. Sleeves of gown from 2 inches above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elbow to the cuff.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Note: </a:t>
            </a:r>
            <a:r>
              <a:rPr lang="en-US" dirty="0" smtClean="0">
                <a:solidFill>
                  <a:srgbClr val="FF0000"/>
                </a:solidFill>
              </a:rPr>
              <a:t>Cuff</a:t>
            </a:r>
            <a:r>
              <a:rPr lang="en-US" dirty="0" smtClean="0">
                <a:solidFill>
                  <a:schemeClr val="bg1"/>
                </a:solidFill>
              </a:rPr>
              <a:t> should be considered unsterile due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to it tends to collect moisture &amp; it is not an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effective barrier. Therefore, </a:t>
            </a:r>
            <a:r>
              <a:rPr lang="en-US" dirty="0" smtClean="0">
                <a:solidFill>
                  <a:srgbClr val="FFFF00"/>
                </a:solidFill>
              </a:rPr>
              <a:t>cuff should always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be covered by sterile gloves.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914400"/>
            <a:ext cx="1219200" cy="1524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743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Scrubbed Personnel</a:t>
            </a:r>
          </a:p>
        </p:txBody>
      </p:sp>
      <p:pic>
        <p:nvPicPr>
          <p:cNvPr id="13315" name="Picture 4" descr="Pictur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Areas of gown considered unsterile are: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1.  Gown’s neckline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2.  Shoulders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3.   Under the arms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4.   Back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Not to allow the hands or any items </a:t>
            </a:r>
            <a:r>
              <a:rPr lang="en-US" b="1" dirty="0" smtClean="0">
                <a:solidFill>
                  <a:srgbClr val="FFFF00"/>
                </a:solidFill>
              </a:rPr>
              <a:t>to fall below the level of sterile field.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 sitting nor leaning against unsterile surface because of great contamination.</a:t>
            </a:r>
          </a:p>
        </p:txBody>
      </p:sp>
      <p:pic>
        <p:nvPicPr>
          <p:cNvPr id="1027" name="Picture 3" descr="C:\Documents and Settings\user\My Documents\My Pictures\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3505200" cy="16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26" y="5486399"/>
            <a:ext cx="1434974" cy="1371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Sterile drapes are used to create a 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sz="3600" dirty="0" smtClean="0">
                <a:solidFill>
                  <a:srgbClr val="FF33CC"/>
                </a:solidFill>
              </a:rPr>
              <a:t>              sterile  field.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Surgical Drapes </a:t>
            </a:r>
            <a:r>
              <a:rPr lang="en-US" dirty="0" smtClean="0">
                <a:solidFill>
                  <a:schemeClr val="bg1"/>
                </a:solidFill>
              </a:rPr>
              <a:t>are sterile materials used to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maintain the sterility of the operation field.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Drapes establish an </a:t>
            </a:r>
            <a:r>
              <a:rPr lang="en-US" dirty="0" smtClean="0">
                <a:solidFill>
                  <a:srgbClr val="FFFF00"/>
                </a:solidFill>
              </a:rPr>
              <a:t>aseptic barrier </a:t>
            </a:r>
            <a:r>
              <a:rPr lang="en-US" dirty="0" smtClean="0">
                <a:solidFill>
                  <a:schemeClr val="bg1"/>
                </a:solidFill>
              </a:rPr>
              <a:t>minimizing the passage of microorganisms from non sterile to sterile areas.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surgical drapes should be placed on the patient, parts of O.R. table &amp; equipment included in the sterile field, leaving only the incision site exposed.</a:t>
            </a:r>
          </a:p>
          <a:p>
            <a:pPr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62000"/>
            <a:ext cx="1466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DRAPING PROCESS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Only the scrubbed personnel should handle sterile drapes by cuffing the draping material over the gloved hand.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When draping, it should be compact, held higher than the O.R. table &amp; </a:t>
            </a:r>
            <a:r>
              <a:rPr lang="en-US" sz="3000" dirty="0" smtClean="0">
                <a:solidFill>
                  <a:srgbClr val="FFFF00"/>
                </a:solidFill>
              </a:rPr>
              <a:t>draped from the prepped incision site to the periphery.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Tables</a:t>
            </a:r>
            <a:r>
              <a:rPr lang="en-US" sz="3000" dirty="0" smtClean="0">
                <a:solidFill>
                  <a:schemeClr val="bg1"/>
                </a:solidFill>
              </a:rPr>
              <a:t> are only </a:t>
            </a:r>
            <a:r>
              <a:rPr lang="en-US" sz="3000" dirty="0" smtClean="0">
                <a:solidFill>
                  <a:srgbClr val="FFFF00"/>
                </a:solidFill>
              </a:rPr>
              <a:t>sterile at  table level. 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Once</a:t>
            </a:r>
            <a:r>
              <a:rPr lang="en-US" sz="3000" dirty="0" smtClean="0">
                <a:solidFill>
                  <a:schemeClr val="bg1"/>
                </a:solidFill>
              </a:rPr>
              <a:t> the </a:t>
            </a:r>
            <a:r>
              <a:rPr lang="en-US" sz="3000" dirty="0" smtClean="0">
                <a:solidFill>
                  <a:srgbClr val="FFFF00"/>
                </a:solidFill>
              </a:rPr>
              <a:t>drape is placed</a:t>
            </a:r>
            <a:r>
              <a:rPr lang="en-US" sz="3000" dirty="0" smtClean="0">
                <a:solidFill>
                  <a:schemeClr val="bg1"/>
                </a:solidFill>
              </a:rPr>
              <a:t>, it should </a:t>
            </a:r>
            <a:r>
              <a:rPr lang="en-US" sz="3000" dirty="0" smtClean="0">
                <a:solidFill>
                  <a:srgbClr val="FFFF00"/>
                </a:solidFill>
              </a:rPr>
              <a:t>not be moved or re-arranged</a:t>
            </a:r>
            <a:r>
              <a:rPr lang="en-US" sz="3000" dirty="0" smtClean="0">
                <a:solidFill>
                  <a:schemeClr val="bg1"/>
                </a:solidFill>
              </a:rPr>
              <a:t> &amp; only top surface is considered sterile.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181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*</a:t>
            </a:r>
            <a:r>
              <a:rPr lang="en-US" sz="3200" dirty="0" smtClean="0">
                <a:solidFill>
                  <a:srgbClr val="FF33CC"/>
                </a:solidFill>
              </a:rPr>
              <a:t>All items should be dispensed to the sterile field by methods that preserve the sterility of the items &amp; integrity of the sterile field.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Open the sterile items: The  </a:t>
            </a:r>
            <a:r>
              <a:rPr lang="en-US" sz="3600" dirty="0" smtClean="0">
                <a:solidFill>
                  <a:srgbClr val="FFFF00"/>
                </a:solidFill>
              </a:rPr>
              <a:t>unscrubbed person</a:t>
            </a:r>
            <a:r>
              <a:rPr lang="en-US" sz="3600" dirty="0" smtClean="0">
                <a:solidFill>
                  <a:schemeClr val="bg1"/>
                </a:solidFill>
              </a:rPr>
              <a:t> should open the wrapper flap </a:t>
            </a:r>
            <a:r>
              <a:rPr lang="en-US" sz="3600" dirty="0" smtClean="0">
                <a:solidFill>
                  <a:srgbClr val="FFFF00"/>
                </a:solidFill>
              </a:rPr>
              <a:t>farthest away from him </a:t>
            </a:r>
            <a:r>
              <a:rPr lang="en-US" sz="3600" dirty="0" smtClean="0">
                <a:solidFill>
                  <a:schemeClr val="bg1"/>
                </a:solidFill>
              </a:rPr>
              <a:t>first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the </a:t>
            </a:r>
            <a:r>
              <a:rPr lang="en-US" sz="3600" dirty="0" smtClean="0">
                <a:solidFill>
                  <a:srgbClr val="FFFF00"/>
                </a:solidFill>
              </a:rPr>
              <a:t>nearest wrapper last </a:t>
            </a:r>
            <a:r>
              <a:rPr lang="en-US" sz="3600" dirty="0" smtClean="0">
                <a:solidFill>
                  <a:schemeClr val="bg1"/>
                </a:solidFill>
              </a:rPr>
              <a:t>to prevent contamination by passing an unsterile arm over a sterile item.</a:t>
            </a: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After a sterile pack is opened, the </a:t>
            </a:r>
            <a:r>
              <a:rPr lang="en-US" sz="3600" dirty="0" smtClean="0">
                <a:solidFill>
                  <a:srgbClr val="FFFF00"/>
                </a:solidFill>
              </a:rPr>
              <a:t>edges</a:t>
            </a:r>
            <a:r>
              <a:rPr lang="en-US" sz="3600" dirty="0" smtClean="0">
                <a:solidFill>
                  <a:schemeClr val="bg1"/>
                </a:solidFill>
              </a:rPr>
              <a:t> are </a:t>
            </a:r>
            <a:r>
              <a:rPr lang="en-US" sz="3600" dirty="0" smtClean="0">
                <a:solidFill>
                  <a:srgbClr val="FFFF00"/>
                </a:solidFill>
              </a:rPr>
              <a:t>considered unsterile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Dispensing solution to Sterile Field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Either entire bottle contents should be poured into the receptacle or </a:t>
            </a:r>
            <a:r>
              <a:rPr lang="en-US" dirty="0" smtClean="0">
                <a:solidFill>
                  <a:srgbClr val="FFFF00"/>
                </a:solidFill>
              </a:rPr>
              <a:t>remainder should be discarded.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Edge of the bottle cap</a:t>
            </a:r>
            <a:r>
              <a:rPr lang="en-US" dirty="0" smtClean="0">
                <a:solidFill>
                  <a:schemeClr val="bg1"/>
                </a:solidFill>
              </a:rPr>
              <a:t> is considered unsterile once opened.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Solution should be </a:t>
            </a:r>
            <a:r>
              <a:rPr lang="en-US" dirty="0" smtClean="0">
                <a:solidFill>
                  <a:srgbClr val="FFFF00"/>
                </a:solidFill>
              </a:rPr>
              <a:t>poured slowly </a:t>
            </a:r>
            <a:r>
              <a:rPr lang="en-US" dirty="0" smtClean="0">
                <a:solidFill>
                  <a:schemeClr val="bg1"/>
                </a:solidFill>
              </a:rPr>
              <a:t>to avoid splashing.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Splashing can cause </a:t>
            </a:r>
            <a:r>
              <a:rPr lang="en-US" dirty="0" smtClean="0">
                <a:solidFill>
                  <a:srgbClr val="FFFF00"/>
                </a:solidFill>
              </a:rPr>
              <a:t>strike through </a:t>
            </a:r>
            <a:r>
              <a:rPr lang="en-US" dirty="0" smtClean="0">
                <a:solidFill>
                  <a:schemeClr val="bg1"/>
                </a:solidFill>
              </a:rPr>
              <a:t> &amp; contamination of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Contamination</a:t>
            </a:r>
            <a:r>
              <a:rPr lang="en-US" dirty="0">
                <a:solidFill>
                  <a:schemeClr val="bg1"/>
                </a:solidFill>
              </a:rPr>
              <a:t>-introduction of microorganisms to a sterile field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Antiseptics</a:t>
            </a:r>
            <a:r>
              <a:rPr lang="en-US" dirty="0" smtClean="0">
                <a:solidFill>
                  <a:schemeClr val="bg1"/>
                </a:solidFill>
              </a:rPr>
              <a:t>-substances that renders microorganisms on living tissue inactive by preventing their growth. Used to disinfect body surfaces, skin &amp; tissue. Inhibits the growth of endogenous bacteria. (Combat sepsis)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Local Settings\Temporary Internet Files\Content.IE5\0JIM51EC\MC900090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19050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A sterile field should be constantly maintained and monitored.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team members should maintain a </a:t>
            </a:r>
            <a:r>
              <a:rPr lang="en-US" dirty="0" smtClean="0">
                <a:solidFill>
                  <a:srgbClr val="FFFF00"/>
                </a:solidFill>
              </a:rPr>
              <a:t>vigilant watch </a:t>
            </a:r>
            <a:r>
              <a:rPr lang="en-US" dirty="0" smtClean="0">
                <a:solidFill>
                  <a:schemeClr val="bg1"/>
                </a:solidFill>
              </a:rPr>
              <a:t>on the sterile field  &amp; point out any contamination immediately.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When breach of sterility occurs, an immediate  action to correct the break in technique.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Contaminated item must be removed immediately from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22800"/>
            <a:ext cx="1676400" cy="2235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3429000"/>
            <a:ext cx="1735248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Movement around a sterile field must not cause contamination</a:t>
            </a:r>
            <a:r>
              <a:rPr lang="en-US" dirty="0" smtClean="0">
                <a:solidFill>
                  <a:srgbClr val="FF33CC"/>
                </a:solidFill>
              </a:rPr>
              <a:t>.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operative site is the center of the sterile field</a:t>
            </a:r>
            <a:r>
              <a:rPr lang="en-US" dirty="0" smtClean="0">
                <a:solidFill>
                  <a:schemeClr val="bg1"/>
                </a:solidFill>
              </a:rPr>
              <a:t> &amp; all  scrubbed personnel should remain close to this area.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Movements can cause contamination</a:t>
            </a:r>
            <a:r>
              <a:rPr lang="en-US" dirty="0" smtClean="0">
                <a:solidFill>
                  <a:schemeClr val="bg1"/>
                </a:solidFill>
              </a:rPr>
              <a:t> to the sterile field.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should move only from sterile areas to sterile areas.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Change positions –Should turn </a:t>
            </a:r>
            <a:r>
              <a:rPr lang="en-US" b="1" dirty="0" smtClean="0">
                <a:solidFill>
                  <a:srgbClr val="FFFF00"/>
                </a:solidFill>
              </a:rPr>
              <a:t>back to back or face to face  </a:t>
            </a:r>
            <a:r>
              <a:rPr lang="en-US" dirty="0" smtClean="0">
                <a:solidFill>
                  <a:schemeClr val="bg1"/>
                </a:solidFill>
              </a:rPr>
              <a:t>&amp; maintain a safe distance close to the sterile field. 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crub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ru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43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cru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cture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52400"/>
            <a:ext cx="483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52400"/>
            <a:ext cx="1735248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76400"/>
            <a:ext cx="2590800" cy="24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Local Settings\Temporary Internet Files\Content.IE5\3B98HCQ5\MC900365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4170" cy="16139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Points of Emphasis-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Scrubbed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Keep  arms &amp; </a:t>
            </a:r>
            <a:r>
              <a:rPr lang="en-US" sz="3000" dirty="0" smtClean="0">
                <a:solidFill>
                  <a:srgbClr val="FFFF00"/>
                </a:solidFill>
              </a:rPr>
              <a:t>hands within the sterile field at all times </a:t>
            </a:r>
            <a:r>
              <a:rPr lang="en-US" sz="3000" dirty="0" smtClean="0">
                <a:solidFill>
                  <a:schemeClr val="bg1"/>
                </a:solidFill>
              </a:rPr>
              <a:t>to avoid any accidental contact with unsterile areas. 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K</a:t>
            </a:r>
            <a:r>
              <a:rPr lang="en-US" sz="3000" dirty="0" smtClean="0">
                <a:solidFill>
                  <a:schemeClr val="bg1"/>
                </a:solidFill>
              </a:rPr>
              <a:t>eep gloved hands in sight &amp; kept at waist level or above </a:t>
            </a:r>
            <a:r>
              <a:rPr lang="en-US" sz="3000" dirty="0" smtClean="0">
                <a:solidFill>
                  <a:srgbClr val="FFFF00"/>
                </a:solidFill>
              </a:rPr>
              <a:t>because below the waist is contaminated.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aintain a safe distance when approaching unsterile objects and personnel. Identify safe boundaries.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605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3140"/>
            <a:ext cx="86868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D4"/>
                </a:solidFill>
              </a:rPr>
              <a:t>Un-scrubbed Personnel</a:t>
            </a:r>
            <a:endParaRPr lang="en-US" dirty="0">
              <a:solidFill>
                <a:srgbClr val="0000D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Remain in non-sterile area to prevent contamination of the sterile field.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lways face the sterile field on approach and should never walk between 2 sterile fields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O.R. personnel with colds &amp; URTI should avoid working inside the theater.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7" name="Picture 3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6054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Items of doubtful sterility must be considered unsterile.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When a </a:t>
            </a:r>
            <a:r>
              <a:rPr lang="en-US" dirty="0" smtClean="0">
                <a:solidFill>
                  <a:srgbClr val="FFFF00"/>
                </a:solidFill>
              </a:rPr>
              <a:t>sterile barrier is permeated</a:t>
            </a:r>
            <a:r>
              <a:rPr lang="en-US" dirty="0" smtClean="0">
                <a:solidFill>
                  <a:schemeClr val="bg1"/>
                </a:solidFill>
              </a:rPr>
              <a:t>, it must be considered contaminated.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Once set up, the sterile field should be monitored constantly and not be left unattended.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Non sterile items should not cross above a sterile field. 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margin of safety</a:t>
            </a:r>
            <a:r>
              <a:rPr lang="en-US" dirty="0" smtClean="0">
                <a:solidFill>
                  <a:schemeClr val="bg1"/>
                </a:solidFill>
              </a:rPr>
              <a:t> is generally identified as a </a:t>
            </a:r>
            <a:r>
              <a:rPr lang="en-US" dirty="0" smtClean="0">
                <a:solidFill>
                  <a:srgbClr val="FFFF00"/>
                </a:solidFill>
              </a:rPr>
              <a:t>minimum of 12 inches. 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752" y="22098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Sterile Wound Dressing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Dressing material should only </a:t>
            </a:r>
            <a:r>
              <a:rPr lang="en-US" dirty="0" smtClean="0">
                <a:solidFill>
                  <a:srgbClr val="FFFF00"/>
                </a:solidFill>
              </a:rPr>
              <a:t>be opened during wound dressing time.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Wound or surgical site should be cleaned &amp; dried before application of the dressing material.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Applied before surgical drapes are removed</a:t>
            </a:r>
            <a:r>
              <a:rPr lang="en-US" dirty="0" smtClean="0">
                <a:solidFill>
                  <a:schemeClr val="bg1"/>
                </a:solidFill>
              </a:rPr>
              <a:t> to avoid contamination of the incision.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team must practice these </a:t>
            </a:r>
            <a:r>
              <a:rPr lang="en-US" b="1" dirty="0" smtClean="0">
                <a:solidFill>
                  <a:srgbClr val="FFFF00"/>
                </a:solidFill>
              </a:rPr>
              <a:t>principles of aseptic technique </a:t>
            </a:r>
            <a:r>
              <a:rPr lang="en-US" dirty="0" smtClean="0">
                <a:solidFill>
                  <a:schemeClr val="bg1"/>
                </a:solidFill>
              </a:rPr>
              <a:t>to prevent the transfer of microorganisms into the surgical wound.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Surgical team members’ responsibility </a:t>
            </a:r>
            <a:r>
              <a:rPr lang="en-US" b="1" dirty="0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develop a strong surgical conscience, adhering to the principles of surgical asepsis </a:t>
            </a:r>
            <a:r>
              <a:rPr lang="en-US" dirty="0">
                <a:solidFill>
                  <a:schemeClr val="accent3"/>
                </a:solidFill>
              </a:rPr>
              <a:t>&amp;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correcting any improper technique witnessed in the OR.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Local Settings\Temporary Internet Files\Content.IE5\1JA8C3LP\MC900230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Local Settings\Temporary Internet Files\Content.IE5\3B98HCQ5\MC9002810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362200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King Khalid University Hospital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Operating Room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7543800" cy="487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800" b="1" dirty="0" smtClean="0"/>
              <a:t>Operating Room</a:t>
            </a:r>
          </a:p>
          <a:p>
            <a:pPr algn="ctr">
              <a:buNone/>
            </a:pPr>
            <a:r>
              <a:rPr lang="en-US" sz="5800" b="1" dirty="0" smtClean="0"/>
              <a:t> Set Up </a:t>
            </a:r>
          </a:p>
          <a:p>
            <a:pPr algn="ctr">
              <a:buNone/>
            </a:pPr>
            <a:r>
              <a:rPr lang="en-US" sz="6000" b="1" dirty="0" smtClean="0"/>
              <a:t>for </a:t>
            </a:r>
          </a:p>
          <a:p>
            <a:pPr algn="ctr">
              <a:buNone/>
            </a:pPr>
            <a:r>
              <a:rPr lang="en-US" sz="6000" b="1" dirty="0" smtClean="0"/>
              <a:t>Patient Safety</a:t>
            </a:r>
          </a:p>
          <a:p>
            <a:pPr algn="ctr">
              <a:buNone/>
            </a:pPr>
            <a:endParaRPr lang="en-US" sz="44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By: Ms. </a:t>
            </a:r>
            <a:r>
              <a:rPr lang="en-US" sz="3600" b="1" dirty="0" err="1" smtClean="0">
                <a:solidFill>
                  <a:srgbClr val="FFFF00"/>
                </a:solidFill>
              </a:rPr>
              <a:t>Nida</a:t>
            </a:r>
            <a:r>
              <a:rPr lang="en-US" sz="3600" b="1" dirty="0" smtClean="0">
                <a:solidFill>
                  <a:srgbClr val="FFFF00"/>
                </a:solidFill>
              </a:rPr>
              <a:t> J. </a:t>
            </a:r>
            <a:r>
              <a:rPr lang="en-US" sz="3600" b="1" dirty="0" err="1" smtClean="0">
                <a:solidFill>
                  <a:srgbClr val="FFFF00"/>
                </a:solidFill>
              </a:rPr>
              <a:t>Salcedo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ADON-O.R.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Documents and Settings\user\Local Settings\Temporary Internet Files\Content.IE5\HD3SR7ZU\MC900045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707874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Local Settings\Temporary Internet Files\Content.IE5\JI4MEU8K\MC900280664[1].wmf"/>
          <p:cNvPicPr>
            <a:picLocks noChangeAspect="1" noChangeArrowheads="1"/>
          </p:cNvPicPr>
          <p:nvPr/>
        </p:nvPicPr>
        <p:blipFill>
          <a:blip r:embed="rId3" cstate="print">
            <a:lum bright="-46000" contrast="-52000"/>
          </a:blip>
          <a:srcRect/>
          <a:stretch>
            <a:fillRect/>
          </a:stretch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Main Objective-To be able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en-US" sz="4400" b="1" dirty="0" smtClean="0">
                <a:solidFill>
                  <a:srgbClr val="FFFF00"/>
                </a:solidFill>
              </a:rPr>
              <a:t>To acquire knowledge &amp; understanding about the Operating Room set up in order to ensure safe environment </a:t>
            </a:r>
            <a:r>
              <a:rPr lang="en-US" sz="4400" b="1" dirty="0">
                <a:solidFill>
                  <a:srgbClr val="FFFF00"/>
                </a:solidFill>
              </a:rPr>
              <a:t>&amp;</a:t>
            </a:r>
            <a:r>
              <a:rPr lang="en-US" sz="4400" b="1" dirty="0" smtClean="0">
                <a:solidFill>
                  <a:srgbClr val="FFFF00"/>
                </a:solidFill>
              </a:rPr>
              <a:t> safe  surgical practices towards patient safety.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5771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Disinfection</a:t>
            </a:r>
            <a:r>
              <a:rPr lang="en-US" dirty="0" smtClean="0">
                <a:solidFill>
                  <a:schemeClr val="bg1"/>
                </a:solidFill>
              </a:rPr>
              <a:t>-process by which renders inanimate objects free of pathogenic bacteria.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Disinfectants</a:t>
            </a:r>
            <a:r>
              <a:rPr lang="en-US" dirty="0" smtClean="0">
                <a:solidFill>
                  <a:schemeClr val="bg1"/>
                </a:solidFill>
              </a:rPr>
              <a:t>-agents that kill all growing or vegetative forms of microorganisms thus completely eliminating them from inanimate objects.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Contamination</a:t>
            </a:r>
            <a:r>
              <a:rPr lang="en-US" dirty="0" smtClean="0">
                <a:solidFill>
                  <a:schemeClr val="bg1"/>
                </a:solidFill>
              </a:rPr>
              <a:t>-introduction of microorganisms to a sterile field.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Operating Room Set Up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O.R. as a system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Effective flow of information &amp; communication.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Teamwork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Culture of Patient Safety-Safe environment &amp; safe surgical practices.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Just &amp; fair culture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Environment of continuous learning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Cutting edge equipment &amp; supplies – advance technology.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endParaRPr lang="en-US" dirty="0"/>
          </a:p>
        </p:txBody>
      </p:sp>
      <p:pic>
        <p:nvPicPr>
          <p:cNvPr id="2052" name="Picture 4" descr="C:\Documents and Settings\user\Local Settings\Temporary Internet Files\Content.IE5\HD3SR7ZU\MC9002811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295399" cy="137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1377142"/>
      </p:ext>
    </p:extLst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Setting up an Organized Operating Room-Assist the Surgical Team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work in an efficient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timely manner, which is critical when performing life-saving procedures.</a:t>
            </a: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focus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offer a safe environment &amp; quality surgical services to the surgical patients.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C:\Documents and Settings\user\Local Settings\Temporary Internet Files\Content.IE5\LR79M2G8\MC9000903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86400"/>
            <a:ext cx="2438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586412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Local Settings\Temporary Internet Files\Content.IE5\1JA8C3LP\MC900045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743200"/>
            <a:ext cx="1612087" cy="1811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Perioperative Stages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Immediate Pre - operative Stage – O.R. Pre-Op. Holding Area, before entering O.R. theater.</a:t>
            </a: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Intra - operative Stage – Inside the theater, during the surgery.</a:t>
            </a: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Immediate Post - operative – Post Anesthesia Care Unit (PACU) – After surgery.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011761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O.R. Zones /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Unrestricted Areas </a:t>
            </a:r>
            <a:r>
              <a:rPr lang="en-US" sz="3600" dirty="0" smtClean="0">
                <a:solidFill>
                  <a:srgbClr val="FFFF00"/>
                </a:solidFill>
              </a:rPr>
              <a:t>- where street clothes are permitted. Ex. Changing Rooms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Semi -restricted Areas </a:t>
            </a:r>
            <a:r>
              <a:rPr lang="en-US" sz="3600" dirty="0" smtClean="0">
                <a:solidFill>
                  <a:srgbClr val="FFFF00"/>
                </a:solidFill>
              </a:rPr>
              <a:t>– Hallways, corridors, O.R. offices, equipment &amp; instruments’ storage rooms &amp; staff sitting rooms. 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Restricted Areas </a:t>
            </a:r>
            <a:r>
              <a:rPr lang="en-US" sz="3600" dirty="0" smtClean="0">
                <a:solidFill>
                  <a:srgbClr val="FFFF00"/>
                </a:solidFill>
              </a:rPr>
              <a:t>– Sterile Storage Room, Inside Operating theaters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Documents and Settings\user\Local Settings\Temporary Internet Files\Content.IE5\62M1WHF0\MC9000451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676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350308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O.R. Theater Physical Basic Set 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Operating Room Table &amp; accessories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Operating Room Surgical Light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Anesthesia Machine &amp; Anesthesia Trolley for Intubation &amp; Anesthesia supplies 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Physiological Monitor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Suction Machines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ESU (Electro Surgical Unit)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Mayo Table / Instrument Trolleys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Equipment according to specialty</a:t>
            </a:r>
          </a:p>
          <a:p>
            <a:pPr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8" name="Picture 4" descr="C:\Documents and Settings\user\Local Settings\Temporary Internet Files\Content.IE5\A2QKBVZK\MC9002810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1"/>
            <a:ext cx="2315424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635989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Proper Surgical Attire in the O.R.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Provides barrier between O.R. personnel &amp; patient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Protection of O.R. personnel against exposure to infectious microorganism.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KKUH Policy – All O.R. personnel who enter the semi-restricted areas &amp; restricted areas of O.R. must wear freshly laundered surgical scrub suits intended only to be used within the O.R.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JI4MEU8K\MC900045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1243584" cy="1795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954562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Surgical Attire-2 piece scrub suit,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O.R. Cap / Hood, O.R. Clogs, Surgical Face Mask &amp; other PPE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66FF66"/>
                </a:solidFill>
              </a:rPr>
              <a:t>Scrub Suit 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If soiled or wet, must be changed.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Lab coat/cover gown is to be worn whenever leaving the O.R.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Lab coat not to be brought inside the O.R. semi-restricted &amp; restricted areas.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C:\Documents and Settings\user\Local Settings\Temporary Internet Files\Content.IE5\1JA8C3LP\MC900045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0"/>
            <a:ext cx="1600200" cy="1811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6728143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Surgical Attire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686800" cy="5181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66"/>
                </a:solidFill>
              </a:rPr>
              <a:t>O.R. Cap / Surgical Hood / Surgical Mask</a:t>
            </a:r>
          </a:p>
          <a:p>
            <a:pPr>
              <a:buNone/>
            </a:pPr>
            <a:endParaRPr lang="en-US" dirty="0" smtClean="0">
              <a:solidFill>
                <a:srgbClr val="66FF66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Head &amp; facial hair to be covered.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High filtration surgical mask to be used in restricted areas.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Discard surgical mask when not in use.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Leave O.R. without surgical mask hanging on the neck.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user\Local Settings\Temporary Internet Files\Content.IE5\0JIM51EC\MC900229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1"/>
            <a:ext cx="1905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12421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Surgical Attire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66"/>
                </a:solidFill>
              </a:rPr>
              <a:t>O.R. Clogs ( O.R. Footwear)</a:t>
            </a:r>
          </a:p>
          <a:p>
            <a:pPr>
              <a:buNone/>
            </a:pPr>
            <a:endParaRPr lang="en-US" sz="3200" b="1" dirty="0" smtClean="0">
              <a:solidFill>
                <a:srgbClr val="66FF66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No street shoes to be worn in O.R.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Intended for O.R. use only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Shoe covers may be worn if anticipated splashes may occur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Cleaning &amp; disinfection of clogs to be done when soiled.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43" name="Picture 3" descr="C:\Documents and Settings\user\Local Settings\Temporary Internet Files\Content.IE5\LR79M2G8\MC9002167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9600"/>
            <a:ext cx="1719986" cy="181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918233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Local Settings\Temporary Internet Files\Content.IE5\62M1WHF0\MC900301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647" y="5131308"/>
            <a:ext cx="1908353" cy="17266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Effective Communication in O.R.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5440"/>
            <a:ext cx="8458200" cy="470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dirty="0" smtClean="0"/>
              <a:t>“ </a:t>
            </a:r>
            <a:r>
              <a:rPr lang="en-US" sz="4200" dirty="0" smtClean="0">
                <a:solidFill>
                  <a:srgbClr val="66FF66"/>
                </a:solidFill>
              </a:rPr>
              <a:t>Communication failure is the root cause of sentinel events in the O.R.</a:t>
            </a:r>
            <a:r>
              <a:rPr lang="en-US" sz="4200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Sophisticated instruments / state - of the - art equipment.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Transfer of critical information.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Changing nature of patient’s condition.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Uncertainty inherent in surgery.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842087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Local Settings\Temporary Internet Files\Content.IE5\62M1WHF0\MC9002307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119" y="3048000"/>
            <a:ext cx="2900881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prevention of infection in health care areas is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largely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dependent on the following: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Rigorous adherence to the principles of aseptic techniques by all personnel who performs any invasive procedures on patients.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terility of all items directly used in such procedures.</a:t>
            </a: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isinfection of all surfaces &amp; other items in the immediate environment.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Other methods – Prevention of SSI-Bundle of Care</a:t>
            </a:r>
          </a:p>
          <a:p>
            <a:pPr>
              <a:buBlip>
                <a:blip r:embed="rId4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Ways to Establish Good Communication in O.R.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Eliminate hierarchy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Encourage team approach to care  (Teamwork)</a:t>
            </a:r>
          </a:p>
          <a:p>
            <a:pPr marL="880110" indent="-7429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SBAR as a tool / Read back technique</a:t>
            </a:r>
          </a:p>
          <a:p>
            <a:pPr marL="880110" indent="-7429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Pre-operative Checklist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Surgical  Safety Checklist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Time Out Procedure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2291" name="Picture 3" descr="C:\Documents and Settings\user\Local Settings\Temporary Internet Files\Content.IE5\A2QKBVZK\MC9000568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17236"/>
            <a:ext cx="1823314" cy="154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300762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Causes of Wrong-Site, Wrong- Procedure, Wrong-Person Surgery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Ineffective communication among members of the surgical team.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Improper procedures for verifying operative site.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Lack of patient involvement in site marking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Inadequate patient assessment  (Patient Care Plan)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Inadequate medical record review.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Wrong patient identifiers.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Illegible handwriting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of abbreviations related to surgical procedure (site or laterality)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3314" name="Picture 2" descr="C:\Documents and Settings\user\Local Settings\Temporary Internet Files\Content.IE5\JI4MEU8K\MC90004509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19600"/>
            <a:ext cx="1243584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734650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Causes of Wrong-Site, Wrong- Procedure, Wrong-Person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9160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Multiple procedures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Under time pressure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More than one surgeon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Unusual patient characteristics.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3B98HCQ5\MC9002307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105400"/>
            <a:ext cx="213888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007915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Universal Protocol – for Preventing Wrong-site, Wrong-Procedure &amp;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Wrong – Person Surgery( WHO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281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Pre-operative verification  process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Marking of the surgical site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Time-out before start of procedure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Documents and Settings\user\Local Settings\Temporary Internet Files\Content.IE5\LR79M2G8\MC9001984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2448962" cy="220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8881442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Preoperative Verification Process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 the time procedure is scheduled.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 pre-admission testing &amp; assessment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 the time of admission to the floor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Anytime responsibility of care for patient is transferred to another healthcare provider.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Before patient leaves preoperative area or enters O.R.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45494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Marking the Surgical 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Write “ Left” or “Right” indicated in the surgical informed consent.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Surgical site is marked with the patient involved, awake &amp; alert if possible.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Mark should be visible after patient has been prepped and draped.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Do not mark any non-operative site.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Marking should be done by the one who will perform the procedure.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17283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Out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patient’s identity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side/site is marked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Accurate &amp; complete signed informed surgical consent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Agreement on procedure to be performed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patient’s position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Availability of correct implants, special equipment or requirements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Images are labeled &amp; correctly displayed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Safety precautions based on patient’s history &amp; medication use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295391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Addressing O.R. Associated Risks / Hazards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Ensuring Fire Safety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Ensuring Infection Control Measures – Waste Management; Sharps Safety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Maintenance of proper Hand Hygiene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Preventing Overbooking of O.R. surgical lists.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34365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Minimize Risks Associated with Fire Triangle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Prepare patients appropriately- Skin preparation should be done properly.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Test equipment before use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Use equipment safely.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equipment – PPM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Laser Safety.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Control of excess oxygen in the environment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Engage staff in fire prevention – Fire Drills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50383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FF0000"/>
                </a:solidFill>
              </a:rPr>
              <a:t>Responding to O.R. Fire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Shut down medical gases.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Pour saline into surgical site.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Remove burning material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Ventilate with air instead of oxygen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823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Remember: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There is no degree of sterility. 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An item is either sterile or non-sterile.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 It can never be relatively sterile.</a:t>
            </a:r>
          </a:p>
          <a:p>
            <a:endParaRPr lang="en-US" dirty="0"/>
          </a:p>
        </p:txBody>
      </p:sp>
      <p:pic>
        <p:nvPicPr>
          <p:cNvPr id="22533" name="Picture 5" descr="C:\Documents and Settings\user\Local Settings\Temporary Internet Files\Content.IE5\1JA8C3LP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493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Infection Control &amp; Prevention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Air quality &amp; ventilation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O.R. cleaning – Terminal cleaning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medical equipment cleaning &amp; disinfection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laundry cleaning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007203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Air Quality &amp; Ventilation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CDC (Center for Disease Control &amp; Prevention)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positive pressure ventilation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15 air changes cycle per hour &amp; at least 3-4 fresh air changes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Ensure filtered air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Introduce air from ceiling &amp; exhaust near the floor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Keep  theater doors closed always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proper O.R. attire in O.R. restricted areas.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22527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Care of Patient with TB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Patient should be intubated in AIIR  </a:t>
            </a:r>
            <a:r>
              <a:rPr lang="en-US" sz="3200" dirty="0" smtClean="0">
                <a:solidFill>
                  <a:srgbClr val="FF0000"/>
                </a:solidFill>
              </a:rPr>
              <a:t>(Airborne Infection Isolation Room)</a:t>
            </a: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Patient wears a surgical mask.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surgical N95 mask or respirator.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bacterial filter with anesthesia equipment.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Schedule as last surgical case of the day.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Extubate &amp; allow recovery in AIIR.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6917364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O.R. Sanitation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Damp dusting before the first procedure.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Proper cleaning in between cases.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Terminal cleaning once every 24 hours.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Use wet vacuum &amp; single use mop.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General cleaning weekly.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94587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O.R. Antiseptics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Antiseptics to be used in O.R. should be a combination of 2 antiseptics with different mechanisms of action can be better at fighting bacteria than a single antiseptic</a:t>
            </a:r>
            <a:r>
              <a:rPr lang="en-US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Example: Iodine 10% &amp; Alcohol 70%</a:t>
            </a:r>
            <a:endParaRPr lang="en-US" dirty="0"/>
          </a:p>
        </p:txBody>
      </p:sp>
      <p:pic>
        <p:nvPicPr>
          <p:cNvPr id="5122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1905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934311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Reducing Surgical Site Infections</a:t>
            </a: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prophylactic antibiotics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sterile instruments, aseptic techniques adherence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Remove hair properly through hair clipping.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Ensure glycemic control.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Prevent hypothermia.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Provide supplemental O2 during surgery.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Limit O.R. traffic – Visitor Control Policy, Visitor’s permit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Designate specific rooms and routes – Traffic Pattern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of disposable items – No reprocessing is allowed. Follow manufacturer’s instructions.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Monitor staff’s health.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07342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SSI- Bundle of Care</a:t>
            </a:r>
            <a:endParaRPr lang="en-US" dirty="0"/>
          </a:p>
        </p:txBody>
      </p:sp>
      <p:pic>
        <p:nvPicPr>
          <p:cNvPr id="4" name="Picture 2" descr="C:\Documents and Settings\user\My Documents\My Pictures\7032033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How to reduce Sharp Injuries?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Use a neutral zone.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Practice double gloving 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Change surgical gloves 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Be very vigilant  &amp; stay out of the way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2438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98283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Manage O.R. Block Time Effectively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Set clear rules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Consider O.R. time utilization as a guideline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Review block time regularly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Emergency theater not to be used for elective cases.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81959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Categories of Emergency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610600" cy="51054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Category I- </a:t>
            </a:r>
            <a:r>
              <a:rPr lang="en-US" sz="3600" dirty="0" smtClean="0">
                <a:solidFill>
                  <a:srgbClr val="FFFF00"/>
                </a:solidFill>
              </a:rPr>
              <a:t>Life threatening very urgent cases, extreme emergencies &amp; cases that need to be done immediately &amp; within 6-12 hours.</a:t>
            </a:r>
          </a:p>
          <a:p>
            <a:pPr>
              <a:buBlip>
                <a:blip r:embed="rId3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Category II- </a:t>
            </a:r>
            <a:r>
              <a:rPr lang="en-US" sz="3600" dirty="0" smtClean="0">
                <a:solidFill>
                  <a:srgbClr val="FFFF00"/>
                </a:solidFill>
              </a:rPr>
              <a:t>Emergency cases that need to be done within 6 – 12 hours.</a:t>
            </a:r>
          </a:p>
          <a:p>
            <a:pPr>
              <a:buBlip>
                <a:blip r:embed="rId3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Category III- </a:t>
            </a:r>
            <a:r>
              <a:rPr lang="en-US" sz="3600" dirty="0" smtClean="0">
                <a:solidFill>
                  <a:srgbClr val="FFFF00"/>
                </a:solidFill>
              </a:rPr>
              <a:t>Emergency Cases that need to be done within 12 – 24 hours.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3883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0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TP001140800</AuthoringAssetId>
    <AssetId xmlns="145c5697-5eb5-440b-b2f1-a8273fb59250">TS001140800</Asse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BE1E17F-F459-4A7E-8BD2-300CA99EA859}">
  <ds:schemaRefs>
    <ds:schemaRef ds:uri="http://purl.org/dc/dcmitype/"/>
    <ds:schemaRef ds:uri="http://schemas.openxmlformats.org/package/2006/metadata/core-properties"/>
    <ds:schemaRef ds:uri="145c5697-5eb5-440b-b2f1-a8273fb59250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0D77B0-4DA6-4A57-B594-7DA0AC919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00FA4-CCBC-4CE9-A5EF-DB0B67A8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E4EA2C03-0D0B-4CD9-ABC6-57C420DE4EA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TS001140800</Template>
  <TotalTime>2000</TotalTime>
  <Words>4691</Words>
  <Application>Microsoft Office PowerPoint</Application>
  <PresentationFormat>عرض على الشاشة (3:4)‏</PresentationFormat>
  <Paragraphs>565</Paragraphs>
  <Slides>103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103</vt:i4>
      </vt:variant>
    </vt:vector>
  </HeadingPairs>
  <TitlesOfParts>
    <vt:vector size="104" baseType="lpstr">
      <vt:lpstr>TS001140800</vt:lpstr>
      <vt:lpstr>STERILIZATION &amp; Operating Room Set Up</vt:lpstr>
      <vt:lpstr>Main Objectives:  To be able</vt:lpstr>
      <vt:lpstr>Table of Contents:</vt:lpstr>
      <vt:lpstr>Terminologies</vt:lpstr>
      <vt:lpstr>Terminologies</vt:lpstr>
      <vt:lpstr>Terminologies</vt:lpstr>
      <vt:lpstr>Terminologies</vt:lpstr>
      <vt:lpstr>The prevention of infection in health care areas is largely dependent on the following:</vt:lpstr>
      <vt:lpstr>Remember:</vt:lpstr>
      <vt:lpstr>Take Note:</vt:lpstr>
      <vt:lpstr>Methods of Sterilization:</vt:lpstr>
      <vt:lpstr>Physical Method:</vt:lpstr>
      <vt:lpstr>Steam Autoclave</vt:lpstr>
      <vt:lpstr>Types of Autoclaves: </vt:lpstr>
      <vt:lpstr>Types of Autoclaves:</vt:lpstr>
      <vt:lpstr>New Steris Autoclave</vt:lpstr>
      <vt:lpstr>Preparation Of Items Before STERILIZATION</vt:lpstr>
      <vt:lpstr>Ultrasonic Washer</vt:lpstr>
      <vt:lpstr>         Automated Washer</vt:lpstr>
      <vt:lpstr>THE STEAM STERILIZATION PROCESS –   FIVE DISTINCT PHASES: </vt:lpstr>
      <vt:lpstr>THE STEAM STERILIZATION PROCESS</vt:lpstr>
      <vt:lpstr>         Loading Procedure </vt:lpstr>
      <vt:lpstr>MAKING OF STERILE  PACKS</vt:lpstr>
      <vt:lpstr>STORAGE OF STERILE PACKS</vt:lpstr>
      <vt:lpstr>STORAGE OF STERILE PACKS</vt:lpstr>
      <vt:lpstr>KKUH-CSSD Storage Room</vt:lpstr>
      <vt:lpstr>STORAGE OF STERILE PACKS</vt:lpstr>
      <vt:lpstr>STORAGE OF STERILE PACKS</vt:lpstr>
      <vt:lpstr>Causes of failure  to produce a sterile load </vt:lpstr>
      <vt:lpstr>Methods of Testing the  Effectiveness of Autoclaves:</vt:lpstr>
      <vt:lpstr>Biological Indicator- Biological Spore Testing</vt:lpstr>
      <vt:lpstr>Testing the Effectiveness of Steam Autoclave:</vt:lpstr>
      <vt:lpstr> COLD METHOD-Chemicals</vt:lpstr>
      <vt:lpstr>E.O. Sterilizer</vt:lpstr>
      <vt:lpstr> Ethylene Oxide (EO)  </vt:lpstr>
      <vt:lpstr>DISADVANTAGES OF EO</vt:lpstr>
      <vt:lpstr>Plasma Sterilizer</vt:lpstr>
      <vt:lpstr>Plasma Sterilization</vt:lpstr>
      <vt:lpstr> New Sterrad Plasma Autoclave</vt:lpstr>
      <vt:lpstr> LIQUID CHEMICAL STERILIZATION</vt:lpstr>
      <vt:lpstr>Common Liquid Chemicals - Capable of causing Disinfection / Sterilization.</vt:lpstr>
      <vt:lpstr> Common Liquid Chemical Disinfectants</vt:lpstr>
      <vt:lpstr>Other Methods of Sterilization: Gamma Radiation</vt:lpstr>
      <vt:lpstr>Flash Sterilization</vt:lpstr>
      <vt:lpstr>Principles of Aseptic Techniques</vt:lpstr>
      <vt:lpstr>Aseptic techniques are sets of practices  performed under careful, controlled conditions in order to prevent contaminations of pathogens.</vt:lpstr>
      <vt:lpstr>All items used within the sterile field must be sterile. </vt:lpstr>
      <vt:lpstr>الشريحة 48</vt:lpstr>
      <vt:lpstr> Scrubbed personnel should function within a sterile field.   </vt:lpstr>
      <vt:lpstr>الشريحة 50</vt:lpstr>
      <vt:lpstr> After donning the sterile gown is donning the sterile gloves.(Closed Gloving Technique is recommended in O.R.) Never let the fingers extend beyond the stockinette cuff)</vt:lpstr>
      <vt:lpstr>The sterility is limited to the portions of the gowns directly viewed by the scrubbed person. </vt:lpstr>
      <vt:lpstr>Scrubbed Personnel</vt:lpstr>
      <vt:lpstr>الشريحة 54</vt:lpstr>
      <vt:lpstr>Sterile drapes are used to create a                 sterile  field.</vt:lpstr>
      <vt:lpstr>DRAPING PROCESS</vt:lpstr>
      <vt:lpstr>الشريحة 57</vt:lpstr>
      <vt:lpstr>     *All items should be dispensed to the sterile field by methods that preserve the sterility of the items &amp; integrity of the sterile field. </vt:lpstr>
      <vt:lpstr>Dispensing solution to Sterile Field</vt:lpstr>
      <vt:lpstr> A sterile field should be constantly maintained and monitored. </vt:lpstr>
      <vt:lpstr>Movement around a sterile field must not cause contamination.</vt:lpstr>
      <vt:lpstr>الشريحة 62</vt:lpstr>
      <vt:lpstr>Points of Emphasis-  Scrubbed Personnel</vt:lpstr>
      <vt:lpstr>Un-scrubbed Personnel</vt:lpstr>
      <vt:lpstr>Items of doubtful sterility must be considered unsterile.</vt:lpstr>
      <vt:lpstr>Sterile Wound Dressing</vt:lpstr>
      <vt:lpstr>Take note</vt:lpstr>
      <vt:lpstr>King Khalid University Hospital Operating Room </vt:lpstr>
      <vt:lpstr>Main Objective-To be able</vt:lpstr>
      <vt:lpstr>Operating Room Set Up</vt:lpstr>
      <vt:lpstr>Setting up an Organized Operating Room-Assist the Surgical Team</vt:lpstr>
      <vt:lpstr>Perioperative Stages</vt:lpstr>
      <vt:lpstr>O.R. Zones / Areas</vt:lpstr>
      <vt:lpstr>O.R. Theater Physical Basic Set Up</vt:lpstr>
      <vt:lpstr>Proper Surgical Attire in the O.R.</vt:lpstr>
      <vt:lpstr>Surgical Attire-2 piece scrub suit,  O.R. Cap / Hood, O.R. Clogs, Surgical Face Mask &amp; other PPE</vt:lpstr>
      <vt:lpstr>Surgical Attire</vt:lpstr>
      <vt:lpstr>Surgical Attire</vt:lpstr>
      <vt:lpstr>Effective Communication in O.R.</vt:lpstr>
      <vt:lpstr>Ways to Establish Good Communication in O.R.</vt:lpstr>
      <vt:lpstr>Causes of Wrong-Site, Wrong- Procedure, Wrong-Person Surgery</vt:lpstr>
      <vt:lpstr>Causes of Wrong-Site, Wrong- Procedure, Wrong-Person Surgery</vt:lpstr>
      <vt:lpstr>Universal Protocol – for Preventing Wrong-site, Wrong-Procedure &amp;  Wrong – Person Surgery( WHO )</vt:lpstr>
      <vt:lpstr>Preoperative Verification Process</vt:lpstr>
      <vt:lpstr>Marking the Surgical Site</vt:lpstr>
      <vt:lpstr>Time Out Procedure</vt:lpstr>
      <vt:lpstr>Addressing O.R. Associated Risks / Hazards</vt:lpstr>
      <vt:lpstr>Minimize Risks Associated with Fire Triangle</vt:lpstr>
      <vt:lpstr>Responding to O.R. Fire</vt:lpstr>
      <vt:lpstr>Infection Control &amp; Prevention</vt:lpstr>
      <vt:lpstr>Air Quality &amp; Ventilation CDC (Center for Disease Control &amp; Prevention) Guidelines</vt:lpstr>
      <vt:lpstr> Care of Patient with TB</vt:lpstr>
      <vt:lpstr>O.R. Sanitation</vt:lpstr>
      <vt:lpstr>O.R. Antiseptics</vt:lpstr>
      <vt:lpstr>Reducing Surgical Site Infections</vt:lpstr>
      <vt:lpstr>SSI- Bundle of Care</vt:lpstr>
      <vt:lpstr>How to reduce Sharp Injuries?</vt:lpstr>
      <vt:lpstr>Manage O.R. Block Time Effectively</vt:lpstr>
      <vt:lpstr>Categories of Emergency Cases</vt:lpstr>
      <vt:lpstr>Risk Factors for Retaining Foreign Bodies After Surgery</vt:lpstr>
      <vt:lpstr>Strategies for Preventing Retention of Foreign Body</vt:lpstr>
      <vt:lpstr>الشريحة 102</vt:lpstr>
      <vt:lpstr>By: Ms.Trinidad Jerez Salcedo ,BSN RN          ADON-O.R., KKUH                                                 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</cp:lastModifiedBy>
  <cp:revision>629</cp:revision>
  <dcterms:created xsi:type="dcterms:W3CDTF">2011-08-16T05:31:06Z</dcterms:created>
  <dcterms:modified xsi:type="dcterms:W3CDTF">2013-10-10T13:26:49Z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492243L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TS001140800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Green and white abstract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Green and white abstract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12;#79;#Template 12;#65;#Microsoft Office PowerPoint 2007;#66;#PowerPoint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On Web no search</vt:lpwstr>
  </property>
  <property fmtid="{D5CDD505-2E9C-101B-9397-08002B2CF9AE}" pid="32" name="UANotes">
    <vt:lpwstr>Text is visible in high contrast mode, but graphics are not. . SEO Pilot 2008</vt:lpwstr>
  </property>
  <property fmtid="{D5CDD505-2E9C-101B-9397-08002B2CF9AE}" pid="33" name="PublishStatusLookup">
    <vt:lpwstr>259512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TP001140800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