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0838"/>
    <a:srgbClr val="004E4C"/>
    <a:srgbClr val="FF00FF"/>
    <a:srgbClr val="993366"/>
    <a:srgbClr val="CC3399"/>
    <a:srgbClr val="0033CC"/>
    <a:srgbClr val="5B36E4"/>
    <a:srgbClr val="A2165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2414" autoAdjust="0"/>
    <p:restoredTop sz="94643" autoAdjust="0"/>
  </p:normalViewPr>
  <p:slideViewPr>
    <p:cSldViewPr>
      <p:cViewPr varScale="1">
        <p:scale>
          <a:sx n="69" d="100"/>
          <a:sy n="69" d="100"/>
        </p:scale>
        <p:origin x="-118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153F020C-EC31-488D-85D8-2795A2BDE113}" type="slidenum">
              <a:rPr lang="ar-SA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F6091F-2451-4FB9-B59D-8AC34B06EB87}" type="slidenum">
              <a:rPr lang="ar-SA"/>
              <a:pPr/>
              <a:t>37</a:t>
            </a:fld>
            <a:endParaRPr lang="en-US"/>
          </a:p>
        </p:txBody>
      </p:sp>
      <p:sp>
        <p:nvSpPr>
          <p:cNvPr id="419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AAE0DB-E4FA-4D95-BD8A-B335F1454C15}" type="slidenum">
              <a:rPr lang="ar-SA"/>
              <a:pPr/>
              <a:t>38</a:t>
            </a:fld>
            <a:endParaRPr lang="en-US"/>
          </a:p>
        </p:txBody>
      </p:sp>
      <p:sp>
        <p:nvSpPr>
          <p:cNvPr id="440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EB0BB9-2849-44F9-8C7C-812D4B723705}" type="slidenum">
              <a:rPr lang="ar-SA"/>
              <a:pPr/>
              <a:t>43</a:t>
            </a:fld>
            <a:endParaRPr lang="en-US"/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348BCC-7386-41E0-91F6-7A3833790DCB}" type="slidenum">
              <a:rPr lang="ar-SA"/>
              <a:pPr/>
              <a:t>44</a:t>
            </a:fld>
            <a:endParaRPr lang="en-US"/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4EC9EC-5246-47CE-8CBE-25A6FA74A5AB}" type="slidenum">
              <a:rPr lang="ar-SA"/>
              <a:pPr/>
              <a:t>45</a:t>
            </a:fld>
            <a:endParaRPr lang="en-US"/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27AA84-A9C5-42C3-B2D6-96AB25592AD8}" type="slidenum">
              <a:rPr lang="ar-SA"/>
              <a:pPr/>
              <a:t>46</a:t>
            </a:fld>
            <a:endParaRPr lang="en-US"/>
          </a:p>
        </p:txBody>
      </p:sp>
      <p:sp>
        <p:nvSpPr>
          <p:cNvPr id="56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C191C4-5DC1-4AC8-87CC-4D5F2C79A5FD}" type="slidenum">
              <a:rPr lang="ar-SA"/>
              <a:pPr/>
              <a:t>47</a:t>
            </a:fld>
            <a:endParaRPr lang="en-US"/>
          </a:p>
        </p:txBody>
      </p:sp>
      <p:sp>
        <p:nvSpPr>
          <p:cNvPr id="58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B98EFA-A212-4A22-88EC-34A8FD86EB73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5910E-A037-4AFB-8FFB-333828707D07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8BFF7-EAFE-45F6-8B22-35DFF651FA75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9C4C587-8A1C-4FEA-9D1D-5D2518AF0299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F3E8BD-2791-4A01-B3EC-EE21ADAA4378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143C8-D523-4F1C-9437-FB968289F3E5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C582F-3980-445B-AD5E-FB9297E7B1AA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A57F2-CD44-42CE-8029-EEEA35828832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01EC1-15FE-4A44-BF62-53AC4D15CD96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4D854-3E85-4722-8CB3-A4C87497E0A6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DD873B-B184-4C2F-94D2-A420896F3B9A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16726-6A57-49DF-8836-E02B4E2EFE23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6CE35B6-B7E3-4C99-BC6C-A2EE67D81701}" type="slidenum">
              <a:rPr lang="ar-SA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trauma.org/imagebank/chest/images/chest0033.html" TargetMode="Externa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7620000" cy="685800"/>
          </a:xfrm>
        </p:spPr>
        <p:txBody>
          <a:bodyPr/>
          <a:lstStyle/>
          <a:p>
            <a:pPr eaLnBrk="1" hangingPunct="1"/>
            <a:r>
              <a:rPr lang="en-US" sz="3600" b="1" u="sng" smtClean="0">
                <a:latin typeface="Verdana" pitchFamily="34" charset="0"/>
              </a:rPr>
              <a:t>THE MEDIASTINUM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371600"/>
            <a:ext cx="8077200" cy="5029200"/>
          </a:xfrm>
        </p:spPr>
        <p:txBody>
          <a:bodyPr/>
          <a:lstStyle/>
          <a:p>
            <a:pPr marL="533400" indent="-533400" eaLnBrk="1" hangingPunct="1">
              <a:buClr>
                <a:srgbClr val="FF00FF"/>
              </a:buClr>
              <a:buFont typeface="Wingdings" pitchFamily="2" charset="2"/>
              <a:buChar char="Ø"/>
            </a:pPr>
            <a:r>
              <a:rPr lang="en-US" sz="2800" b="1" u="sng" smtClean="0">
                <a:solidFill>
                  <a:srgbClr val="8E0838"/>
                </a:solidFill>
                <a:latin typeface="Tahoma" pitchFamily="34" charset="0"/>
                <a:cs typeface="Tahoma" pitchFamily="34" charset="0"/>
              </a:rPr>
              <a:t>Anatomy</a:t>
            </a:r>
          </a:p>
          <a:p>
            <a:pPr marL="914400" lvl="1" indent="-457200" eaLnBrk="1" hangingPunct="1"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CG Omega" pitchFamily="34" charset="0"/>
              </a:rPr>
              <a:t>Boundaries</a:t>
            </a:r>
          </a:p>
          <a:p>
            <a:pPr marL="914400" lvl="1" indent="-457200" eaLnBrk="1" hangingPunct="1"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CG Omega" pitchFamily="34" charset="0"/>
              </a:rPr>
              <a:t>Divisions</a:t>
            </a:r>
          </a:p>
          <a:p>
            <a:pPr marL="1295400" lvl="2" indent="-381000" eaLnBrk="1" hangingPunct="1"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Tahoma" pitchFamily="34" charset="0"/>
                <a:cs typeface="Tahoma" pitchFamily="34" charset="0"/>
              </a:rPr>
              <a:t>Traditional</a:t>
            </a:r>
          </a:p>
          <a:p>
            <a:pPr marL="1295400" lvl="2" indent="-381000" eaLnBrk="1" hangingPunct="1"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Tahoma" pitchFamily="34" charset="0"/>
                <a:cs typeface="Tahoma" pitchFamily="34" charset="0"/>
              </a:rPr>
              <a:t>Clinical</a:t>
            </a:r>
          </a:p>
          <a:p>
            <a:pPr marL="914400" lvl="1" indent="-457200" eaLnBrk="1" hangingPunct="1"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CG Omega" pitchFamily="34" charset="0"/>
              </a:rPr>
              <a:t>Access: Mediastenoscopy, mediastenotomy </a:t>
            </a:r>
            <a:r>
              <a:rPr lang="en-US" b="1" u="sng" smtClean="0">
                <a:latin typeface="CG Omega" pitchFamily="34" charset="0"/>
              </a:rPr>
              <a:t> </a:t>
            </a:r>
          </a:p>
          <a:p>
            <a:pPr marL="533400" indent="-533400" eaLnBrk="1" hangingPunct="1">
              <a:buClr>
                <a:srgbClr val="FF00FF"/>
              </a:buClr>
              <a:buFont typeface="Wingdings" pitchFamily="2" charset="2"/>
              <a:buChar char="Ø"/>
            </a:pPr>
            <a:r>
              <a:rPr lang="en-US" sz="2800" b="1" u="sng" smtClean="0">
                <a:solidFill>
                  <a:srgbClr val="8E0838"/>
                </a:solidFill>
                <a:latin typeface="Tahoma" pitchFamily="34" charset="0"/>
                <a:cs typeface="Tahoma" pitchFamily="34" charset="0"/>
              </a:rPr>
              <a:t>Mediastinal mass lesions</a:t>
            </a:r>
          </a:p>
          <a:p>
            <a:pPr marL="914400" lvl="1" indent="-457200" eaLnBrk="1" hangingPunct="1">
              <a:buClr>
                <a:srgbClr val="CC3399"/>
              </a:buClr>
              <a:buFont typeface="Wingdings" pitchFamily="2" charset="2"/>
              <a:buAutoNum type="alphaUcPeriod"/>
            </a:pPr>
            <a:r>
              <a:rPr lang="en-US" b="1" smtClean="0">
                <a:latin typeface="CG Omega" pitchFamily="34" charset="0"/>
              </a:rPr>
              <a:t>Anterior mediatinum(5 T’s)</a:t>
            </a:r>
          </a:p>
          <a:p>
            <a:pPr marL="914400" lvl="1" indent="-457200" eaLnBrk="1" hangingPunct="1">
              <a:buClr>
                <a:srgbClr val="CC3399"/>
              </a:buClr>
              <a:buFont typeface="Wingdings" pitchFamily="2" charset="2"/>
              <a:buAutoNum type="alphaUcPeriod"/>
            </a:pPr>
            <a:r>
              <a:rPr lang="en-US" b="1" smtClean="0">
                <a:latin typeface="CG Omega" pitchFamily="34" charset="0"/>
              </a:rPr>
              <a:t>Middle Mediastinum(Cyst)</a:t>
            </a:r>
          </a:p>
          <a:p>
            <a:pPr marL="914400" lvl="1" indent="-457200" eaLnBrk="1" hangingPunct="1">
              <a:buClr>
                <a:srgbClr val="CC3399"/>
              </a:buClr>
              <a:buFont typeface="Wingdings" pitchFamily="2" charset="2"/>
              <a:buAutoNum type="alphaUcPeriod"/>
            </a:pPr>
            <a:r>
              <a:rPr lang="en-US" b="1" smtClean="0">
                <a:latin typeface="CG Omega" pitchFamily="34" charset="0"/>
              </a:rPr>
              <a:t>Posterior mediastinum(Neurogenic)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58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583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autoUpdateAnimBg="0"/>
      <p:bldP spid="58371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648200" y="0"/>
            <a:ext cx="449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Prognostic Factors And Treatment Outcome of Thymoma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685800"/>
            <a:ext cx="548163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724400" y="0"/>
            <a:ext cx="441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Prognostic Factors And Treatment Outcome of Thymoma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762000"/>
            <a:ext cx="6553200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4648200" y="0"/>
            <a:ext cx="449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Prognostic Factors And Treatment Outcome of Thymoma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762000"/>
            <a:ext cx="6248400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800600" y="0"/>
            <a:ext cx="434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Prognostic Factors And Treatment Outcome of Thymoma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685800"/>
            <a:ext cx="6705600" cy="586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idx="1"/>
          </p:nvPr>
        </p:nvSpPr>
        <p:spPr>
          <a:xfrm>
            <a:off x="609600" y="609600"/>
            <a:ext cx="8534400" cy="6019800"/>
          </a:xfrm>
        </p:spPr>
        <p:txBody>
          <a:bodyPr/>
          <a:lstStyle/>
          <a:p>
            <a:pPr marL="609600" indent="-609600" eaLnBrk="1" hangingPunct="1">
              <a:buClr>
                <a:srgbClr val="FF00FF"/>
              </a:buClr>
              <a:buFont typeface="Wingdings" pitchFamily="2" charset="2"/>
              <a:buChar char="Ø"/>
            </a:pPr>
            <a:r>
              <a:rPr lang="en-US" b="1" u="sng" smtClean="0">
                <a:solidFill>
                  <a:schemeClr val="folHlink"/>
                </a:solidFill>
                <a:latin typeface="Verdana" pitchFamily="34" charset="0"/>
              </a:rPr>
              <a:t>Treatment</a:t>
            </a:r>
          </a:p>
          <a:p>
            <a:pPr marL="990600" lvl="1" indent="-533400" eaLnBrk="1" hangingPunct="1"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solidFill>
                  <a:srgbClr val="8E0838"/>
                </a:solidFill>
                <a:latin typeface="CG Omega" pitchFamily="34" charset="0"/>
              </a:rPr>
              <a:t>Benign </a:t>
            </a:r>
            <a:r>
              <a:rPr lang="en-US" b="1" smtClean="0">
                <a:latin typeface="CG Omega" pitchFamily="34" charset="0"/>
                <a:ea typeface="Arial Unicode MS" pitchFamily="34" charset="-128"/>
                <a:cs typeface="Arial Unicode MS" pitchFamily="34" charset="-128"/>
                <a:sym typeface="Wingdings 3" pitchFamily="18" charset="2"/>
              </a:rPr>
              <a:t></a:t>
            </a:r>
            <a:r>
              <a:rPr lang="en-US" smtClean="0"/>
              <a:t> </a:t>
            </a:r>
            <a:r>
              <a:rPr lang="en-US" sz="2400" b="1" smtClean="0">
                <a:latin typeface="Tahoma" pitchFamily="34" charset="0"/>
                <a:cs typeface="Tahoma" pitchFamily="34" charset="0"/>
              </a:rPr>
              <a:t>complete excision</a:t>
            </a:r>
          </a:p>
          <a:p>
            <a:pPr marL="990600" lvl="1" indent="-533400" eaLnBrk="1" hangingPunct="1"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solidFill>
                  <a:srgbClr val="8E0838"/>
                </a:solidFill>
                <a:latin typeface="CG Omega" pitchFamily="34" charset="0"/>
              </a:rPr>
              <a:t>Malignant</a:t>
            </a:r>
            <a:r>
              <a:rPr lang="en-US" b="1" smtClean="0">
                <a:latin typeface="CG Omega" pitchFamily="34" charset="0"/>
              </a:rPr>
              <a:t> </a:t>
            </a:r>
            <a:r>
              <a:rPr lang="en-US" b="1" smtClean="0">
                <a:latin typeface="CG Omega" pitchFamily="34" charset="0"/>
                <a:ea typeface="Arial Unicode MS" pitchFamily="34" charset="-128"/>
                <a:cs typeface="Arial Unicode MS" pitchFamily="34" charset="-128"/>
                <a:sym typeface="Wingdings 3" pitchFamily="18" charset="2"/>
              </a:rPr>
              <a:t></a:t>
            </a:r>
            <a:r>
              <a:rPr lang="en-US" sz="320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smtClean="0">
                <a:latin typeface="Tahoma" pitchFamily="34" charset="0"/>
                <a:cs typeface="Tahoma" pitchFamily="34" charset="0"/>
              </a:rPr>
              <a:t>complete excision if possibal</a:t>
            </a:r>
          </a:p>
          <a:p>
            <a:pPr marL="609600" indent="-609600" eaLnBrk="1" hangingPunct="1">
              <a:buClr>
                <a:srgbClr val="993366"/>
              </a:buClr>
              <a:buFont typeface="Wingdings" pitchFamily="2" charset="2"/>
              <a:buNone/>
            </a:pPr>
            <a:r>
              <a:rPr lang="en-US" sz="2400" b="1" smtClean="0">
                <a:latin typeface="Tahoma" pitchFamily="34" charset="0"/>
                <a:cs typeface="Tahoma" pitchFamily="34" charset="0"/>
              </a:rPr>
              <a:t>				   If non-resectable }</a:t>
            </a:r>
            <a:r>
              <a:rPr lang="en-US" smtClean="0"/>
              <a:t>  </a:t>
            </a:r>
            <a:r>
              <a:rPr lang="en-US" sz="2000" b="1" smtClean="0">
                <a:latin typeface="Verdana" pitchFamily="34" charset="0"/>
              </a:rPr>
              <a:t>post-op</a:t>
            </a:r>
          </a:p>
          <a:p>
            <a:pPr marL="990600" lvl="1" indent="-533400" eaLnBrk="1" hangingPunct="1">
              <a:buClr>
                <a:srgbClr val="993366"/>
              </a:buClr>
              <a:buFont typeface="Wingdings" pitchFamily="2" charset="2"/>
              <a:buNone/>
            </a:pPr>
            <a:r>
              <a:rPr lang="en-US" smtClean="0"/>
              <a:t>				     </a:t>
            </a:r>
            <a:r>
              <a:rPr lang="en-US" sz="2400" b="1" smtClean="0">
                <a:latin typeface="Tahoma" pitchFamily="34" charset="0"/>
                <a:cs typeface="Tahoma" pitchFamily="34" charset="0"/>
              </a:rPr>
              <a:t>Or               }</a:t>
            </a:r>
            <a:r>
              <a:rPr lang="en-US" smtClean="0"/>
              <a:t>  </a:t>
            </a:r>
            <a:r>
              <a:rPr lang="en-US" sz="2000" b="1" smtClean="0">
                <a:latin typeface="Verdana" pitchFamily="34" charset="0"/>
              </a:rPr>
              <a:t>Radiotherapy</a:t>
            </a:r>
          </a:p>
          <a:p>
            <a:pPr marL="990600" lvl="1" indent="-533400" eaLnBrk="1" hangingPunct="1">
              <a:buClr>
                <a:srgbClr val="993366"/>
              </a:buClr>
              <a:buFont typeface="Wingdings" pitchFamily="2" charset="2"/>
              <a:buNone/>
            </a:pPr>
            <a:r>
              <a:rPr lang="en-US" smtClean="0"/>
              <a:t>		     </a:t>
            </a:r>
            <a:r>
              <a:rPr lang="en-US" sz="2400" b="1" smtClean="0">
                <a:latin typeface="Tahoma" pitchFamily="34" charset="0"/>
                <a:cs typeface="Tahoma" pitchFamily="34" charset="0"/>
              </a:rPr>
              <a:t>Resection incomplete   }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0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60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7620000" cy="685800"/>
          </a:xfrm>
        </p:spPr>
        <p:txBody>
          <a:bodyPr/>
          <a:lstStyle/>
          <a:p>
            <a:pPr eaLnBrk="1" hangingPunct="1"/>
            <a:r>
              <a:rPr lang="en-US" sz="3600" b="1" u="sng" smtClean="0">
                <a:latin typeface="Verdana" pitchFamily="34" charset="0"/>
              </a:rPr>
              <a:t>Trauma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371600"/>
            <a:ext cx="8077200" cy="32766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CG Omega" pitchFamily="34" charset="0"/>
              </a:rPr>
              <a:t>RTA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CG Omega" pitchFamily="34" charset="0"/>
              </a:rPr>
              <a:t>Fracture Ribs  Simple – Complicated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CG Omega" pitchFamily="34" charset="0"/>
              </a:rPr>
              <a:t>Haemothorax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CG Omega" pitchFamily="34" charset="0"/>
              </a:rPr>
              <a:t>Pneumothorax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CG Omega" pitchFamily="34" charset="0"/>
              </a:rPr>
              <a:t>Flail chest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CG Omega" pitchFamily="34" charset="0"/>
              </a:rPr>
              <a:t>Lung Contusion and ARDS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autoUpdateAnimBg="0"/>
      <p:bldP spid="63491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9460" name="Picture 4" descr="chest0037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609600"/>
            <a:ext cx="7315200" cy="5486400"/>
          </a:xfr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76400"/>
            <a:ext cx="7772400" cy="41148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1508" name="Picture 5" descr="Chest_flail_chest_detai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1066800"/>
            <a:ext cx="3884613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smtClean="0">
                <a:solidFill>
                  <a:schemeClr val="hlink"/>
                </a:solidFill>
              </a:rPr>
              <a:t>Flial Chest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2532" name="Picture 4" descr="2-03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524000"/>
            <a:ext cx="5878513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609600"/>
            <a:ext cx="7315200" cy="5486400"/>
          </a:xfr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3556" name="Picture 4" descr="he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457200"/>
            <a:ext cx="44608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4579" name="Picture 3" descr="chest0033a-t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304800"/>
            <a:ext cx="5791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609600"/>
            <a:ext cx="7315200" cy="5486400"/>
          </a:xfr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6628" name="Picture 4" descr="chest0033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7652" name="Picture 4" descr="contusion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600200"/>
            <a:ext cx="5494338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8676" name="Picture 4" descr="contusionARD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600200"/>
            <a:ext cx="5822950" cy="436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609600"/>
            <a:ext cx="7315200" cy="5486400"/>
          </a:xfr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24" name="Picture 4" descr="chest0051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04800"/>
            <a:ext cx="7620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7620000" cy="685800"/>
          </a:xfrm>
        </p:spPr>
        <p:txBody>
          <a:bodyPr/>
          <a:lstStyle/>
          <a:p>
            <a:pPr eaLnBrk="1" hangingPunct="1"/>
            <a:r>
              <a:rPr lang="en-US" sz="3600" b="1" u="sng" smtClean="0">
                <a:latin typeface="Verdana" pitchFamily="34" charset="0"/>
                <a:cs typeface="Andalus" pitchFamily="2" charset="-78"/>
              </a:rPr>
              <a:t>Chest Wall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371600"/>
            <a:ext cx="8077200" cy="2971800"/>
          </a:xfrm>
        </p:spPr>
        <p:txBody>
          <a:bodyPr/>
          <a:lstStyle/>
          <a:p>
            <a:pPr marL="533400" indent="-533400">
              <a:spcBef>
                <a:spcPct val="0"/>
              </a:spcBef>
              <a:buClr>
                <a:srgbClr val="993366"/>
              </a:buClr>
              <a:buFont typeface="Wingdings" pitchFamily="2" charset="2"/>
              <a:buChar char="§"/>
            </a:pPr>
            <a:r>
              <a:rPr lang="en-US" sz="2800" b="1" smtClean="0">
                <a:latin typeface="CG Omega" pitchFamily="34" charset="0"/>
                <a:cs typeface="Tahoma" pitchFamily="34" charset="0"/>
              </a:rPr>
              <a:t>Deformity:</a:t>
            </a:r>
            <a:r>
              <a:rPr lang="en-US" smtClean="0"/>
              <a:t>  </a:t>
            </a:r>
          </a:p>
          <a:p>
            <a:pPr marL="914400" lvl="1" indent="-457200">
              <a:spcBef>
                <a:spcPct val="0"/>
              </a:spcBef>
              <a:buClr>
                <a:srgbClr val="993366"/>
              </a:buClr>
              <a:buFont typeface="Arial Unicode MS" pitchFamily="34" charset="-128"/>
              <a:buChar char="‒"/>
            </a:pPr>
            <a:r>
              <a:rPr lang="en-US" b="1" smtClean="0">
                <a:latin typeface="CG Omega" pitchFamily="34" charset="0"/>
              </a:rPr>
              <a:t>Pectus excavatum</a:t>
            </a:r>
          </a:p>
          <a:p>
            <a:pPr marL="914400" lvl="1" indent="-457200">
              <a:spcBef>
                <a:spcPct val="0"/>
              </a:spcBef>
              <a:buClr>
                <a:srgbClr val="993366"/>
              </a:buClr>
              <a:buFont typeface="Arial Unicode MS" pitchFamily="34" charset="-128"/>
              <a:buChar char="‒"/>
            </a:pPr>
            <a:r>
              <a:rPr lang="en-US" b="1" smtClean="0">
                <a:latin typeface="CG Omega" pitchFamily="34" charset="0"/>
              </a:rPr>
              <a:t>Pectus Carniatum</a:t>
            </a:r>
          </a:p>
          <a:p>
            <a:pPr marL="533400" indent="-533400">
              <a:spcBef>
                <a:spcPct val="0"/>
              </a:spcBef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CG Omega" pitchFamily="34" charset="0"/>
                <a:cs typeface="Tahoma" pitchFamily="34" charset="0"/>
              </a:rPr>
              <a:t>Infection</a:t>
            </a:r>
          </a:p>
          <a:p>
            <a:pPr marL="533400" indent="-533400">
              <a:spcBef>
                <a:spcPct val="0"/>
              </a:spcBef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CG Omega" pitchFamily="34" charset="0"/>
                <a:cs typeface="Tahoma" pitchFamily="34" charset="0"/>
              </a:rPr>
              <a:t>Chest wall tumor</a:t>
            </a:r>
          </a:p>
          <a:p>
            <a:pPr marL="533400" indent="-533400">
              <a:spcBef>
                <a:spcPct val="0"/>
              </a:spcBef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CG Omega" pitchFamily="34" charset="0"/>
                <a:cs typeface="Tahoma" pitchFamily="34" charset="0"/>
              </a:rPr>
              <a:t>Thoracic outlet Syndrome.</a:t>
            </a:r>
            <a:r>
              <a:rPr lang="en-US" smtClean="0"/>
              <a:t>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 autoUpdateAnimBg="0"/>
      <p:bldP spid="64515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2" name="Picture 4" descr="DSC_01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381000"/>
            <a:ext cx="916781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609600"/>
            <a:ext cx="7315200" cy="5486400"/>
          </a:xfr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3796" name="Picture 4" descr="DSC_01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381000"/>
            <a:ext cx="916781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820" name="Picture 4" descr="DSC_01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381000"/>
            <a:ext cx="916781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7620000" cy="685800"/>
          </a:xfrm>
        </p:spPr>
        <p:txBody>
          <a:bodyPr/>
          <a:lstStyle/>
          <a:p>
            <a:pPr eaLnBrk="1" hangingPunct="1"/>
            <a:r>
              <a:rPr lang="en-US" sz="3600" b="1" u="sng" smtClean="0">
                <a:latin typeface="Verdana" pitchFamily="34" charset="0"/>
              </a:rPr>
              <a:t>Pleura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371600"/>
            <a:ext cx="8077200" cy="2209800"/>
          </a:xfrm>
        </p:spPr>
        <p:txBody>
          <a:bodyPr/>
          <a:lstStyle/>
          <a:p>
            <a:pPr marL="533400" indent="-533400">
              <a:spcBef>
                <a:spcPct val="0"/>
              </a:spcBef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CG Omega" pitchFamily="34" charset="0"/>
              </a:rPr>
              <a:t>Spontaneous preumothorax</a:t>
            </a:r>
          </a:p>
          <a:p>
            <a:pPr marL="533400" indent="-533400">
              <a:spcBef>
                <a:spcPct val="0"/>
              </a:spcBef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CG Omega" pitchFamily="34" charset="0"/>
              </a:rPr>
              <a:t>Pleural effusion</a:t>
            </a:r>
          </a:p>
          <a:p>
            <a:pPr marL="533400" indent="-533400">
              <a:spcBef>
                <a:spcPct val="0"/>
              </a:spcBef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CG Omega" pitchFamily="34" charset="0"/>
              </a:rPr>
              <a:t>Empyema</a:t>
            </a:r>
          </a:p>
          <a:p>
            <a:pPr marL="533400" indent="-533400">
              <a:spcBef>
                <a:spcPct val="0"/>
              </a:spcBef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CG Omega" pitchFamily="34" charset="0"/>
              </a:rPr>
              <a:t>Mesothelioma</a:t>
            </a:r>
            <a:r>
              <a:rPr lang="en-US" smtClean="0"/>
              <a:t> .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autoUpdateAnimBg="0"/>
      <p:bldP spid="65539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609600"/>
            <a:ext cx="7315200" cy="5486400"/>
          </a:xfr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609600"/>
            <a:ext cx="7315200" cy="5486400"/>
          </a:xfr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609600"/>
            <a:ext cx="7315200" cy="5486400"/>
          </a:xfr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609600"/>
            <a:ext cx="7315200" cy="5486400"/>
          </a:xfr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0"/>
            <a:ext cx="8229600" cy="66294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63" name="Picture 3" descr="imag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2400"/>
            <a:ext cx="82296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1" name="Picture 3" descr="image empeema salma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457200"/>
            <a:ext cx="6934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7620000" cy="685800"/>
          </a:xfrm>
        </p:spPr>
        <p:txBody>
          <a:bodyPr/>
          <a:lstStyle/>
          <a:p>
            <a:pPr eaLnBrk="1" hangingPunct="1"/>
            <a:r>
              <a:rPr lang="en-US" sz="3600" b="1" u="sng" smtClean="0">
                <a:latin typeface="Verdana" pitchFamily="34" charset="0"/>
              </a:rPr>
              <a:t>Air-way: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371600"/>
            <a:ext cx="8077200" cy="1828800"/>
          </a:xfrm>
        </p:spPr>
        <p:txBody>
          <a:bodyPr/>
          <a:lstStyle/>
          <a:p>
            <a:pPr marL="533400" indent="-533400">
              <a:spcBef>
                <a:spcPct val="0"/>
              </a:spcBef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CG Omega" pitchFamily="34" charset="0"/>
              </a:rPr>
              <a:t>Congenital tracheal anomalies</a:t>
            </a:r>
          </a:p>
          <a:p>
            <a:pPr marL="533400" indent="-533400">
              <a:spcBef>
                <a:spcPct val="0"/>
              </a:spcBef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CG Omega" pitchFamily="34" charset="0"/>
              </a:rPr>
              <a:t>Tracheal Stenosis</a:t>
            </a:r>
          </a:p>
          <a:p>
            <a:pPr marL="533400" indent="-533400">
              <a:spcBef>
                <a:spcPct val="0"/>
              </a:spcBef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CG Omega" pitchFamily="34" charset="0"/>
              </a:rPr>
              <a:t>Tracheostomy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autoUpdateAnimBg="0"/>
      <p:bldP spid="66563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609600"/>
            <a:ext cx="7315200" cy="5486400"/>
          </a:xfr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4" name="Picture 5" descr="Tracheal_stenosis_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762000"/>
            <a:ext cx="5657850" cy="555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7108" name="Picture 5" descr="Tracheal_stenosis_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762000"/>
            <a:ext cx="6773863" cy="552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620000" cy="685800"/>
          </a:xfrm>
        </p:spPr>
        <p:txBody>
          <a:bodyPr/>
          <a:lstStyle/>
          <a:p>
            <a:pPr eaLnBrk="1" hangingPunct="1"/>
            <a:r>
              <a:rPr lang="en-US" sz="3600" b="1" u="sng" smtClean="0">
                <a:latin typeface="Verdana" pitchFamily="34" charset="0"/>
              </a:rPr>
              <a:t>Surgery: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371600"/>
            <a:ext cx="8077200" cy="2209800"/>
          </a:xfrm>
        </p:spPr>
        <p:txBody>
          <a:bodyPr/>
          <a:lstStyle/>
          <a:p>
            <a:pPr marL="533400" indent="-533400">
              <a:spcBef>
                <a:spcPct val="0"/>
              </a:spcBef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CG Omega" pitchFamily="34" charset="0"/>
              </a:rPr>
              <a:t>Thoracotomy</a:t>
            </a:r>
          </a:p>
          <a:p>
            <a:pPr marL="533400" indent="-533400">
              <a:spcBef>
                <a:spcPct val="0"/>
              </a:spcBef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CG Omega" pitchFamily="34" charset="0"/>
              </a:rPr>
              <a:t>Thoracoscopy</a:t>
            </a:r>
          </a:p>
          <a:p>
            <a:pPr marL="533400" indent="-533400">
              <a:spcBef>
                <a:spcPct val="0"/>
              </a:spcBef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CG Omega" pitchFamily="34" charset="0"/>
              </a:rPr>
              <a:t>Sternotomy</a:t>
            </a:r>
          </a:p>
          <a:p>
            <a:pPr marL="533400" indent="-533400">
              <a:spcBef>
                <a:spcPct val="0"/>
              </a:spcBef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CG Omega" pitchFamily="34" charset="0"/>
              </a:rPr>
              <a:t>Analgesia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 autoUpdateAnimBg="0"/>
      <p:bldP spid="68611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9155" name="Picture 3" descr="13122006(00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066800"/>
            <a:ext cx="6172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1203" name="Picture 3" descr="13122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838200"/>
            <a:ext cx="6172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257800"/>
            <a:ext cx="8229600" cy="1143000"/>
          </a:xfrm>
        </p:spPr>
        <p:txBody>
          <a:bodyPr/>
          <a:lstStyle/>
          <a:p>
            <a:pPr eaLnBrk="1" hangingPunct="1"/>
            <a:r>
              <a:rPr lang="en-US" sz="2000" smtClean="0"/>
              <a:t>Position of skin incisions, showing camera port and working port anteriorly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24257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3252" name="Picture 4" descr="Position of skin incisions, showing camera port and working port anteriorl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33400"/>
            <a:ext cx="8305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791200"/>
            <a:ext cx="6477000" cy="609600"/>
          </a:xfrm>
        </p:spPr>
        <p:txBody>
          <a:bodyPr/>
          <a:lstStyle/>
          <a:p>
            <a:pPr eaLnBrk="1" hangingPunct="1"/>
            <a:r>
              <a:rPr lang="en-US" sz="2000" smtClean="0"/>
              <a:t>Use of a retractor to hold open the working port.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24257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5300" name="Picture 4" descr="Use of a retractor to hold open the working po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81000"/>
            <a:ext cx="8153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73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066800"/>
            <a:ext cx="8229600" cy="5486400"/>
          </a:xfr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609600"/>
            <a:ext cx="7315200" cy="5486400"/>
          </a:xfr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609600"/>
            <a:ext cx="7315200" cy="5486400"/>
          </a:xfr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33400"/>
            <a:ext cx="76200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u="sng" dirty="0" smtClean="0">
                <a:latin typeface="Tahoma" pitchFamily="34" charset="0"/>
                <a:cs typeface="Tahoma" pitchFamily="34" charset="0"/>
              </a:rPr>
              <a:t>THYMOMA</a:t>
            </a:r>
            <a:r>
              <a:rPr lang="en-US" b="1" u="sng" dirty="0" smtClean="0"/>
              <a:t> 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143000"/>
            <a:ext cx="8458200" cy="5715000"/>
          </a:xfrm>
        </p:spPr>
        <p:txBody>
          <a:bodyPr/>
          <a:lstStyle/>
          <a:p>
            <a:pPr eaLnBrk="1" hangingPunct="1">
              <a:buClr>
                <a:srgbClr val="FF00FF"/>
              </a:buClr>
              <a:buFont typeface="Wingdings" pitchFamily="2" charset="2"/>
              <a:buChar char="Ø"/>
            </a:pPr>
            <a:r>
              <a:rPr lang="en-US" b="1" u="sng" smtClean="0">
                <a:solidFill>
                  <a:srgbClr val="8E0838"/>
                </a:solidFill>
                <a:latin typeface="Verdana" pitchFamily="34" charset="0"/>
                <a:cs typeface="Tahoma" pitchFamily="34" charset="0"/>
              </a:rPr>
              <a:t>Incidence</a:t>
            </a:r>
          </a:p>
          <a:p>
            <a:pPr lvl="1" eaLnBrk="1" hangingPunct="1">
              <a:buClr>
                <a:srgbClr val="993366"/>
              </a:buClr>
              <a:buFont typeface="Wingdings" pitchFamily="2" charset="2"/>
              <a:buChar char="§"/>
            </a:pPr>
            <a:r>
              <a:rPr lang="en-US" sz="3200" b="1" smtClean="0">
                <a:latin typeface="CG Omega" pitchFamily="34" charset="0"/>
              </a:rPr>
              <a:t>The commonest tunmor of A.M.</a:t>
            </a:r>
          </a:p>
          <a:p>
            <a:pPr lvl="1" eaLnBrk="1" hangingPunct="1">
              <a:buClr>
                <a:srgbClr val="993366"/>
              </a:buClr>
              <a:buFont typeface="Wingdings" pitchFamily="2" charset="2"/>
              <a:buChar char="§"/>
            </a:pPr>
            <a:r>
              <a:rPr lang="en-US" sz="3200" b="1" smtClean="0">
                <a:latin typeface="CG Omega" pitchFamily="34" charset="0"/>
              </a:rPr>
              <a:t>	Peak 40-60 y.</a:t>
            </a:r>
          </a:p>
          <a:p>
            <a:pPr lvl="1" eaLnBrk="1" hangingPunct="1">
              <a:buClr>
                <a:srgbClr val="993366"/>
              </a:buClr>
              <a:buFont typeface="Wingdings" pitchFamily="2" charset="2"/>
              <a:buChar char="§"/>
            </a:pPr>
            <a:r>
              <a:rPr lang="en-US" sz="3200" b="1" smtClean="0">
                <a:latin typeface="CG Omega" pitchFamily="34" charset="0"/>
              </a:rPr>
              <a:t>	M : F (1 : 1)</a:t>
            </a:r>
            <a:r>
              <a:rPr lang="en-US" sz="3200" b="1" u="sng" smtClean="0">
                <a:latin typeface="CG Omega" pitchFamily="34" charset="0"/>
              </a:rPr>
              <a:t>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utoUpdateAnimBg="0"/>
      <p:bldP spid="59395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609600"/>
            <a:ext cx="8458200" cy="5715000"/>
          </a:xfrm>
        </p:spPr>
        <p:txBody>
          <a:bodyPr/>
          <a:lstStyle/>
          <a:p>
            <a:pPr eaLnBrk="1" hangingPunct="1">
              <a:buClr>
                <a:srgbClr val="FF00FF"/>
              </a:buClr>
              <a:buFont typeface="Wingdings" pitchFamily="2" charset="2"/>
              <a:buChar char="Ø"/>
            </a:pPr>
            <a:r>
              <a:rPr lang="en-US" b="1" u="sng" smtClean="0">
                <a:solidFill>
                  <a:srgbClr val="8E0838"/>
                </a:solidFill>
                <a:latin typeface="Verdana" pitchFamily="34" charset="0"/>
              </a:rPr>
              <a:t>Pathology</a:t>
            </a:r>
            <a:r>
              <a:rPr lang="en-US" b="1" smtClean="0">
                <a:solidFill>
                  <a:srgbClr val="8E0838"/>
                </a:solidFill>
                <a:latin typeface="Verdana" pitchFamily="34" charset="0"/>
              </a:rPr>
              <a:t> </a:t>
            </a:r>
          </a:p>
          <a:p>
            <a:pPr lvl="1" eaLnBrk="1" hangingPunct="1">
              <a:buClr>
                <a:srgbClr val="993366"/>
              </a:buClr>
              <a:buFont typeface="Wingdings" pitchFamily="2" charset="2"/>
              <a:buChar char="§"/>
            </a:pPr>
            <a:r>
              <a:rPr lang="en-US" sz="3200" b="1" smtClean="0">
                <a:latin typeface="CG Omega" pitchFamily="34" charset="0"/>
              </a:rPr>
              <a:t>Classification</a:t>
            </a:r>
          </a:p>
          <a:p>
            <a:pPr lvl="2" eaLnBrk="1" hangingPunct="1">
              <a:buClr>
                <a:srgbClr val="993366"/>
              </a:buClr>
              <a:buFont typeface="Arial Unicode MS" pitchFamily="34" charset="-128"/>
              <a:buChar char="‒"/>
            </a:pPr>
            <a:r>
              <a:rPr lang="en-US" sz="2800" b="1" smtClean="0">
                <a:latin typeface="Tahoma" pitchFamily="34" charset="0"/>
                <a:cs typeface="Tahoma" pitchFamily="34" charset="0"/>
              </a:rPr>
              <a:t>Epithelial</a:t>
            </a:r>
          </a:p>
          <a:p>
            <a:pPr lvl="2" eaLnBrk="1" hangingPunct="1">
              <a:buClr>
                <a:srgbClr val="993366"/>
              </a:buClr>
              <a:buFont typeface="Arial Unicode MS" pitchFamily="34" charset="-128"/>
              <a:buChar char="‒"/>
            </a:pPr>
            <a:r>
              <a:rPr lang="en-US" sz="2800" b="1" smtClean="0">
                <a:latin typeface="Tahoma" pitchFamily="34" charset="0"/>
                <a:cs typeface="Tahoma" pitchFamily="34" charset="0"/>
              </a:rPr>
              <a:t>Lymphocystic</a:t>
            </a:r>
          </a:p>
          <a:p>
            <a:pPr lvl="2" eaLnBrk="1" hangingPunct="1">
              <a:buClr>
                <a:srgbClr val="993366"/>
              </a:buClr>
              <a:buFont typeface="Arial Unicode MS" pitchFamily="34" charset="-128"/>
              <a:buChar char="‒"/>
            </a:pPr>
            <a:r>
              <a:rPr lang="en-US" sz="2800" b="1" smtClean="0">
                <a:latin typeface="Tahoma" pitchFamily="34" charset="0"/>
                <a:cs typeface="Tahoma" pitchFamily="34" charset="0"/>
              </a:rPr>
              <a:t>Lymphoepithelial</a:t>
            </a:r>
          </a:p>
          <a:p>
            <a:pPr lvl="2" eaLnBrk="1" hangingPunct="1">
              <a:buClr>
                <a:srgbClr val="993366"/>
              </a:buClr>
              <a:buFont typeface="Arial Unicode MS" pitchFamily="34" charset="-128"/>
              <a:buChar char="‒"/>
            </a:pPr>
            <a:r>
              <a:rPr lang="en-US" sz="2800" b="1" smtClean="0">
                <a:latin typeface="Tahoma" pitchFamily="34" charset="0"/>
                <a:cs typeface="Tahoma" pitchFamily="34" charset="0"/>
              </a:rPr>
              <a:t>Spindle cell</a:t>
            </a:r>
          </a:p>
          <a:p>
            <a:pPr lvl="1" eaLnBrk="1" hangingPunct="1">
              <a:buClr>
                <a:srgbClr val="993366"/>
              </a:buClr>
              <a:buFont typeface="Wingdings" pitchFamily="2" charset="2"/>
              <a:buChar char="§"/>
            </a:pPr>
            <a:r>
              <a:rPr lang="en-US" sz="3200" b="1" smtClean="0">
                <a:latin typeface="CG Omega" pitchFamily="34" charset="0"/>
              </a:rPr>
              <a:t>Benign vs. malignant</a:t>
            </a:r>
          </a:p>
          <a:p>
            <a:pPr lvl="1" eaLnBrk="1" hangingPunct="1">
              <a:buClr>
                <a:srgbClr val="993366"/>
              </a:buClr>
              <a:buFont typeface="Wingdings" pitchFamily="2" charset="2"/>
              <a:buChar char="§"/>
            </a:pPr>
            <a:r>
              <a:rPr lang="en-US" sz="3200" b="1" smtClean="0">
                <a:latin typeface="CG Omega" pitchFamily="34" charset="0"/>
              </a:rPr>
              <a:t>Stages</a:t>
            </a:r>
          </a:p>
          <a:p>
            <a:pPr lvl="2" eaLnBrk="1" hangingPunct="1">
              <a:buClr>
                <a:srgbClr val="993366"/>
              </a:buClr>
              <a:buFont typeface="Wingdings" pitchFamily="2" charset="2"/>
              <a:buNone/>
            </a:pPr>
            <a:r>
              <a:rPr lang="en-US" sz="3200" b="1" smtClean="0">
                <a:latin typeface="CG Omega" pitchFamily="34" charset="0"/>
              </a:rPr>
              <a:t>I, II, III, IV</a:t>
            </a:r>
            <a:endParaRPr lang="en-US" sz="2000" b="1" smtClean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idx="1"/>
          </p:nvPr>
        </p:nvSpPr>
        <p:spPr>
          <a:xfrm>
            <a:off x="762000" y="609600"/>
            <a:ext cx="8153400" cy="6019800"/>
          </a:xfrm>
        </p:spPr>
        <p:txBody>
          <a:bodyPr/>
          <a:lstStyle/>
          <a:p>
            <a:pPr marL="990600" lvl="1" indent="-533400" eaLnBrk="1" hangingPunct="1">
              <a:lnSpc>
                <a:spcPct val="90000"/>
              </a:lnSpc>
              <a:buClr>
                <a:srgbClr val="993366"/>
              </a:buClr>
              <a:buFont typeface="Wingdings" pitchFamily="2" charset="2"/>
              <a:buNone/>
            </a:pPr>
            <a:r>
              <a:rPr lang="en-US" b="1" u="sng" smtClean="0">
                <a:solidFill>
                  <a:srgbClr val="8E0838"/>
                </a:solidFill>
                <a:latin typeface="Verdana" pitchFamily="34" charset="0"/>
              </a:rPr>
              <a:t>Clinical Features</a:t>
            </a:r>
          </a:p>
          <a:p>
            <a:pPr marL="1371600" lvl="2" indent="-457200" eaLnBrk="1" hangingPunct="1">
              <a:lnSpc>
                <a:spcPct val="90000"/>
              </a:lnSpc>
              <a:buClr>
                <a:srgbClr val="993366"/>
              </a:buClr>
              <a:buFont typeface="Wingdings" pitchFamily="2" charset="2"/>
              <a:buChar char="§"/>
            </a:pPr>
            <a:r>
              <a:rPr lang="en-US" sz="2800" b="1" smtClean="0">
                <a:latin typeface="CG Omega" pitchFamily="34" charset="0"/>
              </a:rPr>
              <a:t>Asymptomatic</a:t>
            </a:r>
          </a:p>
          <a:p>
            <a:pPr marL="1371600" lvl="2" indent="-457200" eaLnBrk="1" hangingPunct="1">
              <a:lnSpc>
                <a:spcPct val="90000"/>
              </a:lnSpc>
              <a:buClr>
                <a:srgbClr val="993366"/>
              </a:buClr>
              <a:buFont typeface="Wingdings" pitchFamily="2" charset="2"/>
              <a:buChar char="§"/>
            </a:pPr>
            <a:r>
              <a:rPr lang="en-US" sz="2800" b="1" smtClean="0">
                <a:latin typeface="CG Omega" pitchFamily="34" charset="0"/>
              </a:rPr>
              <a:t>Symptomatic</a:t>
            </a:r>
          </a:p>
          <a:p>
            <a:pPr marL="1752600" lvl="3" indent="-381000" eaLnBrk="1" hangingPunct="1">
              <a:lnSpc>
                <a:spcPct val="90000"/>
              </a:lnSpc>
              <a:buClr>
                <a:srgbClr val="993366"/>
              </a:buClr>
              <a:buFont typeface="Arial Unicode MS" pitchFamily="34" charset="-128"/>
              <a:buChar char="‒"/>
            </a:pPr>
            <a:r>
              <a:rPr lang="en-US" sz="2400" b="1" smtClean="0">
                <a:latin typeface="Tahoma" pitchFamily="34" charset="0"/>
                <a:cs typeface="Tahoma" pitchFamily="34" charset="0"/>
              </a:rPr>
              <a:t>Mass effect</a:t>
            </a:r>
          </a:p>
          <a:p>
            <a:pPr marL="1752600" lvl="3" indent="-381000" eaLnBrk="1" hangingPunct="1">
              <a:lnSpc>
                <a:spcPct val="90000"/>
              </a:lnSpc>
              <a:buClr>
                <a:srgbClr val="993366"/>
              </a:buClr>
              <a:buFont typeface="Arial Unicode MS" pitchFamily="34" charset="-128"/>
              <a:buChar char="‒"/>
            </a:pPr>
            <a:r>
              <a:rPr lang="en-US" sz="2400" b="1" smtClean="0">
                <a:latin typeface="Tahoma" pitchFamily="34" charset="0"/>
                <a:cs typeface="Tahoma" pitchFamily="34" charset="0"/>
              </a:rPr>
              <a:t>Systemic effect</a:t>
            </a:r>
          </a:p>
          <a:p>
            <a:pPr marL="2209800" lvl="4" indent="-381000" eaLnBrk="1" hangingPunct="1">
              <a:lnSpc>
                <a:spcPct val="90000"/>
              </a:lnSpc>
              <a:buClr>
                <a:srgbClr val="993366"/>
              </a:buClr>
              <a:buFont typeface="Wingdings" pitchFamily="2" charset="2"/>
              <a:buChar char="§"/>
            </a:pPr>
            <a:r>
              <a:rPr lang="en-US" b="1" smtClean="0">
                <a:latin typeface="Verdana" pitchFamily="34" charset="0"/>
              </a:rPr>
              <a:t>M.G. is the commonest</a:t>
            </a:r>
            <a:r>
              <a:rPr lang="en-US" b="1" smtClean="0"/>
              <a:t>  40-50%</a:t>
            </a:r>
          </a:p>
          <a:p>
            <a:pPr marL="990600" lvl="1" indent="-533400" eaLnBrk="1" hangingPunct="1">
              <a:lnSpc>
                <a:spcPct val="90000"/>
              </a:lnSpc>
              <a:buClr>
                <a:srgbClr val="993366"/>
              </a:buClr>
              <a:buFont typeface="Wingdings" pitchFamily="2" charset="2"/>
              <a:buNone/>
            </a:pPr>
            <a:r>
              <a:rPr lang="en-US" b="1" u="sng" smtClean="0">
                <a:solidFill>
                  <a:srgbClr val="8E0838"/>
                </a:solidFill>
                <a:latin typeface="Verdana" pitchFamily="34" charset="0"/>
              </a:rPr>
              <a:t>Investigation</a:t>
            </a:r>
          </a:p>
          <a:p>
            <a:pPr marL="1371600" lvl="2" indent="-457200" eaLnBrk="1" hangingPunct="1">
              <a:lnSpc>
                <a:spcPct val="90000"/>
              </a:lnSpc>
              <a:buClr>
                <a:srgbClr val="993366"/>
              </a:buClr>
              <a:buFont typeface="Wingdings" pitchFamily="2" charset="2"/>
              <a:buChar char="§"/>
            </a:pPr>
            <a:r>
              <a:rPr lang="en-US" sz="2800" b="1" smtClean="0">
                <a:latin typeface="CG Omega" pitchFamily="34" charset="0"/>
              </a:rPr>
              <a:t>C X R</a:t>
            </a:r>
          </a:p>
          <a:p>
            <a:pPr marL="1371600" lvl="2" indent="-457200" eaLnBrk="1" hangingPunct="1">
              <a:lnSpc>
                <a:spcPct val="90000"/>
              </a:lnSpc>
              <a:buClr>
                <a:srgbClr val="993366"/>
              </a:buClr>
              <a:buFont typeface="Wingdings" pitchFamily="2" charset="2"/>
              <a:buChar char="§"/>
            </a:pPr>
            <a:r>
              <a:rPr lang="en-US" sz="2800" b="1" smtClean="0">
                <a:latin typeface="CG Omega" pitchFamily="34" charset="0"/>
              </a:rPr>
              <a:t>CT Scan</a:t>
            </a:r>
          </a:p>
          <a:p>
            <a:pPr marL="1371600" lvl="2" indent="-457200" eaLnBrk="1" hangingPunct="1">
              <a:lnSpc>
                <a:spcPct val="90000"/>
              </a:lnSpc>
              <a:buClr>
                <a:srgbClr val="993366"/>
              </a:buClr>
              <a:buFont typeface="Wingdings" pitchFamily="2" charset="2"/>
              <a:buChar char="§"/>
            </a:pPr>
            <a:r>
              <a:rPr lang="en-US" sz="2800" b="1" smtClean="0">
                <a:latin typeface="CG Omega" pitchFamily="34" charset="0"/>
              </a:rPr>
              <a:t>Biopsy</a:t>
            </a:r>
          </a:p>
          <a:p>
            <a:pPr marL="1371600" lvl="2" indent="-457200" eaLnBrk="1" hangingPunct="1">
              <a:lnSpc>
                <a:spcPct val="90000"/>
              </a:lnSpc>
              <a:buClr>
                <a:srgbClr val="993366"/>
              </a:buClr>
              <a:buFont typeface="Wingdings" pitchFamily="2" charset="2"/>
              <a:buChar char="§"/>
            </a:pPr>
            <a:r>
              <a:rPr lang="en-US" sz="2800" b="1" smtClean="0">
                <a:latin typeface="CG Omega" pitchFamily="34" charset="0"/>
              </a:rPr>
              <a:t>Bronchoscopy	}</a:t>
            </a:r>
          </a:p>
          <a:p>
            <a:pPr marL="1371600" lvl="2" indent="-457200" eaLnBrk="1" hangingPunct="1">
              <a:lnSpc>
                <a:spcPct val="90000"/>
              </a:lnSpc>
              <a:buClr>
                <a:srgbClr val="993366"/>
              </a:buClr>
              <a:buFont typeface="Wingdings" pitchFamily="2" charset="2"/>
              <a:buChar char="§"/>
            </a:pPr>
            <a:r>
              <a:rPr lang="en-US" sz="2800" b="1" smtClean="0">
                <a:latin typeface="CG Omega" pitchFamily="34" charset="0"/>
              </a:rPr>
              <a:t>Esophagoscopy	}	Selected cases</a:t>
            </a:r>
          </a:p>
          <a:p>
            <a:pPr marL="1371600" lvl="2" indent="-457200" eaLnBrk="1" hangingPunct="1">
              <a:lnSpc>
                <a:spcPct val="90000"/>
              </a:lnSpc>
              <a:buClr>
                <a:srgbClr val="993366"/>
              </a:buClr>
              <a:buFont typeface="Wingdings" pitchFamily="2" charset="2"/>
              <a:buChar char="§"/>
            </a:pPr>
            <a:r>
              <a:rPr lang="en-US" sz="2800" b="1" smtClean="0">
                <a:latin typeface="CG Omega" pitchFamily="34" charset="0"/>
              </a:rPr>
              <a:t>Angiogram		}</a:t>
            </a:r>
            <a:endParaRPr lang="en-US" b="1" smtClean="0">
              <a:latin typeface="CG Omega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57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57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57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57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57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57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573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573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573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"/>
                                        <p:tgtEl>
                                          <p:spTgt spid="573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build="p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752</TotalTime>
  <Words>199</Words>
  <Application>Microsoft Office PowerPoint</Application>
  <PresentationFormat>عرض على الشاشة (3:4)‏</PresentationFormat>
  <Paragraphs>86</Paragraphs>
  <Slides>47</Slides>
  <Notes>7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سمة</vt:lpstr>
      </vt:variant>
      <vt:variant>
        <vt:i4>1</vt:i4>
      </vt:variant>
      <vt:variant>
        <vt:lpstr>عناوين الشرائح</vt:lpstr>
      </vt:variant>
      <vt:variant>
        <vt:i4>47</vt:i4>
      </vt:variant>
    </vt:vector>
  </HeadingPairs>
  <TitlesOfParts>
    <vt:vector size="58" baseType="lpstr">
      <vt:lpstr>Times New Roman</vt:lpstr>
      <vt:lpstr>Arial</vt:lpstr>
      <vt:lpstr>Calibri</vt:lpstr>
      <vt:lpstr>Verdana</vt:lpstr>
      <vt:lpstr>Tahoma</vt:lpstr>
      <vt:lpstr>CG Omega</vt:lpstr>
      <vt:lpstr>Wingdings</vt:lpstr>
      <vt:lpstr>Arial Unicode MS</vt:lpstr>
      <vt:lpstr>Wingdings 3</vt:lpstr>
      <vt:lpstr>Andalus</vt:lpstr>
      <vt:lpstr>Office Theme</vt:lpstr>
      <vt:lpstr>THE MEDIASTINUM</vt:lpstr>
      <vt:lpstr>الشريحة 2</vt:lpstr>
      <vt:lpstr>الشريحة 3</vt:lpstr>
      <vt:lpstr>الشريحة 4</vt:lpstr>
      <vt:lpstr>الشريحة 5</vt:lpstr>
      <vt:lpstr>الشريحة 6</vt:lpstr>
      <vt:lpstr>THYMOMA 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Trauma</vt:lpstr>
      <vt:lpstr>الشريحة 16</vt:lpstr>
      <vt:lpstr>الشريحة 17</vt:lpstr>
      <vt:lpstr>الشريحة 18</vt:lpstr>
      <vt:lpstr>Flial Chest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Chest Wall</vt:lpstr>
      <vt:lpstr>الشريحة 29</vt:lpstr>
      <vt:lpstr>الشريحة 30</vt:lpstr>
      <vt:lpstr>الشريحة 31</vt:lpstr>
      <vt:lpstr>Pleura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Air-way:</vt:lpstr>
      <vt:lpstr>الشريحة 40</vt:lpstr>
      <vt:lpstr>الشريحة 41</vt:lpstr>
      <vt:lpstr>Surgery:</vt:lpstr>
      <vt:lpstr>الشريحة 43</vt:lpstr>
      <vt:lpstr>الشريحة 44</vt:lpstr>
      <vt:lpstr>Position of skin incisions, showing camera port and working port anteriorly</vt:lpstr>
      <vt:lpstr>Use of a retractor to hold open the working port.</vt:lpstr>
      <vt:lpstr>الشريحة 47</vt:lpstr>
    </vt:vector>
  </TitlesOfParts>
  <Company>CCIS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LUNG</dc:title>
  <dc:creator>GAMAL</dc:creator>
  <cp:lastModifiedBy>AA</cp:lastModifiedBy>
  <cp:revision>124</cp:revision>
  <cp:lastPrinted>1601-01-01T00:00:00Z</cp:lastPrinted>
  <dcterms:created xsi:type="dcterms:W3CDTF">2006-09-30T16:51:52Z</dcterms:created>
  <dcterms:modified xsi:type="dcterms:W3CDTF">2013-10-10T13:27:57Z</dcterms:modified>
</cp:coreProperties>
</file>