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61" r:id="rId11"/>
    <p:sldId id="281" r:id="rId12"/>
    <p:sldId id="262" r:id="rId13"/>
    <p:sldId id="282" r:id="rId14"/>
    <p:sldId id="263" r:id="rId15"/>
    <p:sldId id="264" r:id="rId16"/>
    <p:sldId id="265" r:id="rId17"/>
    <p:sldId id="283" r:id="rId18"/>
    <p:sldId id="266" r:id="rId19"/>
    <p:sldId id="267" r:id="rId20"/>
    <p:sldId id="268" r:id="rId21"/>
    <p:sldId id="269" r:id="rId22"/>
    <p:sldId id="270" r:id="rId23"/>
    <p:sldId id="284" r:id="rId24"/>
    <p:sldId id="271" r:id="rId25"/>
    <p:sldId id="285" r:id="rId26"/>
    <p:sldId id="272" r:id="rId27"/>
    <p:sldId id="273" r:id="rId28"/>
    <p:sldId id="25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0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3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4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ectangle à coins arrondis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à coins arrondis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40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41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42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4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73C14-9680-4ABB-8929-65567DC8DADA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18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5E2EC8B-2B76-45A6-A01C-A0BEEA2E0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73B1-77F2-4208-87A3-B96E0AC9D943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9F27E-9577-4939-A208-6F812710D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B61FF-D4FA-4FB9-B4F4-2CA25F7F018A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90C3-1684-4DE7-BBB3-AA2BFCBCF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A244-CD97-49AE-9CC8-A501E24FE9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8CAED-0F05-44F2-9359-53FC99D91CA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6AA8-E1D1-47F2-82F3-105EFEE7A5E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C518C-1166-431D-9285-E906570AEF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B7E63-BBD4-4032-A215-7D6159347FE2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B84BB-7A7A-4C97-8712-18DC3BBF7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6F9F-8583-421B-BBA3-79C02DE37BA9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C91A-6CA1-42D0-88E7-2ABDB0621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B045-80F0-4C42-A995-AB2297F8259E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CA143-B1A7-49D2-91F7-ACB0D7079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CDE88F-EAB8-4FF9-8D78-EDF8C2C39D67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8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5503C1-E7B3-494F-988C-0796163CF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E4A4F-7FAA-4199-B4D5-0C382EE91818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8E52A-A32A-4929-9556-01E6735E6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2E6E1-92CF-4E04-ABBC-5ABDD297FCF9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21DDD-C384-47F6-97C4-CDD80548F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CE04-E385-495C-8468-015494D28B49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1C9A-457E-4E1E-A650-B535A2DD6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F605-4ACC-4C9A-9970-FD52E2C23597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E4D4-818D-4299-9BE4-31796184C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40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60BF6-1FC1-436B-ACBF-E38D04B0297B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5E4C82-9488-4F11-9684-67B8418FC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1" r:id="rId2"/>
    <p:sldLayoutId id="2147483792" r:id="rId3"/>
    <p:sldLayoutId id="2147483793" r:id="rId4"/>
    <p:sldLayoutId id="2147483800" r:id="rId5"/>
    <p:sldLayoutId id="2147483801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802" r:id="rId12"/>
    <p:sldLayoutId id="2147483803" r:id="rId13"/>
    <p:sldLayoutId id="2147483804" r:id="rId14"/>
    <p:sldLayoutId id="214748380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548DD4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548DD4"/>
        </a:buClr>
        <a:buFont typeface="Georgia" pitchFamily="18" charset="0"/>
        <a:buChar char="▫"/>
        <a:defRPr sz="2000" kern="1200">
          <a:solidFill>
            <a:srgbClr val="548DD4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5575" y="0"/>
            <a:ext cx="13684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ZoneTexte 3"/>
          <p:cNvSpPr txBox="1">
            <a:spLocks noChangeArrowheads="1"/>
          </p:cNvSpPr>
          <p:nvPr/>
        </p:nvSpPr>
        <p:spPr bwMode="auto">
          <a:xfrm>
            <a:off x="828675" y="4410075"/>
            <a:ext cx="6407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Abdulrahman M Alzahem, MD, MS, FRCSC, FRACS</a:t>
            </a:r>
          </a:p>
          <a:p>
            <a:pPr algn="just"/>
            <a:r>
              <a:rPr lang="en-US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Associate Professor &amp; Consultant </a:t>
            </a:r>
          </a:p>
          <a:p>
            <a:pPr algn="just"/>
            <a:r>
              <a:rPr lang="en-US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Division of Pediatric Surgery</a:t>
            </a:r>
          </a:p>
          <a:p>
            <a:pPr algn="just"/>
            <a:r>
              <a:rPr lang="en-US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Faculty of Medicine &amp; KKUH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1520" y="1613699"/>
            <a:ext cx="806489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Inguinoscrotal</a:t>
            </a:r>
            <a:r>
              <a:rPr lang="en-US" sz="5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Conditions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Infants and Children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7984"/>
            <a:ext cx="7772400" cy="1066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Inguinal Hernia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8064" y="2060848"/>
            <a:ext cx="3810000" cy="4581128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658368" lvl="1" indent="-246888" eaLnBrk="1" fontAlgn="auto" hangingPunct="1">
              <a:spcAft>
                <a:spcPts val="0"/>
              </a:spcAft>
              <a:buFont typeface="Georgia"/>
              <a:buNone/>
              <a:defRPr/>
            </a:pPr>
            <a:endParaRPr lang="en-US" dirty="0" smtClean="0"/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Congenital (PPV)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Prevalence (1-5% boys)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Premature (35%)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Male/Female (9:1)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Indirect (99%)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 &gt; L 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4" descr="RT INGUINAL 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538" y="2924175"/>
            <a:ext cx="3810000" cy="2881313"/>
          </a:xfrm>
        </p:spPr>
      </p:pic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179388" y="2209800"/>
            <a:ext cx="4968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000000"/>
                </a:solidFill>
                <a:latin typeface="Times New Roman" pitchFamily="18" charset="0"/>
              </a:rPr>
              <a:t>Inguinal hernia? Or Hydrocele?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Associated Conditions – Inguinal Hernia 	</a:t>
            </a:r>
            <a:br>
              <a:rPr lang="en-US" b="1" smtClean="0">
                <a:latin typeface="Times New Roman" pitchFamily="18" charset="0"/>
                <a:cs typeface="Times New Roman" pitchFamily="18" charset="0"/>
              </a:rPr>
            </a:b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Cystic Fibrosis</a:t>
            </a:r>
          </a:p>
          <a:p>
            <a:pPr lvl="2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Connective tissue disorders</a:t>
            </a:r>
          </a:p>
          <a:p>
            <a:pPr lvl="3" eaLnBrk="1" hangingPunct="1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Ehlers-Danlos syndrome</a:t>
            </a:r>
          </a:p>
          <a:p>
            <a:pPr lvl="3" eaLnBrk="1" hangingPunct="1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Hunter-Hurler syndrome</a:t>
            </a:r>
          </a:p>
          <a:p>
            <a:pPr lvl="2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Developmental dysplasia of the hip (DDH)</a:t>
            </a:r>
          </a:p>
          <a:p>
            <a:pPr lvl="2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Chronic peritoneal dialysis</a:t>
            </a:r>
          </a:p>
          <a:p>
            <a:pPr lvl="2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Preterm infants with intraventricular hemorrhage</a:t>
            </a:r>
          </a:p>
          <a:p>
            <a:pPr lvl="2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Myelomeningocele with VP-shunt</a:t>
            </a:r>
          </a:p>
          <a:p>
            <a:pPr lvl="2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Undescended testis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RIH obs 9m_632428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514600"/>
            <a:ext cx="3810000" cy="2859088"/>
          </a:xfrm>
        </p:spPr>
      </p:pic>
      <p:sp>
        <p:nvSpPr>
          <p:cNvPr id="614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64224" y="1628800"/>
            <a:ext cx="4100264" cy="5013176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/>
              <a:t> History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400" b="1" u="sng" dirty="0" smtClean="0"/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Intermittent groin swelling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Asymptomatic until get complicated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In girls, lump in upper part of labia </a:t>
            </a:r>
            <a:r>
              <a:rPr lang="en-US" sz="2000" dirty="0" err="1" smtClean="0"/>
              <a:t>majora</a:t>
            </a:r>
            <a:endParaRPr lang="en-US" sz="2000" dirty="0" smtClean="0"/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None/>
              <a:defRPr/>
            </a:pPr>
            <a:endParaRPr lang="en-US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/>
              <a:t>  Examination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400" b="1" u="sng" dirty="0" smtClean="0"/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Examine  the testes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Reducibility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Thickened spermatic cord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en-US" sz="20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7984"/>
            <a:ext cx="7772400" cy="1066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Inguinal Hernia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Complicated Inguinal Hernia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Incarcerated hernia:</a:t>
            </a:r>
          </a:p>
          <a:p>
            <a:pPr marL="109537" indent="0" eaLnBrk="1" hangingPunct="1">
              <a:buFont typeface="Georgia" pitchFamily="18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Irreducible swelling</a:t>
            </a:r>
          </a:p>
          <a:p>
            <a:pPr marL="109537" indent="0" eaLnBrk="1" hangingPunct="1">
              <a:buFont typeface="Georgia" pitchFamily="18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No evidence of  bowel obstruction or strangulation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Obstructed hernia:</a:t>
            </a:r>
          </a:p>
          <a:p>
            <a:pPr marL="109537" indent="0" eaLnBrk="1" hangingPunct="1">
              <a:buFont typeface="Georgia" pitchFamily="18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Irreducible swelling</a:t>
            </a:r>
          </a:p>
          <a:p>
            <a:pPr marL="109537" indent="0" eaLnBrk="1" hangingPunct="1">
              <a:buFont typeface="Georgia" pitchFamily="18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Symptoms and signs of bowel obstruction (bilious          	vomiting, abdominal distention, constipation)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Strangulated hernia:</a:t>
            </a:r>
          </a:p>
          <a:p>
            <a:pPr marL="109537" indent="0" eaLnBrk="1" hangingPunct="1">
              <a:buFont typeface="Georgia" pitchFamily="18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Irreducible swelling</a:t>
            </a:r>
          </a:p>
          <a:p>
            <a:pPr marL="109537" indent="0" eaLnBrk="1" hangingPunct="1">
              <a:buFont typeface="Georgia" pitchFamily="18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Symptoms and signs of strangulation (severe groin pain, 	fever, tachycardia, skin discoloration of the groin)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628800"/>
            <a:ext cx="4263008" cy="495300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Management: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838200" lvl="1" indent="-3810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Herniotomy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(as soon as it is feasible)</a:t>
            </a:r>
          </a:p>
          <a:p>
            <a:pPr marL="838200" lvl="1" indent="-3810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38200" lvl="1" indent="-3810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Incarcerated hernia</a:t>
            </a:r>
          </a:p>
          <a:p>
            <a:pPr marL="1257300" lvl="2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+/-Sedation and analgesia</a:t>
            </a:r>
          </a:p>
          <a:p>
            <a:pPr marL="1257300" lvl="2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Manual Reduction</a:t>
            </a:r>
          </a:p>
          <a:p>
            <a:pPr marL="1257300" lvl="2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Urgent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herniotomy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57300" lvl="2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38200" lvl="1" indent="-3810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Strangulated hernia    		     Emergent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herniotomy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+/- bowel resection        </a:t>
            </a:r>
          </a:p>
        </p:txBody>
      </p:sp>
      <p:pic>
        <p:nvPicPr>
          <p:cNvPr id="22533" name="Picture 4" descr="LIH 4m f with L tube palpable_6530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10150" y="2609850"/>
            <a:ext cx="3810000" cy="2857500"/>
          </a:xfr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7984"/>
            <a:ext cx="7772400" cy="1066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Inguinal Hernia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845840"/>
            <a:ext cx="8496944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Inguinal Hernia and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Hydrocele</a:t>
            </a:r>
            <a:endParaRPr lang="en-US" sz="4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555" name="Picture 4" descr="70-68-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019425"/>
            <a:ext cx="3810000" cy="2857500"/>
          </a:xfrm>
        </p:spPr>
      </p:pic>
      <p:pic>
        <p:nvPicPr>
          <p:cNvPr id="23556" name="Picture 6" descr="BIH  26 wks now 35wks_654948 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3038475"/>
            <a:ext cx="3784600" cy="2838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4114800" cy="914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Hydrocele</a:t>
            </a:r>
            <a:endParaRPr lang="en-US" sz="5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2440" y="1591816"/>
            <a:ext cx="4419600" cy="4645496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History: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Scrotal  swelling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1% over one year of age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Examination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Get above the swelling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 reducible (most accurate)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Transilluminates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Management: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Surgery not advised &lt; 2 years of age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Ligation of  PPV</a:t>
            </a:r>
          </a:p>
        </p:txBody>
      </p:sp>
      <p:pic>
        <p:nvPicPr>
          <p:cNvPr id="24582" name="Picture 4" descr="hydrocele diff typ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86400" y="762000"/>
            <a:ext cx="3352800" cy="2633663"/>
          </a:xfrm>
        </p:spPr>
      </p:pic>
      <p:pic>
        <p:nvPicPr>
          <p:cNvPr id="24583" name="Picture 6" descr="L Hydrocele  3yrs_657734 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964238" y="4114800"/>
            <a:ext cx="2640012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Descent of Testis – 2 Phases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10-15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week: the gubernaculum enlarges to anchor the testis near the inguinal region as the embryo enlarges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28-35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week: the gubernaculum migrates out of the inguinal canal across the pubic region and into the scrotum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The processus vaginalis develops as a peritoneal diverticulum within the elongating gubernaculum, creating an intraperitoneal space into which the testis can descend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410200" cy="762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Undescended Testis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4038600" cy="4572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Definitions: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undescended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testis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Ectopic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Retractile</a:t>
            </a:r>
          </a:p>
          <a:p>
            <a:pPr marL="658368" lvl="1" indent="-246888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Incidence: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At birth: 3-4%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At one year: 1%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Pre-term: 30%</a:t>
            </a:r>
          </a:p>
        </p:txBody>
      </p:sp>
      <p:pic>
        <p:nvPicPr>
          <p:cNvPr id="26630" name="Picture 4" descr="LUDT_65855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86450" y="1600200"/>
            <a:ext cx="3149600" cy="2362200"/>
          </a:xfrm>
        </p:spPr>
      </p:pic>
      <p:pic>
        <p:nvPicPr>
          <p:cNvPr id="26631" name="Picture 6" descr="BIL UDT 9 yrs hypoplastic scrotum_458576 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392863" y="4760913"/>
            <a:ext cx="2643187" cy="1981200"/>
          </a:xfrm>
        </p:spPr>
      </p:pic>
      <p:sp>
        <p:nvSpPr>
          <p:cNvPr id="26632" name="Line 9"/>
          <p:cNvSpPr>
            <a:spLocks noChangeShapeType="1"/>
          </p:cNvSpPr>
          <p:nvPr/>
        </p:nvSpPr>
        <p:spPr bwMode="auto">
          <a:xfrm flipH="1">
            <a:off x="7543800" y="175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6011863" y="1100138"/>
            <a:ext cx="230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Palpable 80%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6405563" y="4267200"/>
            <a:ext cx="2630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Non palpable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7808"/>
            <a:ext cx="7772400" cy="99898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Undescended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Testis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6808" y="1949152"/>
            <a:ext cx="4267200" cy="4648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Diagnosis: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Parents/Doctors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Clinical features</a:t>
            </a:r>
          </a:p>
          <a:p>
            <a:pPr marL="923544" lvl="2" indent="-219456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Empty scrotum</a:t>
            </a:r>
          </a:p>
          <a:p>
            <a:pPr marL="923544" lvl="2" indent="-219456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Palpable or not</a:t>
            </a:r>
          </a:p>
          <a:p>
            <a:pPr marL="923544" lvl="2" indent="-219456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Milk it down to scrotum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Imaging? (limited role)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Laparoscopy</a:t>
            </a:r>
          </a:p>
          <a:p>
            <a:pPr marL="923544" lvl="2" indent="-219456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Diagnostic </a:t>
            </a:r>
          </a:p>
          <a:p>
            <a:pPr marL="923544" lvl="2" indent="-219456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Therapeutic 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en-US" sz="2400" dirty="0" smtClean="0"/>
          </a:p>
        </p:txBody>
      </p:sp>
      <p:pic>
        <p:nvPicPr>
          <p:cNvPr id="27654" name="Picture 8" descr="Picture 1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2371725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55875" y="2133600"/>
            <a:ext cx="4318000" cy="3816350"/>
          </a:xfrm>
        </p:spPr>
        <p:txBody>
          <a:bodyPr>
            <a:normAutofit fontScale="92500"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Inguinal Hernia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600" b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3600" b="1" dirty="0" err="1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Hydrocele</a:t>
            </a:r>
            <a:endParaRPr lang="en-US" sz="3600" b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600" b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3600" b="1" dirty="0" err="1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Undescended</a:t>
            </a:r>
            <a:r>
              <a:rPr lang="en-US" sz="36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Testis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600" b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Acute Scrotum</a:t>
            </a:r>
          </a:p>
        </p:txBody>
      </p:sp>
      <p:sp>
        <p:nvSpPr>
          <p:cNvPr id="4" name="Rectangle 3"/>
          <p:cNvSpPr/>
          <p:nvPr/>
        </p:nvSpPr>
        <p:spPr>
          <a:xfrm>
            <a:off x="763746" y="620688"/>
            <a:ext cx="76165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Inguinoscrotal</a:t>
            </a:r>
            <a:r>
              <a:rPr lang="en-US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Pathology</a:t>
            </a:r>
            <a:endParaRPr lang="en-US" sz="5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52578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Undescended Testis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844824"/>
            <a:ext cx="4320480" cy="468052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dirty="0" smtClean="0"/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Indications:</a:t>
            </a:r>
          </a:p>
          <a:p>
            <a:pPr marL="658368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Abnormal fertility</a:t>
            </a:r>
          </a:p>
          <a:p>
            <a:pPr marL="658368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Testicular tumor</a:t>
            </a:r>
          </a:p>
          <a:p>
            <a:pPr marL="658368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Cosmetic/Social</a:t>
            </a:r>
          </a:p>
          <a:p>
            <a:pPr marL="658368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Trauma/Torsion</a:t>
            </a:r>
          </a:p>
          <a:p>
            <a:pPr marL="658368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Georgia"/>
              <a:buNone/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Treatment (6 months): </a:t>
            </a:r>
          </a:p>
          <a:p>
            <a:pPr marL="658368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Palpable - open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orchiopexy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58368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Nonpalpable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marL="923544" lvl="2" indent="-21945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Laparoscopy assisted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orchiopexy</a:t>
            </a:r>
            <a:endParaRPr lang="en-US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23544" lvl="2" indent="-21945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stages Fowler-Stephens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orchiopexy</a:t>
            </a:r>
            <a:endParaRPr lang="en-US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58368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Georgia"/>
              <a:buChar char="▫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4" descr="Bil etopic testis_5995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685800"/>
            <a:ext cx="3657600" cy="2743200"/>
          </a:xfrm>
        </p:spPr>
      </p:pic>
      <p:pic>
        <p:nvPicPr>
          <p:cNvPr id="12293" name="Picture 13" descr="Picture 15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49813" y="3582988"/>
            <a:ext cx="4114800" cy="3086100"/>
          </a:xfrm>
        </p:spPr>
      </p:pic>
      <p:pic>
        <p:nvPicPr>
          <p:cNvPr id="213003" name="Picture 11" descr="Picture 1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9475" y="349885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2656"/>
            <a:ext cx="77724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Acute</a:t>
            </a:r>
            <a:r>
              <a:rPr lang="en-US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Scrotum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89113"/>
            <a:ext cx="7772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Acutely painful +/- swollen +/- red scrotum 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Pediatric surgical emergency!!!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Causes: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Testicular Torsion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Torsion of Appendage(s) (commonest)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Epididymo-orchitis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Idiopathic Scrotal Edema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Other conditions e.g. Incarcerated hernia, Acute hydrocele, HSP, Trauma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031776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Testicular Torsion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>
            <a:normAutofit lnSpcReduction="10000"/>
          </a:bodyPr>
          <a:lstStyle/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 smtClean="0"/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pPr marL="658368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Incidence: 1:4000</a:t>
            </a:r>
          </a:p>
          <a:p>
            <a:pPr marL="658368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peaks: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peripubertal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perinatal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58368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Georgia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Symptoms:</a:t>
            </a:r>
          </a:p>
          <a:p>
            <a:pPr marL="658368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Lower abdominal pain and vomiting</a:t>
            </a:r>
          </a:p>
          <a:p>
            <a:pPr marL="658368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Hemiscrotal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pain</a:t>
            </a:r>
          </a:p>
          <a:p>
            <a:pPr marL="658368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Swollen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hemiscrotum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58368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Georgia"/>
              <a:buChar char="▫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Signs:</a:t>
            </a:r>
          </a:p>
          <a:p>
            <a:pPr marL="658368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Tender</a:t>
            </a:r>
          </a:p>
          <a:p>
            <a:pPr marL="658368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Cremasteric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reflex- absent (most specific)</a:t>
            </a:r>
          </a:p>
          <a:p>
            <a:pPr marL="658368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Lies higher than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contralateral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testis</a:t>
            </a:r>
          </a:p>
          <a:p>
            <a:pPr marL="658368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Horizontal in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Duration of Torsion and Testicular Salvage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18488" cy="370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244"/>
                <a:gridCol w="4109244"/>
              </a:tblGrid>
              <a:tr h="74009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Duration of Torsion (Hours)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Testicular Salvage (%)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8" marB="45728"/>
                </a:tc>
              </a:tr>
              <a:tr h="74009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85-97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8" marB="45728"/>
                </a:tc>
              </a:tr>
              <a:tr h="74009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6-12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55-85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8" marB="45728"/>
                </a:tc>
              </a:tr>
              <a:tr h="74009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12-24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20-80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8" marB="45728"/>
                </a:tc>
              </a:tr>
              <a:tr h="74009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&gt;24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&lt;10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8" marB="4572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Testicular Torsion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47800"/>
            <a:ext cx="7415213" cy="5181600"/>
          </a:xfrm>
        </p:spPr>
        <p:txBody>
          <a:bodyPr/>
          <a:lstStyle/>
          <a:p>
            <a:pPr algn="just" eaLnBrk="1" hangingPunct="1">
              <a:buFont typeface="Georgia" pitchFamily="18" charset="0"/>
              <a:buNone/>
            </a:pPr>
            <a:endParaRPr lang="en-US" b="1" smtClean="0"/>
          </a:p>
          <a:p>
            <a:pPr algn="just" eaLnBrk="1" hangingPunct="1">
              <a:buFont typeface="Georgia" pitchFamily="18" charset="0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Investigations: 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Color Doppler US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Radionuclide Scan</a:t>
            </a:r>
          </a:p>
          <a:p>
            <a:pPr lvl="1" algn="just" eaLnBrk="1" hangingPunct="1">
              <a:buFont typeface="Georgia" pitchFamily="18" charset="0"/>
              <a:buNone/>
            </a:pP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Georgia" pitchFamily="18" charset="0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Management: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Timing is critical 4 - 6 hrs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Exploration if any doubt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Untwist (open book) and assess viability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Fix the other side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If more than 12 hrs, it is likely to be non-viable and may need orchioectomy</a:t>
            </a:r>
          </a:p>
        </p:txBody>
      </p:sp>
      <p:pic>
        <p:nvPicPr>
          <p:cNvPr id="32772" name="Picture 9" descr="testicular tor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1554163"/>
            <a:ext cx="3733800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 Testicular Appendages</a:t>
            </a:r>
          </a:p>
        </p:txBody>
      </p:sp>
      <p:pic>
        <p:nvPicPr>
          <p:cNvPr id="33795" name="Picture 2" descr="MVC-004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89100" y="2249488"/>
            <a:ext cx="5765800" cy="4324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26368"/>
            <a:ext cx="7772400" cy="914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Torsion of Appendage(s)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496944" cy="5256584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="1" u="sng" dirty="0" smtClean="0"/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pPr marL="658368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Embryological remnants of the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mesonephric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mullerian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duct system occur as tiny (2-10mm long) appendages of testis</a:t>
            </a:r>
          </a:p>
          <a:p>
            <a:pPr marL="658368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Appendix testis 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hydatid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Morgagni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appendix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epididymis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…etc </a:t>
            </a:r>
          </a:p>
          <a:p>
            <a:pPr marL="658368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Peak age: 10-12 yrs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Presentation:</a:t>
            </a:r>
          </a:p>
          <a:p>
            <a:pPr marL="658368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pain – more gradual onset</a:t>
            </a:r>
          </a:p>
          <a:p>
            <a:pPr marL="658368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Blue dot sign</a:t>
            </a:r>
          </a:p>
          <a:p>
            <a:pPr marL="658368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Swollen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hemiscrotum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Color Doppler scan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Management: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Conservative or operative if torsion cannot be excluded </a:t>
            </a:r>
          </a:p>
          <a:p>
            <a:pPr marL="658368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Idiopathic Scrotal Edema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343400" cy="4484712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Cause?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Peak age: 4-5 yrs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Presentation: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Swollen, red scrotum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Minimal pain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Management: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Conservative, self limiting within 1-2 days 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5846" name="Picture 4" descr="acute idiopathic ede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6025" y="1916113"/>
            <a:ext cx="336232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066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Any questions?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Groin Hernias – Embryology &amp; Anatomy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vaginalis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is present in the developing fetus at 12 weeks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utero</a:t>
            </a:r>
          </a:p>
          <a:p>
            <a:pPr marL="109537" indent="0" eaLnBrk="1" hangingPunct="1">
              <a:buFont typeface="Georgia" pitchFamily="18" charset="0"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is a peritoneal diverticulum that extends through the external inguinal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ring</a:t>
            </a:r>
          </a:p>
          <a:p>
            <a:pPr marL="109537" indent="0" eaLnBrk="1" hangingPunct="1">
              <a:buFont typeface="Georgia" pitchFamily="18" charset="0"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As the testis descends at the 7th to 8th month,   a portion of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attaches to the testis, as it exits the abdomen and is dragged into the scrotum with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testis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VC-001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-1905000"/>
            <a:ext cx="10744200" cy="115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VC-002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VC-003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108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VC-004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762000"/>
            <a:ext cx="121920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VC-005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381000"/>
            <a:ext cx="98298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VC-006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Personnalisé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7365D"/>
      </a:accent2>
      <a:accent3>
        <a:srgbClr val="548DD4"/>
      </a:accent3>
      <a:accent4>
        <a:srgbClr val="8DB3E2"/>
      </a:accent4>
      <a:accent5>
        <a:srgbClr val="4BACC6"/>
      </a:accent5>
      <a:accent6>
        <a:srgbClr val="C6D9F0"/>
      </a:accent6>
      <a:hlink>
        <a:srgbClr val="0000FF"/>
      </a:hlink>
      <a:folHlink>
        <a:srgbClr val="0F243E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733</Words>
  <Application>Microsoft Office PowerPoint</Application>
  <PresentationFormat>عرض على الشاشة (3:4)‏</PresentationFormat>
  <Paragraphs>200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6" baseType="lpstr">
      <vt:lpstr>Arial</vt:lpstr>
      <vt:lpstr>Trebuchet MS</vt:lpstr>
      <vt:lpstr>Georgia</vt:lpstr>
      <vt:lpstr>Wingdings 2</vt:lpstr>
      <vt:lpstr>Calibri</vt:lpstr>
      <vt:lpstr>Times New Roman</vt:lpstr>
      <vt:lpstr>Wingdings</vt:lpstr>
      <vt:lpstr>Urbain</vt:lpstr>
      <vt:lpstr>الشريحة 1</vt:lpstr>
      <vt:lpstr>الشريحة 2</vt:lpstr>
      <vt:lpstr>Groin Hernias – Embryology &amp; Anatomy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Inguinal Hernia</vt:lpstr>
      <vt:lpstr>Associated Conditions – Inguinal Hernia   </vt:lpstr>
      <vt:lpstr>Inguinal Hernia</vt:lpstr>
      <vt:lpstr>Complicated Inguinal Hernia</vt:lpstr>
      <vt:lpstr>Inguinal Hernia</vt:lpstr>
      <vt:lpstr>Inguinal Hernia and Hydrocele</vt:lpstr>
      <vt:lpstr>Hydrocele</vt:lpstr>
      <vt:lpstr>Descent of Testis – 2 Phases</vt:lpstr>
      <vt:lpstr>Undescended Testis</vt:lpstr>
      <vt:lpstr>Undescended Testis </vt:lpstr>
      <vt:lpstr>Undescended Testis</vt:lpstr>
      <vt:lpstr> Acute Scrotum</vt:lpstr>
      <vt:lpstr>Testicular Torsion</vt:lpstr>
      <vt:lpstr>Duration of Torsion and Testicular Salvage</vt:lpstr>
      <vt:lpstr>Testicular Torsion</vt:lpstr>
      <vt:lpstr>           Testicular Appendages</vt:lpstr>
      <vt:lpstr>Torsion of Appendage(s)</vt:lpstr>
      <vt:lpstr>Idiopathic Scrotal Edema</vt:lpstr>
      <vt:lpstr>Any questions?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Inguinoscrotal Conditions and Acute Scrotum in Children</dc:title>
  <dc:creator>al</dc:creator>
  <cp:lastModifiedBy>AA</cp:lastModifiedBy>
  <cp:revision>15</cp:revision>
  <dcterms:created xsi:type="dcterms:W3CDTF">2011-02-25T17:43:47Z</dcterms:created>
  <dcterms:modified xsi:type="dcterms:W3CDTF">2013-11-11T20:58:22Z</dcterms:modified>
</cp:coreProperties>
</file>