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9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5" r:id="rId8"/>
    <p:sldId id="266" r:id="rId9"/>
    <p:sldId id="264" r:id="rId10"/>
    <p:sldId id="267" r:id="rId11"/>
    <p:sldId id="268" r:id="rId12"/>
    <p:sldId id="269" r:id="rId13"/>
    <p:sldId id="272" r:id="rId14"/>
    <p:sldId id="273" r:id="rId15"/>
    <p:sldId id="275" r:id="rId16"/>
    <p:sldId id="277" r:id="rId17"/>
    <p:sldId id="274" r:id="rId18"/>
    <p:sldId id="276" r:id="rId1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9" d="100"/>
          <a:sy n="79" d="100"/>
        </p:scale>
        <p:origin x="-195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8D91A-A2EE-4B54-B3C6-F6C67903BA9C}" type="datetime1">
              <a:rPr lang="en-US" smtClean="0"/>
              <a:pPr/>
              <a:t>11/16/2013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785C6-EBAF-49D5-AD4D-BABF4DFAAD59}" type="datetime1">
              <a:rPr lang="en-US" smtClean="0"/>
              <a:pPr/>
              <a:t>11/16/2013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04122-9A3A-4FD8-98B8-22631F32846C}" type="datetime1">
              <a:rPr lang="en-US" smtClean="0"/>
              <a:pPr/>
              <a:t>11/16/2013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9A7B8-0EC4-44C9-AFEF-25E144F11C06}" type="datetime1">
              <a:rPr lang="en-US" smtClean="0"/>
              <a:pPr/>
              <a:t>11/16/2013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B47B5-C739-4DAE-AACD-CC58CA843AC4}" type="datetime1">
              <a:rPr lang="en-US" smtClean="0"/>
              <a:pPr/>
              <a:t>11/16/2013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2AE48-94E6-46E0-BE32-5F0716DE9115}" type="datetime1">
              <a:rPr lang="en-US" smtClean="0"/>
              <a:pPr/>
              <a:t>11/16/2013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4C285-8BCE-48FC-97D9-E2837AF38351}" type="datetime1">
              <a:rPr lang="en-US" smtClean="0"/>
              <a:pPr/>
              <a:t>11/16/2013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D3E6-EF16-4488-94A4-211508FE4682}" type="datetime1">
              <a:rPr lang="en-US" smtClean="0"/>
              <a:pPr/>
              <a:t>11/16/2013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7FB3B-20DA-4D0E-BF16-8262B7156612}" type="datetime1">
              <a:rPr lang="en-US" smtClean="0"/>
              <a:pPr/>
              <a:t>11/16/2013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73C2C-6BD0-40EC-8D8D-4D51F089C5EB}" type="datetime1">
              <a:rPr lang="en-US" smtClean="0"/>
              <a:pPr/>
              <a:t>11/16/2013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77F5C-EDA7-4864-9756-35769B0E62CF}" type="datetime1">
              <a:rPr lang="en-US" smtClean="0"/>
              <a:pPr/>
              <a:t>11/16/2013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88B99C93-F56F-46AB-9EB8-53614A95B15F}" type="datetime1">
              <a:rPr lang="en-US" smtClean="0"/>
              <a:pPr/>
              <a:t>11/16/2013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31" r:id="rId2"/>
    <p:sldLayoutId id="2147483832" r:id="rId3"/>
    <p:sldLayoutId id="2147483833" r:id="rId4"/>
    <p:sldLayoutId id="2147483834" r:id="rId5"/>
    <p:sldLayoutId id="2147483835" r:id="rId6"/>
    <p:sldLayoutId id="2147483836" r:id="rId7"/>
    <p:sldLayoutId id="2147483837" r:id="rId8"/>
    <p:sldLayoutId id="2147483838" r:id="rId9"/>
    <p:sldLayoutId id="2147483839" r:id="rId10"/>
    <p:sldLayoutId id="2147483840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Mazen Hassanain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Portal Hypertension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53826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09950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2572" y="145143"/>
            <a:ext cx="9071428" cy="6832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Maintain 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 hemoglobin of approximately 8 g/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dL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  <a:p>
            <a:pPr marL="285750" indent="-285750">
              <a:buFont typeface="Arial"/>
              <a:buChar char="•"/>
            </a:pPr>
            <a:endParaRPr lang="en-US" sz="2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Short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-term (maximum seven days) antibiotic prophylaxis should be instituted in any patient with cirrhosis and GI hemorrhage. </a:t>
            </a:r>
            <a:endParaRPr lang="en-US" sz="2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285750" indent="-285750">
              <a:buFont typeface="Arial"/>
              <a:buChar char="•"/>
            </a:pPr>
            <a:endParaRPr lang="en-US" sz="2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Pharmacologic 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therapy (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somatostatin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or its 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analogue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octreotide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) should start as soon as bleeding is suspected and continue for 3-5 days after confirmation.</a:t>
            </a:r>
          </a:p>
          <a:p>
            <a:pPr marL="285750" indent="-285750">
              <a:buFont typeface="Arial"/>
              <a:buChar char="•"/>
            </a:pPr>
            <a:endParaRPr lang="en-US" sz="2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Upper 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endoscopy, performed within 12 hours, should be used to make the diagnosis and to treat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variceal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hemorrhage either with endoscopic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variceal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ligation or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sclerotherapy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  <a:p>
            <a:pPr marL="285750" indent="-285750">
              <a:buFont typeface="Arial"/>
              <a:buChar char="•"/>
            </a:pP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TIPS 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is indicated in patients in whom hemorrhage from esophageal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varices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cannot be controlled or in whom bleeding recurs despite combined pharmacological and endoscopic therapy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  <a:p>
            <a:pPr marL="285750" indent="-285750">
              <a:buFont typeface="Arial"/>
              <a:buChar char="•"/>
            </a:pP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Balloon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tamponade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should be used as a temporizing measure (maximum 24 hours) in patients with uncontrollable bleeding for whom a more definitive therapy (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eg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TIPS or endoscopic therapy) is planned.</a:t>
            </a:r>
          </a:p>
          <a:p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65138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Surgical problems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Liver resection: 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Benign</a:t>
            </a:r>
          </a:p>
          <a:p>
            <a:pPr lvl="2"/>
            <a:r>
              <a:rPr lang="en-US" dirty="0" err="1" smtClean="0"/>
              <a:t>Hydatid</a:t>
            </a:r>
            <a:r>
              <a:rPr lang="en-US" dirty="0" smtClean="0"/>
              <a:t> cyst</a:t>
            </a:r>
          </a:p>
          <a:p>
            <a:pPr lvl="2"/>
            <a:r>
              <a:rPr lang="en-US" dirty="0" smtClean="0"/>
              <a:t>Abscess </a:t>
            </a:r>
            <a:endParaRPr lang="en-US" dirty="0" smtClean="0"/>
          </a:p>
          <a:p>
            <a:pPr lvl="2"/>
            <a:r>
              <a:rPr lang="en-US" dirty="0"/>
              <a:t>Large adenoma (5 cm)</a:t>
            </a:r>
          </a:p>
          <a:p>
            <a:pPr lvl="2"/>
            <a:r>
              <a:rPr lang="en-US" dirty="0" smtClean="0"/>
              <a:t>Intrahepatic biliary stones</a:t>
            </a:r>
          </a:p>
          <a:p>
            <a:pPr lvl="3"/>
            <a:r>
              <a:rPr lang="en-US" dirty="0" smtClean="0"/>
              <a:t>Oriental </a:t>
            </a:r>
            <a:r>
              <a:rPr lang="en-US" dirty="0" err="1" smtClean="0"/>
              <a:t>cholangiohepatitis</a:t>
            </a:r>
            <a:endParaRPr lang="en-US" dirty="0" smtClean="0"/>
          </a:p>
          <a:p>
            <a:pPr lvl="2"/>
            <a:r>
              <a:rPr lang="en-US" dirty="0" err="1"/>
              <a:t>Heamangioma</a:t>
            </a:r>
            <a:r>
              <a:rPr lang="en-US" dirty="0"/>
              <a:t> </a:t>
            </a:r>
          </a:p>
          <a:p>
            <a:pPr lvl="2"/>
            <a:r>
              <a:rPr lang="en-US" dirty="0" smtClean="0"/>
              <a:t>Multiple cysts</a:t>
            </a:r>
          </a:p>
          <a:p>
            <a:pPr lvl="2"/>
            <a:r>
              <a:rPr lang="en-US" dirty="0" smtClean="0"/>
              <a:t>FNH</a:t>
            </a:r>
          </a:p>
          <a:p>
            <a:pPr lvl="2"/>
            <a:r>
              <a:rPr lang="en-US" dirty="0" err="1" smtClean="0"/>
              <a:t>Choledochal</a:t>
            </a:r>
            <a:r>
              <a:rPr lang="en-US" dirty="0" smtClean="0"/>
              <a:t> cyst</a:t>
            </a:r>
          </a:p>
          <a:p>
            <a:pPr lvl="2"/>
            <a:r>
              <a:rPr lang="en-US" dirty="0" err="1" smtClean="0"/>
              <a:t>Cystadenoma</a:t>
            </a:r>
            <a:r>
              <a:rPr lang="en-US" dirty="0" smtClean="0"/>
              <a:t> </a:t>
            </a:r>
          </a:p>
          <a:p>
            <a:pPr lvl="2"/>
            <a:endParaRPr lang="en-US" dirty="0" smtClean="0"/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76466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Surgical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523514" cy="5105400"/>
          </a:xfrm>
        </p:spPr>
        <p:txBody>
          <a:bodyPr/>
          <a:lstStyle/>
          <a:p>
            <a:pPr lvl="1"/>
            <a:r>
              <a:rPr lang="en-US" dirty="0"/>
              <a:t>Malignant </a:t>
            </a:r>
          </a:p>
          <a:p>
            <a:pPr lvl="2"/>
            <a:r>
              <a:rPr lang="en-US" dirty="0"/>
              <a:t>Primary liver cancers</a:t>
            </a:r>
          </a:p>
          <a:p>
            <a:pPr lvl="3"/>
            <a:r>
              <a:rPr lang="en-US" dirty="0"/>
              <a:t>HCC</a:t>
            </a:r>
          </a:p>
          <a:p>
            <a:pPr lvl="3"/>
            <a:r>
              <a:rPr lang="en-US" dirty="0" err="1"/>
              <a:t>Cholangiocarcinoma</a:t>
            </a:r>
            <a:r>
              <a:rPr lang="en-US" dirty="0"/>
              <a:t> </a:t>
            </a:r>
            <a:endParaRPr lang="en-US" dirty="0" smtClean="0"/>
          </a:p>
          <a:p>
            <a:pPr lvl="3"/>
            <a:endParaRPr lang="en-US" dirty="0"/>
          </a:p>
          <a:p>
            <a:pPr lvl="2"/>
            <a:r>
              <a:rPr lang="en-US" dirty="0" smtClean="0"/>
              <a:t>Secondary liver cancers</a:t>
            </a:r>
          </a:p>
          <a:p>
            <a:pPr lvl="3"/>
            <a:r>
              <a:rPr lang="en-US" dirty="0" smtClean="0"/>
              <a:t>Colorectal cancer</a:t>
            </a:r>
          </a:p>
          <a:p>
            <a:pPr lvl="3"/>
            <a:r>
              <a:rPr lang="en-US" dirty="0" smtClean="0"/>
              <a:t>Neuroendocrine tumors</a:t>
            </a:r>
          </a:p>
          <a:p>
            <a:pPr lvl="3"/>
            <a:r>
              <a:rPr lang="en-US" dirty="0" smtClean="0"/>
              <a:t>Others (isolated, stable, chemo responsive) 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04300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Echinococcosis</a:t>
            </a:r>
            <a:r>
              <a:rPr lang="en-US" dirty="0" smtClean="0"/>
              <a:t> Disease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5598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Parasitic infection</a:t>
            </a:r>
          </a:p>
          <a:p>
            <a:endParaRPr lang="en-US" dirty="0" smtClean="0"/>
          </a:p>
          <a:p>
            <a:r>
              <a:rPr lang="en-US" dirty="0" smtClean="0"/>
              <a:t>Oral treatment</a:t>
            </a:r>
          </a:p>
          <a:p>
            <a:endParaRPr lang="en-US" dirty="0" smtClean="0"/>
          </a:p>
          <a:p>
            <a:r>
              <a:rPr lang="en-US" dirty="0" smtClean="0"/>
              <a:t>Surgical resection </a:t>
            </a:r>
          </a:p>
          <a:p>
            <a:endParaRPr lang="en-US" dirty="0" smtClean="0"/>
          </a:p>
          <a:p>
            <a:r>
              <a:rPr lang="en-US" dirty="0" smtClean="0"/>
              <a:t>Biliary communication 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6197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HCC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Cirrhosis </a:t>
            </a:r>
          </a:p>
          <a:p>
            <a:endParaRPr lang="en-US" dirty="0"/>
          </a:p>
          <a:p>
            <a:r>
              <a:rPr lang="en-US" dirty="0" smtClean="0"/>
              <a:t>Child A</a:t>
            </a:r>
          </a:p>
          <a:p>
            <a:endParaRPr lang="en-US" dirty="0"/>
          </a:p>
          <a:p>
            <a:r>
              <a:rPr lang="en-US" dirty="0" smtClean="0"/>
              <a:t>Non-cirrhosis</a:t>
            </a:r>
          </a:p>
          <a:p>
            <a:endParaRPr lang="en-US" dirty="0"/>
          </a:p>
          <a:p>
            <a:r>
              <a:rPr lang="en-US" dirty="0" smtClean="0"/>
              <a:t>Roles of resectability </a:t>
            </a:r>
          </a:p>
          <a:p>
            <a:endParaRPr lang="en-US" dirty="0"/>
          </a:p>
          <a:p>
            <a:r>
              <a:rPr lang="en-US" dirty="0" smtClean="0"/>
              <a:t>Survival benefit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41379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Cholangiocarcinoma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Resectability </a:t>
            </a:r>
          </a:p>
          <a:p>
            <a:endParaRPr lang="en-US" dirty="0"/>
          </a:p>
          <a:p>
            <a:r>
              <a:rPr lang="en-US" dirty="0" smtClean="0"/>
              <a:t>The role of bile ducts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17950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CRC Metastasis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752600"/>
            <a:ext cx="8505371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Portal connection</a:t>
            </a:r>
          </a:p>
          <a:p>
            <a:endParaRPr lang="en-US" dirty="0"/>
          </a:p>
          <a:p>
            <a:r>
              <a:rPr lang="en-US" dirty="0" smtClean="0"/>
              <a:t>Surviva</a:t>
            </a:r>
            <a:r>
              <a:rPr lang="en-US" dirty="0" smtClean="0"/>
              <a:t>l benefit </a:t>
            </a:r>
          </a:p>
          <a:p>
            <a:endParaRPr lang="en-US" dirty="0"/>
          </a:p>
          <a:p>
            <a:r>
              <a:rPr lang="en-US" dirty="0" smtClean="0"/>
              <a:t>Limits of resection </a:t>
            </a:r>
          </a:p>
          <a:p>
            <a:endParaRPr lang="en-US" dirty="0"/>
          </a:p>
          <a:p>
            <a:r>
              <a:rPr lang="en-US" dirty="0" smtClean="0"/>
              <a:t>Increase resectability </a:t>
            </a:r>
          </a:p>
          <a:p>
            <a:pPr lvl="1"/>
            <a:r>
              <a:rPr lang="en-US" dirty="0" smtClean="0"/>
              <a:t>Decrease disease</a:t>
            </a:r>
          </a:p>
          <a:p>
            <a:pPr lvl="1"/>
            <a:r>
              <a:rPr lang="en-US" dirty="0" smtClean="0"/>
              <a:t>Increase volume</a:t>
            </a:r>
          </a:p>
          <a:p>
            <a:pPr lvl="1"/>
            <a:r>
              <a:rPr lang="en-US" dirty="0" smtClean="0"/>
              <a:t>Improve function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45680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Liver transplant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Cirrhosis </a:t>
            </a:r>
          </a:p>
          <a:p>
            <a:pPr lvl="1"/>
            <a:r>
              <a:rPr lang="en-US" dirty="0" smtClean="0"/>
              <a:t>HCV</a:t>
            </a:r>
          </a:p>
          <a:p>
            <a:pPr lvl="1"/>
            <a:r>
              <a:rPr lang="en-US" dirty="0" err="1" smtClean="0"/>
              <a:t>EToH</a:t>
            </a:r>
            <a:endParaRPr lang="en-US" dirty="0" smtClean="0"/>
          </a:p>
          <a:p>
            <a:pPr lvl="1"/>
            <a:r>
              <a:rPr lang="en-US" dirty="0" smtClean="0"/>
              <a:t>NASH</a:t>
            </a:r>
          </a:p>
          <a:p>
            <a:pPr lvl="1"/>
            <a:endParaRPr lang="en-US" dirty="0"/>
          </a:p>
          <a:p>
            <a:r>
              <a:rPr lang="en-US" dirty="0" smtClean="0"/>
              <a:t>HCC</a:t>
            </a:r>
          </a:p>
          <a:p>
            <a:endParaRPr lang="en-US" dirty="0"/>
          </a:p>
          <a:p>
            <a:r>
              <a:rPr lang="en-US" dirty="0" smtClean="0"/>
              <a:t>Benign disease </a:t>
            </a:r>
          </a:p>
          <a:p>
            <a:pPr lvl="1"/>
            <a:r>
              <a:rPr lang="en-US" dirty="0" smtClean="0"/>
              <a:t>PBS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6725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3600" dirty="0" smtClean="0"/>
              <a:t>Cirrhosis</a:t>
            </a:r>
          </a:p>
          <a:p>
            <a:r>
              <a:rPr lang="en-CA" sz="3600" dirty="0" smtClean="0"/>
              <a:t>Non-cirrhosis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881834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52031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23962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Symptoms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Asymptomatic</a:t>
            </a:r>
          </a:p>
          <a:p>
            <a:r>
              <a:rPr lang="en-US" sz="3600" dirty="0" smtClean="0"/>
              <a:t>Complications</a:t>
            </a:r>
          </a:p>
          <a:p>
            <a:pPr lvl="1"/>
            <a:r>
              <a:rPr lang="en-US" sz="3200" dirty="0" err="1"/>
              <a:t>G</a:t>
            </a:r>
            <a:r>
              <a:rPr lang="en-US" sz="3200" dirty="0" err="1" smtClean="0"/>
              <a:t>astroesophageal</a:t>
            </a:r>
            <a:r>
              <a:rPr lang="en-US" sz="3200" dirty="0" smtClean="0"/>
              <a:t> </a:t>
            </a:r>
            <a:r>
              <a:rPr lang="en-US" sz="3200" dirty="0" err="1" smtClean="0"/>
              <a:t>varices</a:t>
            </a:r>
            <a:r>
              <a:rPr lang="en-US" sz="3200" dirty="0" smtClean="0"/>
              <a:t> </a:t>
            </a:r>
          </a:p>
          <a:p>
            <a:pPr lvl="1"/>
            <a:r>
              <a:rPr lang="en-US" sz="3200" dirty="0"/>
              <a:t>A</a:t>
            </a:r>
            <a:r>
              <a:rPr lang="en-US" sz="3200" dirty="0" smtClean="0"/>
              <a:t>scites </a:t>
            </a:r>
          </a:p>
          <a:p>
            <a:pPr lvl="1"/>
            <a:r>
              <a:rPr lang="en-US" sz="3200" dirty="0" smtClean="0"/>
              <a:t>Splenomegaly</a:t>
            </a:r>
          </a:p>
          <a:p>
            <a:pPr lvl="1"/>
            <a:r>
              <a:rPr lang="en-US" sz="3200" dirty="0" smtClean="0"/>
              <a:t>Underlying disease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090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 of bleeding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768" y="1752600"/>
            <a:ext cx="8995231" cy="5105400"/>
          </a:xfrm>
        </p:spPr>
        <p:txBody>
          <a:bodyPr>
            <a:normAutofit fontScale="62500" lnSpcReduction="20000"/>
          </a:bodyPr>
          <a:lstStyle/>
          <a:p>
            <a:r>
              <a:rPr lang="en-US" sz="3500" dirty="0"/>
              <a:t>Initial </a:t>
            </a:r>
            <a:r>
              <a:rPr lang="en-US" sz="3500" dirty="0" smtClean="0"/>
              <a:t>therapy: hemodynamic </a:t>
            </a:r>
            <a:r>
              <a:rPr lang="en-US" sz="3500" dirty="0"/>
              <a:t>resuscitation, prevention and treatment of </a:t>
            </a:r>
            <a:r>
              <a:rPr lang="en-US" sz="3500" dirty="0" smtClean="0"/>
              <a:t>complications</a:t>
            </a:r>
            <a:endParaRPr lang="en-US" sz="3500" dirty="0"/>
          </a:p>
          <a:p>
            <a:endParaRPr lang="en-US" sz="3500" dirty="0"/>
          </a:p>
          <a:p>
            <a:r>
              <a:rPr lang="en-US" sz="3500" dirty="0"/>
              <a:t>P</a:t>
            </a:r>
            <a:r>
              <a:rPr lang="en-US" sz="3500" dirty="0" smtClean="0"/>
              <a:t>rophylactic </a:t>
            </a:r>
            <a:r>
              <a:rPr lang="en-US" sz="3500" dirty="0"/>
              <a:t>antibiotics, preferably before endoscopy (although effectiveness has also been demonstrated when given </a:t>
            </a:r>
            <a:r>
              <a:rPr lang="en-US" sz="3500" dirty="0" smtClean="0"/>
              <a:t>after)</a:t>
            </a:r>
            <a:r>
              <a:rPr lang="en-US" sz="3500" dirty="0"/>
              <a:t>. </a:t>
            </a:r>
            <a:endParaRPr lang="en-US" sz="3500" dirty="0" smtClean="0"/>
          </a:p>
          <a:p>
            <a:endParaRPr lang="en-US" sz="3500" dirty="0"/>
          </a:p>
          <a:p>
            <a:r>
              <a:rPr lang="en-US" sz="3500" dirty="0"/>
              <a:t>S</a:t>
            </a:r>
            <a:r>
              <a:rPr lang="en-US" sz="3500" dirty="0" smtClean="0"/>
              <a:t>uggest </a:t>
            </a:r>
            <a:r>
              <a:rPr lang="en-US" sz="3500" dirty="0"/>
              <a:t>intravenous ceftriaxone (1 g IV) or </a:t>
            </a:r>
            <a:r>
              <a:rPr lang="en-US" sz="3500" dirty="0" err="1"/>
              <a:t>Cipro</a:t>
            </a:r>
            <a:r>
              <a:rPr lang="en-US" sz="3500" dirty="0"/>
              <a:t> (400 mg IV BID)</a:t>
            </a:r>
          </a:p>
          <a:p>
            <a:endParaRPr lang="en-US" sz="3500" u="sng" dirty="0"/>
          </a:p>
          <a:p>
            <a:r>
              <a:rPr lang="en-US" sz="3500" dirty="0" smtClean="0"/>
              <a:t>UGD should </a:t>
            </a:r>
            <a:r>
              <a:rPr lang="en-US" sz="3500" dirty="0"/>
              <a:t>be performed for diagnosis and possible treatment</a:t>
            </a:r>
          </a:p>
          <a:p>
            <a:endParaRPr lang="en-US" sz="3500" dirty="0"/>
          </a:p>
          <a:p>
            <a:r>
              <a:rPr lang="en-US" sz="3500" dirty="0"/>
              <a:t>S</a:t>
            </a:r>
            <a:r>
              <a:rPr lang="en-US" sz="3500" dirty="0" smtClean="0"/>
              <a:t>uggest </a:t>
            </a:r>
            <a:r>
              <a:rPr lang="en-US" sz="3500" dirty="0" err="1"/>
              <a:t>terlipressin</a:t>
            </a:r>
            <a:r>
              <a:rPr lang="en-US" sz="3500" dirty="0"/>
              <a:t> in countries where it is available and </a:t>
            </a:r>
            <a:r>
              <a:rPr lang="en-US" sz="3500" dirty="0" err="1"/>
              <a:t>somatostatin</a:t>
            </a:r>
            <a:r>
              <a:rPr lang="en-US" sz="3500" dirty="0"/>
              <a:t> or </a:t>
            </a:r>
            <a:r>
              <a:rPr lang="en-US" sz="3500" dirty="0" err="1"/>
              <a:t>octreotide</a:t>
            </a:r>
            <a:r>
              <a:rPr lang="en-US" sz="3500" dirty="0"/>
              <a:t> (50 mcg bolus followed by 50 mcg/hour by intravenous infusion) where </a:t>
            </a:r>
            <a:r>
              <a:rPr lang="en-US" sz="3500" dirty="0" err="1"/>
              <a:t>terlipressin</a:t>
            </a:r>
            <a:r>
              <a:rPr lang="en-US" sz="3500" dirty="0"/>
              <a:t> is unavailable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46526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</a:t>
            </a:r>
            <a:r>
              <a:rPr lang="en-US" dirty="0" smtClean="0"/>
              <a:t>alvage treatment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TIPS (</a:t>
            </a:r>
            <a:r>
              <a:rPr lang="en-US" dirty="0" err="1"/>
              <a:t>transjugular</a:t>
            </a:r>
            <a:r>
              <a:rPr lang="en-US" dirty="0"/>
              <a:t> intrahepatic </a:t>
            </a:r>
            <a:r>
              <a:rPr lang="en-US" dirty="0" err="1"/>
              <a:t>portosystemic</a:t>
            </a:r>
            <a:r>
              <a:rPr lang="en-US" dirty="0"/>
              <a:t> </a:t>
            </a:r>
            <a:r>
              <a:rPr lang="en-US" dirty="0" smtClean="0"/>
              <a:t>shunt)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S</a:t>
            </a:r>
            <a:r>
              <a:rPr lang="en-US" dirty="0" smtClean="0"/>
              <a:t>urgery </a:t>
            </a:r>
            <a:r>
              <a:rPr lang="en-US" dirty="0"/>
              <a:t>is one with well preserved liver function who fails emergent endoscopic treatment and has no complications from the bleeding or endoscopy. </a:t>
            </a:r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dirty="0"/>
              <a:t>choice of surgery usually depends upon the availability, training, and expertise of the surgeon. Although a selective shunt has some physiologic advantages, it may significantly exacerbate marked ascites. Thus, a </a:t>
            </a:r>
            <a:r>
              <a:rPr lang="en-US" dirty="0" err="1"/>
              <a:t>portacaval</a:t>
            </a:r>
            <a:r>
              <a:rPr lang="en-US" dirty="0"/>
              <a:t> shunt would be preferable in patients with marked ascites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90082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317657"/>
            <a:ext cx="8260672" cy="1039427"/>
          </a:xfrm>
        </p:spPr>
        <p:txBody>
          <a:bodyPr>
            <a:normAutofit fontScale="90000"/>
          </a:bodyPr>
          <a:lstStyle/>
          <a:p>
            <a:r>
              <a:rPr lang="en-US" dirty="0"/>
              <a:t>Shunt operations can be categorized as follows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4" y="1447799"/>
            <a:ext cx="9267371" cy="5410201"/>
          </a:xfrm>
        </p:spPr>
        <p:txBody>
          <a:bodyPr>
            <a:normAutofit fontScale="92500" lnSpcReduction="20000"/>
          </a:bodyPr>
          <a:lstStyle/>
          <a:p>
            <a:endParaRPr lang="en-US" dirty="0"/>
          </a:p>
          <a:p>
            <a:r>
              <a:rPr lang="en-US" dirty="0"/>
              <a:t>Nonselective — those that decompress the entire portal </a:t>
            </a:r>
            <a:r>
              <a:rPr lang="en-US" dirty="0" smtClean="0"/>
              <a:t>tree, </a:t>
            </a:r>
            <a:r>
              <a:rPr lang="en-US" dirty="0"/>
              <a:t>such as </a:t>
            </a:r>
            <a:r>
              <a:rPr lang="en-US" dirty="0" err="1"/>
              <a:t>portacaval</a:t>
            </a:r>
            <a:r>
              <a:rPr lang="en-US" dirty="0"/>
              <a:t> </a:t>
            </a:r>
            <a:r>
              <a:rPr lang="en-US" dirty="0" smtClean="0"/>
              <a:t>shunts</a:t>
            </a:r>
          </a:p>
          <a:p>
            <a:endParaRPr lang="en-US" dirty="0"/>
          </a:p>
          <a:p>
            <a:r>
              <a:rPr lang="en-US" dirty="0"/>
              <a:t>Selective — those that compartmentalize the portal tree into a decompressed </a:t>
            </a:r>
            <a:r>
              <a:rPr lang="en-US" dirty="0" err="1"/>
              <a:t>variceal</a:t>
            </a:r>
            <a:r>
              <a:rPr lang="en-US" dirty="0"/>
              <a:t> system while maintaining sinusoidal perfusion via a hypertensive superior mesenteric-portal compartment, such as a distal </a:t>
            </a:r>
            <a:r>
              <a:rPr lang="en-US" dirty="0" err="1"/>
              <a:t>splenorenal</a:t>
            </a:r>
            <a:r>
              <a:rPr lang="en-US" dirty="0"/>
              <a:t> shunt</a:t>
            </a:r>
          </a:p>
          <a:p>
            <a:endParaRPr lang="en-US" dirty="0" smtClean="0"/>
          </a:p>
          <a:p>
            <a:r>
              <a:rPr lang="en-US" dirty="0" smtClean="0"/>
              <a:t>Partial </a:t>
            </a:r>
            <a:r>
              <a:rPr lang="en-US" dirty="0"/>
              <a:t>— those that incompletely decompress the entire portal tree and thereby also maintain some hepatic perfusion</a:t>
            </a:r>
          </a:p>
          <a:p>
            <a:endParaRPr lang="en-US" dirty="0"/>
          </a:p>
          <a:p>
            <a:r>
              <a:rPr lang="en-US" dirty="0" err="1"/>
              <a:t>Nonshunt</a:t>
            </a:r>
            <a:r>
              <a:rPr lang="en-US" dirty="0"/>
              <a:t> operations generally include either esophageal transection (in which the distal esophagus is transected and then stapled back together after </a:t>
            </a:r>
            <a:r>
              <a:rPr lang="en-US" dirty="0" err="1"/>
              <a:t>varices</a:t>
            </a:r>
            <a:r>
              <a:rPr lang="en-US" dirty="0"/>
              <a:t> have been ligated) or </a:t>
            </a:r>
            <a:r>
              <a:rPr lang="en-US" dirty="0" err="1"/>
              <a:t>devascularization</a:t>
            </a:r>
            <a:r>
              <a:rPr lang="en-US" dirty="0"/>
              <a:t> of the </a:t>
            </a:r>
            <a:r>
              <a:rPr lang="en-US" dirty="0" err="1"/>
              <a:t>gastroesophageal</a:t>
            </a:r>
            <a:r>
              <a:rPr lang="en-US" dirty="0"/>
              <a:t> junction (</a:t>
            </a:r>
            <a:r>
              <a:rPr lang="en-US" dirty="0" err="1"/>
              <a:t>Sugiura</a:t>
            </a:r>
            <a:r>
              <a:rPr lang="en-US" dirty="0"/>
              <a:t> procedure).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52697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61879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ＭＳ Ｐ明朝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Apothecary.thmx</Template>
  <TotalTime>775</TotalTime>
  <Words>499</Words>
  <Application>Microsoft Macintosh PowerPoint</Application>
  <PresentationFormat>On-screen Show (4:3)</PresentationFormat>
  <Paragraphs>117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Apothecary</vt:lpstr>
      <vt:lpstr>Portal Hypertension</vt:lpstr>
      <vt:lpstr>Causes</vt:lpstr>
      <vt:lpstr>PowerPoint Presentation</vt:lpstr>
      <vt:lpstr>PowerPoint Presentation</vt:lpstr>
      <vt:lpstr>Symptoms</vt:lpstr>
      <vt:lpstr>Treatment of bleeding</vt:lpstr>
      <vt:lpstr>continue</vt:lpstr>
      <vt:lpstr>Shunt operations can be categorized as follows:</vt:lpstr>
      <vt:lpstr>PowerPoint Presentation</vt:lpstr>
      <vt:lpstr>PowerPoint Presentation</vt:lpstr>
      <vt:lpstr>PowerPoint Presentation</vt:lpstr>
      <vt:lpstr>Common Surgical problems</vt:lpstr>
      <vt:lpstr>Common Surgical problems</vt:lpstr>
      <vt:lpstr>Echinococcosis Disease</vt:lpstr>
      <vt:lpstr>HCC</vt:lpstr>
      <vt:lpstr>Cholangiocarcinoma</vt:lpstr>
      <vt:lpstr>CRC Metastasis</vt:lpstr>
      <vt:lpstr>Liver transplant</vt:lpstr>
    </vt:vector>
  </TitlesOfParts>
  <Company>McGill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Portal Hypertension</dc:title>
  <dc:creator>Mazen Hassanain</dc:creator>
  <cp:lastModifiedBy>Mazen Hassanain</cp:lastModifiedBy>
  <cp:revision>11</cp:revision>
  <dcterms:created xsi:type="dcterms:W3CDTF">2011-03-24T08:55:03Z</dcterms:created>
  <dcterms:modified xsi:type="dcterms:W3CDTF">2013-11-16T20:37:25Z</dcterms:modified>
</cp:coreProperties>
</file>