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0" r:id="rId3"/>
    <p:sldId id="257" r:id="rId4"/>
    <p:sldId id="284" r:id="rId5"/>
    <p:sldId id="296" r:id="rId6"/>
    <p:sldId id="258" r:id="rId7"/>
    <p:sldId id="289" r:id="rId8"/>
    <p:sldId id="291" r:id="rId9"/>
    <p:sldId id="259" r:id="rId10"/>
    <p:sldId id="260" r:id="rId11"/>
    <p:sldId id="297" r:id="rId12"/>
    <p:sldId id="298" r:id="rId13"/>
    <p:sldId id="262" r:id="rId14"/>
    <p:sldId id="285" r:id="rId15"/>
    <p:sldId id="286" r:id="rId16"/>
    <p:sldId id="299" r:id="rId17"/>
    <p:sldId id="287" r:id="rId18"/>
    <p:sldId id="264" r:id="rId19"/>
    <p:sldId id="266" r:id="rId20"/>
    <p:sldId id="265" r:id="rId21"/>
    <p:sldId id="288" r:id="rId22"/>
    <p:sldId id="267" r:id="rId23"/>
    <p:sldId id="300" r:id="rId24"/>
    <p:sldId id="301" r:id="rId25"/>
    <p:sldId id="269" r:id="rId26"/>
    <p:sldId id="268" r:id="rId27"/>
    <p:sldId id="302" r:id="rId28"/>
    <p:sldId id="271" r:id="rId29"/>
    <p:sldId id="272" r:id="rId30"/>
    <p:sldId id="273" r:id="rId31"/>
    <p:sldId id="274" r:id="rId32"/>
    <p:sldId id="303" r:id="rId33"/>
    <p:sldId id="304" r:id="rId34"/>
    <p:sldId id="275" r:id="rId35"/>
    <p:sldId id="305" r:id="rId36"/>
    <p:sldId id="277" r:id="rId37"/>
    <p:sldId id="306" r:id="rId38"/>
    <p:sldId id="278" r:id="rId39"/>
    <p:sldId id="280" r:id="rId40"/>
    <p:sldId id="281" r:id="rId41"/>
    <p:sldId id="295" r:id="rId42"/>
    <p:sldId id="309" r:id="rId43"/>
    <p:sldId id="308" r:id="rId44"/>
    <p:sldId id="307" r:id="rId45"/>
    <p:sldId id="293" r:id="rId46"/>
    <p:sldId id="292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94660" autoAdjust="0"/>
  </p:normalViewPr>
  <p:slideViewPr>
    <p:cSldViewPr>
      <p:cViewPr varScale="1">
        <p:scale>
          <a:sx n="86" d="100"/>
          <a:sy n="86" d="100"/>
        </p:scale>
        <p:origin x="-3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7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3D0D9-20D7-4550-B4F0-43C4AC23448A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22E72-8FDA-482D-98D6-53C61EC03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BBBB2-8B34-462E-8748-5F9E3D028546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08B9F-4380-42BC-997A-2529019E3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19D90C-A028-43AA-BEE9-34133232959B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200400"/>
            <a:ext cx="7391400" cy="1143000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2400" dirty="0" smtClean="0">
                <a:solidFill>
                  <a:srgbClr val="FF3300"/>
                </a:solidFill>
              </a:rPr>
              <a:t>Dr. Hamdan Al-</a:t>
            </a:r>
            <a:r>
              <a:rPr lang="en-US" sz="2400" dirty="0" err="1" smtClean="0">
                <a:solidFill>
                  <a:srgbClr val="FF3300"/>
                </a:solidFill>
              </a:rPr>
              <a:t>Hazmi</a:t>
            </a:r>
            <a:endParaRPr lang="en-US" sz="2400" dirty="0" smtClean="0">
              <a:solidFill>
                <a:srgbClr val="FF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n-US" sz="4400" dirty="0" smtClean="0">
                <a:solidFill>
                  <a:srgbClr val="FF0000"/>
                </a:solidFill>
              </a:rPr>
              <a:t>Pediatric urinary disorders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PUJO…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Presentation: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/>
            <a:r>
              <a:rPr lang="en-US" dirty="0" smtClean="0"/>
              <a:t>UTI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Mass</a:t>
            </a:r>
          </a:p>
          <a:p>
            <a:pPr lvl="1"/>
            <a:r>
              <a:rPr lang="en-US" dirty="0" err="1" smtClean="0"/>
              <a:t>Hematuria</a:t>
            </a:r>
            <a:endParaRPr lang="en-US" dirty="0" smtClean="0"/>
          </a:p>
          <a:p>
            <a:pPr lvl="1"/>
            <a:r>
              <a:rPr lang="en-US" dirty="0" smtClean="0"/>
              <a:t>Stone  </a:t>
            </a:r>
            <a:endParaRPr lang="en-US" dirty="0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1752600"/>
            <a:ext cx="3368162" cy="4114800"/>
          </a:xfrm>
        </p:spPr>
      </p:pic>
      <p:sp>
        <p:nvSpPr>
          <p:cNvPr id="8" name="TextBox 7"/>
          <p:cNvSpPr txBox="1"/>
          <p:nvPr/>
        </p:nvSpPr>
        <p:spPr>
          <a:xfrm>
            <a:off x="6858000" y="1828800"/>
            <a:ext cx="1752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Pyeloplasty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fgf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2743" t="23264" r="36657" b="3403"/>
          <a:stretch>
            <a:fillRect/>
          </a:stretch>
        </p:blipFill>
        <p:spPr>
          <a:xfrm>
            <a:off x="533400" y="3200400"/>
            <a:ext cx="4021282" cy="32766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38775" r="51087" b="10204"/>
          <a:stretch>
            <a:fillRect/>
          </a:stretch>
        </p:blipFill>
        <p:spPr bwMode="auto">
          <a:xfrm>
            <a:off x="1066800" y="9144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2-Ureterovesical junction obstruction (UVJO)</a:t>
            </a:r>
            <a:endParaRPr lang="en-US" dirty="0"/>
          </a:p>
        </p:txBody>
      </p:sp>
      <p:pic>
        <p:nvPicPr>
          <p:cNvPr id="7" name="Content Placeholder 6" descr="puj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713569"/>
            <a:ext cx="4038600" cy="3997599"/>
          </a:xfrm>
        </p:spPr>
      </p:pic>
      <p:pic>
        <p:nvPicPr>
          <p:cNvPr id="8" name="Content Placeholder 7" descr="yj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860" t="32260" r="44140" b="8452"/>
          <a:stretch>
            <a:fillRect/>
          </a:stretch>
        </p:blipFill>
        <p:spPr>
          <a:xfrm>
            <a:off x="4953000" y="1371600"/>
            <a:ext cx="3657600" cy="2467155"/>
          </a:xfrm>
          <a:prstGeom prst="rect">
            <a:avLst/>
          </a:prstGeom>
        </p:spPr>
      </p:pic>
      <p:pic>
        <p:nvPicPr>
          <p:cNvPr id="9" name="Picture 8" descr="thtj.jpg"/>
          <p:cNvPicPr>
            <a:picLocks noChangeAspect="1"/>
          </p:cNvPicPr>
          <p:nvPr/>
        </p:nvPicPr>
        <p:blipFill>
          <a:blip r:embed="rId4" cstate="print"/>
          <a:srcRect l="14167" t="28545" r="40833" b="11463"/>
          <a:stretch>
            <a:fillRect/>
          </a:stretch>
        </p:blipFill>
        <p:spPr>
          <a:xfrm>
            <a:off x="4953000" y="3886200"/>
            <a:ext cx="3657600" cy="251771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2743200" y="4572000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6800" y="5791200"/>
            <a:ext cx="2286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Ureteral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reimplantation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 algn="l"/>
            <a:r>
              <a:rPr lang="en-US" dirty="0" smtClean="0">
                <a:solidFill>
                  <a:srgbClr val="0070C0"/>
                </a:solidFill>
              </a:rPr>
              <a:t>3-Duplication Anomalies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1%,</a:t>
            </a:r>
          </a:p>
          <a:p>
            <a:r>
              <a:rPr lang="en-US" dirty="0" smtClean="0"/>
              <a:t> </a:t>
            </a:r>
            <a:r>
              <a:rPr lang="en-US" dirty="0"/>
              <a:t>1.6:1 </a:t>
            </a:r>
            <a:r>
              <a:rPr lang="en-US" dirty="0" smtClean="0"/>
              <a:t>F:M</a:t>
            </a:r>
          </a:p>
          <a:p>
            <a:r>
              <a:rPr lang="en-US" dirty="0" smtClean="0"/>
              <a:t>85% </a:t>
            </a:r>
            <a:r>
              <a:rPr lang="en-US" dirty="0"/>
              <a:t>unilateral.</a:t>
            </a:r>
          </a:p>
          <a:p>
            <a:r>
              <a:rPr lang="en-US" dirty="0" smtClean="0"/>
              <a:t>Complete or incomplete </a:t>
            </a:r>
            <a:endParaRPr lang="en-US" dirty="0"/>
          </a:p>
          <a:p>
            <a:r>
              <a:rPr lang="en-US" dirty="0" smtClean="0"/>
              <a:t>Associated</a:t>
            </a:r>
          </a:p>
          <a:p>
            <a:pPr lvl="1"/>
            <a:r>
              <a:rPr lang="en-US" dirty="0" smtClean="0"/>
              <a:t>reflux </a:t>
            </a:r>
            <a:r>
              <a:rPr lang="en-US" dirty="0"/>
              <a:t>43</a:t>
            </a:r>
            <a:r>
              <a:rPr lang="en-US" dirty="0" smtClean="0"/>
              <a:t>%</a:t>
            </a:r>
          </a:p>
          <a:p>
            <a:pPr lvl="1"/>
            <a:r>
              <a:rPr lang="en-US" dirty="0" smtClean="0"/>
              <a:t>renal </a:t>
            </a:r>
            <a:r>
              <a:rPr lang="en-US" dirty="0"/>
              <a:t>dilatation 29</a:t>
            </a:r>
            <a:r>
              <a:rPr lang="en-US" dirty="0" smtClean="0"/>
              <a:t>%</a:t>
            </a:r>
          </a:p>
          <a:p>
            <a:pPr lvl="1"/>
            <a:r>
              <a:rPr lang="en-US" dirty="0" smtClean="0"/>
              <a:t>ectopic </a:t>
            </a:r>
            <a:r>
              <a:rPr lang="en-US" dirty="0"/>
              <a:t>insertion 3</a:t>
            </a:r>
            <a:r>
              <a:rPr lang="en-US" dirty="0" smtClean="0"/>
              <a:t>%</a:t>
            </a:r>
          </a:p>
          <a:p>
            <a:pPr lvl="1"/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392279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2860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362200"/>
            <a:ext cx="3581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81200" y="5867400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Weiger</a:t>
            </a:r>
            <a:r>
              <a:rPr lang="en-US" dirty="0" smtClean="0">
                <a:solidFill>
                  <a:prstClr val="black"/>
                </a:solidFill>
              </a:rPr>
              <a:t> - Meyer Law</a:t>
            </a:r>
            <a:endParaRPr lang="ar-S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76400"/>
            <a:ext cx="298745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4-Ureterocele</a:t>
            </a:r>
            <a:endParaRPr lang="en-US" dirty="0"/>
          </a:p>
        </p:txBody>
      </p:sp>
      <p:pic>
        <p:nvPicPr>
          <p:cNvPr id="7" name="Content Placeholder 6" descr="fgh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2057400"/>
            <a:ext cx="3581400" cy="3200400"/>
          </a:xfrm>
        </p:spPr>
      </p:pic>
      <p:pic>
        <p:nvPicPr>
          <p:cNvPr id="10" name="Content Placeholder 9" descr="anatomy_Ureteroce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8138" b="3967"/>
          <a:stretch>
            <a:fillRect/>
          </a:stretch>
        </p:blipFill>
        <p:spPr>
          <a:xfrm>
            <a:off x="762000" y="1676400"/>
            <a:ext cx="3299834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ar-SA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7" y="1703387"/>
            <a:ext cx="4033043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443298" cy="430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0070C0"/>
                </a:solidFill>
              </a:rPr>
              <a:t>Ureterocele</a:t>
            </a:r>
            <a:r>
              <a:rPr lang="en-US" dirty="0" smtClean="0">
                <a:solidFill>
                  <a:srgbClr val="0070C0"/>
                </a:solidFill>
              </a:rPr>
              <a:t>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Cystic dilatation  </a:t>
            </a:r>
            <a:r>
              <a:rPr lang="en-US" dirty="0"/>
              <a:t>of the terminal portion of the ureter.</a:t>
            </a:r>
          </a:p>
          <a:p>
            <a:r>
              <a:rPr lang="en-US" dirty="0" err="1" smtClean="0"/>
              <a:t>Orthotopic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intravesical</a:t>
            </a:r>
            <a:r>
              <a:rPr lang="en-US" dirty="0"/>
              <a:t>=simple=adult type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Ectopic </a:t>
            </a:r>
            <a:r>
              <a:rPr lang="en-US" dirty="0"/>
              <a:t>= </a:t>
            </a:r>
            <a:r>
              <a:rPr lang="en-US" dirty="0" err="1"/>
              <a:t>extravesical</a:t>
            </a:r>
            <a:r>
              <a:rPr lang="en-US" dirty="0"/>
              <a:t>=duplex system= infant type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ectopic </a:t>
            </a:r>
            <a:r>
              <a:rPr lang="en-US" dirty="0" err="1"/>
              <a:t>ureterocele</a:t>
            </a:r>
            <a:r>
              <a:rPr lang="en-US" dirty="0"/>
              <a:t> it involve the upper pole</a:t>
            </a:r>
          </a:p>
          <a:p>
            <a:pPr>
              <a:buNone/>
            </a:pPr>
            <a:r>
              <a:rPr lang="en-US" dirty="0" smtClean="0"/>
              <a:t>      system</a:t>
            </a:r>
            <a:r>
              <a:rPr lang="en-US" dirty="0"/>
              <a:t>.</a:t>
            </a:r>
          </a:p>
          <a:p>
            <a:r>
              <a:rPr lang="en-US" dirty="0" smtClean="0"/>
              <a:t>7:1 </a:t>
            </a:r>
            <a:r>
              <a:rPr lang="en-US" dirty="0"/>
              <a:t>F:M, 10% bilateral, ectopic: </a:t>
            </a:r>
            <a:r>
              <a:rPr lang="en-US" dirty="0" err="1"/>
              <a:t>orthotopic</a:t>
            </a:r>
            <a:r>
              <a:rPr lang="en-US" dirty="0"/>
              <a:t> 4:1</a:t>
            </a:r>
          </a:p>
          <a:p>
            <a:r>
              <a:rPr lang="en-US" dirty="0" smtClean="0"/>
              <a:t>Commonest </a:t>
            </a:r>
            <a:r>
              <a:rPr lang="en-US" dirty="0"/>
              <a:t>cause of urine retention in female</a:t>
            </a:r>
          </a:p>
          <a:p>
            <a:pPr>
              <a:buNone/>
            </a:pPr>
            <a:r>
              <a:rPr lang="en-US" dirty="0" smtClean="0"/>
              <a:t>      infants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0070C0"/>
                </a:solidFill>
              </a:rPr>
              <a:t>Ureterocele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Presentation:</a:t>
            </a:r>
          </a:p>
          <a:p>
            <a:pPr marL="571500" indent="-228600"/>
            <a:r>
              <a:rPr lang="en-US" dirty="0" smtClean="0"/>
              <a:t>Antenatal </a:t>
            </a:r>
            <a:r>
              <a:rPr lang="en-US" dirty="0"/>
              <a:t>(U/S)</a:t>
            </a:r>
          </a:p>
          <a:p>
            <a:pPr marL="571500" indent="-228600"/>
            <a:r>
              <a:rPr lang="en-US" dirty="0" smtClean="0"/>
              <a:t>Urine </a:t>
            </a:r>
            <a:r>
              <a:rPr lang="en-US" dirty="0"/>
              <a:t>retention</a:t>
            </a:r>
          </a:p>
          <a:p>
            <a:pPr marL="571500" indent="-228600"/>
            <a:r>
              <a:rPr lang="en-US" dirty="0" smtClean="0"/>
              <a:t>Infection</a:t>
            </a:r>
            <a:endParaRPr lang="en-US" dirty="0"/>
          </a:p>
          <a:p>
            <a:pPr marL="571500" indent="-228600"/>
            <a:r>
              <a:rPr lang="en-US" dirty="0" smtClean="0"/>
              <a:t>Calculus </a:t>
            </a:r>
            <a:r>
              <a:rPr lang="en-US" dirty="0"/>
              <a:t>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Objectives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8537448" cy="25115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the common congenital anomalies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definition of each anomalies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most common radiological investigation 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common way of </a:t>
            </a:r>
            <a:r>
              <a:rPr lang="en-US" dirty="0" err="1" smtClean="0"/>
              <a:t>tratment</a:t>
            </a:r>
            <a:r>
              <a:rPr lang="en-US" dirty="0" smtClean="0"/>
              <a:t>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600200"/>
            <a:ext cx="484313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3619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906" y="2265362"/>
            <a:ext cx="57816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5-Ectopic </a:t>
            </a:r>
            <a:r>
              <a:rPr lang="en-US" dirty="0" err="1" smtClean="0">
                <a:solidFill>
                  <a:srgbClr val="0070C0"/>
                </a:solidFill>
              </a:rPr>
              <a:t>ureter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r>
              <a:rPr lang="en-US" dirty="0" smtClean="0"/>
              <a:t>Most </a:t>
            </a:r>
            <a:r>
              <a:rPr lang="en-US" dirty="0"/>
              <a:t>commonly </a:t>
            </a:r>
            <a:r>
              <a:rPr lang="en-US" dirty="0" smtClean="0"/>
              <a:t>associated with </a:t>
            </a:r>
            <a:r>
              <a:rPr lang="en-US" dirty="0"/>
              <a:t>duplex system and </a:t>
            </a:r>
            <a:r>
              <a:rPr lang="en-US" dirty="0" smtClean="0"/>
              <a:t>with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Clinical </a:t>
            </a:r>
            <a:r>
              <a:rPr lang="en-US" dirty="0"/>
              <a:t>picture depend on</a:t>
            </a:r>
            <a:r>
              <a:rPr lang="en-US" dirty="0" smtClean="0"/>
              <a:t>: associated </a:t>
            </a:r>
            <a:r>
              <a:rPr lang="en-US" dirty="0"/>
              <a:t>anomalies, </a:t>
            </a:r>
            <a:r>
              <a:rPr lang="en-US" dirty="0" smtClean="0"/>
              <a:t>site and </a:t>
            </a:r>
            <a:r>
              <a:rPr lang="en-US" dirty="0"/>
              <a:t>sex of the patient.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814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h_alhazmi\Pictures\y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657600"/>
            <a:ext cx="2438400" cy="239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6-Vesicoureteric Reflux</a:t>
            </a:r>
            <a:endParaRPr lang="en-US" dirty="0"/>
          </a:p>
        </p:txBody>
      </p:sp>
      <p:pic>
        <p:nvPicPr>
          <p:cNvPr id="10" name="Content Placeholder 9" descr="imagesCAQ1HO1Z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4114800" cy="4343399"/>
          </a:xfrm>
        </p:spPr>
      </p:pic>
      <p:pic>
        <p:nvPicPr>
          <p:cNvPr id="7" name="Content Placeholder 6" descr="xfgfd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4528" t="21991" r="45283" b="5429"/>
          <a:stretch>
            <a:fillRect/>
          </a:stretch>
        </p:blipFill>
        <p:spPr>
          <a:xfrm>
            <a:off x="4876800" y="1578187"/>
            <a:ext cx="3505200" cy="4517813"/>
          </a:xfrm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7086600" y="41910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6800" y="5562600"/>
            <a:ext cx="19812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MCUG /VCUG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6-Vesicoureteric Reflux….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patient should started on prophylactic antibiotics</a:t>
            </a:r>
          </a:p>
          <a:p>
            <a:r>
              <a:rPr lang="en-US" dirty="0" smtClean="0"/>
              <a:t>Surgical intervention : </a:t>
            </a:r>
          </a:p>
          <a:p>
            <a:endParaRPr lang="en-US" dirty="0"/>
          </a:p>
        </p:txBody>
      </p:sp>
      <p:pic>
        <p:nvPicPr>
          <p:cNvPr id="2051" name="Picture 3" descr="C:\Users\h_alhazmi\Pictures\untitled;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191000"/>
            <a:ext cx="3248025" cy="1409700"/>
          </a:xfrm>
          <a:prstGeom prst="rect">
            <a:avLst/>
          </a:prstGeom>
          <a:noFill/>
        </p:spPr>
      </p:pic>
      <p:pic>
        <p:nvPicPr>
          <p:cNvPr id="2052" name="Picture 4" descr="C:\Users\h_alhazmi\Pictures\imagesCAUGIA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19400"/>
            <a:ext cx="1685925" cy="2714625"/>
          </a:xfrm>
          <a:prstGeom prst="rect">
            <a:avLst/>
          </a:prstGeom>
          <a:noFill/>
        </p:spPr>
      </p:pic>
      <p:pic>
        <p:nvPicPr>
          <p:cNvPr id="2053" name="Picture 5" descr="C:\Users\h_alhazmi\Pictures\imagesCAUB42J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362200"/>
            <a:ext cx="2533650" cy="18097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3400" y="5791200"/>
            <a:ext cx="32004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Ureteral reimplantation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5791200"/>
            <a:ext cx="3048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Endoscopic correction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7925" r="11751" b="3125"/>
          <a:stretch>
            <a:fillRect/>
          </a:stretch>
        </p:blipFill>
        <p:spPr bwMode="auto">
          <a:xfrm>
            <a:off x="5867400" y="2185637"/>
            <a:ext cx="3048000" cy="3376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5486400" cy="363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Normal anti-reflux mechanism “Flap valve”</a:t>
            </a:r>
          </a:p>
          <a:p>
            <a:pPr>
              <a:buNone/>
            </a:pPr>
            <a:r>
              <a:rPr lang="en-US" dirty="0" smtClean="0"/>
              <a:t>    1. Oblique </a:t>
            </a:r>
            <a:r>
              <a:rPr lang="en-US" dirty="0"/>
              <a:t>course as </a:t>
            </a:r>
            <a:r>
              <a:rPr lang="en-US" dirty="0" smtClean="0"/>
              <a:t>it enters </a:t>
            </a:r>
            <a:r>
              <a:rPr lang="en-US" dirty="0"/>
              <a:t>the bladder.</a:t>
            </a:r>
          </a:p>
          <a:p>
            <a:pPr>
              <a:buNone/>
            </a:pPr>
            <a:r>
              <a:rPr lang="en-US" dirty="0" smtClean="0"/>
              <a:t>    2. Proper muscular attachments </a:t>
            </a:r>
            <a:r>
              <a:rPr lang="en-US" dirty="0"/>
              <a:t>to </a:t>
            </a:r>
            <a:r>
              <a:rPr lang="en-US" dirty="0" smtClean="0"/>
              <a:t>provide fixation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 smtClean="0"/>
              <a:t>    3. Posterior </a:t>
            </a:r>
            <a:r>
              <a:rPr lang="en-US" dirty="0"/>
              <a:t>support </a:t>
            </a:r>
            <a:r>
              <a:rPr lang="en-US" dirty="0" smtClean="0"/>
              <a:t>to enable </a:t>
            </a:r>
            <a:r>
              <a:rPr lang="en-US" dirty="0"/>
              <a:t>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</a:t>
            </a:r>
            <a:r>
              <a:rPr lang="en-US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6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7-Posterior urethral valves (PUV)…</a:t>
            </a:r>
            <a:endParaRPr lang="en-US" dirty="0"/>
          </a:p>
        </p:txBody>
      </p:sp>
      <p:pic>
        <p:nvPicPr>
          <p:cNvPr id="13" name="Content Placeholder 12" descr="fgnd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641" t="20740" r="41510" b="5429"/>
          <a:stretch>
            <a:fillRect/>
          </a:stretch>
        </p:blipFill>
        <p:spPr>
          <a:xfrm>
            <a:off x="5029200" y="2057400"/>
            <a:ext cx="2989118" cy="3276600"/>
          </a:xfrm>
        </p:spPr>
      </p:pic>
      <p:pic>
        <p:nvPicPr>
          <p:cNvPr id="10" name="Content Placeholder 9" descr="imagesCA3HALGW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676400"/>
            <a:ext cx="3818082" cy="4038600"/>
          </a:xfrm>
        </p:spPr>
      </p:pic>
      <p:cxnSp>
        <p:nvCxnSpPr>
          <p:cNvPr id="12" name="Straight Arrow Connector 11"/>
          <p:cNvCxnSpPr/>
          <p:nvPr/>
        </p:nvCxnSpPr>
        <p:spPr>
          <a:xfrm rot="10800000">
            <a:off x="3124200" y="48768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6781800" y="45720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Posterior </a:t>
            </a:r>
            <a:r>
              <a:rPr lang="en-US" dirty="0">
                <a:solidFill>
                  <a:srgbClr val="0070C0"/>
                </a:solidFill>
              </a:rPr>
              <a:t>urethral </a:t>
            </a:r>
            <a:r>
              <a:rPr lang="en-US" dirty="0" smtClean="0">
                <a:solidFill>
                  <a:srgbClr val="0070C0"/>
                </a:solidFill>
              </a:rPr>
              <a:t>valves (PUV)….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1:5000 male infants.</a:t>
            </a:r>
          </a:p>
          <a:p>
            <a:r>
              <a:rPr lang="en-US" dirty="0" smtClean="0"/>
              <a:t>most </a:t>
            </a:r>
            <a:r>
              <a:rPr lang="en-US" dirty="0"/>
              <a:t>common cause </a:t>
            </a:r>
            <a:r>
              <a:rPr lang="en-US" dirty="0" smtClean="0"/>
              <a:t>of urine </a:t>
            </a:r>
            <a:r>
              <a:rPr lang="en-US" dirty="0"/>
              <a:t>retention in </a:t>
            </a:r>
            <a:r>
              <a:rPr lang="en-US" dirty="0" smtClean="0"/>
              <a:t>male infants</a:t>
            </a:r>
            <a:r>
              <a:rPr lang="en-US" dirty="0"/>
              <a:t>.</a:t>
            </a:r>
          </a:p>
          <a:p>
            <a:r>
              <a:rPr lang="en-US" dirty="0" smtClean="0"/>
              <a:t>50</a:t>
            </a:r>
            <a:r>
              <a:rPr lang="en-US" dirty="0"/>
              <a:t>% have </a:t>
            </a:r>
            <a:r>
              <a:rPr lang="en-US" dirty="0" smtClean="0"/>
              <a:t>renal impairment</a:t>
            </a:r>
            <a:r>
              <a:rPr lang="en-US" dirty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bladder and </a:t>
            </a:r>
            <a:r>
              <a:rPr lang="en-US" dirty="0" smtClean="0"/>
              <a:t>the kidneys </a:t>
            </a:r>
            <a:r>
              <a:rPr lang="en-US" dirty="0"/>
              <a:t>developed under</a:t>
            </a:r>
          </a:p>
          <a:p>
            <a:pPr>
              <a:buNone/>
            </a:pPr>
            <a:r>
              <a:rPr lang="en-US" dirty="0" smtClean="0"/>
              <a:t>    high </a:t>
            </a:r>
            <a:r>
              <a:rPr lang="en-US" dirty="0"/>
              <a:t>pressure </a:t>
            </a:r>
            <a:r>
              <a:rPr lang="en-US" dirty="0" smtClean="0"/>
              <a:t>and resistance</a:t>
            </a:r>
            <a:r>
              <a:rPr lang="en-US" dirty="0"/>
              <a:t>.</a:t>
            </a:r>
          </a:p>
        </p:txBody>
      </p:sp>
      <p:pic>
        <p:nvPicPr>
          <p:cNvPr id="4" name="Picture 5" descr="C:\SCANTOOL\mu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2000" y="4419600"/>
            <a:ext cx="3048000" cy="194786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5" name="Picture 5" descr="E:\FOLDER\Walsh\images\63f01.jpg"/>
          <p:cNvPicPr>
            <a:picLocks noChangeAspect="1" noChangeArrowheads="1"/>
          </p:cNvPicPr>
          <p:nvPr/>
        </p:nvPicPr>
        <p:blipFill>
          <a:blip r:embed="rId3" cstate="print"/>
          <a:srcRect r="67273" b="12820"/>
          <a:stretch>
            <a:fillRect/>
          </a:stretch>
        </p:blipFill>
        <p:spPr bwMode="auto">
          <a:xfrm>
            <a:off x="5257800" y="4267200"/>
            <a:ext cx="27432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Posterior urethral valves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Associated findings</a:t>
            </a:r>
          </a:p>
          <a:p>
            <a:pPr>
              <a:buNone/>
            </a:pPr>
            <a:r>
              <a:rPr lang="en-US" dirty="0" smtClean="0"/>
              <a:t>1. </a:t>
            </a:r>
            <a:r>
              <a:rPr lang="en-US" dirty="0" err="1" smtClean="0"/>
              <a:t>Oligohydramnios</a:t>
            </a: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Bilateral </a:t>
            </a:r>
            <a:r>
              <a:rPr lang="en-US" dirty="0"/>
              <a:t>renal dilatation</a:t>
            </a:r>
          </a:p>
          <a:p>
            <a:pPr>
              <a:buNone/>
            </a:pPr>
            <a:r>
              <a:rPr lang="en-US" dirty="0"/>
              <a:t>3</a:t>
            </a:r>
            <a:r>
              <a:rPr lang="en-US" dirty="0" smtClean="0"/>
              <a:t>. VUR</a:t>
            </a:r>
            <a:r>
              <a:rPr lang="en-US" dirty="0"/>
              <a:t>: 40%</a:t>
            </a:r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Valve </a:t>
            </a:r>
            <a:r>
              <a:rPr lang="en-US" dirty="0"/>
              <a:t>bladder</a:t>
            </a:r>
          </a:p>
          <a:p>
            <a:pPr>
              <a:buNone/>
            </a:pPr>
            <a:r>
              <a:rPr lang="en-US" dirty="0"/>
              <a:t>5</a:t>
            </a:r>
            <a:r>
              <a:rPr lang="en-US" dirty="0" smtClean="0"/>
              <a:t>. Renal </a:t>
            </a:r>
            <a:r>
              <a:rPr lang="en-US" dirty="0"/>
              <a:t>impairment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2700" b="1" dirty="0" smtClean="0">
                <a:solidFill>
                  <a:srgbClr val="FF0000"/>
                </a:solidFill>
              </a:rPr>
              <a:t>Congenital anomalies of the </a:t>
            </a:r>
            <a:r>
              <a:rPr lang="en-US" sz="2700" b="1" dirty="0" err="1" smtClean="0">
                <a:solidFill>
                  <a:srgbClr val="FF0000"/>
                </a:solidFill>
              </a:rPr>
              <a:t>urogenital</a:t>
            </a:r>
            <a:r>
              <a:rPr lang="en-US" sz="2700" b="1" dirty="0" smtClean="0">
                <a:solidFill>
                  <a:srgbClr val="FF0000"/>
                </a:solidFill>
              </a:rPr>
              <a:t> system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common of all organ system.</a:t>
            </a:r>
          </a:p>
          <a:p>
            <a:r>
              <a:rPr lang="en-US" dirty="0" smtClean="0"/>
              <a:t>10</a:t>
            </a:r>
            <a:r>
              <a:rPr lang="en-US" dirty="0"/>
              <a:t>% of population has some type of </a:t>
            </a:r>
            <a:r>
              <a:rPr lang="en-US" dirty="0" err="1"/>
              <a:t>urogenital</a:t>
            </a:r>
            <a:endParaRPr lang="en-US" dirty="0"/>
          </a:p>
          <a:p>
            <a:r>
              <a:rPr lang="en-US" dirty="0"/>
              <a:t>anomaly.</a:t>
            </a:r>
          </a:p>
          <a:p>
            <a:r>
              <a:rPr lang="en-US" dirty="0" smtClean="0"/>
              <a:t>14:1000 </a:t>
            </a:r>
            <a:r>
              <a:rPr lang="en-US" dirty="0"/>
              <a:t>birth has antenatal diagnosis of </a:t>
            </a:r>
            <a:r>
              <a:rPr lang="en-US" dirty="0" err="1"/>
              <a:t>urogenital</a:t>
            </a:r>
            <a:endParaRPr lang="en-US" dirty="0"/>
          </a:p>
          <a:p>
            <a:r>
              <a:rPr lang="en-US" dirty="0"/>
              <a:t>anomaly.</a:t>
            </a:r>
          </a:p>
          <a:p>
            <a:r>
              <a:rPr lang="en-US" dirty="0" smtClean="0"/>
              <a:t>Antenatal </a:t>
            </a:r>
            <a:r>
              <a:rPr lang="en-US" dirty="0"/>
              <a:t>ultrasound after 28 weeks gestation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Posterior urethral valves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Presentation</a:t>
            </a:r>
          </a:p>
          <a:p>
            <a:pPr>
              <a:buNone/>
            </a:pPr>
            <a:r>
              <a:rPr lang="en-US" dirty="0"/>
              <a:t>1</a:t>
            </a:r>
            <a:r>
              <a:rPr lang="en-US" dirty="0" smtClean="0"/>
              <a:t>. Antenatal</a:t>
            </a: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Urine </a:t>
            </a:r>
            <a:r>
              <a:rPr lang="en-US" dirty="0"/>
              <a:t>retention</a:t>
            </a:r>
          </a:p>
          <a:p>
            <a:pPr>
              <a:buNone/>
            </a:pPr>
            <a:r>
              <a:rPr lang="en-US" dirty="0"/>
              <a:t>3</a:t>
            </a:r>
            <a:r>
              <a:rPr lang="en-US" dirty="0" smtClean="0"/>
              <a:t>. UTI</a:t>
            </a:r>
            <a:endParaRPr lang="en-US" dirty="0"/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Poor </a:t>
            </a:r>
            <a:r>
              <a:rPr lang="en-US" dirty="0"/>
              <a:t>urinary stream</a:t>
            </a:r>
          </a:p>
          <a:p>
            <a:pPr>
              <a:buNone/>
            </a:pPr>
            <a:r>
              <a:rPr lang="en-US" dirty="0"/>
              <a:t>5</a:t>
            </a:r>
            <a:r>
              <a:rPr lang="en-US" dirty="0" smtClean="0"/>
              <a:t>. CRF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2878" t="14844" r="22168" b="17773"/>
          <a:stretch>
            <a:fillRect/>
          </a:stretch>
        </p:blipFill>
        <p:spPr bwMode="auto">
          <a:xfrm>
            <a:off x="1371600" y="1828800"/>
            <a:ext cx="2679997" cy="32861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0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8- </a:t>
            </a:r>
            <a:r>
              <a:rPr lang="en-US" dirty="0" err="1" smtClean="0">
                <a:solidFill>
                  <a:srgbClr val="0070C0"/>
                </a:solidFill>
              </a:rPr>
              <a:t>Multicystic</a:t>
            </a:r>
            <a:r>
              <a:rPr lang="en-US" dirty="0" smtClean="0">
                <a:solidFill>
                  <a:srgbClr val="0070C0"/>
                </a:solidFill>
              </a:rPr>
              <a:t> dysplastic kidney (MCDK) </a:t>
            </a:r>
            <a:endParaRPr lang="en-US" dirty="0"/>
          </a:p>
        </p:txBody>
      </p:sp>
      <p:pic>
        <p:nvPicPr>
          <p:cNvPr id="7" name="Content Placeholder 6" descr="untitledsdf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2286000"/>
            <a:ext cx="3352800" cy="2819401"/>
          </a:xfrm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7400"/>
            <a:ext cx="3276600" cy="281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Kidney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Anomaly of position, number and </a:t>
            </a:r>
            <a:r>
              <a:rPr lang="en-US" dirty="0" smtClean="0"/>
              <a:t>rotation“</a:t>
            </a:r>
          </a:p>
          <a:p>
            <a:pPr>
              <a:buNone/>
            </a:pPr>
            <a:r>
              <a:rPr lang="en-US" dirty="0"/>
              <a:t>1. Simple </a:t>
            </a:r>
            <a:r>
              <a:rPr lang="en-US" dirty="0" err="1"/>
              <a:t>ectopia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n-US" dirty="0" smtClean="0"/>
              <a:t>     - </a:t>
            </a:r>
            <a:r>
              <a:rPr lang="en-US" dirty="0"/>
              <a:t>A kidney that </a:t>
            </a:r>
            <a:r>
              <a:rPr lang="en-US" dirty="0" smtClean="0"/>
              <a:t>is outside </a:t>
            </a:r>
            <a:r>
              <a:rPr lang="en-US" dirty="0"/>
              <a:t>the renal </a:t>
            </a:r>
            <a:r>
              <a:rPr lang="en-US" dirty="0" err="1"/>
              <a:t>fossa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 smtClean="0"/>
              <a:t>     - Pelvic (commonest), lumbar, sacral.</a:t>
            </a:r>
          </a:p>
          <a:p>
            <a:pPr>
              <a:buNone/>
            </a:pPr>
            <a:r>
              <a:rPr lang="en-US" dirty="0" smtClean="0"/>
              <a:t>2</a:t>
            </a:r>
            <a:r>
              <a:rPr lang="en-US" dirty="0"/>
              <a:t>. Thoracic kidney.</a:t>
            </a:r>
          </a:p>
          <a:p>
            <a:pPr>
              <a:buNone/>
            </a:pPr>
            <a:r>
              <a:rPr lang="en-US" dirty="0"/>
              <a:t>3. Horseshoe kidney</a:t>
            </a:r>
          </a:p>
          <a:p>
            <a:pPr>
              <a:buNone/>
            </a:pPr>
            <a:r>
              <a:rPr lang="en-US" dirty="0"/>
              <a:t>4. Unilateral renal agenesis.</a:t>
            </a:r>
          </a:p>
          <a:p>
            <a:pPr>
              <a:buNone/>
            </a:pPr>
            <a:r>
              <a:rPr lang="en-US" dirty="0"/>
              <a:t>5. Bilateral renal agenesis.</a:t>
            </a:r>
          </a:p>
          <a:p>
            <a:pPr>
              <a:buNone/>
            </a:pPr>
            <a:r>
              <a:rPr lang="en-US" dirty="0" smtClean="0"/>
              <a:t>6. Crossed renal ectopia with no fusion.</a:t>
            </a:r>
          </a:p>
          <a:p>
            <a:pPr>
              <a:buNone/>
            </a:pPr>
            <a:r>
              <a:rPr lang="en-US" dirty="0" smtClean="0"/>
              <a:t>7. Crossed renal ectopia </a:t>
            </a:r>
            <a:r>
              <a:rPr lang="en-US" dirty="0" err="1" smtClean="0"/>
              <a:t>withfusion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8</a:t>
            </a:r>
            <a:r>
              <a:rPr lang="en-US" dirty="0"/>
              <a:t>. </a:t>
            </a:r>
            <a:r>
              <a:rPr lang="en-US" dirty="0" err="1"/>
              <a:t>Malrotated</a:t>
            </a:r>
            <a:r>
              <a:rPr lang="en-US" dirty="0"/>
              <a:t> kidney.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ectopia </a:t>
            </a:r>
            <a:endParaRPr lang="en-GB" dirty="0"/>
          </a:p>
        </p:txBody>
      </p:sp>
      <p:pic>
        <p:nvPicPr>
          <p:cNvPr id="5" name="Content Placeholder 4" descr="untitledلا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6891" y="1371600"/>
            <a:ext cx="3908067" cy="4681538"/>
          </a:xfrm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4323" y="1371600"/>
            <a:ext cx="3511154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362200"/>
            <a:ext cx="3599656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86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Horseshoe kidney</a:t>
            </a:r>
            <a:endParaRPr lang="en-GB" dirty="0"/>
          </a:p>
        </p:txBody>
      </p:sp>
      <p:pic>
        <p:nvPicPr>
          <p:cNvPr id="5" name="Content Placeholder 4" descr="anatomy_Horseshoe_Kidne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01675" y="1654969"/>
            <a:ext cx="3238500" cy="4114800"/>
          </a:xfrm>
        </p:spPr>
      </p:pic>
      <p:pic>
        <p:nvPicPr>
          <p:cNvPr id="6" name="Content Placeholder 5" descr="Renal_horseshoe_kidney_ivu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7692"/>
          <a:stretch>
            <a:fillRect/>
          </a:stretch>
        </p:blipFill>
        <p:spPr>
          <a:xfrm>
            <a:off x="4940237" y="1828800"/>
            <a:ext cx="3393033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Kidney…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Cystic abnormalities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</a:t>
            </a:r>
            <a:r>
              <a:rPr lang="en-US" dirty="0"/>
              <a:t>. Renal dysplasia</a:t>
            </a:r>
          </a:p>
          <a:p>
            <a:pPr>
              <a:buNone/>
            </a:pPr>
            <a:r>
              <a:rPr lang="en-US" dirty="0" smtClean="0"/>
              <a:t>     A</a:t>
            </a:r>
            <a:r>
              <a:rPr lang="en-US" dirty="0"/>
              <a:t>) congenital </a:t>
            </a:r>
            <a:r>
              <a:rPr lang="en-US" dirty="0" smtClean="0"/>
              <a:t>unilateral </a:t>
            </a:r>
            <a:r>
              <a:rPr lang="en-US" dirty="0" err="1" smtClean="0"/>
              <a:t>multicystic</a:t>
            </a:r>
            <a:r>
              <a:rPr lang="en-US" dirty="0" smtClean="0"/>
              <a:t> </a:t>
            </a:r>
            <a:r>
              <a:rPr lang="en-US" dirty="0"/>
              <a:t>kidney.</a:t>
            </a:r>
          </a:p>
          <a:p>
            <a:pPr>
              <a:buNone/>
            </a:pPr>
            <a:r>
              <a:rPr lang="en-US" dirty="0" smtClean="0"/>
              <a:t>     B) Segmental </a:t>
            </a:r>
            <a:r>
              <a:rPr lang="en-US" dirty="0"/>
              <a:t>and </a:t>
            </a:r>
            <a:r>
              <a:rPr lang="en-US" dirty="0" smtClean="0"/>
              <a:t>focal renal </a:t>
            </a:r>
            <a:r>
              <a:rPr lang="en-US" dirty="0"/>
              <a:t>dysplasia.</a:t>
            </a:r>
          </a:p>
          <a:p>
            <a:pPr>
              <a:buNone/>
            </a:pPr>
            <a:r>
              <a:rPr lang="en-US" dirty="0" smtClean="0"/>
              <a:t>     C) Renal dysplasia associated </a:t>
            </a:r>
            <a:r>
              <a:rPr lang="en-US" dirty="0"/>
              <a:t>with </a:t>
            </a:r>
            <a:r>
              <a:rPr lang="en-US" dirty="0" smtClean="0"/>
              <a:t>congenital lower </a:t>
            </a:r>
            <a:r>
              <a:rPr lang="en-US" dirty="0"/>
              <a:t>tract obstruction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Congenital polycystic kidney </a:t>
            </a:r>
            <a:r>
              <a:rPr lang="en-US" dirty="0"/>
              <a:t>disease:</a:t>
            </a:r>
          </a:p>
          <a:p>
            <a:pPr>
              <a:buNone/>
            </a:pPr>
            <a:r>
              <a:rPr lang="en-US" dirty="0" smtClean="0"/>
              <a:t>     A) Infantile </a:t>
            </a:r>
            <a:r>
              <a:rPr lang="en-US" dirty="0"/>
              <a:t>type</a:t>
            </a:r>
          </a:p>
          <a:p>
            <a:pPr>
              <a:buNone/>
            </a:pPr>
            <a:r>
              <a:rPr lang="en-US" dirty="0" smtClean="0"/>
              <a:t>     B) Adult </a:t>
            </a:r>
            <a:r>
              <a:rPr lang="en-US" dirty="0"/>
              <a:t>type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3. Simple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Calyceal</a:t>
            </a:r>
            <a:r>
              <a:rPr lang="en-US" dirty="0" smtClean="0"/>
              <a:t>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 smtClean="0"/>
              <a:t>5.Peripelvic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/>
              <a:t>6</a:t>
            </a:r>
            <a:r>
              <a:rPr lang="en-US" dirty="0" smtClean="0"/>
              <a:t>. </a:t>
            </a:r>
            <a:r>
              <a:rPr lang="en-US" dirty="0" err="1" smtClean="0"/>
              <a:t>Perinephric</a:t>
            </a:r>
            <a:r>
              <a:rPr lang="en-US" dirty="0" smtClean="0"/>
              <a:t> </a:t>
            </a:r>
            <a:r>
              <a:rPr lang="en-US" dirty="0"/>
              <a:t>cyst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Prune Belly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041648" cy="3048000"/>
          </a:xfrm>
        </p:spPr>
        <p:txBody>
          <a:bodyPr/>
          <a:lstStyle/>
          <a:p>
            <a:r>
              <a:rPr lang="en-US" dirty="0"/>
              <a:t>Triad </a:t>
            </a:r>
            <a:r>
              <a:rPr lang="en-US" dirty="0" smtClean="0"/>
              <a:t>syndrome </a:t>
            </a:r>
          </a:p>
          <a:p>
            <a:pPr lvl="1"/>
            <a:r>
              <a:rPr lang="en-US" dirty="0" err="1" smtClean="0"/>
              <a:t>fAbsent</a:t>
            </a:r>
            <a:r>
              <a:rPr lang="en-US" dirty="0" smtClean="0"/>
              <a:t> </a:t>
            </a:r>
            <a:r>
              <a:rPr lang="en-US" dirty="0"/>
              <a:t>abdominal </a:t>
            </a:r>
            <a:r>
              <a:rPr lang="en-US" dirty="0" smtClean="0"/>
              <a:t>wall muscle</a:t>
            </a:r>
          </a:p>
          <a:p>
            <a:pPr lvl="1"/>
            <a:r>
              <a:rPr lang="en-US" dirty="0" smtClean="0"/>
              <a:t>Bilateral </a:t>
            </a:r>
            <a:r>
              <a:rPr lang="en-US" dirty="0" err="1"/>
              <a:t>undescended</a:t>
            </a:r>
            <a:r>
              <a:rPr lang="en-US" dirty="0"/>
              <a:t> </a:t>
            </a:r>
            <a:r>
              <a:rPr lang="en-US" dirty="0" smtClean="0"/>
              <a:t>testis</a:t>
            </a:r>
          </a:p>
          <a:p>
            <a:pPr lvl="1"/>
            <a:r>
              <a:rPr lang="en-US" dirty="0" smtClean="0"/>
              <a:t>Urinary tract dilatation </a:t>
            </a:r>
            <a:endParaRPr lang="en-US" dirty="0"/>
          </a:p>
        </p:txBody>
      </p:sp>
      <p:pic>
        <p:nvPicPr>
          <p:cNvPr id="6" name="Content Placeholder 5" descr="imagesCAN21H4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57800" y="1752600"/>
            <a:ext cx="2971799" cy="4140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b="1" dirty="0" smtClean="0">
                <a:solidFill>
                  <a:srgbClr val="FF0000"/>
                </a:solidFill>
              </a:rPr>
              <a:t>Congenital anomalies of the </a:t>
            </a:r>
            <a:r>
              <a:rPr lang="en-US" sz="2700" b="1" dirty="0" err="1" smtClean="0">
                <a:solidFill>
                  <a:srgbClr val="FF0000"/>
                </a:solidFill>
              </a:rPr>
              <a:t>urogenital</a:t>
            </a:r>
            <a:r>
              <a:rPr lang="en-US" sz="2700" b="1" dirty="0" smtClean="0">
                <a:solidFill>
                  <a:srgbClr val="FF0000"/>
                </a:solidFill>
              </a:rPr>
              <a:t> system…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2209800"/>
            <a:ext cx="6861048" cy="2892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Antenatal Hydronephrosis</a:t>
            </a:r>
          </a:p>
          <a:p>
            <a:r>
              <a:rPr lang="en-US" dirty="0" smtClean="0"/>
              <a:t>Anomaly of position, number and rotation</a:t>
            </a:r>
          </a:p>
          <a:p>
            <a:r>
              <a:rPr lang="en-US" dirty="0" smtClean="0"/>
              <a:t>Cystic abnormalities</a:t>
            </a:r>
          </a:p>
          <a:p>
            <a:r>
              <a:rPr lang="en-US" dirty="0" smtClean="0"/>
              <a:t>Prune Belly Syndrome</a:t>
            </a:r>
          </a:p>
          <a:p>
            <a:r>
              <a:rPr lang="en-US" dirty="0" smtClean="0"/>
              <a:t>Hypospadias</a:t>
            </a:r>
          </a:p>
          <a:p>
            <a:r>
              <a:rPr lang="en-US" dirty="0" err="1" smtClean="0"/>
              <a:t>Epispadias</a:t>
            </a:r>
            <a:endParaRPr lang="en-US" dirty="0" smtClean="0"/>
          </a:p>
          <a:p>
            <a:r>
              <a:rPr lang="en-US" dirty="0" smtClean="0"/>
              <a:t>Bladder e </a:t>
            </a:r>
            <a:r>
              <a:rPr lang="en-US" dirty="0" err="1" smtClean="0"/>
              <a:t>Exstrophy</a:t>
            </a:r>
            <a:r>
              <a:rPr lang="en-US" dirty="0" smtClean="0"/>
              <a:t>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7500" b="15000"/>
          <a:stretch>
            <a:fillRect/>
          </a:stretch>
        </p:blipFill>
        <p:spPr bwMode="auto">
          <a:xfrm>
            <a:off x="533400" y="23622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098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Abnormal position </a:t>
            </a:r>
            <a:r>
              <a:rPr lang="en-US" dirty="0" smtClean="0"/>
              <a:t>of the </a:t>
            </a:r>
            <a:r>
              <a:rPr lang="en-US" dirty="0"/>
              <a:t>EUM</a:t>
            </a:r>
          </a:p>
          <a:p>
            <a:r>
              <a:rPr lang="en-US" dirty="0" smtClean="0"/>
              <a:t>Distal </a:t>
            </a:r>
            <a:r>
              <a:rPr lang="en-US" dirty="0"/>
              <a:t>hypospadias</a:t>
            </a:r>
          </a:p>
          <a:p>
            <a:r>
              <a:rPr lang="en-US" dirty="0" smtClean="0"/>
              <a:t>Proximal hypospadias</a:t>
            </a:r>
          </a:p>
          <a:p>
            <a:r>
              <a:rPr lang="en-US" u="sng" dirty="0" smtClean="0">
                <a:solidFill>
                  <a:srgbClr val="FF3300"/>
                </a:solidFill>
              </a:rPr>
              <a:t>NO Circumcision</a:t>
            </a:r>
            <a:endParaRPr lang="en-US" dirty="0" smtClean="0">
              <a:solidFill>
                <a:srgbClr val="FF3300"/>
              </a:solidFill>
            </a:endParaRPr>
          </a:p>
          <a:p>
            <a:r>
              <a:rPr lang="en-US" dirty="0" smtClean="0"/>
              <a:t>6 to 9 months repair</a:t>
            </a:r>
            <a:endParaRPr lang="en-US" dirty="0"/>
          </a:p>
        </p:txBody>
      </p:sp>
      <p:pic>
        <p:nvPicPr>
          <p:cNvPr id="5" name="Content Placeholder 4" descr="untitled.bmp"/>
          <p:cNvPicPr>
            <a:picLocks noChangeAspect="1"/>
          </p:cNvPicPr>
          <p:nvPr/>
        </p:nvPicPr>
        <p:blipFill>
          <a:blip r:embed="rId2" cstate="print"/>
          <a:srcRect t="8219" b="5466"/>
          <a:stretch>
            <a:fillRect/>
          </a:stretch>
        </p:blipFill>
        <p:spPr>
          <a:xfrm>
            <a:off x="4343400" y="2286000"/>
            <a:ext cx="4038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q2_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25819"/>
            <a:ext cx="6477000" cy="41033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Abnormal position </a:t>
            </a:r>
            <a:r>
              <a:rPr lang="en-US" dirty="0" smtClean="0"/>
              <a:t>of the </a:t>
            </a:r>
            <a:r>
              <a:rPr lang="en-US" dirty="0"/>
              <a:t>EUM</a:t>
            </a:r>
          </a:p>
          <a:p>
            <a:r>
              <a:rPr lang="en-US" dirty="0" smtClean="0"/>
              <a:t>Distal </a:t>
            </a:r>
            <a:r>
              <a:rPr lang="en-US" dirty="0"/>
              <a:t>hypospadias</a:t>
            </a:r>
          </a:p>
          <a:p>
            <a:r>
              <a:rPr lang="en-US" dirty="0" smtClean="0"/>
              <a:t>Proximal hypospadias</a:t>
            </a:r>
          </a:p>
          <a:p>
            <a:r>
              <a:rPr lang="en-US" u="sng" dirty="0" smtClean="0">
                <a:solidFill>
                  <a:srgbClr val="FF3300"/>
                </a:solidFill>
              </a:rPr>
              <a:t>NO Circumcision</a:t>
            </a:r>
            <a:endParaRPr lang="en-US" dirty="0" smtClean="0">
              <a:solidFill>
                <a:srgbClr val="FF3300"/>
              </a:solidFill>
            </a:endParaRPr>
          </a:p>
          <a:p>
            <a:r>
              <a:rPr lang="en-US" dirty="0" smtClean="0"/>
              <a:t>6 to 9 months repair</a:t>
            </a:r>
            <a:endParaRPr lang="en-US" dirty="0"/>
          </a:p>
        </p:txBody>
      </p:sp>
      <p:pic>
        <p:nvPicPr>
          <p:cNvPr id="4" name="Picture 1" descr="H:\Convernces\urology symposium onayza\hypospadias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057400"/>
            <a:ext cx="3705225" cy="4124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Epispadias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4" name="Picture 14" descr="DSCN856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9232" r="14624"/>
          <a:stretch>
            <a:fillRect/>
          </a:stretch>
        </p:blipFill>
        <p:spPr bwMode="auto">
          <a:xfrm>
            <a:off x="609600" y="1447800"/>
            <a:ext cx="3657600" cy="4572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11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Bladder </a:t>
            </a:r>
            <a:r>
              <a:rPr lang="en-US" dirty="0" err="1" smtClean="0">
                <a:solidFill>
                  <a:srgbClr val="FF0000"/>
                </a:solidFill>
              </a:rPr>
              <a:t>Exstrophy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1148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276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533400" y="13716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667000"/>
            <a:ext cx="8503920" cy="152095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mbria"/>
                <a:cs typeface="Arial" pitchFamily="34" charset="0"/>
              </a:rPr>
              <a:t>THANK YOU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Antenatal </a:t>
            </a:r>
            <a:r>
              <a:rPr lang="en-US" dirty="0" err="1" smtClean="0">
                <a:solidFill>
                  <a:srgbClr val="FF0000"/>
                </a:solidFill>
              </a:rPr>
              <a:t>Hydronephrosis</a:t>
            </a:r>
            <a:r>
              <a:rPr lang="en-US" dirty="0" smtClean="0">
                <a:solidFill>
                  <a:srgbClr val="FF0000"/>
                </a:solidFill>
              </a:rPr>
              <a:t>(ANH)</a:t>
            </a:r>
            <a:endParaRPr lang="en-US" dirty="0"/>
          </a:p>
        </p:txBody>
      </p:sp>
      <p:pic>
        <p:nvPicPr>
          <p:cNvPr id="4" name="Content Placeholder 3" descr="imagesCAD9X2L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35849"/>
          <a:stretch>
            <a:fillRect/>
          </a:stretch>
        </p:blipFill>
        <p:spPr>
          <a:xfrm>
            <a:off x="609600" y="2362200"/>
            <a:ext cx="3657600" cy="2590800"/>
          </a:xfrm>
        </p:spPr>
      </p:pic>
      <p:pic>
        <p:nvPicPr>
          <p:cNvPr id="6" name="Content Placeholder 5" descr="imag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600200"/>
            <a:ext cx="34290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</a:t>
            </a:r>
            <a:r>
              <a:rPr lang="en-US" dirty="0"/>
              <a:t>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7" name="Content Placeholder 6" descr="ANH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447800"/>
            <a:ext cx="4066446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Antenatal </a:t>
            </a:r>
            <a:r>
              <a:rPr lang="en-US" dirty="0" smtClean="0">
                <a:solidFill>
                  <a:srgbClr val="FF0000"/>
                </a:solidFill>
              </a:rPr>
              <a:t>Hydronephrosis(ANH)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</a:t>
            </a:r>
            <a:endParaRPr lang="ar-S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327660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3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SFU </a:t>
            </a:r>
            <a:r>
              <a:rPr lang="en-US" sz="4400" dirty="0" smtClean="0"/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327025" y="1295400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3200400" y="1295400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6232525" y="1295400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1470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7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03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6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4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3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3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1-Pelviureteric junction obstruction(PUJO)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Content Placeholder 8" descr="UPJ-obstructi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1175" y="1621631"/>
            <a:ext cx="3619500" cy="418147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123081-durrah alotaibi.jpg"/>
          <p:cNvPicPr>
            <a:picLocks noChangeAspect="1"/>
          </p:cNvPicPr>
          <p:nvPr/>
        </p:nvPicPr>
        <p:blipFill>
          <a:blip r:embed="rId3" cstate="print"/>
          <a:srcRect l="12381" t="23809" r="40952" b="7937"/>
          <a:stretch>
            <a:fillRect/>
          </a:stretch>
        </p:blipFill>
        <p:spPr>
          <a:xfrm>
            <a:off x="4648200" y="1447800"/>
            <a:ext cx="4254795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437</TotalTime>
  <Words>672</Words>
  <Application>Microsoft Office PowerPoint</Application>
  <PresentationFormat>On-screen Show (4:3)</PresentationFormat>
  <Paragraphs>174</Paragraphs>
  <Slides>47</Slides>
  <Notes>0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Civic</vt:lpstr>
      <vt:lpstr>Pediatric urinary disorders </vt:lpstr>
      <vt:lpstr>Objectives </vt:lpstr>
      <vt:lpstr>  Congenital anomalies of the urogenital system</vt:lpstr>
      <vt:lpstr>Congenital anomalies of the urogenital system…</vt:lpstr>
      <vt:lpstr>Antenatal Hydronephrosis(ANH)</vt:lpstr>
      <vt:lpstr>Antenatal Hydronephrosis(ANH)</vt:lpstr>
      <vt:lpstr>ANH</vt:lpstr>
      <vt:lpstr>SFU Grading</vt:lpstr>
      <vt:lpstr>1-Pelviureteric junction obstruction(PUJO) </vt:lpstr>
      <vt:lpstr>PUJO…</vt:lpstr>
      <vt:lpstr>Slide 11</vt:lpstr>
      <vt:lpstr>2-Ureterovesical junction obstruction (UVJO)</vt:lpstr>
      <vt:lpstr>3-Duplication Anomalies</vt:lpstr>
      <vt:lpstr>Slide 14</vt:lpstr>
      <vt:lpstr>Slide 15</vt:lpstr>
      <vt:lpstr>4-Ureterocele</vt:lpstr>
      <vt:lpstr> </vt:lpstr>
      <vt:lpstr>Ureterocele….</vt:lpstr>
      <vt:lpstr>Ureterocele</vt:lpstr>
      <vt:lpstr>Slide 20</vt:lpstr>
      <vt:lpstr>Slide 21</vt:lpstr>
      <vt:lpstr>5-Ectopic ureter</vt:lpstr>
      <vt:lpstr>6-Vesicoureteric Reflux</vt:lpstr>
      <vt:lpstr>6-Vesicoureteric Reflux….</vt:lpstr>
      <vt:lpstr>Slide 25</vt:lpstr>
      <vt:lpstr>Slide 26</vt:lpstr>
      <vt:lpstr>7-Posterior urethral valves (PUV)…</vt:lpstr>
      <vt:lpstr>Posterior urethral valves (PUV)….</vt:lpstr>
      <vt:lpstr>Posterior urethral valves  </vt:lpstr>
      <vt:lpstr>Posterior urethral valves  </vt:lpstr>
      <vt:lpstr>Slide 31</vt:lpstr>
      <vt:lpstr>8- Multicystic dysplastic kidney (MCDK) </vt:lpstr>
      <vt:lpstr>Slide 33</vt:lpstr>
      <vt:lpstr>Kidney Anomalies</vt:lpstr>
      <vt:lpstr>Renal ectopia </vt:lpstr>
      <vt:lpstr>Slide 36</vt:lpstr>
      <vt:lpstr>Horseshoe kidney</vt:lpstr>
      <vt:lpstr>  Kidney…</vt:lpstr>
      <vt:lpstr>Prune Belly Syndrome</vt:lpstr>
      <vt:lpstr>Hypospadias</vt:lpstr>
      <vt:lpstr>Hypospadias</vt:lpstr>
      <vt:lpstr>Slide 42</vt:lpstr>
      <vt:lpstr>Hypospadias</vt:lpstr>
      <vt:lpstr>Slide 44</vt:lpstr>
      <vt:lpstr>Epispadias </vt:lpstr>
      <vt:lpstr>Bladder Exstrophy</vt:lpstr>
      <vt:lpstr>Slide 47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Anomalies of the urogenital system</dc:title>
  <dc:creator>Rowena</dc:creator>
  <cp:lastModifiedBy>User</cp:lastModifiedBy>
  <cp:revision>99</cp:revision>
  <dcterms:created xsi:type="dcterms:W3CDTF">2011-11-13T12:55:25Z</dcterms:created>
  <dcterms:modified xsi:type="dcterms:W3CDTF">2013-11-20T07:06:06Z</dcterms:modified>
</cp:coreProperties>
</file>