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ppt/embeddings/oleObject1.bin" ContentType="application/vnd.openxmlformats-officedocument.oleObject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embeddings/oleObject2.bin" ContentType="application/vnd.openxmlformats-officedocument.oleObject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notesSlides/notesSlide8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41"/>
  </p:notesMasterIdLst>
  <p:sldIdLst>
    <p:sldId id="256" r:id="rId2"/>
    <p:sldId id="257" r:id="rId3"/>
    <p:sldId id="259" r:id="rId4"/>
    <p:sldId id="260" r:id="rId5"/>
    <p:sldId id="258" r:id="rId6"/>
    <p:sldId id="261" r:id="rId7"/>
    <p:sldId id="265" r:id="rId8"/>
    <p:sldId id="266" r:id="rId9"/>
    <p:sldId id="267" r:id="rId10"/>
    <p:sldId id="262" r:id="rId11"/>
    <p:sldId id="269" r:id="rId12"/>
    <p:sldId id="272" r:id="rId13"/>
    <p:sldId id="274" r:id="rId14"/>
    <p:sldId id="276" r:id="rId15"/>
    <p:sldId id="277" r:id="rId16"/>
    <p:sldId id="273" r:id="rId17"/>
    <p:sldId id="278" r:id="rId18"/>
    <p:sldId id="279" r:id="rId19"/>
    <p:sldId id="280" r:id="rId20"/>
    <p:sldId id="281" r:id="rId21"/>
    <p:sldId id="282" r:id="rId22"/>
    <p:sldId id="283" r:id="rId23"/>
    <p:sldId id="268" r:id="rId24"/>
    <p:sldId id="270" r:id="rId25"/>
    <p:sldId id="284" r:id="rId26"/>
    <p:sldId id="271" r:id="rId27"/>
    <p:sldId id="285" r:id="rId28"/>
    <p:sldId id="296" r:id="rId29"/>
    <p:sldId id="264" r:id="rId30"/>
    <p:sldId id="286" r:id="rId31"/>
    <p:sldId id="287" r:id="rId32"/>
    <p:sldId id="288" r:id="rId33"/>
    <p:sldId id="289" r:id="rId34"/>
    <p:sldId id="290" r:id="rId35"/>
    <p:sldId id="292" r:id="rId36"/>
    <p:sldId id="293" r:id="rId37"/>
    <p:sldId id="294" r:id="rId38"/>
    <p:sldId id="295" r:id="rId39"/>
    <p:sldId id="263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11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3A929E-134A-8649-867D-703BB7DF1848}" type="datetimeFigureOut">
              <a:rPr lang="en-US" smtClean="0"/>
              <a:pPr/>
              <a:t>11/27/13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B44500-7EF5-1C4A-9C3E-7BA15B1D22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44500-7EF5-1C4A-9C3E-7BA15B1D22C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44500-7EF5-1C4A-9C3E-7BA15B1D22C7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44500-7EF5-1C4A-9C3E-7BA15B1D22C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44500-7EF5-1C4A-9C3E-7BA15B1D22C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44500-7EF5-1C4A-9C3E-7BA15B1D22C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44500-7EF5-1C4A-9C3E-7BA15B1D22C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44500-7EF5-1C4A-9C3E-7BA15B1D22C7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44500-7EF5-1C4A-9C3E-7BA15B1D22C7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44500-7EF5-1C4A-9C3E-7BA15B1D22C7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44500-7EF5-1C4A-9C3E-7BA15B1D22C7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E02D3-5434-7D4B-88C3-9173B37A9AFF}" type="datetimeFigureOut">
              <a:rPr lang="en-US" smtClean="0"/>
              <a:pPr/>
              <a:t>11/27/13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21597-B804-0F46-A05B-26327A148A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E02D3-5434-7D4B-88C3-9173B37A9AFF}" type="datetimeFigureOut">
              <a:rPr lang="en-US" smtClean="0"/>
              <a:pPr/>
              <a:t>11/27/13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21597-B804-0F46-A05B-26327A148A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E02D3-5434-7D4B-88C3-9173B37A9AFF}" type="datetimeFigureOut">
              <a:rPr lang="en-US" smtClean="0"/>
              <a:pPr/>
              <a:t>11/27/13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21597-B804-0F46-A05B-26327A148A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fld id="{A8FD27C9-4EAE-E24B-B5CF-42E287C7D3BE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E02D3-5434-7D4B-88C3-9173B37A9AFF}" type="datetimeFigureOut">
              <a:rPr lang="en-US" smtClean="0"/>
              <a:pPr/>
              <a:t>11/27/13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21597-B804-0F46-A05B-26327A148A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E02D3-5434-7D4B-88C3-9173B37A9AFF}" type="datetimeFigureOut">
              <a:rPr lang="en-US" smtClean="0"/>
              <a:pPr/>
              <a:t>11/27/13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21597-B804-0F46-A05B-26327A148A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E02D3-5434-7D4B-88C3-9173B37A9AFF}" type="datetimeFigureOut">
              <a:rPr lang="en-US" smtClean="0"/>
              <a:pPr/>
              <a:t>11/27/13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21597-B804-0F46-A05B-26327A148A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E02D3-5434-7D4B-88C3-9173B37A9AFF}" type="datetimeFigureOut">
              <a:rPr lang="en-US" smtClean="0"/>
              <a:pPr/>
              <a:t>11/27/13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21597-B804-0F46-A05B-26327A148A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E02D3-5434-7D4B-88C3-9173B37A9AFF}" type="datetimeFigureOut">
              <a:rPr lang="en-US" smtClean="0"/>
              <a:pPr/>
              <a:t>11/27/13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21597-B804-0F46-A05B-26327A148A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E02D3-5434-7D4B-88C3-9173B37A9AFF}" type="datetimeFigureOut">
              <a:rPr lang="en-US" smtClean="0"/>
              <a:pPr/>
              <a:t>11/27/13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21597-B804-0F46-A05B-26327A148A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E02D3-5434-7D4B-88C3-9173B37A9AFF}" type="datetimeFigureOut">
              <a:rPr lang="en-US" smtClean="0"/>
              <a:pPr/>
              <a:t>11/27/13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21597-B804-0F46-A05B-26327A148A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A98E02D3-5434-7D4B-88C3-9173B37A9AFF}" type="datetimeFigureOut">
              <a:rPr lang="en-US" smtClean="0"/>
              <a:pPr/>
              <a:t>11/27/13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1221597-B804-0F46-A05B-26327A148A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A98E02D3-5434-7D4B-88C3-9173B37A9AFF}" type="datetimeFigureOut">
              <a:rPr lang="en-US" smtClean="0"/>
              <a:pPr/>
              <a:t>11/27/13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F1221597-B804-0F46-A05B-26327A148A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Image:Chronic_Ulcerative_Colitis_1.jpg" TargetMode="External"/><Relationship Id="rId3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Inflammatory Bowel Disease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 Introduction To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Ulcerative Colitis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3000"/>
              </a:spcAft>
            </a:pPr>
            <a:r>
              <a:rPr lang="en-US" dirty="0" smtClean="0"/>
              <a:t>An inflammatory disease of the large intestine</a:t>
            </a:r>
          </a:p>
          <a:p>
            <a:pPr>
              <a:spcAft>
                <a:spcPts val="3000"/>
              </a:spcAft>
            </a:pPr>
            <a:r>
              <a:rPr lang="en-US" dirty="0" smtClean="0"/>
              <a:t>Recurring Inflammation and ulceration of the mucosa of the large intestine</a:t>
            </a:r>
          </a:p>
          <a:p>
            <a:pPr>
              <a:spcAft>
                <a:spcPts val="3000"/>
              </a:spcAft>
            </a:pPr>
            <a:r>
              <a:rPr lang="en-US" dirty="0" smtClean="0"/>
              <a:t>Almost always involve the rectum and extend proximally</a:t>
            </a:r>
          </a:p>
          <a:p>
            <a:pPr>
              <a:buNone/>
            </a:pPr>
            <a:endParaRPr lang="pl-PL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Ulcerative Colitis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en-US" dirty="0" smtClean="0"/>
              <a:t>It extends in a continuous fashion</a:t>
            </a:r>
            <a:endParaRPr lang="pl-PL" dirty="0" smtClean="0"/>
          </a:p>
          <a:p>
            <a:pPr lvl="1">
              <a:spcAft>
                <a:spcPts val="2400"/>
              </a:spcAft>
            </a:pPr>
            <a:r>
              <a:rPr lang="pl-PL" dirty="0" smtClean="0"/>
              <a:t>40-50% of patients have disease limited to the rectum and rectosigmoid</a:t>
            </a:r>
          </a:p>
          <a:p>
            <a:pPr lvl="1">
              <a:spcAft>
                <a:spcPts val="2400"/>
              </a:spcAft>
            </a:pPr>
            <a:r>
              <a:rPr lang="pl-PL" dirty="0" smtClean="0"/>
              <a:t>30-40% of patients have disease extending beyond the sigmoid</a:t>
            </a:r>
          </a:p>
          <a:p>
            <a:pPr lvl="1">
              <a:spcAft>
                <a:spcPts val="2400"/>
              </a:spcAft>
            </a:pPr>
            <a:r>
              <a:rPr lang="pl-PL" dirty="0" smtClean="0"/>
              <a:t>20% of patients have a total colitis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Ulcerative Colitis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pl-PL" dirty="0" smtClean="0"/>
              <a:t>Macroscopic Appearance</a:t>
            </a:r>
          </a:p>
          <a:p>
            <a:pPr lvl="1">
              <a:spcAft>
                <a:spcPts val="1800"/>
              </a:spcAft>
            </a:pPr>
            <a:r>
              <a:rPr lang="pl-PL" dirty="0" smtClean="0"/>
              <a:t>Erythematous mucosa, has a granular surface, looks like sand paper</a:t>
            </a:r>
          </a:p>
          <a:p>
            <a:pPr lvl="1">
              <a:spcAft>
                <a:spcPts val="1800"/>
              </a:spcAft>
            </a:pPr>
            <a:r>
              <a:rPr lang="pl-PL" dirty="0" smtClean="0"/>
              <a:t>In more severe diseases hemorrhagic, edematous and ulcerated</a:t>
            </a:r>
          </a:p>
          <a:p>
            <a:pPr lvl="1">
              <a:spcAft>
                <a:spcPts val="1800"/>
              </a:spcAft>
            </a:pPr>
            <a:r>
              <a:rPr lang="pl-PL" dirty="0" smtClean="0"/>
              <a:t>In fulminant disease a toxic colitis or a toxic megacolon may develop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Ulcerative Colitis</a:t>
            </a:r>
            <a:endParaRPr lang="en-US" dirty="0"/>
          </a:p>
        </p:txBody>
      </p:sp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1584325" y="1719262"/>
          <a:ext cx="6321425" cy="4747669"/>
        </p:xfrm>
        <a:graphic>
          <a:graphicData uri="http://schemas.openxmlformats.org/presentationml/2006/ole">
            <p:oleObj spid="_x0000_s45058" name="Fotografia Photo Editor" r:id="rId3" imgW="4285714" imgH="3219899" progId="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Ulcerative Colitis</a:t>
            </a:r>
            <a:endParaRPr lang="en-US" dirty="0"/>
          </a:p>
        </p:txBody>
      </p:sp>
      <p:pic>
        <p:nvPicPr>
          <p:cNvPr id="4" name="Picture 5" descr="Colonic pseudopolyps of a patient with intractable ulcerative colitis. Colectomy specimen.">
            <a:hlinkClick r:id="rId2" tooltip="Colonic pseudopolyps of a patient with intractable ulcerative colitis. Colectomy specimen.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4326" y="1746250"/>
            <a:ext cx="6321424" cy="47206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Ulcerative Colitis</a:t>
            </a:r>
            <a:endParaRPr lang="en-US" dirty="0"/>
          </a:p>
        </p:txBody>
      </p:sp>
      <p:pic>
        <p:nvPicPr>
          <p:cNvPr id="6" name="Picture 7" descr="Image:UC endo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4326" y="1820265"/>
            <a:ext cx="6115049" cy="46466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Ulcerative Colitis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pl-PL" dirty="0" smtClean="0"/>
              <a:t>Microscopic Appearance</a:t>
            </a:r>
          </a:p>
          <a:p>
            <a:pPr lvl="1">
              <a:spcAft>
                <a:spcPts val="1800"/>
              </a:spcAft>
            </a:pPr>
            <a:r>
              <a:rPr lang="en-US" dirty="0" smtClean="0"/>
              <a:t>Crypt abscesses</a:t>
            </a:r>
          </a:p>
          <a:p>
            <a:pPr lvl="1">
              <a:spcAft>
                <a:spcPts val="1800"/>
              </a:spcAft>
            </a:pPr>
            <a:r>
              <a:rPr lang="en-US" dirty="0" smtClean="0"/>
              <a:t>Branching of crypts,</a:t>
            </a:r>
          </a:p>
          <a:p>
            <a:pPr lvl="1">
              <a:spcAft>
                <a:spcPts val="1800"/>
              </a:spcAft>
            </a:pPr>
            <a:r>
              <a:rPr lang="en-US" dirty="0" smtClean="0"/>
              <a:t> Atrophy of glands </a:t>
            </a:r>
          </a:p>
          <a:p>
            <a:pPr lvl="1">
              <a:spcAft>
                <a:spcPts val="1800"/>
              </a:spcAft>
            </a:pPr>
            <a:r>
              <a:rPr lang="en-US" dirty="0" smtClean="0"/>
              <a:t>Loss of mucin in goblet cells</a:t>
            </a:r>
            <a:endParaRPr lang="pl-PL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Ulcerative Colitis Presentation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pl-PL" dirty="0" smtClean="0"/>
              <a:t>The major symptoms of UC are:</a:t>
            </a:r>
          </a:p>
          <a:p>
            <a:pPr lvl="1">
              <a:spcAft>
                <a:spcPts val="1200"/>
              </a:spcAft>
            </a:pPr>
            <a:r>
              <a:rPr lang="pl-PL" dirty="0" smtClean="0"/>
              <a:t>Diarrhea (4 to more than 10)</a:t>
            </a:r>
          </a:p>
          <a:p>
            <a:pPr lvl="1">
              <a:spcAft>
                <a:spcPts val="1200"/>
              </a:spcAft>
            </a:pPr>
            <a:r>
              <a:rPr lang="pl-PL" dirty="0" smtClean="0"/>
              <a:t>Rectal bleeding</a:t>
            </a:r>
          </a:p>
          <a:p>
            <a:pPr lvl="1">
              <a:spcAft>
                <a:spcPts val="1200"/>
              </a:spcAft>
            </a:pPr>
            <a:r>
              <a:rPr lang="pl-PL" dirty="0" smtClean="0"/>
              <a:t>Tenesmus &amp; Passage of mucus</a:t>
            </a:r>
          </a:p>
          <a:p>
            <a:pPr lvl="1">
              <a:spcAft>
                <a:spcPts val="1200"/>
              </a:spcAft>
            </a:pPr>
            <a:r>
              <a:rPr lang="pl-PL" dirty="0" smtClean="0"/>
              <a:t>Crampy abdominal pain &amp; Fever</a:t>
            </a:r>
          </a:p>
          <a:p>
            <a:pPr>
              <a:spcAft>
                <a:spcPts val="1200"/>
              </a:spcAft>
            </a:pPr>
            <a:r>
              <a:rPr lang="pl-PL" dirty="0" smtClean="0"/>
              <a:t>Exam is often normal unless complications occur.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Ulcerative Colitis Complications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pl-PL" dirty="0" smtClean="0"/>
              <a:t>Hemorrhage</a:t>
            </a:r>
          </a:p>
          <a:p>
            <a:pPr>
              <a:spcAft>
                <a:spcPts val="1800"/>
              </a:spcAft>
            </a:pPr>
            <a:r>
              <a:rPr lang="pl-PL" dirty="0" smtClean="0"/>
              <a:t>Toxic megacolon</a:t>
            </a:r>
          </a:p>
          <a:p>
            <a:pPr>
              <a:spcAft>
                <a:spcPts val="1800"/>
              </a:spcAft>
            </a:pPr>
            <a:r>
              <a:rPr lang="pl-PL" dirty="0" smtClean="0"/>
              <a:t>Perforation</a:t>
            </a:r>
          </a:p>
          <a:p>
            <a:pPr>
              <a:spcAft>
                <a:spcPts val="1800"/>
              </a:spcAft>
            </a:pPr>
            <a:r>
              <a:rPr lang="pl-PL" dirty="0" smtClean="0"/>
              <a:t>Stricture</a:t>
            </a:r>
          </a:p>
          <a:p>
            <a:pPr>
              <a:spcAft>
                <a:spcPts val="1800"/>
              </a:spcAft>
            </a:pPr>
            <a:r>
              <a:rPr lang="pl-PL" dirty="0" smtClean="0"/>
              <a:t>Cancer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Ulcerative Colitis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Extra-intestinal manifestations</a:t>
            </a:r>
          </a:p>
          <a:p>
            <a:pPr lvl="1"/>
            <a:r>
              <a:rPr lang="en-US" dirty="0" smtClean="0"/>
              <a:t>Uveitis and Episcleritis</a:t>
            </a:r>
          </a:p>
          <a:p>
            <a:pPr lvl="1"/>
            <a:r>
              <a:rPr lang="en-US" dirty="0" smtClean="0"/>
              <a:t>Erythema Nodosum and Pyoderma Gangrenosum </a:t>
            </a:r>
          </a:p>
          <a:p>
            <a:pPr lvl="1"/>
            <a:r>
              <a:rPr lang="en-US" dirty="0" smtClean="0"/>
              <a:t>Arthritis</a:t>
            </a:r>
          </a:p>
          <a:p>
            <a:pPr lvl="1"/>
            <a:r>
              <a:rPr lang="en-US" dirty="0" smtClean="0"/>
              <a:t>Ankylosing Spondylitis</a:t>
            </a:r>
          </a:p>
          <a:p>
            <a:pPr lvl="1"/>
            <a:r>
              <a:rPr lang="en-US" dirty="0" smtClean="0"/>
              <a:t>Sclerosing cholangitis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Inflammatory Bowel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</a:p>
          <a:p>
            <a:pPr lvl="1"/>
            <a:r>
              <a:rPr lang="en-US" dirty="0" smtClean="0"/>
              <a:t>What is the Disease?</a:t>
            </a:r>
          </a:p>
          <a:p>
            <a:pPr lvl="1"/>
            <a:r>
              <a:rPr lang="en-US" dirty="0" smtClean="0"/>
              <a:t>Epidemiology</a:t>
            </a:r>
          </a:p>
          <a:p>
            <a:pPr lvl="1"/>
            <a:r>
              <a:rPr lang="en-US" dirty="0" smtClean="0"/>
              <a:t>Pathophysiology</a:t>
            </a:r>
          </a:p>
          <a:p>
            <a:pPr lvl="1"/>
            <a:r>
              <a:rPr lang="en-US" dirty="0" smtClean="0"/>
              <a:t>Ulcerative Colitis</a:t>
            </a:r>
          </a:p>
          <a:p>
            <a:pPr lvl="1"/>
            <a:r>
              <a:rPr lang="en-US" dirty="0" smtClean="0"/>
              <a:t>Crohn’s Disease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Ulcerative Colitis Treatment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Mainly medical treatment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3300" y="0"/>
            <a:ext cx="4584700" cy="660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Ulcerative Colitis Treatment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dirty="0" smtClean="0"/>
              <a:t>Mainly medical treatment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Surgical treatment:</a:t>
            </a:r>
          </a:p>
          <a:p>
            <a:pPr lvl="1">
              <a:spcAft>
                <a:spcPts val="1800"/>
              </a:spcAft>
            </a:pPr>
            <a:r>
              <a:rPr lang="en-US" dirty="0" smtClean="0"/>
              <a:t>Failure of medical management</a:t>
            </a:r>
          </a:p>
          <a:p>
            <a:pPr lvl="1">
              <a:spcAft>
                <a:spcPts val="1800"/>
              </a:spcAft>
            </a:pPr>
            <a:r>
              <a:rPr lang="en-US" dirty="0" smtClean="0"/>
              <a:t>Treating complications</a:t>
            </a:r>
          </a:p>
          <a:p>
            <a:pPr lvl="1">
              <a:spcAft>
                <a:spcPts val="1800"/>
              </a:spcAft>
            </a:pPr>
            <a:r>
              <a:rPr lang="en-US" dirty="0" smtClean="0"/>
              <a:t>Prophylaxis for cancer</a:t>
            </a:r>
          </a:p>
          <a:p>
            <a:pPr lvl="1">
              <a:spcAft>
                <a:spcPts val="1800"/>
              </a:spcAft>
            </a:pPr>
            <a:r>
              <a:rPr lang="en-US" dirty="0" smtClean="0"/>
              <a:t>Cure after </a:t>
            </a:r>
            <a:r>
              <a:rPr lang="en-US" dirty="0" err="1" smtClean="0"/>
              <a:t>colectomy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Crohn’s Disease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inflammatory disease that affects any part of the GI tract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Recurring transmural Inflammation of the bowel</a:t>
            </a:r>
            <a:endParaRPr lang="pl-PL" dirty="0" smtClean="0"/>
          </a:p>
          <a:p>
            <a:endParaRPr lang="pl-PL" dirty="0" smtClean="0"/>
          </a:p>
          <a:p>
            <a:r>
              <a:rPr lang="en-US" dirty="0" smtClean="0"/>
              <a:t>About 80% have small bowel involvement, mostly the terminal ileum</a:t>
            </a:r>
            <a:endParaRPr lang="pl-PL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Crohn’s Disease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2400"/>
              </a:spcAft>
            </a:pPr>
            <a:r>
              <a:rPr lang="en-US" dirty="0" smtClean="0"/>
              <a:t>Characterized by skip lesions</a:t>
            </a:r>
          </a:p>
          <a:p>
            <a:pPr lvl="1">
              <a:spcAft>
                <a:spcPts val="2400"/>
              </a:spcAft>
            </a:pPr>
            <a:r>
              <a:rPr lang="pl-PL" dirty="0" smtClean="0"/>
              <a:t>30-40% of patients have small bowel disease alone</a:t>
            </a:r>
          </a:p>
          <a:p>
            <a:pPr lvl="1">
              <a:spcAft>
                <a:spcPts val="2400"/>
              </a:spcAft>
            </a:pPr>
            <a:r>
              <a:rPr lang="pl-PL" dirty="0" smtClean="0"/>
              <a:t>40-55% of patients have both small and large intestines disease</a:t>
            </a:r>
          </a:p>
          <a:p>
            <a:pPr lvl="1">
              <a:spcAft>
                <a:spcPts val="2400"/>
              </a:spcAft>
            </a:pPr>
            <a:r>
              <a:rPr lang="pl-PL" dirty="0" smtClean="0"/>
              <a:t>15-25% of patients have colitis alone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Crohn’s Disease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pl-PL" dirty="0" smtClean="0"/>
              <a:t>Macroscopic Appearance</a:t>
            </a:r>
          </a:p>
          <a:p>
            <a:pPr lvl="1">
              <a:spcAft>
                <a:spcPts val="1800"/>
              </a:spcAft>
            </a:pPr>
            <a:r>
              <a:rPr lang="pl-PL" dirty="0" smtClean="0"/>
              <a:t>Mild disease has aphthus or small superfecial ulcers</a:t>
            </a:r>
          </a:p>
          <a:p>
            <a:pPr lvl="1">
              <a:spcAft>
                <a:spcPts val="1800"/>
              </a:spcAft>
            </a:pPr>
            <a:r>
              <a:rPr lang="pl-PL" dirty="0" smtClean="0"/>
              <a:t>In more severe diseases there is the characteristic cobblestone appearance</a:t>
            </a:r>
          </a:p>
          <a:p>
            <a:pPr lvl="1">
              <a:spcAft>
                <a:spcPts val="1800"/>
              </a:spcAft>
            </a:pPr>
            <a:r>
              <a:rPr lang="pl-PL" dirty="0" smtClean="0"/>
              <a:t>Thickening of the bowel wall with creaping fat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Crohn’s Disease</a:t>
            </a:r>
            <a:endParaRPr lang="en-US" dirty="0"/>
          </a:p>
        </p:txBody>
      </p:sp>
      <p:pic>
        <p:nvPicPr>
          <p:cNvPr id="4" name="Picture 5" descr="Image:CD colit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1678912"/>
            <a:ext cx="5489671" cy="4706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Crohn’s Disease</a:t>
            </a:r>
            <a:endParaRPr lang="en-US" dirty="0"/>
          </a:p>
        </p:txBody>
      </p:sp>
      <p:graphicFrame>
        <p:nvGraphicFramePr>
          <p:cNvPr id="68610" name="Object 2"/>
          <p:cNvGraphicFramePr>
            <a:graphicFrameLocks noChangeAspect="1"/>
          </p:cNvGraphicFramePr>
          <p:nvPr/>
        </p:nvGraphicFramePr>
        <p:xfrm>
          <a:off x="836614" y="1720850"/>
          <a:ext cx="7488484" cy="4900452"/>
        </p:xfrm>
        <a:graphic>
          <a:graphicData uri="http://schemas.openxmlformats.org/presentationml/2006/ole">
            <p:oleObj spid="_x0000_s68610" name="Fotografia Photo Editor" r:id="rId3" imgW="5210902" imgH="3409524" progId="">
              <p:embed/>
            </p:oleObj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crohns_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78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Inflammatory Bowel Disease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IBD phot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7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Inflammatory Bowel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chronic diseases that cause ulceration &amp; inflammation of the intestines</a:t>
            </a:r>
          </a:p>
          <a:p>
            <a:pPr lvl="1"/>
            <a:r>
              <a:rPr lang="en-US" dirty="0" smtClean="0"/>
              <a:t>Ulcerative Colitis </a:t>
            </a:r>
          </a:p>
          <a:p>
            <a:pPr lvl="1"/>
            <a:r>
              <a:rPr lang="en-US" dirty="0" smtClean="0"/>
              <a:t>Crohn's Disease. </a:t>
            </a:r>
            <a:endParaRPr lang="pl-PL" dirty="0" smtClean="0"/>
          </a:p>
          <a:p>
            <a:endParaRPr 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Crohn’s Disease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pl-PL" dirty="0" smtClean="0"/>
              <a:t>Microscopic Appearance</a:t>
            </a:r>
          </a:p>
          <a:p>
            <a:pPr lvl="1">
              <a:spcAft>
                <a:spcPts val="1800"/>
              </a:spcAft>
            </a:pPr>
            <a:r>
              <a:rPr lang="en-US" dirty="0" smtClean="0"/>
              <a:t>Transmural inflammation</a:t>
            </a:r>
          </a:p>
          <a:p>
            <a:pPr lvl="1">
              <a:spcAft>
                <a:spcPts val="1800"/>
              </a:spcAft>
            </a:pPr>
            <a:r>
              <a:rPr lang="en-US" dirty="0" smtClean="0"/>
              <a:t>Focal ulcerations</a:t>
            </a:r>
          </a:p>
          <a:p>
            <a:pPr lvl="1">
              <a:spcAft>
                <a:spcPts val="1800"/>
              </a:spcAft>
            </a:pPr>
            <a:r>
              <a:rPr lang="en-US" dirty="0" smtClean="0"/>
              <a:t>Acute and chronic inflammation</a:t>
            </a:r>
          </a:p>
          <a:p>
            <a:pPr lvl="1">
              <a:spcAft>
                <a:spcPts val="1800"/>
              </a:spcAft>
            </a:pPr>
            <a:r>
              <a:rPr lang="en-US" dirty="0" smtClean="0"/>
              <a:t>Granulomas may be noted in up to 30 percent of patients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Crohn’s Disease Presentation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pl-PL" dirty="0" smtClean="0"/>
              <a:t>The major presentations of CD are:</a:t>
            </a:r>
          </a:p>
          <a:p>
            <a:pPr lvl="1">
              <a:spcAft>
                <a:spcPts val="1200"/>
              </a:spcAft>
            </a:pPr>
            <a:r>
              <a:rPr lang="pl-PL" dirty="0" smtClean="0"/>
              <a:t>Crampy abdominal pain</a:t>
            </a:r>
          </a:p>
          <a:p>
            <a:pPr lvl="1">
              <a:spcAft>
                <a:spcPts val="1200"/>
              </a:spcAft>
            </a:pPr>
            <a:r>
              <a:rPr lang="pl-PL" dirty="0" smtClean="0"/>
              <a:t>Diarrhea</a:t>
            </a:r>
          </a:p>
          <a:p>
            <a:pPr lvl="1">
              <a:spcAft>
                <a:spcPts val="1200"/>
              </a:spcAft>
            </a:pPr>
            <a:r>
              <a:rPr lang="pl-PL" dirty="0" smtClean="0"/>
              <a:t>Weight loss</a:t>
            </a:r>
          </a:p>
          <a:p>
            <a:pPr lvl="1">
              <a:spcAft>
                <a:spcPts val="1200"/>
              </a:spcAft>
            </a:pPr>
            <a:r>
              <a:rPr lang="pl-PL" dirty="0" smtClean="0"/>
              <a:t>Colitis and Perianal disease</a:t>
            </a:r>
          </a:p>
          <a:p>
            <a:pPr lvl="1">
              <a:spcAft>
                <a:spcPts val="1200"/>
              </a:spcAft>
            </a:pPr>
            <a:r>
              <a:rPr lang="pl-PL" dirty="0" smtClean="0"/>
              <a:t>Dudenal Disease</a:t>
            </a:r>
          </a:p>
          <a:p>
            <a:pPr lvl="1">
              <a:spcAft>
                <a:spcPts val="1200"/>
              </a:spcAft>
            </a:pPr>
            <a:endParaRPr lang="pl-PL" dirty="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Crohn’s Disease Complications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pl-PL" dirty="0" smtClean="0"/>
              <a:t>Phlegmons &amp; abcesses</a:t>
            </a:r>
          </a:p>
          <a:p>
            <a:pPr>
              <a:spcAft>
                <a:spcPts val="1200"/>
              </a:spcAft>
            </a:pPr>
            <a:r>
              <a:rPr lang="pl-PL" dirty="0" smtClean="0"/>
              <a:t>Fistulas</a:t>
            </a:r>
          </a:p>
          <a:p>
            <a:pPr>
              <a:spcAft>
                <a:spcPts val="1200"/>
              </a:spcAft>
            </a:pPr>
            <a:r>
              <a:rPr lang="pl-PL" dirty="0" smtClean="0"/>
              <a:t>Stricture</a:t>
            </a:r>
          </a:p>
          <a:p>
            <a:pPr>
              <a:spcAft>
                <a:spcPts val="1200"/>
              </a:spcAft>
            </a:pPr>
            <a:r>
              <a:rPr lang="pl-PL" dirty="0" smtClean="0"/>
              <a:t>Malabsorption</a:t>
            </a:r>
          </a:p>
          <a:p>
            <a:pPr>
              <a:spcAft>
                <a:spcPts val="1200"/>
              </a:spcAft>
            </a:pPr>
            <a:r>
              <a:rPr lang="pl-PL" dirty="0" smtClean="0"/>
              <a:t>Perianal disease</a:t>
            </a:r>
          </a:p>
          <a:p>
            <a:pPr>
              <a:spcAft>
                <a:spcPts val="1200"/>
              </a:spcAft>
            </a:pPr>
            <a:r>
              <a:rPr lang="pl-PL" dirty="0" smtClean="0"/>
              <a:t>Cancer risk</a:t>
            </a:r>
          </a:p>
          <a:p>
            <a:pPr>
              <a:spcAft>
                <a:spcPts val="1200"/>
              </a:spcAft>
            </a:pPr>
            <a:endParaRPr lang="pl-PL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Crohn’s Disease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Extra-intestinal manifestations</a:t>
            </a:r>
          </a:p>
          <a:p>
            <a:pPr lvl="1"/>
            <a:r>
              <a:rPr lang="en-US" dirty="0" smtClean="0"/>
              <a:t>Uveitis and Episcleritis</a:t>
            </a:r>
          </a:p>
          <a:p>
            <a:pPr lvl="1"/>
            <a:r>
              <a:rPr lang="en-US" dirty="0" smtClean="0"/>
              <a:t>Erythema Nodosum and Pyoderma Gangrenosum </a:t>
            </a:r>
          </a:p>
          <a:p>
            <a:pPr lvl="1"/>
            <a:r>
              <a:rPr lang="en-US" dirty="0" smtClean="0"/>
              <a:t>Sclerosing cholangitis</a:t>
            </a:r>
          </a:p>
          <a:p>
            <a:pPr lvl="1"/>
            <a:r>
              <a:rPr lang="en-US" dirty="0" smtClean="0"/>
              <a:t>Renal stones</a:t>
            </a:r>
          </a:p>
          <a:p>
            <a:pPr lvl="1"/>
            <a:r>
              <a:rPr lang="en-US" dirty="0" smtClean="0"/>
              <a:t>Gall stones</a:t>
            </a:r>
          </a:p>
          <a:p>
            <a:pPr lvl="1"/>
            <a:r>
              <a:rPr lang="en-US" dirty="0" smtClean="0"/>
              <a:t>Amyloidosis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Crohn’s Disease Treatment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Mainly medical treatment: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Oral 5-aminosalicylates (sulfasalazine)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Antibiotics (</a:t>
            </a:r>
            <a:r>
              <a:rPr lang="en-US" dirty="0" err="1" smtClean="0"/>
              <a:t>Cipro</a:t>
            </a:r>
            <a:r>
              <a:rPr lang="en-US" dirty="0" smtClean="0"/>
              <a:t>, </a:t>
            </a:r>
            <a:r>
              <a:rPr lang="en-US" dirty="0" err="1" smtClean="0"/>
              <a:t>Metronidazole</a:t>
            </a:r>
            <a:r>
              <a:rPr lang="en-US" dirty="0" smtClean="0"/>
              <a:t>)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Glucocorticoids (Prednisone) 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Immunomodulators (Azathioprine) 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Biologic therapies (infliximab) 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Crohn’s Disease Treatment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Mainly medical treatment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Surgical treatment:</a:t>
            </a:r>
          </a:p>
          <a:p>
            <a:pPr lvl="1">
              <a:spcAft>
                <a:spcPts val="1800"/>
              </a:spcAft>
            </a:pPr>
            <a:r>
              <a:rPr lang="en-US" dirty="0" smtClean="0"/>
              <a:t>Failure of medical management</a:t>
            </a:r>
          </a:p>
          <a:p>
            <a:pPr lvl="1">
              <a:spcAft>
                <a:spcPts val="1800"/>
              </a:spcAft>
            </a:pPr>
            <a:r>
              <a:rPr lang="en-US" dirty="0" smtClean="0"/>
              <a:t>Treating complications</a:t>
            </a:r>
          </a:p>
          <a:p>
            <a:pPr lvl="1">
              <a:spcAft>
                <a:spcPts val="1800"/>
              </a:spcAft>
            </a:pPr>
            <a:r>
              <a:rPr lang="en-US" dirty="0" smtClean="0"/>
              <a:t>Not a Cure</a:t>
            </a:r>
          </a:p>
          <a:p>
            <a:pPr>
              <a:spcAft>
                <a:spcPts val="1200"/>
              </a:spcAft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Inflammatory Bowel Disease</a:t>
            </a:r>
            <a:endParaRPr lang="pl-PL" dirty="0"/>
          </a:p>
        </p:txBody>
      </p:sp>
      <p:graphicFrame>
        <p:nvGraphicFramePr>
          <p:cNvPr id="356392" name="Group 40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827905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-1" charset="2"/>
                        <a:buNone/>
                        <a:tabLst/>
                      </a:pPr>
                      <a:endParaRPr kumimoji="0" lang="pl-PL" sz="2800" b="1" i="1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-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-1" charset="2"/>
                        <a:buNone/>
                        <a:tabLst/>
                      </a:pPr>
                      <a:r>
                        <a:rPr kumimoji="0" lang="pl-PL" sz="2800" b="1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-1" charset="0"/>
                        </a:rPr>
                        <a:t>UC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-1" charset="2"/>
                        <a:buNone/>
                        <a:tabLst/>
                      </a:pPr>
                      <a:r>
                        <a:rPr kumimoji="0" lang="pl-PL" sz="2800" b="1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-1" charset="0"/>
                        </a:rPr>
                        <a:t>Crohn’s disease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-1" charset="2"/>
                        <a:buNone/>
                        <a:tabLst/>
                      </a:pPr>
                      <a:r>
                        <a:rPr kumimoji="0" lang="pl-PL" sz="2800" b="1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-1" charset="0"/>
                        </a:rPr>
                        <a:t>Blood in stool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-1" charset="2"/>
                        <a:buNone/>
                        <a:tabLst/>
                      </a:pPr>
                      <a:r>
                        <a:rPr kumimoji="0" lang="pl-P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-1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-1" charset="2"/>
                        <a:buNone/>
                        <a:tabLst/>
                      </a:pPr>
                      <a:r>
                        <a:rPr kumimoji="0" lang="pl-P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-1" charset="0"/>
                        </a:rPr>
                        <a:t>Occasionally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-1" charset="2"/>
                        <a:buNone/>
                        <a:tabLst/>
                      </a:pPr>
                      <a:r>
                        <a:rPr kumimoji="0" lang="pl-PL" sz="2800" b="1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-1" charset="0"/>
                        </a:rPr>
                        <a:t>Mucus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-1" charset="2"/>
                        <a:buNone/>
                        <a:tabLst/>
                      </a:pPr>
                      <a:r>
                        <a:rPr kumimoji="0" lang="pl-P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-1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-1" charset="2"/>
                        <a:buNone/>
                        <a:tabLst/>
                      </a:pPr>
                      <a:r>
                        <a:rPr kumimoji="0" lang="pl-P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-1" charset="0"/>
                        </a:rPr>
                        <a:t>Occasionally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-1" charset="2"/>
                        <a:buNone/>
                        <a:tabLst/>
                      </a:pPr>
                      <a:r>
                        <a:rPr kumimoji="0" lang="pl-PL" sz="2800" b="1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-1" charset="0"/>
                        </a:rPr>
                        <a:t>Systemic symptoms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-1" charset="2"/>
                        <a:buNone/>
                        <a:tabLst/>
                      </a:pPr>
                      <a:r>
                        <a:rPr kumimoji="0" lang="pl-P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-1" charset="0"/>
                        </a:rPr>
                        <a:t>Occasionally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-1" charset="2"/>
                        <a:buNone/>
                        <a:tabLst/>
                      </a:pPr>
                      <a:r>
                        <a:rPr kumimoji="0" lang="pl-P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-1" charset="0"/>
                        </a:rPr>
                        <a:t>Frequently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-1" charset="2"/>
                        <a:buNone/>
                        <a:tabLst/>
                      </a:pPr>
                      <a:r>
                        <a:rPr kumimoji="0" lang="pl-PL" sz="2800" b="1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-1" charset="0"/>
                        </a:rPr>
                        <a:t>Pain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-1" charset="2"/>
                        <a:buNone/>
                        <a:tabLst/>
                      </a:pPr>
                      <a:r>
                        <a:rPr kumimoji="0" lang="pl-P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-1" charset="0"/>
                        </a:rPr>
                        <a:t>Occasionally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-1" charset="2"/>
                        <a:buNone/>
                        <a:tabLst/>
                      </a:pPr>
                      <a:r>
                        <a:rPr kumimoji="0" lang="pl-P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-1" charset="0"/>
                        </a:rPr>
                        <a:t>Frequently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-1" charset="2"/>
                        <a:buNone/>
                        <a:tabLst/>
                      </a:pPr>
                      <a:r>
                        <a:rPr kumimoji="0" lang="pl-PL" sz="2800" b="1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-1" charset="0"/>
                        </a:rPr>
                        <a:t>Abdominal mass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-1" charset="2"/>
                        <a:buNone/>
                        <a:tabLst/>
                      </a:pPr>
                      <a:r>
                        <a:rPr kumimoji="0" lang="pl-P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-1" charset="0"/>
                        </a:rPr>
                        <a:t>Rarely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-1" charset="2"/>
                        <a:buNone/>
                        <a:tabLst/>
                      </a:pPr>
                      <a:r>
                        <a:rPr kumimoji="0" lang="pl-P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-1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-1" charset="2"/>
                        <a:buNone/>
                        <a:tabLst/>
                      </a:pPr>
                      <a:r>
                        <a:rPr kumimoji="0" lang="pl-PL" sz="2800" b="1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-1" charset="0"/>
                        </a:rPr>
                        <a:t>Perineal disease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-1" charset="2"/>
                        <a:buNone/>
                        <a:tabLst/>
                      </a:pPr>
                      <a:r>
                        <a:rPr kumimoji="0" lang="pl-P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-1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-1" charset="2"/>
                        <a:buNone/>
                        <a:tabLst/>
                      </a:pPr>
                      <a:r>
                        <a:rPr kumimoji="0" lang="pl-P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-1" charset="0"/>
                        </a:rPr>
                        <a:t>Frequently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Inflammatory Bowel Disease</a:t>
            </a:r>
            <a:endParaRPr lang="pl-PL" dirty="0"/>
          </a:p>
        </p:txBody>
      </p:sp>
      <p:graphicFrame>
        <p:nvGraphicFramePr>
          <p:cNvPr id="358444" name="Group 44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5073332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-1" charset="2"/>
                        <a:buNone/>
                        <a:tabLst/>
                      </a:pPr>
                      <a:endParaRPr kumimoji="0" lang="pl-PL" sz="2800" b="1" i="1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-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-1" charset="2"/>
                        <a:buNone/>
                        <a:tabLst/>
                      </a:pPr>
                      <a:r>
                        <a:rPr kumimoji="0" lang="pl-PL" sz="2800" b="1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-1" charset="0"/>
                        </a:rPr>
                        <a:t>UC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-1" charset="2"/>
                        <a:buNone/>
                        <a:tabLst/>
                      </a:pPr>
                      <a:r>
                        <a:rPr kumimoji="0" lang="pl-PL" sz="2800" b="1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-1" charset="0"/>
                        </a:rPr>
                        <a:t>Crohn’s disease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-1" charset="2"/>
                        <a:buNone/>
                        <a:tabLst/>
                      </a:pPr>
                      <a:r>
                        <a:rPr kumimoji="0" lang="pl-PL" sz="2800" b="1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-1" charset="0"/>
                        </a:rPr>
                        <a:t>Fistulas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-1" charset="2"/>
                        <a:buNone/>
                        <a:tabLst/>
                      </a:pPr>
                      <a:r>
                        <a:rPr kumimoji="0" lang="pl-P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-1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-1" charset="2"/>
                        <a:buNone/>
                        <a:tabLst/>
                      </a:pPr>
                      <a:r>
                        <a:rPr kumimoji="0" lang="pl-P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-1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-1" charset="2"/>
                        <a:buNone/>
                        <a:tabLst/>
                      </a:pPr>
                      <a:r>
                        <a:rPr kumimoji="0" lang="pl-PL" sz="2800" b="1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-1" charset="0"/>
                        </a:rPr>
                        <a:t>Small intestine obstruction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-1" charset="2"/>
                        <a:buNone/>
                        <a:tabLst/>
                      </a:pPr>
                      <a:r>
                        <a:rPr kumimoji="0" lang="pl-P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-1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-1" charset="2"/>
                        <a:buNone/>
                        <a:tabLst/>
                      </a:pPr>
                      <a:r>
                        <a:rPr kumimoji="0" lang="pl-P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-1" charset="0"/>
                        </a:rPr>
                        <a:t>Frequently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-1" charset="2"/>
                        <a:buNone/>
                        <a:tabLst/>
                      </a:pPr>
                      <a:r>
                        <a:rPr kumimoji="0" lang="pl-PL" sz="2800" b="1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-1" charset="0"/>
                        </a:rPr>
                        <a:t>Colonic obstruction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-1" charset="2"/>
                        <a:buNone/>
                        <a:tabLst/>
                      </a:pPr>
                      <a:r>
                        <a:rPr kumimoji="0" lang="pl-P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-1" charset="0"/>
                        </a:rPr>
                        <a:t>Rarely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-1" charset="2"/>
                        <a:buNone/>
                        <a:tabLst/>
                      </a:pPr>
                      <a:r>
                        <a:rPr kumimoji="0" lang="pl-P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-1" charset="0"/>
                        </a:rPr>
                        <a:t>Frequently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-1" charset="2"/>
                        <a:buNone/>
                        <a:tabLst/>
                      </a:pPr>
                      <a:r>
                        <a:rPr kumimoji="0" lang="pl-PL" sz="2800" b="1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-1" charset="0"/>
                        </a:rPr>
                        <a:t>Response to antibiotic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-1" charset="2"/>
                        <a:buNone/>
                        <a:tabLst/>
                      </a:pPr>
                      <a:r>
                        <a:rPr kumimoji="0" lang="pl-P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-1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-1" charset="2"/>
                        <a:buNone/>
                        <a:tabLst/>
                      </a:pPr>
                      <a:r>
                        <a:rPr kumimoji="0" lang="pl-P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-1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-1" charset="2"/>
                        <a:buNone/>
                        <a:tabLst/>
                      </a:pPr>
                      <a:r>
                        <a:rPr kumimoji="0" lang="pl-PL" sz="2800" b="1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-1" charset="0"/>
                        </a:rPr>
                        <a:t>Recurrence after surgery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-1" charset="2"/>
                        <a:buNone/>
                        <a:tabLst/>
                      </a:pPr>
                      <a:r>
                        <a:rPr kumimoji="0" lang="pl-P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-1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-1" charset="2"/>
                        <a:buNone/>
                        <a:tabLst/>
                      </a:pPr>
                      <a:r>
                        <a:rPr kumimoji="0" lang="pl-P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-1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Inflammatory Bowel Disease</a:t>
            </a:r>
            <a:endParaRPr lang="pl-PL" dirty="0"/>
          </a:p>
        </p:txBody>
      </p:sp>
      <p:graphicFrame>
        <p:nvGraphicFramePr>
          <p:cNvPr id="360495" name="Group 47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09148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906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-1" charset="2"/>
                        <a:buNone/>
                        <a:tabLst/>
                      </a:pPr>
                      <a:endParaRPr kumimoji="0" lang="pl-PL" sz="28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-1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-1" charset="2"/>
                        <a:buNone/>
                        <a:tabLst/>
                      </a:pPr>
                      <a:r>
                        <a:rPr kumimoji="0" lang="pl-PL" sz="2800" b="1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-1" charset="0"/>
                        </a:rPr>
                        <a:t>UC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-1" charset="2"/>
                        <a:buNone/>
                        <a:tabLst/>
                      </a:pPr>
                      <a:r>
                        <a:rPr kumimoji="0" lang="pl-PL" sz="2800" b="1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-1" charset="0"/>
                        </a:rPr>
                        <a:t>Crohn’s disease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6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-1" charset="2"/>
                        <a:buNone/>
                        <a:tabLst/>
                      </a:pPr>
                      <a:r>
                        <a:rPr kumimoji="0" lang="pl-PL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-1" charset="0"/>
                        </a:rPr>
                        <a:t>Rectal sparing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-1" charset="2"/>
                        <a:buNone/>
                        <a:tabLst/>
                      </a:pPr>
                      <a:r>
                        <a:rPr kumimoji="0" lang="pl-P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-1" charset="0"/>
                        </a:rPr>
                        <a:t>Rarely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-1" charset="2"/>
                        <a:buNone/>
                        <a:tabLst/>
                      </a:pPr>
                      <a:r>
                        <a:rPr kumimoji="0" lang="pl-P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-1" charset="0"/>
                        </a:rPr>
                        <a:t>Frequently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-1" charset="2"/>
                        <a:buNone/>
                        <a:tabLst/>
                      </a:pPr>
                      <a:r>
                        <a:rPr kumimoji="0" lang="pl-PL" sz="2800" b="1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-1" charset="0"/>
                        </a:rPr>
                        <a:t>Continuous disease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-1" charset="2"/>
                        <a:buNone/>
                        <a:tabLst/>
                      </a:pPr>
                      <a:r>
                        <a:rPr kumimoji="0" lang="pl-P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-1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-1" charset="2"/>
                        <a:buNone/>
                        <a:tabLst/>
                      </a:pPr>
                      <a:r>
                        <a:rPr kumimoji="0" lang="pl-P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-1" charset="0"/>
                        </a:rPr>
                        <a:t>Occasionally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6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-1" charset="2"/>
                        <a:buNone/>
                        <a:tabLst/>
                      </a:pPr>
                      <a:r>
                        <a:rPr kumimoji="0" lang="pl-PL" sz="2800" b="1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-1" charset="0"/>
                        </a:rPr>
                        <a:t>„cobblestoning”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-1" charset="2"/>
                        <a:buNone/>
                        <a:tabLst/>
                      </a:pPr>
                      <a:r>
                        <a:rPr kumimoji="0" lang="pl-P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-1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-1" charset="2"/>
                        <a:buNone/>
                        <a:tabLst/>
                      </a:pPr>
                      <a:r>
                        <a:rPr kumimoji="0" lang="pl-P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-1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6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-1" charset="2"/>
                        <a:buNone/>
                        <a:tabLst/>
                      </a:pPr>
                      <a:r>
                        <a:rPr kumimoji="0" lang="pl-PL" sz="2800" b="1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-1" charset="0"/>
                        </a:rPr>
                        <a:t>Granuloma on biopsy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-1" charset="2"/>
                        <a:buNone/>
                        <a:tabLst/>
                      </a:pPr>
                      <a:r>
                        <a:rPr kumimoji="0" lang="pl-PL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-1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-1" charset="2"/>
                        <a:buNone/>
                        <a:tabLst/>
                      </a:pPr>
                      <a:r>
                        <a:rPr kumimoji="0" lang="pl-P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-1" charset="0"/>
                        </a:rPr>
                        <a:t>Occasionally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Inflammatory Bowel Disease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ctr">
              <a:buNone/>
            </a:pPr>
            <a:r>
              <a:rPr lang="en-US" sz="7400" dirty="0" smtClean="0"/>
              <a:t>Questions?</a:t>
            </a:r>
            <a:endParaRPr lang="en-US" sz="7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Inflammatory Bowel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chronic diseases that cause ulceration &amp; inflammation of the intestines</a:t>
            </a:r>
          </a:p>
          <a:p>
            <a:endParaRPr lang="pl-PL" dirty="0" smtClean="0"/>
          </a:p>
          <a:p>
            <a:r>
              <a:rPr lang="en-US" dirty="0" smtClean="0"/>
              <a:t>They have some features in common but there are some important differences</a:t>
            </a:r>
          </a:p>
          <a:p>
            <a:endParaRPr lang="en-US" dirty="0" smtClean="0"/>
          </a:p>
          <a:p>
            <a:r>
              <a:rPr lang="en-US" dirty="0" smtClean="0"/>
              <a:t>20% of patients have clinical picture that falls in between (indeterminate colitis)</a:t>
            </a:r>
          </a:p>
          <a:p>
            <a:endParaRPr lang="pl-PL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sz="4800" dirty="0" smtClean="0"/>
              <a:t>Epidemiology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sz="3200" dirty="0" smtClean="0"/>
              <a:t>Most numbers are North American</a:t>
            </a:r>
          </a:p>
          <a:p>
            <a:pPr>
              <a:spcAft>
                <a:spcPts val="1800"/>
              </a:spcAft>
            </a:pPr>
            <a:r>
              <a:rPr lang="en-US" sz="3200" dirty="0" smtClean="0"/>
              <a:t>Increasingly diagnosed in Saudi Arabia</a:t>
            </a:r>
            <a:endParaRPr lang="en-US" sz="3200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647745"/>
            <a:ext cx="4495800" cy="5903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Pathophysiology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dirty="0" smtClean="0"/>
              <a:t>Unclear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A number of factors may be involved.</a:t>
            </a:r>
          </a:p>
          <a:p>
            <a:pPr lvl="1">
              <a:spcAft>
                <a:spcPts val="1800"/>
              </a:spcAft>
            </a:pPr>
            <a:r>
              <a:rPr lang="en-US" dirty="0" smtClean="0"/>
              <a:t>Host Factors</a:t>
            </a:r>
          </a:p>
          <a:p>
            <a:pPr lvl="1">
              <a:spcAft>
                <a:spcPts val="1800"/>
              </a:spcAft>
            </a:pPr>
            <a:r>
              <a:rPr lang="en-US" dirty="0" smtClean="0"/>
              <a:t>Environmental Factors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Pathophysiology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dirty="0" smtClean="0"/>
              <a:t>Host Factors</a:t>
            </a:r>
          </a:p>
          <a:p>
            <a:pPr lvl="1">
              <a:spcAft>
                <a:spcPts val="1800"/>
              </a:spcAft>
            </a:pPr>
            <a:r>
              <a:rPr lang="en-US" dirty="0" smtClean="0"/>
              <a:t>Genetics (Twins, Relatives, &amp; children)</a:t>
            </a:r>
          </a:p>
          <a:p>
            <a:pPr lvl="1">
              <a:spcAft>
                <a:spcPts val="1800"/>
              </a:spcAft>
            </a:pPr>
            <a:r>
              <a:rPr lang="en-US" dirty="0" smtClean="0"/>
              <a:t>Obesity</a:t>
            </a:r>
          </a:p>
          <a:p>
            <a:pPr lvl="1">
              <a:spcAft>
                <a:spcPts val="1800"/>
              </a:spcAft>
            </a:pPr>
            <a:r>
              <a:rPr lang="en-US" dirty="0" smtClean="0"/>
              <a:t>Appendectomy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Pathophysiology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dirty="0" smtClean="0"/>
              <a:t>Environmental Factors</a:t>
            </a:r>
          </a:p>
          <a:p>
            <a:pPr lvl="1">
              <a:spcAft>
                <a:spcPts val="1800"/>
              </a:spcAft>
            </a:pPr>
            <a:r>
              <a:rPr lang="en-US" dirty="0" smtClean="0"/>
              <a:t>Smoking (Crohn’s Vs Ulcerative)</a:t>
            </a:r>
          </a:p>
          <a:p>
            <a:pPr lvl="1">
              <a:spcAft>
                <a:spcPts val="1800"/>
              </a:spcAft>
            </a:pPr>
            <a:r>
              <a:rPr lang="en-US" dirty="0" smtClean="0"/>
              <a:t>Infection</a:t>
            </a:r>
          </a:p>
          <a:p>
            <a:pPr lvl="1">
              <a:spcAft>
                <a:spcPts val="1800"/>
              </a:spcAft>
            </a:pPr>
            <a:r>
              <a:rPr lang="en-US" dirty="0" smtClean="0"/>
              <a:t>Oral Contraception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Pathophysiology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Current Theory:</a:t>
            </a:r>
          </a:p>
          <a:p>
            <a:pPr>
              <a:lnSpc>
                <a:spcPct val="90000"/>
              </a:lnSpc>
              <a:buNone/>
            </a:pPr>
            <a:endParaRPr lang="en-US" dirty="0" smtClean="0"/>
          </a:p>
          <a:p>
            <a:pPr algn="ctr">
              <a:lnSpc>
                <a:spcPct val="90000"/>
              </a:lnSpc>
              <a:buNone/>
            </a:pPr>
            <a:r>
              <a:rPr lang="en-US" dirty="0" smtClean="0"/>
              <a:t>There is a genetic defect that affects the immune system, so that it attacks the bowel wall in response to stimulation by an offending antigen, like</a:t>
            </a:r>
            <a:r>
              <a:rPr lang="pl-PL" dirty="0" smtClean="0"/>
              <a:t> a </a:t>
            </a:r>
            <a:r>
              <a:rPr lang="en-US" dirty="0" smtClean="0"/>
              <a:t>bacteria, a virus, or a protein in the food</a:t>
            </a:r>
            <a:endParaRPr lang="pl-PL" dirty="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154</TotalTime>
  <Words>735</Words>
  <Application>Microsoft Macintosh PowerPoint</Application>
  <PresentationFormat>On-screen Show (4:3)</PresentationFormat>
  <Paragraphs>219</Paragraphs>
  <Slides>39</Slides>
  <Notes>10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Module</vt:lpstr>
      <vt:lpstr>Fotografia Photo Editor</vt:lpstr>
      <vt:lpstr>Inflammatory Bowel Disease</vt:lpstr>
      <vt:lpstr>Inflammatory Bowel Disease</vt:lpstr>
      <vt:lpstr>Inflammatory Bowel Disease</vt:lpstr>
      <vt:lpstr>Inflammatory Bowel Disease</vt:lpstr>
      <vt:lpstr>Epidemiology</vt:lpstr>
      <vt:lpstr>Pathophysiology</vt:lpstr>
      <vt:lpstr>Pathophysiology</vt:lpstr>
      <vt:lpstr>Pathophysiology</vt:lpstr>
      <vt:lpstr>Pathophysiology</vt:lpstr>
      <vt:lpstr>Ulcerative Colitis</vt:lpstr>
      <vt:lpstr>Ulcerative Colitis</vt:lpstr>
      <vt:lpstr>Ulcerative Colitis</vt:lpstr>
      <vt:lpstr>Ulcerative Colitis</vt:lpstr>
      <vt:lpstr>Ulcerative Colitis</vt:lpstr>
      <vt:lpstr>Ulcerative Colitis</vt:lpstr>
      <vt:lpstr>Ulcerative Colitis</vt:lpstr>
      <vt:lpstr>Ulcerative Colitis Presentation</vt:lpstr>
      <vt:lpstr>Ulcerative Colitis Complications</vt:lpstr>
      <vt:lpstr>Ulcerative Colitis</vt:lpstr>
      <vt:lpstr>Ulcerative Colitis Treatment</vt:lpstr>
      <vt:lpstr>Slide 21</vt:lpstr>
      <vt:lpstr>Ulcerative Colitis Treatment</vt:lpstr>
      <vt:lpstr>Crohn’s Disease</vt:lpstr>
      <vt:lpstr>Crohn’s Disease</vt:lpstr>
      <vt:lpstr>Crohn’s Disease</vt:lpstr>
      <vt:lpstr>Crohn’s Disease</vt:lpstr>
      <vt:lpstr>Crohn’s Disease</vt:lpstr>
      <vt:lpstr>Slide 28</vt:lpstr>
      <vt:lpstr>Inflammatory Bowel Disease</vt:lpstr>
      <vt:lpstr>Crohn’s Disease</vt:lpstr>
      <vt:lpstr>Crohn’s Disease Presentation</vt:lpstr>
      <vt:lpstr>Crohn’s Disease Complications</vt:lpstr>
      <vt:lpstr>Crohn’s Disease </vt:lpstr>
      <vt:lpstr>Crohn’s Disease Treatment</vt:lpstr>
      <vt:lpstr>Crohn’s Disease Treatment</vt:lpstr>
      <vt:lpstr>Inflammatory Bowel Disease</vt:lpstr>
      <vt:lpstr>Inflammatory Bowel Disease</vt:lpstr>
      <vt:lpstr>Inflammatory Bowel Disease</vt:lpstr>
      <vt:lpstr>Inflammatory Bowel Disease</vt:lpstr>
    </vt:vector>
  </TitlesOfParts>
  <Company/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Inflammatory Bowel Disease</dc:title>
  <dc:creator>Thamer Nouh</dc:creator>
  <cp:lastModifiedBy>User</cp:lastModifiedBy>
  <cp:revision>19</cp:revision>
  <dcterms:created xsi:type="dcterms:W3CDTF">2013-11-27T14:35:05Z</dcterms:created>
  <dcterms:modified xsi:type="dcterms:W3CDTF">2013-11-27T14:38:56Z</dcterms:modified>
</cp:coreProperties>
</file>