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3"/>
  </p:notesMasterIdLst>
  <p:sldIdLst>
    <p:sldId id="256" r:id="rId2"/>
    <p:sldId id="258" r:id="rId3"/>
    <p:sldId id="341" r:id="rId4"/>
    <p:sldId id="259" r:id="rId5"/>
    <p:sldId id="342" r:id="rId6"/>
    <p:sldId id="330" r:id="rId7"/>
    <p:sldId id="331" r:id="rId8"/>
    <p:sldId id="340" r:id="rId9"/>
    <p:sldId id="332" r:id="rId10"/>
    <p:sldId id="343" r:id="rId11"/>
    <p:sldId id="344" r:id="rId12"/>
    <p:sldId id="335" r:id="rId13"/>
    <p:sldId id="345" r:id="rId14"/>
    <p:sldId id="336" r:id="rId15"/>
    <p:sldId id="346" r:id="rId16"/>
    <p:sldId id="347" r:id="rId17"/>
    <p:sldId id="337" r:id="rId18"/>
    <p:sldId id="338" r:id="rId19"/>
    <p:sldId id="348" r:id="rId20"/>
    <p:sldId id="349" r:id="rId21"/>
    <p:sldId id="350" r:id="rId22"/>
    <p:sldId id="351" r:id="rId23"/>
    <p:sldId id="352" r:id="rId24"/>
    <p:sldId id="353" r:id="rId25"/>
    <p:sldId id="339" r:id="rId26"/>
    <p:sldId id="334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3" r:id="rId76"/>
    <p:sldId id="405" r:id="rId77"/>
    <p:sldId id="406" r:id="rId78"/>
    <p:sldId id="407" r:id="rId79"/>
    <p:sldId id="408" r:id="rId80"/>
    <p:sldId id="409" r:id="rId81"/>
    <p:sldId id="411" r:id="rId82"/>
    <p:sldId id="413" r:id="rId83"/>
    <p:sldId id="415" r:id="rId84"/>
    <p:sldId id="416" r:id="rId85"/>
    <p:sldId id="417" r:id="rId86"/>
    <p:sldId id="418" r:id="rId87"/>
    <p:sldId id="419" r:id="rId88"/>
    <p:sldId id="420" r:id="rId89"/>
    <p:sldId id="421" r:id="rId90"/>
    <p:sldId id="422" r:id="rId91"/>
    <p:sldId id="423" r:id="rId92"/>
    <p:sldId id="424" r:id="rId93"/>
    <p:sldId id="425" r:id="rId94"/>
    <p:sldId id="426" r:id="rId95"/>
    <p:sldId id="427" r:id="rId96"/>
    <p:sldId id="428" r:id="rId97"/>
    <p:sldId id="429" r:id="rId98"/>
    <p:sldId id="430" r:id="rId99"/>
    <p:sldId id="431" r:id="rId100"/>
    <p:sldId id="432" r:id="rId101"/>
    <p:sldId id="433" r:id="rId10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2-17T14:53:39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19558 13875</inkml:trace>
  <inkml:trace contextRef="#ctx0" brushRef="#br0" timeOffset="2093.1197">21495 14986,'95'127,"1"-32,-1 1,-32-33,33 32,-1 1,0-65,-31 33,31 31,-32-31,1 31,-1 0,1-31,-64-33</inkml:trace>
  <inkml:trace contextRef="#ctx0" brushRef="#br0" timeOffset="6853.392">22670 15939</inkml:trace>
  <inkml:trace contextRef="#ctx0" brushRef="#br0" timeOffset="8400.4805">23051 16161</inkml:trace>
  <inkml:trace contextRef="#ctx0" brushRef="#br0" timeOffset="8758.5008">23051 16161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0D0DE8-52BB-4B78-9E8C-3584B9581AC5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4B4C2E-2F71-4B57-B967-1F572CA2EC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3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4C2E-2F71-4B57-B967-1F572CA2EC2E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7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68686B-EE6B-44E4-AC0E-E8F9BD7E61EA}" type="datetimeFigureOut">
              <a:rPr lang="ar-SA" smtClean="0"/>
              <a:t>18/04/1435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B333D6-9FB0-4476-B107-EDBD4D4DD4AA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Breast disease</a:t>
            </a:r>
            <a:endParaRPr lang="ar-SA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Dr.Amal</a:t>
            </a:r>
            <a:r>
              <a:rPr lang="en-US" smtClean="0"/>
              <a:t> Al-Abdulkareem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9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Anatomy of the Breast</a:t>
            </a:r>
            <a:endParaRPr lang="en-US" dirty="0"/>
          </a:p>
        </p:txBody>
      </p:sp>
      <p:pic>
        <p:nvPicPr>
          <p:cNvPr id="5122" name="Picture 2" descr="E:\Pictures\Cap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20680" cy="48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Treat cause if present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Follow-up 6 months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Pathologic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Biopsy and excise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4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61"/>
            <a:ext cx="9144000" cy="68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507288" cy="406108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Cooper’s Ligaments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-Suspensor ligaments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Extending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breast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muscle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Benign or malignant lesions may affect these  ligament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Skin retraction or dimpling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  <a:endParaRPr lang="ar-S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 and  retro-mammary  fat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 of  breast.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fat beneath areola  and  nipple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Major/Minor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Serratus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55" y="1628800"/>
            <a:ext cx="5112568" cy="4248512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drain  towards  axilla.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 lymphatic  nodes  drain  skin 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 lymphatic  nodes  drain  mammary lobules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E:\Pictures\Cap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17" y="2132856"/>
            <a:ext cx="3941283" cy="3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Drainage of Breast</a:t>
            </a:r>
            <a:endParaRPr lang="en-US" dirty="0"/>
          </a:p>
        </p:txBody>
      </p:sp>
      <p:pic>
        <p:nvPicPr>
          <p:cNvPr id="7170" name="Picture 2" descr="E:\Pictures\Captur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0112"/>
            <a:ext cx="8017224" cy="47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Axillary Nodes</a:t>
            </a:r>
            <a:endParaRPr lang="en-US" dirty="0"/>
          </a:p>
        </p:txBody>
      </p:sp>
      <p:pic>
        <p:nvPicPr>
          <p:cNvPr id="8194" name="Picture 2" descr="E:\Pictures\Captur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4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ALL nodes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From distal arm to under arm with deep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Supraclavicular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deep in the chest or abdomen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Shelf in the lower curve of each breast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Variations of Breast</a:t>
            </a:r>
            <a:endParaRPr lang="ar-SA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 breast  tissue.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Supernumerary  nipples.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Asymmetry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Milk Lines</a:t>
            </a:r>
            <a:br>
              <a:rPr lang="en-US" sz="2800" dirty="0" smtClean="0"/>
            </a:br>
            <a:r>
              <a:rPr lang="en-US" sz="2800" dirty="0" smtClean="0"/>
              <a:t>Sites of Accessory Nipples and Breasts</a:t>
            </a:r>
            <a:endParaRPr lang="en-US" sz="2800" dirty="0"/>
          </a:p>
        </p:txBody>
      </p:sp>
      <p:pic>
        <p:nvPicPr>
          <p:cNvPr id="9218" name="Picture 2" descr="E:\Pictures\Cap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8308"/>
            <a:ext cx="2736304" cy="49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Modified Sebaceous Glands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border </a:t>
            </a:r>
          </a:p>
          <a:p>
            <a:pPr marL="137160" indent="0" algn="l" rtl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Collar bone.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border.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7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rib.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Border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of sternum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border </a:t>
            </a:r>
          </a:p>
          <a:p>
            <a:pPr marL="137160" indent="0" algn="l" rtl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Mid-axillary line.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Pictures\Breast Disease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099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Beast Tissue</a:t>
            </a:r>
            <a:endParaRPr lang="en-US" dirty="0"/>
          </a:p>
        </p:txBody>
      </p:sp>
      <p:pic>
        <p:nvPicPr>
          <p:cNvPr id="10242" name="Picture 2" descr="E:\Pictures\Capt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104456" cy="49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8724" y="2027905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Tissue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387" y="30387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Nipple</a:t>
            </a:r>
            <a:endParaRPr lang="en-US" dirty="0"/>
          </a:p>
        </p:txBody>
      </p:sp>
      <p:pic>
        <p:nvPicPr>
          <p:cNvPr id="11266" name="Picture 2" descr="E:\Pictures\Cap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578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Accessory Nipple and Bilateral Accessory Breasts</a:t>
            </a:r>
            <a:endParaRPr lang="en-US" dirty="0"/>
          </a:p>
        </p:txBody>
      </p:sp>
      <p:pic>
        <p:nvPicPr>
          <p:cNvPr id="12291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3434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Pictures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2521"/>
            <a:ext cx="2401267" cy="35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499553" flipV="1">
            <a:off x="5577278" y="4964338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94481" flipV="1">
            <a:off x="6140101" y="4946107"/>
            <a:ext cx="51554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with Two Nipples</a:t>
            </a:r>
            <a:endParaRPr lang="en-US" dirty="0"/>
          </a:p>
        </p:txBody>
      </p:sp>
      <p:pic>
        <p:nvPicPr>
          <p:cNvPr id="13315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2010"/>
            <a:ext cx="6264696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Hair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528996" cy="3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Breast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estrogen and progesterone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Growth and appearance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Milk-producing system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Lobes and alveoli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Alveolar cells become secretory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is common.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9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5363" name="Picture 3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6563"/>
            <a:ext cx="63001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Asymmetry</a:t>
            </a:r>
            <a:endParaRPr lang="ar-SA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2186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92896"/>
            <a:ext cx="7571184" cy="3816464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- 3-7 days prior to menses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Engorgement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nodularity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Retained fluid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Mastalgia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164" y="1844823"/>
            <a:ext cx="17604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76872"/>
            <a:ext cx="6779096" cy="3672448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displaces connective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size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prominent and darker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vascularization increases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Colostrum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Tanner Stage V with birth</a:t>
            </a:r>
          </a:p>
          <a:p>
            <a:pPr marL="137160" indent="0" algn="l" rtl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89584"/>
            <a:ext cx="45801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and lactation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040880" y="4995000"/>
              <a:ext cx="1257840" cy="823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1520" y="4985640"/>
                <a:ext cx="127656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Breast Divisions</a:t>
            </a:r>
            <a:br>
              <a:rPr lang="en-US" dirty="0" smtClean="0"/>
            </a:br>
            <a:r>
              <a:rPr lang="en-US" dirty="0" smtClean="0"/>
              <a:t>5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Four Quadrants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 By horizontal and vertical lines.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Tail of Spence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/>
              <a:t>Majority</a:t>
            </a:r>
            <a:r>
              <a:rPr lang="en-US" dirty="0" smtClean="0"/>
              <a:t> of benign or malignant </a:t>
            </a:r>
            <a:r>
              <a:rPr lang="en-US" dirty="0"/>
              <a:t>t</a:t>
            </a:r>
            <a:r>
              <a:rPr lang="en-US" dirty="0" smtClean="0"/>
              <a:t>umors in the Upper Outer Quadrant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</a:t>
            </a:r>
            <a:r>
              <a:rPr lang="en-US" dirty="0" smtClean="0"/>
              <a:t>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14518"/>
            <a:ext cx="6563072" cy="4032488"/>
          </a:xfrm>
        </p:spPr>
        <p:txBody>
          <a:bodyPr>
            <a:normAutofit lnSpcReduction="10000"/>
          </a:bodyPr>
          <a:lstStyle/>
          <a:p>
            <a:pPr marL="137160" indent="0" algn="l" rtl="0">
              <a:buClr>
                <a:schemeClr val="accent5"/>
              </a:buCl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Perimenopause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glandular tissue</a:t>
            </a:r>
          </a:p>
          <a:p>
            <a:pPr marL="137160" indent="0" algn="l" rtl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Loss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lobular and alveolar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elongate, pendulous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Infra-mammary ridge thickens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Suspensory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relax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 “grainy”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4325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4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ea typeface="Adobe Fangsong Std R" pitchFamily="18" charset="-128"/>
                <a:cs typeface="Aharoni" pitchFamily="2" charset="-79"/>
              </a:rPr>
              <a:t>Clinical Breast Exam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ea typeface="Adobe Fangsong Std R" pitchFamily="18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37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Breast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 Both Breasts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Arms at sides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Arms over head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Arms on hips with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valsalva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Leaning forward</a:t>
            </a:r>
          </a:p>
        </p:txBody>
      </p:sp>
    </p:spTree>
    <p:extLst>
      <p:ext uri="{BB962C8B-B14F-4D97-AF65-F5344CB8AC3E}">
        <p14:creationId xmlns:p14="http://schemas.microsoft.com/office/powerpoint/2010/main" val="3856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Both Breasts</a:t>
            </a:r>
            <a:endParaRPr lang="en-US" dirty="0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3791"/>
            <a:ext cx="5186883" cy="5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and Change in Contour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204864"/>
            <a:ext cx="8988872" cy="28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19668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Dimpling due to</a:t>
            </a:r>
            <a:br>
              <a:rPr lang="en-US" sz="2400" dirty="0" smtClean="0"/>
            </a:br>
            <a:r>
              <a:rPr lang="en-US" sz="2400" dirty="0" smtClean="0"/>
              <a:t>Carcinoma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288842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Change in contour</a:t>
            </a:r>
            <a:br>
              <a:rPr lang="en-US" sz="2400" dirty="0" smtClean="0"/>
            </a:br>
            <a:r>
              <a:rPr lang="en-US" sz="2400" dirty="0" smtClean="0"/>
              <a:t>due to carcinoma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 Both Breasts Involution Due to Aging</a:t>
            </a:r>
            <a:endParaRPr lang="en-US" dirty="0"/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200275"/>
            <a:ext cx="5778648" cy="39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Breast Infection</a:t>
            </a:r>
            <a:endParaRPr lang="en-US" dirty="0"/>
          </a:p>
        </p:txBody>
      </p:sp>
      <p:pic>
        <p:nvPicPr>
          <p:cNvPr id="2048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1926"/>
            <a:ext cx="70057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Dimpling</a:t>
            </a:r>
            <a:br>
              <a:rPr lang="en-US" dirty="0" smtClean="0"/>
            </a:br>
            <a:r>
              <a:rPr lang="en-US" dirty="0" smtClean="0"/>
              <a:t>Previous Breast Surgery</a:t>
            </a:r>
            <a:endParaRPr lang="en-US" dirty="0"/>
          </a:p>
        </p:txBody>
      </p:sp>
      <p:pic>
        <p:nvPicPr>
          <p:cNvPr id="2150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19713" cy="51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Nipple Since Puberty</a:t>
            </a:r>
            <a:endParaRPr lang="en-US" dirty="0"/>
          </a:p>
        </p:txBody>
      </p:sp>
      <p:pic>
        <p:nvPicPr>
          <p:cNvPr id="2253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05" y="1772816"/>
            <a:ext cx="5860628" cy="49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Breast Exam</a:t>
            </a:r>
            <a:br>
              <a:rPr lang="en-US" dirty="0" smtClean="0"/>
            </a:br>
            <a:r>
              <a:rPr lang="en-US" dirty="0" smtClean="0"/>
              <a:t>Palpate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Sitting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arm in your hand and palpate axilla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-Her arm should be relaxed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supra-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infra-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clavicular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Anatomy of the Breast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589023" y="1712031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-Pigmented, Cylindrical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-4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inter-costal space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* at age 18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Areola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-Pigmented area surrounding  nipple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 of Montgomery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-Sebaceous glands within the areola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-Lubricate nipple during lactation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Palpate Axilla and </a:t>
            </a:r>
            <a:r>
              <a:rPr lang="en-US" dirty="0"/>
              <a:t>C</a:t>
            </a:r>
            <a:r>
              <a:rPr lang="en-US" dirty="0" smtClean="0"/>
              <a:t>lavicular Nodes</a:t>
            </a:r>
            <a:endParaRPr lang="en-US" dirty="0"/>
          </a:p>
        </p:txBody>
      </p:sp>
      <p:pic>
        <p:nvPicPr>
          <p:cNvPr id="2355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3" y="2012685"/>
            <a:ext cx="7276033" cy="45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Breast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supine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pad under shoulder to flatten breast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arm over head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finding? Check the other breast!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Breast Exam</a:t>
            </a:r>
            <a:br>
              <a:rPr lang="en-US" dirty="0"/>
            </a:br>
            <a:r>
              <a:rPr lang="en-US" dirty="0"/>
              <a:t>Palpate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preferred patter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with pads of three fingers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Palpate in circular fashion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 through all layers of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any discharge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8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Palpation</a:t>
            </a:r>
            <a:endParaRPr lang="en-US" dirty="0"/>
          </a:p>
        </p:txBody>
      </p:sp>
      <p:pic>
        <p:nvPicPr>
          <p:cNvPr id="2457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20680" cy="46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Galactorrhea</a:t>
            </a:r>
            <a:endParaRPr lang="en-US" dirty="0"/>
          </a:p>
        </p:txBody>
      </p:sp>
      <p:pic>
        <p:nvPicPr>
          <p:cNvPr id="2560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9289"/>
            <a:ext cx="7056784" cy="47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Secretions in Normal Breast Lobule</a:t>
            </a:r>
            <a:endParaRPr lang="en-US" dirty="0"/>
          </a:p>
        </p:txBody>
      </p:sp>
      <p:pic>
        <p:nvPicPr>
          <p:cNvPr id="2662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2" y="1578744"/>
            <a:ext cx="7200800" cy="47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266429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Common Benign Breast Disorders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Benign Breast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 rtl="0">
              <a:buClr>
                <a:schemeClr val="accent5"/>
              </a:buCl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Fibroadenoma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papilloma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Mammary duct ectasia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Mastitis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necrosis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Phylloides tumor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gynecomastia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Fibrocystic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Lumpy, bumpy breasts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50-80% of all menstruating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30-50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- 10% in women less than 21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hormonal changes prior to menses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to breast cancer doubtful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Mobile cysts with well-defined margins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Singular or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May be symmetrical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dirty="0" smtClean="0"/>
              <a:t>Upper outer quadrant or lower breast border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Montgomery’s Tubercles</a:t>
            </a:r>
            <a:endParaRPr lang="en-US" dirty="0"/>
          </a:p>
        </p:txBody>
      </p:sp>
      <p:pic>
        <p:nvPicPr>
          <p:cNvPr id="4098" name="Picture 2" descr="E:\Pictures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7564"/>
            <a:ext cx="5939319" cy="38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8910" y="2060848"/>
            <a:ext cx="205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and tenderness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Cysts may appear quickly and decrease in size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Lasts half of a menstrual cycle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 after menopause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-If no HRT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Aspirate cyst fluid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for questionable cysts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based on symptoms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Reassure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‘’Atypical Hyperplasia’’ on pathology report indicates increased risk of breast cancer</a:t>
            </a:r>
          </a:p>
        </p:txBody>
      </p:sp>
    </p:spTree>
    <p:extLst>
      <p:ext uri="{BB962C8B-B14F-4D97-AF65-F5344CB8AC3E}">
        <p14:creationId xmlns:p14="http://schemas.microsoft.com/office/powerpoint/2010/main" val="931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Methylxantines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(coffee, chocolate)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May take 6 months for relief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heat/cold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bra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Low-Sodium diet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Antioxidant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Do not take more than 1200/day</a:t>
            </a:r>
          </a:p>
        </p:txBody>
      </p:sp>
    </p:spTree>
    <p:extLst>
      <p:ext uri="{BB962C8B-B14F-4D97-AF65-F5344CB8AC3E}">
        <p14:creationId xmlns:p14="http://schemas.microsoft.com/office/powerpoint/2010/main" val="22314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for Mastalgia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NSAIDS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Monophasic oral contraceptive pills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Spirinolactone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4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for Mastalgia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Dopamine Agonists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Bromocriptine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or former use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Danazol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Tamoxifen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GnRH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agonist 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Luprolide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89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Fibroadenoma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most common breast condition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in black women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teens to early adulthood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after menopause</a:t>
            </a:r>
          </a:p>
        </p:txBody>
      </p:sp>
    </p:spTree>
    <p:extLst>
      <p:ext uri="{BB962C8B-B14F-4D97-AF65-F5344CB8AC3E}">
        <p14:creationId xmlns:p14="http://schemas.microsoft.com/office/powerpoint/2010/main" val="2958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Firm, rubbery, round, mobile mass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Painless, non-tender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- 15-20% are multiple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circumscribed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Upper-outer quadrant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 cm or larger</a:t>
            </a:r>
          </a:p>
        </p:txBody>
      </p:sp>
    </p:spTree>
    <p:extLst>
      <p:ext uri="{BB962C8B-B14F-4D97-AF65-F5344CB8AC3E}">
        <p14:creationId xmlns:p14="http://schemas.microsoft.com/office/powerpoint/2010/main" val="31914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Mammogram</a:t>
            </a:r>
            <a:br>
              <a:rPr lang="en-US" sz="3600" dirty="0" smtClean="0"/>
            </a:br>
            <a:r>
              <a:rPr lang="en-US" sz="3600" dirty="0" smtClean="0"/>
              <a:t>Multiple Calcified </a:t>
            </a:r>
            <a:r>
              <a:rPr lang="en-US" sz="3600" dirty="0" err="1" smtClean="0"/>
              <a:t>Fibroadenomas</a:t>
            </a:r>
            <a:endParaRPr lang="en-US" sz="3600" dirty="0"/>
          </a:p>
        </p:txBody>
      </p:sp>
      <p:pic>
        <p:nvPicPr>
          <p:cNvPr id="276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82" y="1700808"/>
            <a:ext cx="6912768" cy="4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follow-up</a:t>
            </a:r>
          </a:p>
        </p:txBody>
      </p:sp>
    </p:spTree>
    <p:extLst>
      <p:ext uri="{BB962C8B-B14F-4D97-AF65-F5344CB8AC3E}">
        <p14:creationId xmlns:p14="http://schemas.microsoft.com/office/powerpoint/2010/main" val="35051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Slow-growing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Overgrowth of ductal epithelial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not palpable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Cauliflower-like lesion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involved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of bloody nipple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40-50 years of age</a:t>
            </a:r>
          </a:p>
        </p:txBody>
      </p:sp>
    </p:spTree>
    <p:extLst>
      <p:ext uri="{BB962C8B-B14F-4D97-AF65-F5344CB8AC3E}">
        <p14:creationId xmlns:p14="http://schemas.microsoft.com/office/powerpoint/2010/main" val="14630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792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GLANDULER TISSUE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4968552"/>
          </a:xfrm>
        </p:spPr>
        <p:txBody>
          <a:bodyPr>
            <a:noAutofit/>
          </a:bodyPr>
          <a:lstStyle/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 Lobes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-Radiate around nipple and under areola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20-40 lobules</a:t>
            </a:r>
          </a:p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Lobules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Alveoli cells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acini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Milk producing cells</a:t>
            </a:r>
          </a:p>
          <a:p>
            <a:pPr marL="457200" indent="-457200"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Lactiferous ducts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Drain milk into nipples</a:t>
            </a:r>
          </a:p>
        </p:txBody>
      </p:sp>
    </p:spTree>
    <p:extLst>
      <p:ext uri="{BB962C8B-B14F-4D97-AF65-F5344CB8AC3E}">
        <p14:creationId xmlns:p14="http://schemas.microsoft.com/office/powerpoint/2010/main" val="42258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Watery, serous,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bloody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unilateral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from single duct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Pressure elicits discharge from single duct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no mass palpated</a:t>
            </a:r>
          </a:p>
        </p:txBody>
      </p:sp>
    </p:spTree>
    <p:extLst>
      <p:ext uri="{BB962C8B-B14F-4D97-AF65-F5344CB8AC3E}">
        <p14:creationId xmlns:p14="http://schemas.microsoft.com/office/powerpoint/2010/main" val="16889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Breast Discharge</a:t>
            </a:r>
            <a:endParaRPr lang="en-US" dirty="0"/>
          </a:p>
        </p:txBody>
      </p:sp>
      <p:pic>
        <p:nvPicPr>
          <p:cNvPr id="286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8336"/>
            <a:ext cx="7344816" cy="43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Ductogram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 of involved duct</a:t>
            </a:r>
          </a:p>
        </p:txBody>
      </p:sp>
    </p:spTree>
    <p:extLst>
      <p:ext uri="{BB962C8B-B14F-4D97-AF65-F5344CB8AC3E}">
        <p14:creationId xmlns:p14="http://schemas.microsoft.com/office/powerpoint/2010/main" val="1411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Intraductal Papilloma</a:t>
            </a:r>
            <a:endParaRPr lang="en-US" dirty="0"/>
          </a:p>
        </p:txBody>
      </p:sp>
      <p:pic>
        <p:nvPicPr>
          <p:cNvPr id="296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3" y="1844824"/>
            <a:ext cx="7175693" cy="40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Duct Ectasia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and dilation of sub-areolar ducts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result in palpable mass because of ductal</a:t>
            </a:r>
          </a:p>
          <a:p>
            <a:pPr marL="137160" indent="0" algn="l" rtl="0">
              <a:buClr>
                <a:schemeClr val="accent5"/>
              </a:buCl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incidence after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menopause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Unclear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Ducts become distended with cellular debris causing obstruction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l" rtl="0">
              <a:buClr>
                <a:schemeClr val="accent5"/>
              </a:buClr>
              <a:buNone/>
            </a:pPr>
            <a:endParaRPr lang="en-US" dirty="0"/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Mammary Duct </a:t>
            </a:r>
            <a:r>
              <a:rPr lang="en-US" dirty="0" smtClean="0"/>
              <a:t>Ectasia versus 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96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slit-like nipple characteristic of mammary duct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eclasia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breast </a:t>
            </a:r>
            <a:r>
              <a:rPr lang="en-US" dirty="0" smtClean="0"/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retraction from carcinoma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67959" cy="20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Multi-colored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Thick, pasty (like toothpaste)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White, green, greenish-brown 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serosanguinous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Intermittent, no pattern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Bilaterally from multiple ducts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itching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or pulling (burning) sensation</a:t>
            </a:r>
          </a:p>
        </p:txBody>
      </p:sp>
    </p:spTree>
    <p:extLst>
      <p:ext uri="{BB962C8B-B14F-4D97-AF65-F5344CB8AC3E}">
        <p14:creationId xmlns:p14="http://schemas.microsoft.com/office/powerpoint/2010/main" val="29336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Dried Secretions from Mammary Duct Ectasia</a:t>
            </a:r>
            <a:endParaRPr lang="en-US" dirty="0"/>
          </a:p>
        </p:txBody>
      </p:sp>
      <p:pic>
        <p:nvPicPr>
          <p:cNvPr id="317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Breast Discharge</a:t>
            </a:r>
            <a:br>
              <a:rPr lang="en-US" dirty="0" smtClean="0"/>
            </a:br>
            <a:r>
              <a:rPr lang="en-US" dirty="0" smtClean="0"/>
              <a:t>Duct Ectasia</a:t>
            </a:r>
            <a:endParaRPr lang="en-US" dirty="0"/>
          </a:p>
        </p:txBody>
      </p:sp>
      <p:pic>
        <p:nvPicPr>
          <p:cNvPr id="327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79630" cy="4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Multi-colored </a:t>
            </a:r>
            <a:r>
              <a:rPr lang="en-US" smtClean="0"/>
              <a:t>Breast Discharge</a:t>
            </a:r>
            <a:endParaRPr lang="en-US"/>
          </a:p>
        </p:txBody>
      </p:sp>
      <p:pic>
        <p:nvPicPr>
          <p:cNvPr id="337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00800" cy="45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Terminal Lobular Unit and Branching Systems of Ducts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Pictures\Cap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95" y="1628800"/>
            <a:ext cx="6696744" cy="46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occult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Mammogram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Sonogram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 of ducts if mass present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follow-up</a:t>
            </a:r>
          </a:p>
        </p:txBody>
      </p:sp>
    </p:spTree>
    <p:extLst>
      <p:ext uri="{BB962C8B-B14F-4D97-AF65-F5344CB8AC3E}">
        <p14:creationId xmlns:p14="http://schemas.microsoft.com/office/powerpoint/2010/main" val="27731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infection when bacteria enter the breast via the nipple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Ducts infected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stagnates in lobules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during lactation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 resistant staphylococcus common cause</a:t>
            </a:r>
          </a:p>
        </p:txBody>
      </p:sp>
    </p:spTree>
    <p:extLst>
      <p:ext uri="{BB962C8B-B14F-4D97-AF65-F5344CB8AC3E}">
        <p14:creationId xmlns:p14="http://schemas.microsoft.com/office/powerpoint/2010/main" val="4175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Puerperal Mastitis</a:t>
            </a:r>
            <a:endParaRPr lang="en-US" dirty="0"/>
          </a:p>
        </p:txBody>
      </p:sp>
      <p:pic>
        <p:nvPicPr>
          <p:cNvPr id="102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7813"/>
            <a:ext cx="6836164" cy="3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Puerperal Mastitis</a:t>
            </a:r>
            <a:br>
              <a:rPr lang="en-US" dirty="0" smtClean="0"/>
            </a:br>
            <a:r>
              <a:rPr lang="en-US" dirty="0" smtClean="0"/>
              <a:t>Left Breast</a:t>
            </a:r>
            <a:endParaRPr lang="en-US" dirty="0"/>
          </a:p>
        </p:txBody>
      </p:sp>
      <p:pic>
        <p:nvPicPr>
          <p:cNvPr id="205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24736" cy="4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 Carcinoma</a:t>
            </a:r>
            <a:endParaRPr lang="en-US" dirty="0"/>
          </a:p>
        </p:txBody>
      </p:sp>
      <p:pic>
        <p:nvPicPr>
          <p:cNvPr id="307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04856" cy="32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851" y="5759678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Erythema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d’orange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7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Nipple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Pus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Serum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Blood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induration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</p:txBody>
      </p:sp>
      <p:pic>
        <p:nvPicPr>
          <p:cNvPr id="409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664296" cy="32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8808" y="517236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Abscess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 Abscess</a:t>
            </a:r>
            <a:endParaRPr lang="en-US" dirty="0"/>
          </a:p>
        </p:txBody>
      </p:sp>
      <p:pic>
        <p:nvPicPr>
          <p:cNvPr id="512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924801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Non-Lactating Breast Abscess</a:t>
            </a:r>
            <a:endParaRPr lang="en-US" dirty="0"/>
          </a:p>
        </p:txBody>
      </p:sp>
      <p:pic>
        <p:nvPicPr>
          <p:cNvPr id="614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8154" y="5957357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 points to inverted nipple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 breast if PP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and drainage of abscess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348880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Oxacillins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 for PP mastitis</a:t>
            </a:r>
          </a:p>
          <a:p>
            <a:pPr marL="285750" indent="-285750" algn="l" rtl="0">
              <a:buClr>
                <a:schemeClr val="accent5"/>
              </a:buClr>
              <a:buFont typeface="Wingdings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Cephalosporin for other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abscesses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Cephalexin</a:t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Keflex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02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Draining Breast Abscess</a:t>
            </a:r>
            <a:endParaRPr lang="en-US" dirty="0"/>
          </a:p>
        </p:txBody>
      </p:sp>
      <p:pic>
        <p:nvPicPr>
          <p:cNvPr id="717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3161"/>
            <a:ext cx="6696744" cy="40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Terminal Duct Lobular Unit</a:t>
            </a:r>
            <a:endParaRPr lang="ar-SA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Pictures\Cap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45349" cy="46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Abscess Drained under Local Anesthesia</a:t>
            </a:r>
            <a:endParaRPr lang="en-US" dirty="0"/>
          </a:p>
        </p:txBody>
      </p:sp>
      <p:pic>
        <p:nvPicPr>
          <p:cNvPr id="819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3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Puerperal Breast Abscess</a:t>
            </a:r>
            <a:endParaRPr lang="en-US" dirty="0"/>
          </a:p>
        </p:txBody>
      </p:sp>
      <p:pic>
        <p:nvPicPr>
          <p:cNvPr id="921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517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083" y="4342344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4342344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treatment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453" y="434234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anesthetic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667" y="5373216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Abscess occurred during lactation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0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Breast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941168"/>
            <a:ext cx="7931224" cy="1612816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– before management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– after recurrent aspiration and antibiotics</a:t>
            </a:r>
          </a:p>
        </p:txBody>
      </p:sp>
      <p:pic>
        <p:nvPicPr>
          <p:cNvPr id="1024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474"/>
            <a:ext cx="6048672" cy="2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/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Trauma to breast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Surgery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of adipose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or mass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Usually non-mobile mass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Resolves over time without treatment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-may be excised</a:t>
            </a:r>
          </a:p>
        </p:txBody>
      </p:sp>
    </p:spTree>
    <p:extLst>
      <p:ext uri="{BB962C8B-B14F-4D97-AF65-F5344CB8AC3E}">
        <p14:creationId xmlns:p14="http://schemas.microsoft.com/office/powerpoint/2010/main" val="17597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Necrosis</a:t>
            </a:r>
          </a:p>
        </p:txBody>
      </p:sp>
      <p:pic>
        <p:nvPicPr>
          <p:cNvPr id="1126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40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2201" y="5934471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 Belt Trauma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Hematoma</a:t>
            </a:r>
            <a:endParaRPr lang="en-US" dirty="0"/>
          </a:p>
        </p:txBody>
      </p:sp>
      <p:pic>
        <p:nvPicPr>
          <p:cNvPr id="1229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3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Phylloides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fibroadenoma with rapid growth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potential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occurs in women aged 40+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Excision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331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42" y="1484783"/>
            <a:ext cx="6032602" cy="39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66266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66266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Surgery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1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 of </a:t>
            </a:r>
            <a:br>
              <a:rPr lang="en-US" dirty="0" smtClean="0"/>
            </a:br>
            <a:r>
              <a:rPr lang="en-US" dirty="0" smtClean="0"/>
              <a:t>Giant Fibroadenoma</a:t>
            </a:r>
            <a:endParaRPr lang="en-US" dirty="0"/>
          </a:p>
        </p:txBody>
      </p:sp>
      <p:pic>
        <p:nvPicPr>
          <p:cNvPr id="1433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4042"/>
            <a:ext cx="6170513" cy="3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Malignant Phylloides Tumor</a:t>
            </a:r>
            <a:endParaRPr lang="en-US" dirty="0"/>
          </a:p>
        </p:txBody>
      </p:sp>
      <p:pic>
        <p:nvPicPr>
          <p:cNvPr id="15362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54" y="1412776"/>
            <a:ext cx="5976664" cy="50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Types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Tissue</a:t>
            </a:r>
            <a:r>
              <a:rPr lang="en-US" sz="3200" i="1" dirty="0" smtClean="0">
                <a:solidFill>
                  <a:srgbClr val="FFFF00"/>
                </a:solidFill>
              </a:rPr>
              <a:t/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Milk producing tissue</a:t>
            </a:r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Tissue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Tissue</a:t>
            </a:r>
          </a:p>
        </p:txBody>
      </p:sp>
    </p:spTree>
    <p:extLst>
      <p:ext uri="{BB962C8B-B14F-4D97-AF65-F5344CB8AC3E}">
        <p14:creationId xmlns:p14="http://schemas.microsoft.com/office/powerpoint/2010/main" val="2548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Gynecomastia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hypertrophy of breast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30-40% of male population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Adolescence and older men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imbalance of estrogen/testosterone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conditions (hepatitis, COPD, hyperthyroidism, TB)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associated with genetic cancer families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Left-Sided Gynecomastia</a:t>
            </a:r>
            <a:endParaRPr lang="en-US" dirty="0"/>
          </a:p>
        </p:txBody>
      </p:sp>
      <p:pic>
        <p:nvPicPr>
          <p:cNvPr id="16386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67425" cy="37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Medications Associated with Gynecomastia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Marijuana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Narcotics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Phenothiazines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Diazepams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that affects the CNS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pre-puberty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Wait to see if it resolves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medication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underlying illness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families with genetic mutation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Colon,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42745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of Nipple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1152128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causes in non-pregnant women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Intraductal papilloma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Fibrocystic changes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 ectasia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</a:t>
            </a:r>
          </a:p>
          <a:p>
            <a:pPr marL="457200" indent="-457200" algn="l" rtl="0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0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-18506"/>
            <a:ext cx="9131041" cy="69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Usually bilateral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Multiple ducts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Non-spontaneous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Screen for phenothiazine use and stimulation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Breast Discharge</a:t>
            </a:r>
            <a:endParaRPr lang="en-US" dirty="0"/>
          </a:p>
        </p:txBody>
      </p:sp>
      <p:pic>
        <p:nvPicPr>
          <p:cNvPr id="18434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69273" cy="4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Pathologic discharge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Spontaneous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Unilateral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Single duct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Discolored discharge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Admin\Picture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3240360" cy="2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629" y="4479503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discharge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709160"/>
          </a:xfrm>
        </p:spPr>
        <p:txBody>
          <a:bodyPr>
            <a:normAutofit/>
          </a:bodyPr>
          <a:lstStyle/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Exam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for presence of blood in discharge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tests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-Thyroid, prolactin</a:t>
            </a:r>
          </a:p>
          <a:p>
            <a:pPr algn="l" rtl="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9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608</TotalTime>
  <Words>906</Words>
  <Application>Microsoft Office PowerPoint</Application>
  <PresentationFormat>On-screen Show (4:3)</PresentationFormat>
  <Paragraphs>336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Adobe Fangsong Std R</vt:lpstr>
      <vt:lpstr>Aharoni</vt:lpstr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Breast disease</vt:lpstr>
      <vt:lpstr>Breast Modified Sebaceous Glands</vt:lpstr>
      <vt:lpstr>Breast Divisions 5 Segments</vt:lpstr>
      <vt:lpstr>External Anatomy of the Breast</vt:lpstr>
      <vt:lpstr>Montgomery’s Tubercles</vt:lpstr>
      <vt:lpstr>GLANDULER TISSUE</vt:lpstr>
      <vt:lpstr>Terminal Lobular Unit and Branching Systems of Ducts</vt:lpstr>
      <vt:lpstr>Terminal Duct Lobular Unit</vt:lpstr>
      <vt:lpstr>Tissue Types</vt:lpstr>
      <vt:lpstr>Internal Anatomy of the Breast</vt:lpstr>
      <vt:lpstr>Fibrous Tissue</vt:lpstr>
      <vt:lpstr>Fatty Tissue</vt:lpstr>
      <vt:lpstr>Chest Muscles</vt:lpstr>
      <vt:lpstr>Lymph Nodes</vt:lpstr>
      <vt:lpstr>Lymph Drainage of Breast</vt:lpstr>
      <vt:lpstr>Levels of Axillary Nodes</vt:lpstr>
      <vt:lpstr>Lymph Nodes</vt:lpstr>
      <vt:lpstr>Normal Variations of Breast</vt:lpstr>
      <vt:lpstr>Milk Lines Sites of Accessory Nipples and Breasts</vt:lpstr>
      <vt:lpstr>Accessory Beast Tissue</vt:lpstr>
      <vt:lpstr>Accessory Nipple</vt:lpstr>
      <vt:lpstr>Accessory Nipple and Bilateral Accessory Breasts</vt:lpstr>
      <vt:lpstr>Breast with Two Nipples</vt:lpstr>
      <vt:lpstr>Breast Hair</vt:lpstr>
      <vt:lpstr>Physiology of Breast</vt:lpstr>
      <vt:lpstr>Breast Asymmetry</vt:lpstr>
      <vt:lpstr>Breast Asymmetry</vt:lpstr>
      <vt:lpstr>Physiology of Breast</vt:lpstr>
      <vt:lpstr>Physiology of Breast</vt:lpstr>
      <vt:lpstr>Physiology of Breast</vt:lpstr>
      <vt:lpstr>Clinical Breast Exam</vt:lpstr>
      <vt:lpstr>Clinical Breast Exam</vt:lpstr>
      <vt:lpstr>Inspect Both Breasts</vt:lpstr>
      <vt:lpstr>Skin Dimpling and Change in Contour</vt:lpstr>
      <vt:lpstr>Skin Dimpling Both Breasts Involution Due to Aging</vt:lpstr>
      <vt:lpstr>Skin Dimpling Breast Infection</vt:lpstr>
      <vt:lpstr>Skin Dimpling Previous Breast Surgery</vt:lpstr>
      <vt:lpstr>Inverted Nipple Since Puberty</vt:lpstr>
      <vt:lpstr>Clinical Breast Exam Palpate</vt:lpstr>
      <vt:lpstr>Palpate Axilla and Clavicular Nodes</vt:lpstr>
      <vt:lpstr>Clinical Breast Exam</vt:lpstr>
      <vt:lpstr>Clinical Breast Exam Palpate</vt:lpstr>
      <vt:lpstr>Breast Palpation</vt:lpstr>
      <vt:lpstr>Galactorrhea</vt:lpstr>
      <vt:lpstr>Physiological Secretions in Normal Breast Lobule</vt:lpstr>
      <vt:lpstr>Common Benign Breast Disorders</vt:lpstr>
      <vt:lpstr>Common Benign Breast Disorders</vt:lpstr>
      <vt:lpstr>Fibrocystic Changes</vt:lpstr>
      <vt:lpstr>Signs and Symptoms</vt:lpstr>
      <vt:lpstr>Signs and Symptoms</vt:lpstr>
      <vt:lpstr>Treatment</vt:lpstr>
      <vt:lpstr>Comfort Measures</vt:lpstr>
      <vt:lpstr>Medications for Mastalgia</vt:lpstr>
      <vt:lpstr>Medications for Mastalgia</vt:lpstr>
      <vt:lpstr>Fibroadenoma</vt:lpstr>
      <vt:lpstr>Signs and Symptoms</vt:lpstr>
      <vt:lpstr>Mammogram Multiple Calcified Fibroadenomas</vt:lpstr>
      <vt:lpstr>Treatment</vt:lpstr>
      <vt:lpstr>Intraductal Papilloma</vt:lpstr>
      <vt:lpstr>Signs and Symptoms</vt:lpstr>
      <vt:lpstr>Bloody Breast Discharge</vt:lpstr>
      <vt:lpstr>Treatment</vt:lpstr>
      <vt:lpstr>Intraductal Papilloma</vt:lpstr>
      <vt:lpstr>Mammary Duct Ectasia</vt:lpstr>
      <vt:lpstr>Mammary Duct Ectasia versus Breast Cancer</vt:lpstr>
      <vt:lpstr>Signs and symptoms</vt:lpstr>
      <vt:lpstr>Dried Secretions from Mammary Duct Ectasia</vt:lpstr>
      <vt:lpstr>Yellow Breast Discharge Duct Ectasia</vt:lpstr>
      <vt:lpstr>Multi-colored Breast Discharge</vt:lpstr>
      <vt:lpstr>Treatment</vt:lpstr>
      <vt:lpstr>Mastitis</vt:lpstr>
      <vt:lpstr>Puerperal Mastitis</vt:lpstr>
      <vt:lpstr>Puerperal Mastitis Left Breast</vt:lpstr>
      <vt:lpstr>Inflammatory Carcinoma</vt:lpstr>
      <vt:lpstr>Signs and Symptoms of Mastitis</vt:lpstr>
      <vt:lpstr>Breast Abscess</vt:lpstr>
      <vt:lpstr>Non-Lactating Breast Abscess</vt:lpstr>
      <vt:lpstr>Treatment</vt:lpstr>
      <vt:lpstr>Draining Breast Abscess</vt:lpstr>
      <vt:lpstr>Abscess Drained under Local Anesthesia</vt:lpstr>
      <vt:lpstr>Puerperal Breast Abscess</vt:lpstr>
      <vt:lpstr>Peripheral Breast Abscess</vt:lpstr>
      <vt:lpstr>Fat Necrosis</vt:lpstr>
      <vt:lpstr>Fat Necrosis</vt:lpstr>
      <vt:lpstr>Breast Hematoma</vt:lpstr>
      <vt:lpstr>Phylloides Tumor</vt:lpstr>
      <vt:lpstr>Giant Fibroadenoma</vt:lpstr>
      <vt:lpstr>Cross Section of  Giant Fibroadenoma</vt:lpstr>
      <vt:lpstr>Malignant Phylloides Tumor</vt:lpstr>
      <vt:lpstr>Male Gynecomastia</vt:lpstr>
      <vt:lpstr>Left-Sided Gynecomastia</vt:lpstr>
      <vt:lpstr>Medications Associated with Gynecomastia</vt:lpstr>
      <vt:lpstr>Treatment</vt:lpstr>
      <vt:lpstr>Differential Diagnosis of Nipple Discharge</vt:lpstr>
      <vt:lpstr>PowerPoint Presentation</vt:lpstr>
      <vt:lpstr>Clinical Characteristic</vt:lpstr>
      <vt:lpstr>Physiological Breast Discharge</vt:lpstr>
      <vt:lpstr>Clinical Characteristic</vt:lpstr>
      <vt:lpstr>Evaluation</vt:lpstr>
      <vt:lpstr>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</dc:creator>
  <cp:lastModifiedBy>User</cp:lastModifiedBy>
  <cp:revision>52</cp:revision>
  <dcterms:created xsi:type="dcterms:W3CDTF">2012-02-20T09:33:54Z</dcterms:created>
  <dcterms:modified xsi:type="dcterms:W3CDTF">2014-02-18T06:05:04Z</dcterms:modified>
</cp:coreProperties>
</file>