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4" r:id="rId9"/>
    <p:sldId id="278" r:id="rId10"/>
    <p:sldId id="265" r:id="rId11"/>
    <p:sldId id="266" r:id="rId12"/>
    <p:sldId id="267" r:id="rId13"/>
    <p:sldId id="268" r:id="rId14"/>
    <p:sldId id="293" r:id="rId15"/>
    <p:sldId id="269" r:id="rId16"/>
    <p:sldId id="271" r:id="rId17"/>
    <p:sldId id="270" r:id="rId18"/>
    <p:sldId id="277" r:id="rId19"/>
    <p:sldId id="272" r:id="rId20"/>
    <p:sldId id="273" r:id="rId21"/>
    <p:sldId id="274" r:id="rId22"/>
    <p:sldId id="275" r:id="rId23"/>
    <p:sldId id="276" r:id="rId24"/>
    <p:sldId id="279" r:id="rId25"/>
    <p:sldId id="280" r:id="rId26"/>
    <p:sldId id="281" r:id="rId27"/>
    <p:sldId id="285" r:id="rId28"/>
    <p:sldId id="282" r:id="rId29"/>
    <p:sldId id="292" r:id="rId30"/>
    <p:sldId id="283" r:id="rId31"/>
    <p:sldId id="286" r:id="rId32"/>
    <p:sldId id="287" r:id="rId33"/>
    <p:sldId id="288" r:id="rId34"/>
    <p:sldId id="284" r:id="rId35"/>
    <p:sldId id="289" r:id="rId36"/>
    <p:sldId id="290" r:id="rId37"/>
    <p:sldId id="291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55" autoAdjust="0"/>
    <p:restoredTop sz="94660"/>
  </p:normalViewPr>
  <p:slideViewPr>
    <p:cSldViewPr snapToObjects="1">
      <p:cViewPr varScale="1">
        <p:scale>
          <a:sx n="40" d="100"/>
          <a:sy n="40" d="100"/>
        </p:scale>
        <p:origin x="42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7AAA56-6F13-1B40-8FCB-0E146A3C4B6D}" type="datetimeFigureOut">
              <a:rPr lang="en-US" smtClean="0"/>
              <a:pPr/>
              <a:t>4/23/2014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188FFB-98E0-FC46-A3D6-E8AF911D03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838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88FFB-98E0-FC46-A3D6-E8AF911D035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287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FD171-C90D-4F47-B5B3-DEB157D9B20D}" type="datetimeFigureOut">
              <a:rPr lang="en-US" smtClean="0"/>
              <a:pPr/>
              <a:t>4/23/2014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228A1-51CD-7D44-B3F7-C9B37199E2B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FD171-C90D-4F47-B5B3-DEB157D9B20D}" type="datetimeFigureOut">
              <a:rPr lang="en-US" smtClean="0"/>
              <a:pPr/>
              <a:t>4/23/2014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228A1-51CD-7D44-B3F7-C9B37199E2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FD171-C90D-4F47-B5B3-DEB157D9B20D}" type="datetimeFigureOut">
              <a:rPr lang="en-US" smtClean="0"/>
              <a:pPr/>
              <a:t>4/23/2014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228A1-51CD-7D44-B3F7-C9B37199E2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FD171-C90D-4F47-B5B3-DEB157D9B20D}" type="datetimeFigureOut">
              <a:rPr lang="en-US" smtClean="0"/>
              <a:pPr/>
              <a:t>4/23/2014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228A1-51CD-7D44-B3F7-C9B37199E2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FD171-C90D-4F47-B5B3-DEB157D9B20D}" type="datetimeFigureOut">
              <a:rPr lang="en-US" smtClean="0"/>
              <a:pPr/>
              <a:t>4/23/2014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9DF228A1-51CD-7D44-B3F7-C9B37199E2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FD171-C90D-4F47-B5B3-DEB157D9B20D}" type="datetimeFigureOut">
              <a:rPr lang="en-US" smtClean="0"/>
              <a:pPr/>
              <a:t>4/23/2014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228A1-51CD-7D44-B3F7-C9B37199E2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FD171-C90D-4F47-B5B3-DEB157D9B20D}" type="datetimeFigureOut">
              <a:rPr lang="en-US" smtClean="0"/>
              <a:pPr/>
              <a:t>4/23/2014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228A1-51CD-7D44-B3F7-C9B37199E2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FD171-C90D-4F47-B5B3-DEB157D9B20D}" type="datetimeFigureOut">
              <a:rPr lang="en-US" smtClean="0"/>
              <a:pPr/>
              <a:t>4/23/2014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228A1-51CD-7D44-B3F7-C9B37199E2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FD171-C90D-4F47-B5B3-DEB157D9B20D}" type="datetimeFigureOut">
              <a:rPr lang="en-US" smtClean="0"/>
              <a:pPr/>
              <a:t>4/23/2014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228A1-51CD-7D44-B3F7-C9B37199E2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FD171-C90D-4F47-B5B3-DEB157D9B20D}" type="datetimeFigureOut">
              <a:rPr lang="en-US" smtClean="0"/>
              <a:pPr/>
              <a:t>4/23/2014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228A1-51CD-7D44-B3F7-C9B37199E2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FD171-C90D-4F47-B5B3-DEB157D9B20D}" type="datetimeFigureOut">
              <a:rPr lang="en-US" smtClean="0"/>
              <a:pPr/>
              <a:t>4/23/2014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228A1-51CD-7D44-B3F7-C9B37199E2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1BFD171-C90D-4F47-B5B3-DEB157D9B20D}" type="datetimeFigureOut">
              <a:rPr lang="en-US" smtClean="0"/>
              <a:pPr/>
              <a:t>4/23/2014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DF228A1-51CD-7D44-B3F7-C9B37199E2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etaphysis" TargetMode="External"/><Relationship Id="rId2" Type="http://schemas.openxmlformats.org/officeDocument/2006/relationships/hyperlink" Target="http://en.wikipedia.org/wiki/Physis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n.wikipedia.org/wiki/Growth_plate" TargetMode="External"/><Relationship Id="rId4" Type="http://schemas.openxmlformats.org/officeDocument/2006/relationships/hyperlink" Target="http://en.wikipedia.org/wiki/Epiphysis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2030" y="736600"/>
            <a:ext cx="8229600" cy="1828800"/>
          </a:xfrm>
        </p:spPr>
        <p:txBody>
          <a:bodyPr/>
          <a:lstStyle/>
          <a:p>
            <a:r>
              <a:rPr lang="en-US" dirty="0" smtClean="0"/>
              <a:t>COMMON Hand Injuries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689860"/>
            <a:ext cx="6400800" cy="1752600"/>
          </a:xfrm>
        </p:spPr>
        <p:txBody>
          <a:bodyPr>
            <a:normAutofit fontScale="55000" lnSpcReduction="20000"/>
          </a:bodyPr>
          <a:lstStyle/>
          <a:p>
            <a:r>
              <a:rPr lang="en-US" sz="3840" dirty="0" smtClean="0"/>
              <a:t>Dr. Abdullah </a:t>
            </a:r>
            <a:r>
              <a:rPr lang="en-US" sz="3840" dirty="0" err="1" smtClean="0"/>
              <a:t>Kattan</a:t>
            </a:r>
            <a:r>
              <a:rPr lang="en-US" sz="3840" dirty="0" smtClean="0"/>
              <a:t> FRCS(C)</a:t>
            </a:r>
          </a:p>
          <a:p>
            <a:r>
              <a:rPr lang="en-US" sz="3840" dirty="0" smtClean="0"/>
              <a:t>Assistant Professor KSU </a:t>
            </a:r>
          </a:p>
          <a:p>
            <a:r>
              <a:rPr lang="en-US" sz="3840" dirty="0" smtClean="0"/>
              <a:t>Consultant Plastic &amp; </a:t>
            </a:r>
          </a:p>
          <a:p>
            <a:r>
              <a:rPr lang="en-US" sz="3840" dirty="0" smtClean="0"/>
              <a:t>Reconstructive Surgeon  </a:t>
            </a:r>
          </a:p>
          <a:p>
            <a:r>
              <a:rPr lang="en-US" dirty="0"/>
              <a:t>	</a:t>
            </a:r>
          </a:p>
        </p:txBody>
      </p:sp>
      <p:pic>
        <p:nvPicPr>
          <p:cNvPr id="5" name="Picture 4" descr="logo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65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Flexor Tendons</a:t>
            </a:r>
            <a:br>
              <a:rPr lang="en-US" dirty="0" smtClean="0"/>
            </a:br>
            <a:r>
              <a:rPr lang="en-US" dirty="0" smtClean="0"/>
              <a:t>Anatomy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is 8 muscles with almost 12 tendons in the flexor side, (4FDS, 4FDP, FPL FCU, FCR, PL) </a:t>
            </a:r>
          </a:p>
          <a:p>
            <a:r>
              <a:rPr lang="en-US" dirty="0" smtClean="0"/>
              <a:t>Origin, Insertion, Nerve Supply  </a:t>
            </a:r>
            <a:endParaRPr lang="en-US" dirty="0"/>
          </a:p>
        </p:txBody>
      </p:sp>
      <p:pic>
        <p:nvPicPr>
          <p:cNvPr id="4" name="Picture 3" descr="flexor an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3592698"/>
            <a:ext cx="3276600" cy="3265302"/>
          </a:xfrm>
          <a:prstGeom prst="rect">
            <a:avLst/>
          </a:prstGeom>
        </p:spPr>
      </p:pic>
      <p:pic>
        <p:nvPicPr>
          <p:cNvPr id="5" name="Picture 4" descr="flexor ana 2.jpg"/>
          <p:cNvPicPr>
            <a:picLocks noChangeAspect="1"/>
          </p:cNvPicPr>
          <p:nvPr/>
        </p:nvPicPr>
        <p:blipFill>
          <a:blip r:embed="rId3"/>
          <a:srcRect b="8184"/>
          <a:stretch>
            <a:fillRect/>
          </a:stretch>
        </p:blipFill>
        <p:spPr>
          <a:xfrm>
            <a:off x="0" y="3599620"/>
            <a:ext cx="4876800" cy="3258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Flexor Tendons</a:t>
            </a:r>
            <a:br>
              <a:rPr lang="en-US" dirty="0" smtClean="0"/>
            </a:br>
            <a:r>
              <a:rPr lang="en-US" dirty="0" smtClean="0"/>
              <a:t>Mechanism of Injury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Closed Vs. Open </a:t>
            </a:r>
          </a:p>
          <a:p>
            <a:r>
              <a:rPr lang="en-US" dirty="0" smtClean="0"/>
              <a:t>Open </a:t>
            </a:r>
          </a:p>
          <a:p>
            <a:pPr lvl="1"/>
            <a:r>
              <a:rPr lang="en-US" dirty="0" smtClean="0"/>
              <a:t>Knife is the most common tool for the injury </a:t>
            </a:r>
          </a:p>
          <a:p>
            <a:pPr lvl="1"/>
            <a:r>
              <a:rPr lang="en-US" dirty="0" smtClean="0"/>
              <a:t>Crush injury</a:t>
            </a:r>
          </a:p>
          <a:p>
            <a:pPr lvl="1"/>
            <a:r>
              <a:rPr lang="en-US" dirty="0" err="1" smtClean="0"/>
              <a:t>Degloving</a:t>
            </a:r>
            <a:r>
              <a:rPr lang="en-US" dirty="0" smtClean="0"/>
              <a:t> injury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Flexor Tendons </a:t>
            </a:r>
            <a:br>
              <a:rPr lang="en-US" dirty="0" smtClean="0"/>
            </a:br>
            <a:r>
              <a:rPr lang="en-US" dirty="0" smtClean="0"/>
              <a:t>Zones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Verdan’s</a:t>
            </a:r>
            <a:r>
              <a:rPr lang="en-US" dirty="0" smtClean="0"/>
              <a:t> 5 Zones </a:t>
            </a:r>
            <a:endParaRPr lang="en-US" dirty="0"/>
          </a:p>
        </p:txBody>
      </p:sp>
      <p:pic>
        <p:nvPicPr>
          <p:cNvPr id="4" name="Picture 3" descr="zon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20" y="2680710"/>
            <a:ext cx="3116880" cy="3829310"/>
          </a:xfrm>
          <a:prstGeom prst="rect">
            <a:avLst/>
          </a:prstGeom>
        </p:spPr>
      </p:pic>
      <p:pic>
        <p:nvPicPr>
          <p:cNvPr id="5" name="Picture 4" descr="zones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3099" y="2680710"/>
            <a:ext cx="2848269" cy="3740727"/>
          </a:xfrm>
          <a:prstGeom prst="rect">
            <a:avLst/>
          </a:prstGeom>
        </p:spPr>
      </p:pic>
      <p:pic>
        <p:nvPicPr>
          <p:cNvPr id="6" name="Picture 5" descr="zones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680710"/>
            <a:ext cx="2590800" cy="37407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Flexor Tendons</a:t>
            </a:r>
            <a:br>
              <a:rPr lang="en-US" dirty="0" smtClean="0"/>
            </a:br>
            <a:r>
              <a:rPr lang="en-US" dirty="0" err="1" smtClean="0"/>
              <a:t>Pully</a:t>
            </a:r>
            <a:r>
              <a:rPr lang="en-US" dirty="0" smtClean="0"/>
              <a:t> System and Tendon Blood Supply</a:t>
            </a:r>
            <a:endParaRPr lang="en-US" dirty="0"/>
          </a:p>
        </p:txBody>
      </p:sp>
      <p:pic>
        <p:nvPicPr>
          <p:cNvPr id="4" name="Content Placeholder 3" descr="pully 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2731" y="1844675"/>
            <a:ext cx="6318537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Flexor Tendons </a:t>
            </a:r>
            <a:br>
              <a:rPr lang="en-US" dirty="0" smtClean="0"/>
            </a:br>
            <a:r>
              <a:rPr lang="en-US" dirty="0" err="1" smtClean="0"/>
              <a:t>Pully</a:t>
            </a:r>
            <a:r>
              <a:rPr lang="en-US" dirty="0" smtClean="0"/>
              <a:t> System and Tendon Blood Supply</a:t>
            </a:r>
            <a:endParaRPr lang="en-US" dirty="0"/>
          </a:p>
        </p:txBody>
      </p:sp>
      <p:pic>
        <p:nvPicPr>
          <p:cNvPr id="4" name="Content Placeholder 3" descr="flexor te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2057400"/>
            <a:ext cx="5765802" cy="432435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Flexor Tendons </a:t>
            </a:r>
            <a:br>
              <a:rPr lang="en-US" dirty="0" smtClean="0"/>
            </a:br>
            <a:r>
              <a:rPr lang="en-US" dirty="0" smtClean="0"/>
              <a:t>Clinical Examination &amp; Finding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Loss of flexion cascade </a:t>
            </a:r>
          </a:p>
          <a:p>
            <a:r>
              <a:rPr lang="en-US" dirty="0" smtClean="0"/>
              <a:t>Open wound most commonly </a:t>
            </a:r>
          </a:p>
          <a:p>
            <a:r>
              <a:rPr lang="en-US" dirty="0" smtClean="0"/>
              <a:t>Tendon could be visible in the wound </a:t>
            </a:r>
          </a:p>
          <a:p>
            <a:r>
              <a:rPr lang="en-US" dirty="0" smtClean="0"/>
              <a:t>Inability to flex the digit at PIP or DIP </a:t>
            </a:r>
            <a:endParaRPr lang="en-US" dirty="0"/>
          </a:p>
        </p:txBody>
      </p:sp>
      <p:pic>
        <p:nvPicPr>
          <p:cNvPr id="4" name="Picture 3" descr="casca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4057650"/>
            <a:ext cx="3733800" cy="2800350"/>
          </a:xfrm>
          <a:prstGeom prst="rect">
            <a:avLst/>
          </a:prstGeom>
        </p:spPr>
      </p:pic>
      <p:pic>
        <p:nvPicPr>
          <p:cNvPr id="5" name="Picture 4" descr="cascade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057650"/>
            <a:ext cx="3733800" cy="2800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Flexor Tendons </a:t>
            </a:r>
            <a:br>
              <a:rPr lang="en-US" dirty="0" smtClean="0"/>
            </a:br>
            <a:r>
              <a:rPr lang="en-US" dirty="0" smtClean="0"/>
              <a:t>Repair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Explore the wound in zigzag fashion </a:t>
            </a:r>
          </a:p>
          <a:p>
            <a:r>
              <a:rPr lang="en-US" dirty="0" smtClean="0"/>
              <a:t>Find the 2 ends of the cut tendon </a:t>
            </a:r>
          </a:p>
          <a:p>
            <a:r>
              <a:rPr lang="en-US" dirty="0" smtClean="0"/>
              <a:t>Repair : &gt; 25 different technique for the repair</a:t>
            </a:r>
          </a:p>
          <a:p>
            <a:r>
              <a:rPr lang="en-US" dirty="0" smtClean="0"/>
              <a:t>Non absorbable suture  </a:t>
            </a:r>
            <a:endParaRPr lang="en-US" dirty="0"/>
          </a:p>
        </p:txBody>
      </p:sp>
      <p:pic>
        <p:nvPicPr>
          <p:cNvPr id="4" name="Picture 3" descr="Tendon repai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4038600"/>
            <a:ext cx="3733800" cy="2688336"/>
          </a:xfrm>
          <a:prstGeom prst="rect">
            <a:avLst/>
          </a:prstGeom>
        </p:spPr>
      </p:pic>
      <p:pic>
        <p:nvPicPr>
          <p:cNvPr id="5" name="Picture 4" descr="flexor repai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3633701"/>
            <a:ext cx="3581400" cy="28813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459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3276600" cy="2457450"/>
          </a:xfrm>
        </p:spPr>
      </p:pic>
      <p:pic>
        <p:nvPicPr>
          <p:cNvPr id="5" name="Picture 4" descr="IMG_459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0"/>
            <a:ext cx="3276600" cy="2457450"/>
          </a:xfrm>
          <a:prstGeom prst="rect">
            <a:avLst/>
          </a:prstGeom>
        </p:spPr>
      </p:pic>
      <p:pic>
        <p:nvPicPr>
          <p:cNvPr id="6" name="Picture 5" descr="IMG_460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1943100"/>
            <a:ext cx="3276600" cy="2457450"/>
          </a:xfrm>
          <a:prstGeom prst="rect">
            <a:avLst/>
          </a:prstGeom>
        </p:spPr>
      </p:pic>
      <p:pic>
        <p:nvPicPr>
          <p:cNvPr id="7" name="Picture 6" descr="IMG_46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00550"/>
            <a:ext cx="3314700" cy="2486025"/>
          </a:xfrm>
          <a:prstGeom prst="rect">
            <a:avLst/>
          </a:prstGeom>
        </p:spPr>
      </p:pic>
      <p:pic>
        <p:nvPicPr>
          <p:cNvPr id="8" name="Picture 7" descr="IMG_4776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7400" y="4400550"/>
            <a:ext cx="3276600" cy="2457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Flexor Tendons</a:t>
            </a:r>
            <a:br>
              <a:rPr lang="en-US" dirty="0" smtClean="0"/>
            </a:br>
            <a:r>
              <a:rPr lang="en-US" dirty="0" smtClean="0"/>
              <a:t>Splints </a:t>
            </a:r>
            <a:endParaRPr lang="en-US" dirty="0"/>
          </a:p>
        </p:txBody>
      </p:sp>
      <p:pic>
        <p:nvPicPr>
          <p:cNvPr id="4" name="Content Placeholder 3" descr="splin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00200"/>
            <a:ext cx="4525963" cy="4525963"/>
          </a:xfrm>
        </p:spPr>
      </p:pic>
      <p:pic>
        <p:nvPicPr>
          <p:cNvPr id="5" name="Picture 4" descr="flexor splint 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344" y="1600200"/>
            <a:ext cx="4272655" cy="45259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err="1" smtClean="0"/>
              <a:t>Replantation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Indication &amp; Contraindication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Indications</a:t>
            </a:r>
          </a:p>
          <a:p>
            <a:pPr lvl="1"/>
            <a:r>
              <a:rPr lang="en-US" dirty="0" smtClean="0"/>
              <a:t>Amputated Thumb	</a:t>
            </a:r>
          </a:p>
          <a:p>
            <a:pPr lvl="1"/>
            <a:r>
              <a:rPr lang="en-US" dirty="0" smtClean="0"/>
              <a:t>Children</a:t>
            </a:r>
          </a:p>
          <a:p>
            <a:pPr lvl="1"/>
            <a:r>
              <a:rPr lang="en-US" dirty="0" smtClean="0"/>
              <a:t>Multiple digits </a:t>
            </a:r>
          </a:p>
          <a:p>
            <a:pPr lvl="1"/>
            <a:r>
              <a:rPr lang="en-US" dirty="0" smtClean="0"/>
              <a:t>Partial or whole hand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Contraindications </a:t>
            </a:r>
          </a:p>
          <a:p>
            <a:pPr lvl="1"/>
            <a:r>
              <a:rPr lang="en-US" dirty="0" smtClean="0"/>
              <a:t>Life threatening injury</a:t>
            </a:r>
          </a:p>
          <a:p>
            <a:pPr lvl="1"/>
            <a:r>
              <a:rPr lang="en-US" dirty="0" smtClean="0"/>
              <a:t>Sever chronic illness</a:t>
            </a:r>
          </a:p>
          <a:p>
            <a:pPr lvl="1"/>
            <a:r>
              <a:rPr lang="en-US" dirty="0" smtClean="0"/>
              <a:t>Multilevel injury </a:t>
            </a:r>
          </a:p>
          <a:p>
            <a:pPr lvl="1"/>
            <a:r>
              <a:rPr lang="en-US" dirty="0" err="1" smtClean="0"/>
              <a:t>Severly</a:t>
            </a:r>
            <a:r>
              <a:rPr lang="en-US" dirty="0" smtClean="0"/>
              <a:t> crushed injury</a:t>
            </a:r>
          </a:p>
          <a:p>
            <a:pPr lvl="1"/>
            <a:r>
              <a:rPr lang="en-US" dirty="0" smtClean="0"/>
              <a:t>Single digit </a:t>
            </a:r>
          </a:p>
          <a:p>
            <a:pPr lvl="1"/>
            <a:r>
              <a:rPr lang="en-US" dirty="0" smtClean="0"/>
              <a:t>Sever contamination </a:t>
            </a:r>
          </a:p>
          <a:p>
            <a:pPr lvl="1"/>
            <a:r>
              <a:rPr lang="en-US" dirty="0" smtClean="0"/>
              <a:t>Avulsion injury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History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5 Important Questions </a:t>
            </a:r>
          </a:p>
          <a:p>
            <a:pPr lvl="1"/>
            <a:r>
              <a:rPr lang="en-US" dirty="0" smtClean="0"/>
              <a:t>Hand dominance </a:t>
            </a:r>
          </a:p>
          <a:p>
            <a:pPr lvl="1"/>
            <a:r>
              <a:rPr lang="en-US" dirty="0" smtClean="0"/>
              <a:t>Occupations </a:t>
            </a:r>
          </a:p>
          <a:p>
            <a:pPr lvl="1"/>
            <a:r>
              <a:rPr lang="en-US" dirty="0" smtClean="0"/>
              <a:t>Previous hand trauma or injury </a:t>
            </a:r>
          </a:p>
          <a:p>
            <a:pPr lvl="1"/>
            <a:r>
              <a:rPr lang="en-US" dirty="0" smtClean="0"/>
              <a:t>Smoking </a:t>
            </a:r>
          </a:p>
          <a:p>
            <a:pPr lvl="1"/>
            <a:r>
              <a:rPr lang="en-US" dirty="0" smtClean="0"/>
              <a:t>Tetanus</a:t>
            </a:r>
          </a:p>
          <a:p>
            <a:pPr lvl="1">
              <a:buNone/>
            </a:pPr>
            <a:endParaRPr lang="en-US" dirty="0" smtClean="0"/>
          </a:p>
          <a:p>
            <a:r>
              <a:rPr lang="en-US" dirty="0" smtClean="0"/>
              <a:t>Acute or Chronic</a:t>
            </a:r>
          </a:p>
          <a:p>
            <a:pPr>
              <a:buNone/>
            </a:pPr>
            <a:r>
              <a:rPr lang="en-US" dirty="0" smtClean="0"/>
              <a:t> </a:t>
            </a:r>
          </a:p>
          <a:p>
            <a:r>
              <a:rPr lang="en-US" dirty="0" smtClean="0"/>
              <a:t>Mechanism of injury, and complaint </a:t>
            </a:r>
          </a:p>
          <a:p>
            <a:pPr lvl="1"/>
            <a:r>
              <a:rPr lang="en-US" dirty="0" smtClean="0"/>
              <a:t>Trauma, Laceration, Swelling or lump, Arterial or Venous injury, Dislocation, Infection, Numbness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528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17638"/>
            <a:ext cx="4876800" cy="3657600"/>
          </a:xfrm>
        </p:spPr>
      </p:pic>
      <p:pic>
        <p:nvPicPr>
          <p:cNvPr id="5" name="Picture 4" descr="IMG_529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0"/>
            <a:ext cx="4876800" cy="3657600"/>
          </a:xfrm>
          <a:prstGeom prst="rect">
            <a:avLst/>
          </a:prstGeom>
        </p:spPr>
      </p:pic>
      <p:pic>
        <p:nvPicPr>
          <p:cNvPr id="6" name="Picture 5" descr="IMG_528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3200400"/>
            <a:ext cx="4876800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err="1" smtClean="0"/>
              <a:t>Replantation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General Principles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70916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Resuscitate the patient </a:t>
            </a:r>
          </a:p>
          <a:p>
            <a:r>
              <a:rPr lang="en-US" dirty="0" smtClean="0"/>
              <a:t>Keep amputated part in moist gauze in a bad on ice </a:t>
            </a:r>
          </a:p>
          <a:p>
            <a:r>
              <a:rPr lang="en-US" dirty="0" smtClean="0"/>
              <a:t>X-ray the hand and the amputated part </a:t>
            </a:r>
          </a:p>
          <a:p>
            <a:r>
              <a:rPr lang="en-US" dirty="0" smtClean="0"/>
              <a:t>Consent for vein, nerve, tendon, skin graft </a:t>
            </a:r>
          </a:p>
          <a:p>
            <a:r>
              <a:rPr lang="en-US" dirty="0" smtClean="0"/>
              <a:t>Prepare the amputated part </a:t>
            </a:r>
          </a:p>
          <a:p>
            <a:r>
              <a:rPr lang="en-US" dirty="0" smtClean="0"/>
              <a:t>Shorten the bone </a:t>
            </a:r>
          </a:p>
          <a:p>
            <a:r>
              <a:rPr lang="en-US" dirty="0" err="1" smtClean="0"/>
              <a:t>Arthrodesis</a:t>
            </a:r>
            <a:r>
              <a:rPr lang="en-US" dirty="0" smtClean="0"/>
              <a:t> </a:t>
            </a:r>
          </a:p>
          <a:p>
            <a:r>
              <a:rPr lang="en-US" dirty="0" smtClean="0"/>
              <a:t>Repair flexor and extensor tendon </a:t>
            </a:r>
          </a:p>
          <a:p>
            <a:r>
              <a:rPr lang="en-US" dirty="0" smtClean="0"/>
              <a:t>Repair Digital artery vein and nerve </a:t>
            </a:r>
          </a:p>
          <a:p>
            <a:r>
              <a:rPr lang="en-US" dirty="0" smtClean="0"/>
              <a:t>Skin closure +/- skin graft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err="1" smtClean="0"/>
              <a:t>Replantation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Complication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White finger </a:t>
            </a:r>
          </a:p>
          <a:p>
            <a:pPr lvl="1"/>
            <a:r>
              <a:rPr lang="en-US" dirty="0" smtClean="0"/>
              <a:t>Ensure pt is worm </a:t>
            </a:r>
          </a:p>
          <a:p>
            <a:pPr lvl="1"/>
            <a:r>
              <a:rPr lang="en-US" dirty="0" smtClean="0"/>
              <a:t>Full with fluid </a:t>
            </a:r>
          </a:p>
          <a:p>
            <a:pPr lvl="1"/>
            <a:r>
              <a:rPr lang="en-US" dirty="0" smtClean="0"/>
              <a:t>Prevent hypotension </a:t>
            </a:r>
          </a:p>
          <a:p>
            <a:pPr lvl="1"/>
            <a:r>
              <a:rPr lang="en-US" dirty="0" smtClean="0"/>
              <a:t>Loosen dressing </a:t>
            </a:r>
          </a:p>
          <a:p>
            <a:pPr lvl="1"/>
            <a:r>
              <a:rPr lang="en-US" dirty="0" smtClean="0"/>
              <a:t>Remove sutures </a:t>
            </a:r>
          </a:p>
          <a:p>
            <a:pPr lvl="1"/>
            <a:r>
              <a:rPr lang="en-US" dirty="0" smtClean="0"/>
              <a:t>Re-Explore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Blue finger </a:t>
            </a:r>
          </a:p>
          <a:p>
            <a:pPr lvl="1"/>
            <a:r>
              <a:rPr lang="en-US" dirty="0" smtClean="0"/>
              <a:t>Elevate limb </a:t>
            </a:r>
          </a:p>
          <a:p>
            <a:pPr lvl="1"/>
            <a:r>
              <a:rPr lang="en-US" dirty="0" smtClean="0"/>
              <a:t>Loosen dressing </a:t>
            </a:r>
          </a:p>
          <a:p>
            <a:pPr lvl="1"/>
            <a:r>
              <a:rPr lang="en-US" dirty="0" smtClean="0"/>
              <a:t>Remove sutures </a:t>
            </a:r>
          </a:p>
          <a:p>
            <a:pPr lvl="1"/>
            <a:r>
              <a:rPr lang="en-US" dirty="0" smtClean="0"/>
              <a:t>Leeches </a:t>
            </a:r>
          </a:p>
          <a:p>
            <a:pPr lvl="1"/>
            <a:r>
              <a:rPr lang="en-US" dirty="0" smtClean="0"/>
              <a:t>Remove nail </a:t>
            </a:r>
          </a:p>
          <a:p>
            <a:pPr lvl="1"/>
            <a:r>
              <a:rPr lang="en-US" dirty="0" smtClean="0"/>
              <a:t>Heparin injections </a:t>
            </a:r>
          </a:p>
          <a:p>
            <a:pPr lvl="1"/>
            <a:r>
              <a:rPr lang="en-US" dirty="0" smtClean="0"/>
              <a:t>Re-Explore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Leeches</a:t>
            </a:r>
            <a:endParaRPr lang="en-US" dirty="0"/>
          </a:p>
        </p:txBody>
      </p:sp>
      <p:pic>
        <p:nvPicPr>
          <p:cNvPr id="4" name="Content Placeholder 3" descr="leech-attached-to-skin-AWIN082405_18.jpg"/>
          <p:cNvPicPr>
            <a:picLocks noGrp="1" noChangeAspect="1"/>
          </p:cNvPicPr>
          <p:nvPr>
            <p:ph idx="1"/>
          </p:nvPr>
        </p:nvPicPr>
        <p:blipFill>
          <a:blip r:embed="rId2"/>
          <a:srcRect t="6158" b="8635"/>
          <a:stretch>
            <a:fillRect/>
          </a:stretch>
        </p:blipFill>
        <p:spPr>
          <a:xfrm>
            <a:off x="1714500" y="1981200"/>
            <a:ext cx="5715000" cy="3657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Hand Fractures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Unstable fracture </a:t>
            </a:r>
          </a:p>
          <a:p>
            <a:pPr lvl="1"/>
            <a:r>
              <a:rPr lang="en-US" dirty="0" smtClean="0"/>
              <a:t>Cannot be reduced closed or cannot be held reduced without fixation </a:t>
            </a:r>
          </a:p>
          <a:p>
            <a:r>
              <a:rPr lang="en-US" dirty="0" smtClean="0"/>
              <a:t>Antibiotics </a:t>
            </a:r>
          </a:p>
          <a:p>
            <a:pPr lvl="1"/>
            <a:r>
              <a:rPr lang="en-US" dirty="0" smtClean="0"/>
              <a:t>30% risk of infection in open fracture including open Distal Phalanx fracture</a:t>
            </a:r>
          </a:p>
          <a:p>
            <a:pPr lvl="1"/>
            <a:r>
              <a:rPr lang="en-US" dirty="0" smtClean="0"/>
              <a:t>Reduce to 3% with antibiotics </a:t>
            </a:r>
          </a:p>
          <a:p>
            <a:r>
              <a:rPr lang="en-US" dirty="0" smtClean="0"/>
              <a:t>The distal phalanx fracture with </a:t>
            </a:r>
            <a:r>
              <a:rPr lang="en-US" dirty="0" err="1" smtClean="0"/>
              <a:t>subungal</a:t>
            </a:r>
            <a:r>
              <a:rPr lang="en-US" dirty="0" smtClean="0"/>
              <a:t> </a:t>
            </a:r>
            <a:r>
              <a:rPr lang="en-US" dirty="0" err="1" smtClean="0"/>
              <a:t>haematoma</a:t>
            </a:r>
            <a:r>
              <a:rPr lang="en-US" dirty="0" smtClean="0"/>
              <a:t> should be considered open </a:t>
            </a:r>
          </a:p>
          <a:p>
            <a:r>
              <a:rPr lang="en-US" dirty="0" smtClean="0"/>
              <a:t>Healing 4/52’s for </a:t>
            </a:r>
            <a:r>
              <a:rPr lang="en-US" dirty="0" err="1" smtClean="0"/>
              <a:t>phalangeal</a:t>
            </a:r>
            <a:r>
              <a:rPr lang="en-US" dirty="0" smtClean="0"/>
              <a:t> fracture 5-6/52’s for metacarpal fracture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Hand Fractures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Acceptable hand fractures </a:t>
            </a:r>
          </a:p>
          <a:p>
            <a:pPr lvl="1"/>
            <a:r>
              <a:rPr lang="en-US" dirty="0" smtClean="0"/>
              <a:t>Tuft distal phalanx </a:t>
            </a:r>
          </a:p>
          <a:p>
            <a:pPr lvl="1"/>
            <a:r>
              <a:rPr lang="en-US" dirty="0" smtClean="0"/>
              <a:t>AP displaced </a:t>
            </a:r>
            <a:r>
              <a:rPr lang="en-US" dirty="0" err="1" smtClean="0"/>
              <a:t>metapheseal</a:t>
            </a:r>
            <a:r>
              <a:rPr lang="en-US" dirty="0" smtClean="0"/>
              <a:t> fracture in children </a:t>
            </a:r>
          </a:p>
          <a:p>
            <a:pPr lvl="1"/>
            <a:r>
              <a:rPr lang="en-US" dirty="0" smtClean="0"/>
              <a:t>MC neck fracture</a:t>
            </a:r>
          </a:p>
          <a:p>
            <a:pPr lvl="2"/>
            <a:r>
              <a:rPr lang="en-US" dirty="0" smtClean="0"/>
              <a:t>&lt;15 in index and middle finger </a:t>
            </a:r>
          </a:p>
          <a:p>
            <a:pPr lvl="2"/>
            <a:r>
              <a:rPr lang="en-US" dirty="0" smtClean="0"/>
              <a:t>&lt;30-40 in ring and little finger </a:t>
            </a:r>
          </a:p>
          <a:p>
            <a:pPr lvl="1"/>
            <a:r>
              <a:rPr lang="en-US" dirty="0" smtClean="0"/>
              <a:t>MC base fracture </a:t>
            </a:r>
          </a:p>
          <a:p>
            <a:pPr lvl="2"/>
            <a:r>
              <a:rPr lang="en-US" dirty="0" smtClean="0"/>
              <a:t>Adult &lt; 20</a:t>
            </a:r>
          </a:p>
          <a:p>
            <a:pPr lvl="2"/>
            <a:r>
              <a:rPr lang="en-US" dirty="0" smtClean="0"/>
              <a:t>Children &lt; 40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Hand Fracture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Unacceptable </a:t>
            </a:r>
            <a:r>
              <a:rPr lang="en-US" dirty="0" err="1" smtClean="0"/>
              <a:t>phalangeal</a:t>
            </a:r>
            <a:r>
              <a:rPr lang="en-US" dirty="0" smtClean="0"/>
              <a:t> fractures </a:t>
            </a:r>
          </a:p>
          <a:p>
            <a:pPr lvl="1"/>
            <a:r>
              <a:rPr lang="en-US" dirty="0" smtClean="0"/>
              <a:t>Rotational </a:t>
            </a:r>
            <a:r>
              <a:rPr lang="en-US" dirty="0" err="1" smtClean="0"/>
              <a:t>angulation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Sever dorsal </a:t>
            </a:r>
            <a:r>
              <a:rPr lang="en-US" dirty="0" err="1" smtClean="0"/>
              <a:t>angulation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Lateral </a:t>
            </a:r>
            <a:r>
              <a:rPr lang="en-US" dirty="0" err="1" smtClean="0"/>
              <a:t>angulation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SH #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7600" y="282768"/>
            <a:ext cx="2590800" cy="622439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Pediatric Hand Fractures</a:t>
            </a:r>
            <a:br>
              <a:rPr lang="en-US" dirty="0" smtClean="0"/>
            </a:br>
            <a:r>
              <a:rPr lang="en-US" dirty="0" err="1" smtClean="0"/>
              <a:t>Solter</a:t>
            </a:r>
            <a:r>
              <a:rPr lang="en-US" dirty="0" smtClean="0"/>
              <a:t> </a:t>
            </a:r>
            <a:r>
              <a:rPr lang="en-US" dirty="0" err="1" smtClean="0"/>
              <a:t>harris</a:t>
            </a:r>
            <a:r>
              <a:rPr lang="en-US" dirty="0" smtClean="0"/>
              <a:t> Classifications </a:t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Type I – A transverse fracture through the growth plate 6% </a:t>
            </a:r>
          </a:p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hlinkClick r:id="rId2"/>
              </a:rPr>
              <a:t>Type II – A fracture through the growth plate and the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hlinkClick r:id="rId3"/>
              </a:rPr>
              <a:t>metaphysis, sparing the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hlinkClick r:id="rId4"/>
              </a:rPr>
              <a:t>epiphysis 75% incidence</a:t>
            </a:r>
          </a:p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hlinkClick r:id="rId4"/>
              </a:rPr>
              <a:t>Type III – A fracture through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hlinkClick r:id="rId5"/>
              </a:rPr>
              <a:t>growth plate and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hlinkClick r:id="rId4"/>
              </a:rPr>
              <a:t>epiphysis, sparing the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hlinkClick r:id="rId3"/>
              </a:rPr>
              <a:t>metaphysis 8% </a:t>
            </a:r>
          </a:p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hlinkClick r:id="rId3"/>
              </a:rPr>
              <a:t>Type IV – A fracture through all three elements of the bone, the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hlinkClick r:id="rId5"/>
              </a:rPr>
              <a:t>growth plate,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hlinkClick r:id="rId3"/>
              </a:rPr>
              <a:t>metaphysis, and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hlinkClick r:id="rId4"/>
              </a:rPr>
              <a:t>epiphysis 10% </a:t>
            </a:r>
          </a:p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hlinkClick r:id="rId4"/>
              </a:rPr>
              <a:t>Type V – A compression fracture of the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hlinkClick r:id="rId5"/>
              </a:rPr>
              <a:t>growth plate (resulting in a decrease in the perceived space between the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hlinkClick r:id="rId4"/>
              </a:rPr>
              <a:t>epiphysis and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diaphysis on x-ray) 1% 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OrthoFractureSalterHarris.jpg"/>
          <p:cNvPicPr>
            <a:picLocks noGrp="1" noChangeAspect="1"/>
          </p:cNvPicPr>
          <p:nvPr>
            <p:ph idx="1"/>
          </p:nvPr>
        </p:nvPicPr>
        <p:blipFill>
          <a:blip r:embed="rId2"/>
          <a:srcRect b="5556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Examinations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Look </a:t>
            </a:r>
          </a:p>
          <a:p>
            <a:pPr lvl="1"/>
            <a:r>
              <a:rPr lang="en-US" dirty="0" smtClean="0"/>
              <a:t>Compare both hands </a:t>
            </a:r>
          </a:p>
          <a:p>
            <a:pPr lvl="1"/>
            <a:r>
              <a:rPr lang="en-US" dirty="0" smtClean="0"/>
              <a:t>Dorsum then </a:t>
            </a:r>
            <a:r>
              <a:rPr lang="en-US" dirty="0" err="1" smtClean="0"/>
              <a:t>volar</a:t>
            </a:r>
            <a:r>
              <a:rPr lang="en-US" dirty="0" smtClean="0"/>
              <a:t> surface </a:t>
            </a:r>
          </a:p>
          <a:p>
            <a:pPr lvl="2"/>
            <a:r>
              <a:rPr lang="en-US" dirty="0" smtClean="0"/>
              <a:t>Skin ( Ulcers or lesions )</a:t>
            </a:r>
          </a:p>
          <a:p>
            <a:pPr lvl="2"/>
            <a:r>
              <a:rPr lang="en-US" dirty="0" smtClean="0"/>
              <a:t>Swelling </a:t>
            </a:r>
          </a:p>
          <a:p>
            <a:pPr lvl="2"/>
            <a:r>
              <a:rPr lang="en-US" dirty="0" smtClean="0"/>
              <a:t>Wasting </a:t>
            </a:r>
          </a:p>
          <a:p>
            <a:pPr lvl="2"/>
            <a:r>
              <a:rPr lang="en-US" dirty="0" smtClean="0"/>
              <a:t>Position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Feel Tenderness, sensation, temperature, Cap refill</a:t>
            </a:r>
          </a:p>
          <a:p>
            <a:pPr>
              <a:buNone/>
            </a:pPr>
            <a:r>
              <a:rPr lang="en-US" dirty="0" smtClean="0"/>
              <a:t> </a:t>
            </a:r>
          </a:p>
          <a:p>
            <a:r>
              <a:rPr lang="en-US" dirty="0" smtClean="0"/>
              <a:t>Move Range of Motion  </a:t>
            </a:r>
          </a:p>
          <a:p>
            <a:pPr lvl="1"/>
            <a:r>
              <a:rPr lang="en-US" dirty="0" smtClean="0"/>
              <a:t>Passive, Active</a:t>
            </a:r>
          </a:p>
          <a:p>
            <a:pPr lvl="1"/>
            <a:r>
              <a:rPr lang="en-US" dirty="0" smtClean="0"/>
              <a:t>Examine FDS, FDP, &amp; extensor tendons  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Hand Fracture </a:t>
            </a:r>
            <a:br>
              <a:rPr lang="en-US" dirty="0" smtClean="0"/>
            </a:br>
            <a:r>
              <a:rPr lang="en-US" dirty="0" smtClean="0"/>
              <a:t>Indication for Fixation Non-</a:t>
            </a:r>
            <a:r>
              <a:rPr lang="en-US" dirty="0" err="1" smtClean="0"/>
              <a:t>Articular</a:t>
            </a:r>
            <a:r>
              <a:rPr lang="en-US" dirty="0" smtClean="0"/>
              <a:t> #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525963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Angulation</a:t>
            </a:r>
            <a:r>
              <a:rPr lang="en-US" dirty="0" smtClean="0"/>
              <a:t> </a:t>
            </a:r>
          </a:p>
          <a:p>
            <a:r>
              <a:rPr lang="en-US" dirty="0" smtClean="0"/>
              <a:t>Rotation </a:t>
            </a:r>
          </a:p>
          <a:p>
            <a:r>
              <a:rPr lang="en-US" dirty="0" smtClean="0"/>
              <a:t>Shortening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hal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" y="3601314"/>
            <a:ext cx="4229100" cy="2977286"/>
          </a:xfrm>
        </p:spPr>
      </p:pic>
      <p:pic>
        <p:nvPicPr>
          <p:cNvPr id="5" name="Picture 4" descr="Phala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203200"/>
            <a:ext cx="3162300" cy="3219796"/>
          </a:xfrm>
          <a:prstGeom prst="rect">
            <a:avLst/>
          </a:prstGeom>
        </p:spPr>
      </p:pic>
      <p:pic>
        <p:nvPicPr>
          <p:cNvPr id="6" name="Picture 5" descr="Phalan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8397" y="3048000"/>
            <a:ext cx="4105603" cy="381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C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0" y="3624943"/>
            <a:ext cx="4310742" cy="3233057"/>
          </a:xfrm>
        </p:spPr>
      </p:pic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MC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310742" cy="3621023"/>
          </a:xfrm>
          <a:prstGeom prst="rect">
            <a:avLst/>
          </a:prstGeom>
        </p:spPr>
      </p:pic>
      <p:pic>
        <p:nvPicPr>
          <p:cNvPr id="6" name="Picture 5" descr="MC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0742" y="1535113"/>
            <a:ext cx="4833258" cy="38521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Hand Fracture </a:t>
            </a:r>
            <a:br>
              <a:rPr lang="en-US" dirty="0" smtClean="0"/>
            </a:br>
            <a:r>
              <a:rPr lang="en-US" dirty="0" smtClean="0"/>
              <a:t>Technique of Fixation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Close reduction splint </a:t>
            </a:r>
          </a:p>
          <a:p>
            <a:r>
              <a:rPr lang="en-US" dirty="0" smtClean="0"/>
              <a:t>Close reduction K-Wire fixation</a:t>
            </a:r>
          </a:p>
          <a:p>
            <a:r>
              <a:rPr lang="en-US" dirty="0" smtClean="0"/>
              <a:t>ORIF </a:t>
            </a:r>
          </a:p>
          <a:p>
            <a:pPr lvl="1"/>
            <a:r>
              <a:rPr lang="en-US" dirty="0" smtClean="0"/>
              <a:t>Lag Screw </a:t>
            </a:r>
          </a:p>
          <a:p>
            <a:pPr lvl="1"/>
            <a:r>
              <a:rPr lang="en-US" dirty="0" smtClean="0"/>
              <a:t>Plate </a:t>
            </a:r>
          </a:p>
          <a:p>
            <a:pPr lvl="1"/>
            <a:r>
              <a:rPr lang="en-US" dirty="0" err="1" smtClean="0"/>
              <a:t>Circulage</a:t>
            </a:r>
            <a:r>
              <a:rPr lang="en-US" dirty="0" smtClean="0"/>
              <a:t> wire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099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27139" y="1417638"/>
            <a:ext cx="3516861" cy="4708525"/>
          </a:xfrm>
        </p:spPr>
      </p:pic>
      <p:pic>
        <p:nvPicPr>
          <p:cNvPr id="5" name="Picture 4" descr="IMG_473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8574" y="2514600"/>
            <a:ext cx="3120629" cy="4160838"/>
          </a:xfrm>
          <a:prstGeom prst="rect">
            <a:avLst/>
          </a:prstGeom>
        </p:spPr>
      </p:pic>
      <p:pic>
        <p:nvPicPr>
          <p:cNvPr id="6" name="Picture 5" descr="IMG_473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2970" y="2514600"/>
            <a:ext cx="3120629" cy="41608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in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1600" y="274638"/>
            <a:ext cx="3810000" cy="3333750"/>
          </a:xfrm>
        </p:spPr>
      </p:pic>
      <p:pic>
        <p:nvPicPr>
          <p:cNvPr id="5" name="Picture 4" descr="k wire .jpg"/>
          <p:cNvPicPr>
            <a:picLocks noChangeAspect="1"/>
          </p:cNvPicPr>
          <p:nvPr/>
        </p:nvPicPr>
        <p:blipFill>
          <a:blip r:embed="rId3"/>
          <a:srcRect b="9615"/>
          <a:stretch>
            <a:fillRect/>
          </a:stretch>
        </p:blipFill>
        <p:spPr>
          <a:xfrm>
            <a:off x="457200" y="1143000"/>
            <a:ext cx="3987800" cy="3581400"/>
          </a:xfrm>
          <a:prstGeom prst="rect">
            <a:avLst/>
          </a:prstGeom>
        </p:spPr>
      </p:pic>
      <p:pic>
        <p:nvPicPr>
          <p:cNvPr id="6" name="Picture 5" descr="K wire 2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3608388"/>
            <a:ext cx="3810000" cy="30629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late 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17638"/>
            <a:ext cx="3908075" cy="4708525"/>
          </a:xfrm>
        </p:spPr>
      </p:pic>
      <p:pic>
        <p:nvPicPr>
          <p:cNvPr id="5" name="Picture 4" descr="Screw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6483" y="1417638"/>
            <a:ext cx="2660317" cy="4708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Carpal Tunnel Syndrome</a:t>
            </a:r>
            <a:br>
              <a:rPr lang="en-US" dirty="0" smtClean="0"/>
            </a:br>
            <a:r>
              <a:rPr lang="en-US" dirty="0" smtClean="0"/>
              <a:t>Incidence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most common nerve compression in the upper limb 1 – 10% of the population </a:t>
            </a:r>
          </a:p>
          <a:p>
            <a:r>
              <a:rPr lang="en-US" dirty="0" smtClean="0"/>
              <a:t>? As high as 60% in people with repetitive hand movement </a:t>
            </a:r>
          </a:p>
          <a:p>
            <a:r>
              <a:rPr lang="en-US" dirty="0" smtClean="0"/>
              <a:t>Anatomy </a:t>
            </a:r>
          </a:p>
          <a:p>
            <a:pPr lvl="1"/>
            <a:r>
              <a:rPr lang="en-US" dirty="0" smtClean="0"/>
              <a:t>Base is the bony carpal arch </a:t>
            </a:r>
          </a:p>
          <a:p>
            <a:pPr lvl="1"/>
            <a:r>
              <a:rPr lang="en-US" dirty="0" smtClean="0"/>
              <a:t>Bridge is the flexor </a:t>
            </a:r>
            <a:r>
              <a:rPr lang="en-US" dirty="0" err="1" smtClean="0"/>
              <a:t>retinaculum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Has 9 flexor tendons and the median nerve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Carpal Tunnel Syndrome</a:t>
            </a:r>
            <a:br>
              <a:rPr lang="en-US" dirty="0" smtClean="0"/>
            </a:br>
            <a:r>
              <a:rPr lang="en-US" dirty="0" err="1" smtClean="0"/>
              <a:t>Aetiology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Due to increase volume of the content or reduction of the tunnel size </a:t>
            </a:r>
          </a:p>
          <a:p>
            <a:pPr lvl="1"/>
            <a:r>
              <a:rPr lang="en-US" dirty="0" err="1" smtClean="0"/>
              <a:t>Acromegaly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Trauma </a:t>
            </a:r>
          </a:p>
          <a:p>
            <a:pPr lvl="1"/>
            <a:r>
              <a:rPr lang="en-US" dirty="0" smtClean="0"/>
              <a:t>OA </a:t>
            </a:r>
          </a:p>
          <a:p>
            <a:pPr lvl="1"/>
            <a:r>
              <a:rPr lang="en-US" dirty="0" smtClean="0"/>
              <a:t>Ganglion, </a:t>
            </a:r>
            <a:r>
              <a:rPr lang="en-US" dirty="0" err="1" smtClean="0"/>
              <a:t>Lipoma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Inflammation </a:t>
            </a:r>
            <a:r>
              <a:rPr lang="en-US" dirty="0" err="1" smtClean="0"/>
              <a:t>Tenosynovitis</a:t>
            </a:r>
            <a:r>
              <a:rPr lang="en-US" dirty="0" smtClean="0"/>
              <a:t>, gout</a:t>
            </a:r>
          </a:p>
          <a:p>
            <a:pPr lvl="1"/>
            <a:r>
              <a:rPr lang="en-US" dirty="0" smtClean="0"/>
              <a:t>DM, </a:t>
            </a:r>
            <a:r>
              <a:rPr lang="en-US" dirty="0" err="1" smtClean="0"/>
              <a:t>Thyrotoxicosis</a:t>
            </a:r>
            <a:r>
              <a:rPr lang="en-US" dirty="0" smtClean="0"/>
              <a:t>, Pregnancy</a:t>
            </a:r>
          </a:p>
          <a:p>
            <a:pPr lvl="1"/>
            <a:r>
              <a:rPr lang="en-US" dirty="0" smtClean="0"/>
              <a:t>Congenital : </a:t>
            </a:r>
          </a:p>
          <a:p>
            <a:pPr lvl="2"/>
            <a:r>
              <a:rPr lang="en-US" dirty="0" smtClean="0"/>
              <a:t>Abnormal muscle, </a:t>
            </a:r>
            <a:r>
              <a:rPr lang="en-US" dirty="0" err="1" smtClean="0"/>
              <a:t>Persistant</a:t>
            </a:r>
            <a:r>
              <a:rPr lang="en-US" dirty="0" smtClean="0"/>
              <a:t> median artery   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Carpal Tunnel Syndrome </a:t>
            </a:r>
            <a:br>
              <a:rPr lang="en-US" dirty="0" smtClean="0"/>
            </a:br>
            <a:r>
              <a:rPr lang="en-US" dirty="0" smtClean="0"/>
              <a:t>Symptoms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Pain </a:t>
            </a:r>
          </a:p>
          <a:p>
            <a:r>
              <a:rPr lang="en-US" dirty="0" smtClean="0"/>
              <a:t>Numbness </a:t>
            </a:r>
          </a:p>
          <a:p>
            <a:r>
              <a:rPr lang="en-US" dirty="0" err="1" smtClean="0"/>
              <a:t>Paraesthesia</a:t>
            </a:r>
            <a:r>
              <a:rPr lang="en-US" dirty="0" smtClean="0"/>
              <a:t> in the median nerve distribution</a:t>
            </a:r>
          </a:p>
          <a:p>
            <a:pPr lvl="1"/>
            <a:r>
              <a:rPr lang="en-US" dirty="0" smtClean="0"/>
              <a:t>Radial 3.5 digits  </a:t>
            </a:r>
          </a:p>
          <a:p>
            <a:r>
              <a:rPr lang="en-US" dirty="0" smtClean="0"/>
              <a:t>Night pain </a:t>
            </a:r>
          </a:p>
          <a:p>
            <a:r>
              <a:rPr lang="en-US" dirty="0" smtClean="0"/>
              <a:t>Pain radiate proximally to the shoulder </a:t>
            </a:r>
          </a:p>
          <a:p>
            <a:r>
              <a:rPr lang="en-US" dirty="0" smtClean="0"/>
              <a:t>Weakness </a:t>
            </a:r>
          </a:p>
          <a:p>
            <a:r>
              <a:rPr lang="en-US" dirty="0" smtClean="0"/>
              <a:t>Clumsiness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Examinations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Test Specific Nerves (Motor and Sensory)</a:t>
            </a:r>
          </a:p>
          <a:p>
            <a:pPr lvl="1"/>
            <a:r>
              <a:rPr lang="en-US" dirty="0" smtClean="0"/>
              <a:t>Median</a:t>
            </a:r>
          </a:p>
          <a:p>
            <a:pPr lvl="1"/>
            <a:r>
              <a:rPr lang="en-US" dirty="0" err="1" smtClean="0"/>
              <a:t>Ulnar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Radial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Carpal Tunnel Syndrome </a:t>
            </a:r>
            <a:br>
              <a:rPr lang="en-US" dirty="0" smtClean="0"/>
            </a:br>
            <a:r>
              <a:rPr lang="en-US" dirty="0" smtClean="0"/>
              <a:t>Clinical Features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Weakness, &amp; wasting of the hand </a:t>
            </a:r>
            <a:r>
              <a:rPr lang="en-US" dirty="0" err="1" smtClean="0"/>
              <a:t>thenar</a:t>
            </a:r>
            <a:r>
              <a:rPr lang="en-US" dirty="0" smtClean="0"/>
              <a:t> muscles </a:t>
            </a:r>
          </a:p>
          <a:p>
            <a:r>
              <a:rPr lang="en-US" dirty="0" smtClean="0"/>
              <a:t>Altered sensation in the median nerve distributions </a:t>
            </a:r>
          </a:p>
          <a:p>
            <a:r>
              <a:rPr lang="en-US" dirty="0" smtClean="0"/>
              <a:t>Positive </a:t>
            </a:r>
            <a:r>
              <a:rPr lang="en-US" dirty="0" err="1" smtClean="0"/>
              <a:t>Tinels</a:t>
            </a:r>
            <a:r>
              <a:rPr lang="en-US" dirty="0" smtClean="0"/>
              <a:t> sign </a:t>
            </a:r>
          </a:p>
          <a:p>
            <a:r>
              <a:rPr lang="en-US" dirty="0" smtClean="0"/>
              <a:t>Positive </a:t>
            </a:r>
            <a:r>
              <a:rPr lang="en-US" dirty="0" err="1" smtClean="0"/>
              <a:t>Phalan</a:t>
            </a:r>
            <a:r>
              <a:rPr lang="en-US" dirty="0" smtClean="0"/>
              <a:t> test </a:t>
            </a:r>
          </a:p>
          <a:p>
            <a:r>
              <a:rPr lang="en-US" dirty="0" smtClean="0"/>
              <a:t>Reverse </a:t>
            </a:r>
            <a:r>
              <a:rPr lang="en-US" dirty="0" err="1" smtClean="0"/>
              <a:t>phalan</a:t>
            </a:r>
            <a:r>
              <a:rPr lang="en-US" dirty="0" smtClean="0"/>
              <a:t> test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Carpal Tunnel Syndrome </a:t>
            </a:r>
            <a:br>
              <a:rPr lang="en-US" dirty="0" smtClean="0"/>
            </a:br>
            <a:r>
              <a:rPr lang="en-US" dirty="0" smtClean="0"/>
              <a:t>Investigations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X-Ray </a:t>
            </a:r>
          </a:p>
          <a:p>
            <a:r>
              <a:rPr lang="en-US" dirty="0" smtClean="0"/>
              <a:t>CT scan</a:t>
            </a:r>
          </a:p>
          <a:p>
            <a:r>
              <a:rPr lang="en-US" dirty="0" smtClean="0"/>
              <a:t>MRI </a:t>
            </a:r>
          </a:p>
          <a:p>
            <a:r>
              <a:rPr lang="en-US" dirty="0" smtClean="0"/>
              <a:t>Nerve conduction studies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Carpal Tunnel Syndrome </a:t>
            </a:r>
            <a:br>
              <a:rPr lang="en-US" dirty="0" smtClean="0"/>
            </a:br>
            <a:r>
              <a:rPr lang="en-US" dirty="0" smtClean="0"/>
              <a:t>Treatment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Non-Operative </a:t>
            </a:r>
          </a:p>
          <a:p>
            <a:pPr lvl="1"/>
            <a:r>
              <a:rPr lang="en-US" dirty="0" smtClean="0"/>
              <a:t>Splint </a:t>
            </a:r>
          </a:p>
          <a:p>
            <a:pPr lvl="1"/>
            <a:r>
              <a:rPr lang="en-US" dirty="0" err="1" smtClean="0"/>
              <a:t>NSAID’s</a:t>
            </a:r>
            <a:endParaRPr lang="en-US" dirty="0" smtClean="0"/>
          </a:p>
          <a:p>
            <a:pPr lvl="1"/>
            <a:r>
              <a:rPr lang="en-US" dirty="0" smtClean="0"/>
              <a:t>Steroid Injections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Operative </a:t>
            </a:r>
          </a:p>
          <a:p>
            <a:pPr lvl="1"/>
            <a:r>
              <a:rPr lang="en-US" dirty="0" smtClean="0"/>
              <a:t>All Open technique </a:t>
            </a:r>
          </a:p>
          <a:p>
            <a:pPr lvl="1"/>
            <a:r>
              <a:rPr lang="en-US" dirty="0" smtClean="0"/>
              <a:t>Limited incision Technique </a:t>
            </a:r>
          </a:p>
          <a:p>
            <a:pPr lvl="1"/>
            <a:r>
              <a:rPr lang="en-US" dirty="0" smtClean="0"/>
              <a:t>Endoscopic Techniques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Carpal Tunnel Syndrome</a:t>
            </a:r>
            <a:br>
              <a:rPr lang="en-US" dirty="0" smtClean="0"/>
            </a:br>
            <a:r>
              <a:rPr lang="en-US" dirty="0" smtClean="0"/>
              <a:t>Open Release  </a:t>
            </a:r>
            <a:endParaRPr lang="en-US" dirty="0"/>
          </a:p>
        </p:txBody>
      </p:sp>
      <p:pic>
        <p:nvPicPr>
          <p:cNvPr id="5" name="Content Placeholder 4" descr="IMG_3385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Content Placeholder 5" descr="IMG_3386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Carpal Tunnel Syndrome</a:t>
            </a:r>
            <a:br>
              <a:rPr lang="en-US" dirty="0" smtClean="0"/>
            </a:br>
            <a:r>
              <a:rPr lang="en-US" dirty="0" smtClean="0"/>
              <a:t>Open Release </a:t>
            </a:r>
            <a:endParaRPr lang="en-US" dirty="0"/>
          </a:p>
        </p:txBody>
      </p:sp>
      <p:pic>
        <p:nvPicPr>
          <p:cNvPr id="5" name="Content Placeholder 4" descr="IMG_3387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Content Placeholder 5" descr="IMG_3388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Carpal Tunnel Syndrome</a:t>
            </a:r>
            <a:br>
              <a:rPr lang="en-US" dirty="0" smtClean="0"/>
            </a:br>
            <a:r>
              <a:rPr lang="en-US" dirty="0" smtClean="0"/>
              <a:t>Open Release </a:t>
            </a:r>
            <a:endParaRPr lang="en-US" dirty="0"/>
          </a:p>
        </p:txBody>
      </p:sp>
      <p:pic>
        <p:nvPicPr>
          <p:cNvPr id="5" name="Content Placeholder 4" descr="IMG_3390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Content Placeholder 5" descr="IMG_3393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Thank you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Hand Infection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i="1" dirty="0" err="1" smtClean="0"/>
              <a:t>Paronychial</a:t>
            </a:r>
            <a:r>
              <a:rPr lang="en-US" dirty="0" smtClean="0"/>
              <a:t> infection due to Staph </a:t>
            </a:r>
            <a:r>
              <a:rPr lang="en-US" dirty="0" err="1" smtClean="0"/>
              <a:t>aureus</a:t>
            </a:r>
            <a:endParaRPr lang="en-US" dirty="0" smtClean="0"/>
          </a:p>
          <a:p>
            <a:pPr lvl="1"/>
            <a:r>
              <a:rPr lang="en-US" dirty="0" smtClean="0"/>
              <a:t>Rx </a:t>
            </a:r>
            <a:r>
              <a:rPr lang="en-US" dirty="0" err="1" smtClean="0"/>
              <a:t>Abx</a:t>
            </a:r>
            <a:r>
              <a:rPr lang="en-US" dirty="0" smtClean="0"/>
              <a:t>, </a:t>
            </a:r>
            <a:r>
              <a:rPr lang="en-US" dirty="0" err="1" smtClean="0"/>
              <a:t>soacking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I&amp;D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i="1" dirty="0" smtClean="0"/>
              <a:t>Felon </a:t>
            </a:r>
          </a:p>
          <a:p>
            <a:pPr lvl="1"/>
            <a:r>
              <a:rPr lang="en-US" dirty="0" smtClean="0"/>
              <a:t>Infection of the finger pulp </a:t>
            </a:r>
          </a:p>
          <a:p>
            <a:endParaRPr lang="en-US" dirty="0"/>
          </a:p>
        </p:txBody>
      </p:sp>
      <p:pic>
        <p:nvPicPr>
          <p:cNvPr id="4" name="Picture 3" descr="Paronychia-Fing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98482"/>
            <a:ext cx="3200400" cy="2088682"/>
          </a:xfrm>
          <a:prstGeom prst="rect">
            <a:avLst/>
          </a:prstGeom>
        </p:spPr>
      </p:pic>
      <p:pic>
        <p:nvPicPr>
          <p:cNvPr id="5" name="Picture 4" descr="fel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0" y="0"/>
            <a:ext cx="2540000" cy="1917700"/>
          </a:xfrm>
          <a:prstGeom prst="rect">
            <a:avLst/>
          </a:prstGeom>
        </p:spPr>
      </p:pic>
      <p:pic>
        <p:nvPicPr>
          <p:cNvPr id="7" name="Picture 6" descr="paron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8421" y="3270622"/>
            <a:ext cx="2825579" cy="35873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Hand Infection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i="1" dirty="0" smtClean="0"/>
              <a:t>Herpetic Whitlow </a:t>
            </a:r>
          </a:p>
          <a:p>
            <a:pPr lvl="1"/>
            <a:r>
              <a:rPr lang="en-US" dirty="0" smtClean="0"/>
              <a:t>HSV vesicular eruption of the fingertip </a:t>
            </a:r>
          </a:p>
          <a:p>
            <a:endParaRPr lang="en-US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i="1" dirty="0" smtClean="0"/>
              <a:t>Collar Abscess </a:t>
            </a:r>
          </a:p>
          <a:p>
            <a:pPr lvl="1"/>
            <a:r>
              <a:rPr lang="en-US" dirty="0" smtClean="0"/>
              <a:t>Abscess of the hand web-</a:t>
            </a:r>
            <a:r>
              <a:rPr lang="en-US" dirty="0" err="1" smtClean="0"/>
              <a:t>Spece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6" name="Picture 5" descr="collar abscess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300" y="3429000"/>
            <a:ext cx="5219700" cy="3048000"/>
          </a:xfrm>
          <a:prstGeom prst="rect">
            <a:avLst/>
          </a:prstGeom>
        </p:spPr>
      </p:pic>
      <p:pic>
        <p:nvPicPr>
          <p:cNvPr id="7" name="Picture 6" descr="Herpetic-Finger-Pictures.jpg"/>
          <p:cNvPicPr>
            <a:picLocks noChangeAspect="1"/>
          </p:cNvPicPr>
          <p:nvPr/>
        </p:nvPicPr>
        <p:blipFill>
          <a:blip r:embed="rId3"/>
          <a:srcRect r="8125"/>
          <a:stretch>
            <a:fillRect/>
          </a:stretch>
        </p:blipFill>
        <p:spPr>
          <a:xfrm>
            <a:off x="0" y="3429000"/>
            <a:ext cx="373380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Hand Infection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i="1" dirty="0" smtClean="0"/>
              <a:t>Flexor </a:t>
            </a:r>
            <a:r>
              <a:rPr lang="en-US" i="1" dirty="0" err="1" smtClean="0"/>
              <a:t>Tenosynovitis</a:t>
            </a:r>
            <a:r>
              <a:rPr lang="en-US" i="1" dirty="0" smtClean="0"/>
              <a:t> </a:t>
            </a:r>
          </a:p>
          <a:p>
            <a:pPr lvl="1"/>
            <a:r>
              <a:rPr lang="en-US" dirty="0" smtClean="0"/>
              <a:t>4 Sings : </a:t>
            </a:r>
          </a:p>
          <a:p>
            <a:pPr lvl="2"/>
            <a:r>
              <a:rPr lang="en-US" dirty="0" smtClean="0"/>
              <a:t>Sausage shape </a:t>
            </a:r>
          </a:p>
          <a:p>
            <a:pPr lvl="2"/>
            <a:r>
              <a:rPr lang="en-US" dirty="0" smtClean="0"/>
              <a:t>Flexed position</a:t>
            </a:r>
          </a:p>
          <a:p>
            <a:pPr lvl="2"/>
            <a:r>
              <a:rPr lang="en-US" dirty="0" smtClean="0"/>
              <a:t>Pain with passive extension</a:t>
            </a:r>
          </a:p>
          <a:p>
            <a:pPr lvl="2"/>
            <a:r>
              <a:rPr lang="en-US" dirty="0" smtClean="0"/>
              <a:t>Tenderness along the tendon sheath 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1"/>
            <a:r>
              <a:rPr lang="en-US" dirty="0" smtClean="0"/>
              <a:t>Rx :</a:t>
            </a:r>
          </a:p>
          <a:p>
            <a:pPr lvl="2"/>
            <a:r>
              <a:rPr lang="en-US" dirty="0" err="1" smtClean="0"/>
              <a:t>Abx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I&amp;D</a:t>
            </a:r>
          </a:p>
          <a:p>
            <a:pPr lvl="2"/>
            <a:r>
              <a:rPr lang="en-US" dirty="0" smtClean="0"/>
              <a:t> Catheter irrigation</a:t>
            </a:r>
            <a:endParaRPr lang="en-US" dirty="0"/>
          </a:p>
        </p:txBody>
      </p:sp>
      <p:pic>
        <p:nvPicPr>
          <p:cNvPr id="6" name="Picture 5" descr="flexor teno.jpg"/>
          <p:cNvPicPr>
            <a:picLocks noChangeAspect="1"/>
          </p:cNvPicPr>
          <p:nvPr/>
        </p:nvPicPr>
        <p:blipFill>
          <a:blip r:embed="rId2"/>
          <a:srcRect t="4260" b="12332"/>
          <a:stretch>
            <a:fillRect/>
          </a:stretch>
        </p:blipFill>
        <p:spPr>
          <a:xfrm>
            <a:off x="5181600" y="3582416"/>
            <a:ext cx="3962399" cy="3275583"/>
          </a:xfrm>
          <a:prstGeom prst="rect">
            <a:avLst/>
          </a:prstGeom>
        </p:spPr>
      </p:pic>
      <p:pic>
        <p:nvPicPr>
          <p:cNvPr id="15" name="Picture 14" descr="flexor teno2.jpg"/>
          <p:cNvPicPr>
            <a:picLocks noChangeAspect="1"/>
          </p:cNvPicPr>
          <p:nvPr/>
        </p:nvPicPr>
        <p:blipFill>
          <a:blip r:embed="rId3"/>
          <a:srcRect t="11874" b="10575"/>
          <a:stretch>
            <a:fillRect/>
          </a:stretch>
        </p:blipFill>
        <p:spPr>
          <a:xfrm>
            <a:off x="2666999" y="4953000"/>
            <a:ext cx="2594009" cy="1676400"/>
          </a:xfrm>
          <a:prstGeom prst="rect">
            <a:avLst/>
          </a:prstGeom>
        </p:spPr>
      </p:pic>
      <p:pic>
        <p:nvPicPr>
          <p:cNvPr id="16" name="Picture 15" descr="flexor.jpg"/>
          <p:cNvPicPr>
            <a:picLocks noChangeAspect="1"/>
          </p:cNvPicPr>
          <p:nvPr/>
        </p:nvPicPr>
        <p:blipFill>
          <a:blip r:embed="rId4"/>
          <a:srcRect t="13333" b="16667"/>
          <a:stretch>
            <a:fillRect/>
          </a:stretch>
        </p:blipFill>
        <p:spPr>
          <a:xfrm>
            <a:off x="0" y="4696325"/>
            <a:ext cx="2667000" cy="21616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Hand Infection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Hand Bites </a:t>
            </a:r>
          </a:p>
          <a:p>
            <a:pPr lvl="1"/>
            <a:r>
              <a:rPr lang="en-US" dirty="0" smtClean="0"/>
              <a:t>Human : </a:t>
            </a:r>
            <a:r>
              <a:rPr lang="en-US" dirty="0" err="1" smtClean="0"/>
              <a:t>Staph</a:t>
            </a:r>
            <a:r>
              <a:rPr lang="en-US" dirty="0" smtClean="0"/>
              <a:t>, Strep, </a:t>
            </a:r>
            <a:r>
              <a:rPr lang="en-US" dirty="0" err="1" smtClean="0"/>
              <a:t>Eikenella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Dog : </a:t>
            </a:r>
            <a:r>
              <a:rPr lang="en-US" dirty="0" err="1" smtClean="0"/>
              <a:t>Pasteurella</a:t>
            </a:r>
            <a:r>
              <a:rPr lang="en-US" dirty="0" smtClean="0"/>
              <a:t> </a:t>
            </a:r>
            <a:r>
              <a:rPr lang="en-US" dirty="0" err="1" smtClean="0"/>
              <a:t>Multocida</a:t>
            </a:r>
            <a:r>
              <a:rPr lang="en-US" dirty="0" smtClean="0"/>
              <a:t>, </a:t>
            </a:r>
            <a:r>
              <a:rPr lang="en-US" dirty="0" err="1" smtClean="0"/>
              <a:t>Staph</a:t>
            </a:r>
            <a:r>
              <a:rPr lang="en-US" dirty="0" smtClean="0"/>
              <a:t>, Strep </a:t>
            </a:r>
          </a:p>
          <a:p>
            <a:pPr lvl="1"/>
            <a:r>
              <a:rPr lang="en-US" dirty="0" smtClean="0"/>
              <a:t>Cat  : </a:t>
            </a:r>
            <a:r>
              <a:rPr lang="en-US" dirty="0" err="1" smtClean="0"/>
              <a:t>Pasteurella</a:t>
            </a:r>
            <a:r>
              <a:rPr lang="en-US" dirty="0" smtClean="0"/>
              <a:t> </a:t>
            </a:r>
            <a:r>
              <a:rPr lang="en-US" dirty="0" err="1" smtClean="0"/>
              <a:t>Multocida</a:t>
            </a:r>
            <a:endParaRPr lang="en-US" dirty="0" smtClean="0"/>
          </a:p>
          <a:p>
            <a:pPr lvl="1"/>
            <a:r>
              <a:rPr lang="en-US" dirty="0" smtClean="0"/>
              <a:t>Rx :</a:t>
            </a:r>
          </a:p>
          <a:p>
            <a:pPr lvl="2"/>
            <a:r>
              <a:rPr lang="en-US" dirty="0" smtClean="0"/>
              <a:t> </a:t>
            </a:r>
            <a:r>
              <a:rPr lang="en-US" dirty="0" err="1" smtClean="0"/>
              <a:t>Abx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If no Response I&amp;D  </a:t>
            </a:r>
            <a:endParaRPr lang="en-US" dirty="0"/>
          </a:p>
        </p:txBody>
      </p:sp>
      <p:pic>
        <p:nvPicPr>
          <p:cNvPr id="4" name="Picture 3" descr="IMG_11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3389324"/>
            <a:ext cx="2590800" cy="3468675"/>
          </a:xfrm>
          <a:prstGeom prst="rect">
            <a:avLst/>
          </a:prstGeom>
        </p:spPr>
      </p:pic>
      <p:pic>
        <p:nvPicPr>
          <p:cNvPr id="5" name="Picture 4" descr="IMG_110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5817" y="4245158"/>
            <a:ext cx="1951566" cy="2612841"/>
          </a:xfrm>
          <a:prstGeom prst="rect">
            <a:avLst/>
          </a:prstGeom>
        </p:spPr>
      </p:pic>
      <p:pic>
        <p:nvPicPr>
          <p:cNvPr id="6" name="Picture 5" descr="IMG_113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876800"/>
            <a:ext cx="2667000" cy="2000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Necrotizing </a:t>
            </a:r>
            <a:r>
              <a:rPr lang="en-US" dirty="0" err="1" smtClean="0"/>
              <a:t>Fasciitis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Flesh eating disease of the soft tissue </a:t>
            </a:r>
          </a:p>
          <a:p>
            <a:r>
              <a:rPr lang="en-US" dirty="0" smtClean="0"/>
              <a:t>Caused by Group A </a:t>
            </a:r>
            <a:r>
              <a:rPr lang="en-US" i="1" dirty="0" smtClean="0"/>
              <a:t>B</a:t>
            </a:r>
            <a:r>
              <a:rPr lang="en-US" dirty="0" smtClean="0"/>
              <a:t>eta hemolytic strep </a:t>
            </a:r>
          </a:p>
          <a:p>
            <a:r>
              <a:rPr lang="en-US" dirty="0" smtClean="0"/>
              <a:t>Has high mortality rate </a:t>
            </a:r>
          </a:p>
          <a:p>
            <a:r>
              <a:rPr lang="en-US" dirty="0" smtClean="0"/>
              <a:t>Need extensive debridement and IV </a:t>
            </a:r>
            <a:r>
              <a:rPr lang="en-US" dirty="0" err="1" smtClean="0"/>
              <a:t>Abx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 descr="Nec fas.jpg"/>
          <p:cNvPicPr>
            <a:picLocks noChangeAspect="1"/>
          </p:cNvPicPr>
          <p:nvPr/>
        </p:nvPicPr>
        <p:blipFill>
          <a:blip r:embed="rId2"/>
          <a:srcRect r="51233" b="45919"/>
          <a:stretch>
            <a:fillRect/>
          </a:stretch>
        </p:blipFill>
        <p:spPr>
          <a:xfrm>
            <a:off x="685800" y="4202905"/>
            <a:ext cx="3261093" cy="2582365"/>
          </a:xfrm>
          <a:prstGeom prst="rect">
            <a:avLst/>
          </a:prstGeom>
        </p:spPr>
      </p:pic>
      <p:pic>
        <p:nvPicPr>
          <p:cNvPr id="5" name="Picture 4" descr="Nec Fas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3893083"/>
            <a:ext cx="4419600" cy="2892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ヒラギノ丸ゴ Pro W4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ＭＳ 明朝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Apex.thmx</Template>
  <TotalTime>4382</TotalTime>
  <Words>869</Words>
  <Application>Microsoft Office PowerPoint</Application>
  <PresentationFormat>On-screen Show (4:3)</PresentationFormat>
  <Paragraphs>231</Paragraphs>
  <Slides>46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Book Antiqua</vt:lpstr>
      <vt:lpstr>Calibri</vt:lpstr>
      <vt:lpstr>Lucida Sans</vt:lpstr>
      <vt:lpstr>Wingdings</vt:lpstr>
      <vt:lpstr>Wingdings 2</vt:lpstr>
      <vt:lpstr>Wingdings 3</vt:lpstr>
      <vt:lpstr>Apex</vt:lpstr>
      <vt:lpstr>COMMON Hand Injuries </vt:lpstr>
      <vt:lpstr>History </vt:lpstr>
      <vt:lpstr>Examinations </vt:lpstr>
      <vt:lpstr>Examinations </vt:lpstr>
      <vt:lpstr>Hand Infection </vt:lpstr>
      <vt:lpstr>Hand Infection </vt:lpstr>
      <vt:lpstr>Hand Infection </vt:lpstr>
      <vt:lpstr>Hand Infection </vt:lpstr>
      <vt:lpstr>Necrotizing Fasciitis </vt:lpstr>
      <vt:lpstr>Flexor Tendons Anatomy  </vt:lpstr>
      <vt:lpstr>Flexor Tendons Mechanism of Injury</vt:lpstr>
      <vt:lpstr>Flexor Tendons  Zones  </vt:lpstr>
      <vt:lpstr>Flexor Tendons Pully System and Tendon Blood Supply</vt:lpstr>
      <vt:lpstr>Flexor Tendons  Pully System and Tendon Blood Supply</vt:lpstr>
      <vt:lpstr>Flexor Tendons  Clinical Examination &amp; Finding </vt:lpstr>
      <vt:lpstr>Flexor Tendons  Repair </vt:lpstr>
      <vt:lpstr>PowerPoint Presentation</vt:lpstr>
      <vt:lpstr>Flexor Tendons Splints </vt:lpstr>
      <vt:lpstr>Replantation Indication &amp; Contraindication </vt:lpstr>
      <vt:lpstr>PowerPoint Presentation</vt:lpstr>
      <vt:lpstr>Replantation General Principles </vt:lpstr>
      <vt:lpstr>Replantation  Complication </vt:lpstr>
      <vt:lpstr>Leeches</vt:lpstr>
      <vt:lpstr>Hand Fractures </vt:lpstr>
      <vt:lpstr>Hand Fractures </vt:lpstr>
      <vt:lpstr>Hand Fracture </vt:lpstr>
      <vt:lpstr>PowerPoint Presentation</vt:lpstr>
      <vt:lpstr> Pediatric Hand Fractures Solter harris Classifications   </vt:lpstr>
      <vt:lpstr>PowerPoint Presentation</vt:lpstr>
      <vt:lpstr>Hand Fracture  Indication for Fixation Non-Articular #</vt:lpstr>
      <vt:lpstr>PowerPoint Presentation</vt:lpstr>
      <vt:lpstr>PowerPoint Presentation</vt:lpstr>
      <vt:lpstr>Hand Fracture  Technique of Fixation </vt:lpstr>
      <vt:lpstr>PowerPoint Presentation</vt:lpstr>
      <vt:lpstr>PowerPoint Presentation</vt:lpstr>
      <vt:lpstr>PowerPoint Presentation</vt:lpstr>
      <vt:lpstr>Carpal Tunnel Syndrome Incidence  </vt:lpstr>
      <vt:lpstr>Carpal Tunnel Syndrome Aetiology  </vt:lpstr>
      <vt:lpstr>Carpal Tunnel Syndrome  Symptoms </vt:lpstr>
      <vt:lpstr>Carpal Tunnel Syndrome  Clinical Features </vt:lpstr>
      <vt:lpstr>Carpal Tunnel Syndrome  Investigations </vt:lpstr>
      <vt:lpstr>Carpal Tunnel Syndrome  Treatment </vt:lpstr>
      <vt:lpstr>Carpal Tunnel Syndrome Open Release  </vt:lpstr>
      <vt:lpstr>Carpal Tunnel Syndrome Open Release </vt:lpstr>
      <vt:lpstr>Carpal Tunnel Syndrome Open Release </vt:lpstr>
      <vt:lpstr>PowerPoint Presentation</vt:lpstr>
    </vt:vector>
  </TitlesOfParts>
  <Company>mac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Hand Injury</dc:title>
  <dc:creator>macbook pro</dc:creator>
  <cp:lastModifiedBy>User</cp:lastModifiedBy>
  <cp:revision>68</cp:revision>
  <dcterms:created xsi:type="dcterms:W3CDTF">2014-04-23T06:01:57Z</dcterms:created>
  <dcterms:modified xsi:type="dcterms:W3CDTF">2014-04-23T08:15:04Z</dcterms:modified>
</cp:coreProperties>
</file>