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handoutMasterIdLst>
    <p:handoutMasterId r:id="rId46"/>
  </p:handoutMasterIdLst>
  <p:sldIdLst>
    <p:sldId id="305" r:id="rId2"/>
    <p:sldId id="304" r:id="rId3"/>
    <p:sldId id="306" r:id="rId4"/>
    <p:sldId id="300" r:id="rId5"/>
    <p:sldId id="301" r:id="rId6"/>
    <p:sldId id="307" r:id="rId7"/>
    <p:sldId id="280" r:id="rId8"/>
    <p:sldId id="290" r:id="rId9"/>
    <p:sldId id="295" r:id="rId10"/>
    <p:sldId id="259" r:id="rId11"/>
    <p:sldId id="292" r:id="rId12"/>
    <p:sldId id="283" r:id="rId13"/>
    <p:sldId id="284" r:id="rId14"/>
    <p:sldId id="261" r:id="rId15"/>
    <p:sldId id="269" r:id="rId16"/>
    <p:sldId id="270" r:id="rId17"/>
    <p:sldId id="286" r:id="rId18"/>
    <p:sldId id="287" r:id="rId19"/>
    <p:sldId id="266" r:id="rId20"/>
    <p:sldId id="262" r:id="rId21"/>
    <p:sldId id="263" r:id="rId22"/>
    <p:sldId id="302" r:id="rId23"/>
    <p:sldId id="264" r:id="rId24"/>
    <p:sldId id="303" r:id="rId25"/>
    <p:sldId id="272" r:id="rId26"/>
    <p:sldId id="265" r:id="rId27"/>
    <p:sldId id="296" r:id="rId28"/>
    <p:sldId id="297" r:id="rId29"/>
    <p:sldId id="288" r:id="rId30"/>
    <p:sldId id="291" r:id="rId31"/>
    <p:sldId id="289" r:id="rId32"/>
    <p:sldId id="267" r:id="rId33"/>
    <p:sldId id="273" r:id="rId34"/>
    <p:sldId id="281" r:id="rId35"/>
    <p:sldId id="279" r:id="rId36"/>
    <p:sldId id="277" r:id="rId37"/>
    <p:sldId id="278" r:id="rId38"/>
    <p:sldId id="275" r:id="rId39"/>
    <p:sldId id="276" r:id="rId40"/>
    <p:sldId id="274" r:id="rId41"/>
    <p:sldId id="268" r:id="rId42"/>
    <p:sldId id="309" r:id="rId43"/>
    <p:sldId id="282" r:id="rId44"/>
    <p:sldId id="308" r:id="rId45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99"/>
    <a:srgbClr val="CCFF66"/>
    <a:srgbClr val="FFFF66"/>
    <a:srgbClr val="FFFF00"/>
    <a:srgbClr val="A50021"/>
    <a:srgbClr val="FFFF99"/>
    <a:srgbClr val="3399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7849" autoAdjust="0"/>
  </p:normalViewPr>
  <p:slideViewPr>
    <p:cSldViewPr>
      <p:cViewPr>
        <p:scale>
          <a:sx n="69" d="100"/>
          <a:sy n="69" d="100"/>
        </p:scale>
        <p:origin x="-140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t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t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b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08" tIns="44504" rIns="89008" bIns="44504" numCol="1" anchor="b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35795F-41B2-4A71-836C-3C0BE2EB46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4989-4112-422F-B936-FEAF68EADF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50AD-AF41-431C-BC79-8A136B7F52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C003-8651-40F2-A8B9-BFD023BC0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00DF-5B8F-43C8-A1EA-52C7E475E1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7F24-4DF5-4466-8AE9-F98206218E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7071-67D9-4089-9E60-E46B1C1823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AC34B-1935-4F8C-BF9A-885118BB87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92F6-70DE-4046-BCBA-A28E501681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56F3-0635-4457-8E4A-5D375C7DA6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FD70-DE39-427A-A244-CC10053836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851B-1EA9-4004-95B7-BED1E81593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C907-6653-459D-A807-C31DEF6ADD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2231-A347-40CB-BD60-B0B20CEFB5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84B1-7AE8-4F0C-94ED-8F77AA79D0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0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140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0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79827C24-51E0-476A-8CC6-80D2920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9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85800" y="1447800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  <a:cs typeface="Times New Roman" pitchFamily="18" charset="0"/>
              </a:rPr>
              <a:t>Principles of Surgical Oncology</a:t>
            </a:r>
            <a:endParaRPr lang="ar-SA" dirty="0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878263"/>
            <a:ext cx="49022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Salah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  R. 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Elfaqih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Tumor Grading &amp; Differentiation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Grading</a:t>
            </a:r>
            <a:r>
              <a:rPr lang="en-US" sz="2400" dirty="0" smtClean="0">
                <a:latin typeface="Arial Rounded MT Bold" pitchFamily="34" charset="0"/>
              </a:rPr>
              <a:t>: Describes the </a:t>
            </a:r>
            <a:r>
              <a:rPr lang="en-US" sz="2400" dirty="0" err="1" smtClean="0">
                <a:latin typeface="Arial Rounded MT Bold" pitchFamily="34" charset="0"/>
              </a:rPr>
              <a:t>histologic</a:t>
            </a:r>
            <a:r>
              <a:rPr lang="en-US" sz="2400" dirty="0" smtClean="0">
                <a:latin typeface="Arial Rounded MT Bold" pitchFamily="34" charset="0"/>
              </a:rPr>
              <a:t> characteristics of cancer cells mainly talk about cell layers.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  <a:latin typeface="Arial Rounded MT Bold" pitchFamily="34" charset="0"/>
              </a:rPr>
              <a:t>	</a:t>
            </a: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e.g.</a:t>
            </a:r>
            <a:r>
              <a:rPr lang="en-US" sz="2400" dirty="0" smtClean="0">
                <a:solidFill>
                  <a:schemeClr val="hlink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grade I, II, III.</a:t>
            </a:r>
            <a:endParaRPr lang="en-US" sz="2400" dirty="0" smtClean="0">
              <a:solidFill>
                <a:schemeClr val="hlink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Differentiation</a:t>
            </a:r>
            <a:r>
              <a:rPr lang="en-US" sz="2400" dirty="0" smtClean="0">
                <a:latin typeface="Arial Rounded MT Bold" pitchFamily="34" charset="0"/>
              </a:rPr>
              <a:t>: Describes the characteristics of cancer cells in reference to their resemblance to the cell of origin.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e.g.</a:t>
            </a:r>
            <a:r>
              <a:rPr lang="en-US" sz="2400" dirty="0" smtClean="0">
                <a:solidFill>
                  <a:schemeClr val="hlink"/>
                </a:solidFill>
                <a:latin typeface="Arial Rounded MT Bold" pitchFamily="34" charset="0"/>
              </a:rPr>
              <a:t>  </a:t>
            </a:r>
            <a:r>
              <a:rPr lang="en-US" sz="2400" dirty="0" smtClean="0">
                <a:latin typeface="Arial Rounded MT Bold" pitchFamily="34" charset="0"/>
              </a:rPr>
              <a:t>well differentiated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	  moderately differentiated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	  poorly differentiated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	  </a:t>
            </a:r>
            <a:r>
              <a:rPr lang="en-US" sz="2400" dirty="0" err="1" smtClean="0">
                <a:latin typeface="Arial Rounded MT Bold" pitchFamily="34" charset="0"/>
              </a:rPr>
              <a:t>anaplastic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FF66"/>
                </a:solidFill>
                <a:latin typeface="Arial Rounded MT Bold" pitchFamily="34" charset="0"/>
              </a:rPr>
              <a:t>Both describe the histological features of the tumor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Rounded MT Bold" pitchFamily="34" charset="0"/>
              </a:rPr>
              <a:t>	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Tumor Grading &amp; Differentiation</a:t>
            </a:r>
          </a:p>
        </p:txBody>
      </p:sp>
      <p:sp>
        <p:nvSpPr>
          <p:cNvPr id="13315" name="Line 22"/>
          <p:cNvSpPr>
            <a:spLocks noChangeShapeType="1"/>
          </p:cNvSpPr>
          <p:nvPr/>
        </p:nvSpPr>
        <p:spPr bwMode="auto">
          <a:xfrm>
            <a:off x="533400" y="8382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6" name="Content Placeholder 8" descr="sccwd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168400" y="1106488"/>
            <a:ext cx="3251200" cy="2189162"/>
          </a:xfrm>
          <a:ln>
            <a:solidFill>
              <a:schemeClr val="tx1"/>
            </a:solidFill>
          </a:ln>
        </p:spPr>
      </p:pic>
      <p:pic>
        <p:nvPicPr>
          <p:cNvPr id="13317" name="Content Placeholder 10" descr="sccp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9038" y="3468688"/>
            <a:ext cx="3230562" cy="2189162"/>
          </a:xfrm>
          <a:ln>
            <a:solidFill>
              <a:schemeClr val="tx1"/>
            </a:solidFill>
          </a:ln>
        </p:spPr>
      </p:pic>
      <p:pic>
        <p:nvPicPr>
          <p:cNvPr id="13318" name="Content Placeholder 12" descr="sccmd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106488"/>
            <a:ext cx="3251200" cy="2189162"/>
          </a:xfrm>
          <a:ln>
            <a:solidFill>
              <a:schemeClr val="tx1"/>
            </a:solidFill>
          </a:ln>
        </p:spPr>
      </p:pic>
      <p:pic>
        <p:nvPicPr>
          <p:cNvPr id="13319" name="Content Placeholder 14" descr="anaplasia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3468688"/>
            <a:ext cx="3240088" cy="2189162"/>
          </a:xfrm>
          <a:ln>
            <a:solidFill>
              <a:schemeClr val="tx1"/>
            </a:solidFill>
          </a:ln>
        </p:spPr>
      </p:pic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76200" y="5754688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Tumor grading &amp; tumor differentiation both describe the histological features  of the tumor  and not the macroscopic features , invasion or metastasis</a:t>
            </a:r>
            <a:endParaRPr lang="ar-S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Why malignant cells are dangerous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Content Placeholder 6" descr="cancer8_500x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71600"/>
            <a:ext cx="6400800" cy="4800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Spread Of Malignant Tumors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Content Placeholder 5" descr="staging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535113"/>
            <a:ext cx="6257925" cy="42560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Spread of Malignant Tumor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457200" y="1600200"/>
            <a:ext cx="4648200" cy="4530725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         Local invasion : 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</a:rPr>
              <a:t>within the organ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</a:rPr>
              <a:t>adjacent organs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endParaRPr lang="en-US" sz="2000" smtClean="0">
              <a:latin typeface="Arial Rounded MT Bold" pitchFamily="34" charset="0"/>
            </a:endParaRPr>
          </a:p>
          <a:p>
            <a:pPr eaLnBrk="1" hangingPunct="1"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         Metastasis :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Lymphatic : Regional &amp; distant lymph nodes.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Haematogenous e.g. liver, lung, bones.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Transcoelomic e.g peritoneal &amp; pleural cavity.</a:t>
            </a:r>
          </a:p>
          <a:p>
            <a:pPr lvl="2" eaLnBrk="1" hangingPunct="1"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US" sz="2000" smtClean="0">
                <a:latin typeface="Arial Rounded MT Bold" pitchFamily="34" charset="0"/>
                <a:sym typeface="Wingdings" pitchFamily="2" charset="2"/>
              </a:rPr>
              <a:t>Implantation e.g. needle tracks, wounds.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3400" y="12192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9" name="Picture 8" descr="untitled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828800"/>
            <a:ext cx="3711575" cy="4495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Local Invasion</a:t>
            </a:r>
            <a:r>
              <a:rPr lang="en-US" sz="4000" dirty="0" smtClean="0"/>
              <a:t> </a:t>
            </a:r>
          </a:p>
        </p:txBody>
      </p:sp>
      <p:pic>
        <p:nvPicPr>
          <p:cNvPr id="17411" name="Picture 12" descr="image02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524000"/>
            <a:ext cx="3946525" cy="4483100"/>
          </a:xfrm>
          <a:noFill/>
          <a:ln>
            <a:solidFill>
              <a:schemeClr val="tx1"/>
            </a:solidFill>
          </a:ln>
        </p:spPr>
      </p:pic>
      <p:pic>
        <p:nvPicPr>
          <p:cNvPr id="17412" name="Picture 20" descr="untitled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3810000"/>
            <a:ext cx="3105150" cy="2189163"/>
          </a:xfrm>
          <a:noFill/>
          <a:ln>
            <a:solidFill>
              <a:schemeClr val="tx1"/>
            </a:solidFill>
          </a:ln>
        </p:spPr>
      </p:pic>
      <p:pic>
        <p:nvPicPr>
          <p:cNvPr id="17413" name="Picture 21" descr="untitled ren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1050" y="1524000"/>
            <a:ext cx="3090863" cy="2189163"/>
          </a:xfrm>
          <a:noFill/>
          <a:ln>
            <a:solidFill>
              <a:schemeClr val="tx1"/>
            </a:solidFill>
          </a:ln>
        </p:spPr>
      </p:pic>
      <p:sp>
        <p:nvSpPr>
          <p:cNvPr id="17414" name="Line 22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Distant Metastasis</a:t>
            </a:r>
          </a:p>
        </p:txBody>
      </p:sp>
      <p:pic>
        <p:nvPicPr>
          <p:cNvPr id="18435" name="Picture 8" descr="lung mets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676400"/>
            <a:ext cx="4038600" cy="4394200"/>
          </a:xfrm>
          <a:noFill/>
          <a:ln>
            <a:solidFill>
              <a:schemeClr val="tx1"/>
            </a:solidFill>
          </a:ln>
        </p:spPr>
      </p:pic>
      <p:pic>
        <p:nvPicPr>
          <p:cNvPr id="18436" name="Picture 9" descr="cxr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676400"/>
            <a:ext cx="3103563" cy="1966913"/>
          </a:xfrm>
          <a:noFill/>
          <a:ln>
            <a:solidFill>
              <a:schemeClr val="tx1"/>
            </a:solidFill>
          </a:ln>
        </p:spPr>
      </p:pic>
      <p:sp>
        <p:nvSpPr>
          <p:cNvPr id="18437" name="Line 11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8" name="Picture 15" descr="liv metastasis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3851275"/>
            <a:ext cx="3124200" cy="2230438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66"/>
                </a:solidFill>
                <a:latin typeface="Arial Rounded MT Bold" pitchFamily="34" charset="0"/>
              </a:rPr>
              <a:t>STAGING OF MALIGNANT TUMORS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Content Placeholder 5" descr="breast_stageIV_larg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93" b="4436"/>
          <a:stretch>
            <a:fillRect/>
          </a:stretch>
        </p:blipFill>
        <p:spPr>
          <a:xfrm>
            <a:off x="914400" y="1066800"/>
            <a:ext cx="7162800" cy="4191000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5418138"/>
            <a:ext cx="8305800" cy="8302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Staging describes the primary tumor, its relation with the organ of origin ,adjacent and distant organs</a:t>
            </a:r>
            <a:endParaRPr lang="ar-SA" sz="2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Classical: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e.g.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stage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 II, III, IV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TNM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:e.g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T1, No, Mo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 – </a:t>
            </a:r>
            <a:r>
              <a:rPr lang="en-US" sz="28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Tumor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T1,2,3,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 – </a:t>
            </a:r>
            <a:r>
              <a:rPr lang="en-US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Node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N0, 1, 2, 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 – </a:t>
            </a:r>
            <a:r>
              <a:rPr lang="en-US" sz="28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Metastasis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M0,1,2,3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8" descr="shared_2267_NH-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886200"/>
            <a:ext cx="3670300" cy="2312988"/>
          </a:xfrm>
          <a:noFill/>
          <a:ln>
            <a:solidFill>
              <a:schemeClr val="tx1"/>
            </a:solidFill>
          </a:ln>
        </p:spPr>
      </p:pic>
      <p:pic>
        <p:nvPicPr>
          <p:cNvPr id="20485" name="Picture 7" descr="shared_2269_NH-1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95400"/>
            <a:ext cx="3657600" cy="2452688"/>
          </a:xfrm>
          <a:noFill/>
          <a:ln>
            <a:solidFill>
              <a:schemeClr val="tx1"/>
            </a:solidFill>
          </a:ln>
        </p:spPr>
      </p:pic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57200" y="-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Types of Tumor Staging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08038"/>
            <a:ext cx="868680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rgbClr val="FFFF66"/>
                </a:solidFill>
                <a:latin typeface="Arial Rounded MT Bold" pitchFamily="34" charset="0"/>
              </a:rPr>
              <a:t>Why Do We Stage Malignant Tumors?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32038"/>
            <a:ext cx="7391400" cy="4221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Rounded MT Bold" pitchFamily="34" charset="0"/>
              </a:rPr>
              <a:t>To decide the treatment</a:t>
            </a:r>
          </a:p>
          <a:p>
            <a:pPr eaLnBrk="1" hangingPunct="1">
              <a:defRPr/>
            </a:pPr>
            <a:r>
              <a:rPr lang="en-US" smtClean="0">
                <a:latin typeface="Arial Rounded MT Bold" pitchFamily="34" charset="0"/>
              </a:rPr>
              <a:t>To plan the treatment</a:t>
            </a:r>
          </a:p>
          <a:p>
            <a:pPr eaLnBrk="1" hangingPunct="1">
              <a:defRPr/>
            </a:pPr>
            <a:r>
              <a:rPr lang="en-US" smtClean="0">
                <a:latin typeface="Arial Rounded MT Bold" pitchFamily="34" charset="0"/>
              </a:rPr>
              <a:t>To assess the prognosis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3400" y="1874838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Types of Tumors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54238"/>
            <a:ext cx="4038600" cy="2189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Benign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Malignant</a:t>
            </a:r>
          </a:p>
          <a:p>
            <a:pPr lvl="2" eaLnBrk="1" hangingPunct="1">
              <a:buClr>
                <a:srgbClr val="CCFF99"/>
              </a:buClr>
              <a:buSzPct val="135000"/>
              <a:buFontTx/>
              <a:buChar char="•"/>
              <a:defRPr/>
            </a:pPr>
            <a:r>
              <a:rPr lang="en-US" dirty="0" smtClean="0">
                <a:solidFill>
                  <a:srgbClr val="CCFF99"/>
                </a:solidFill>
                <a:latin typeface="Arial Rounded MT Bold" pitchFamily="34" charset="0"/>
              </a:rPr>
              <a:t>Carcinoma</a:t>
            </a:r>
          </a:p>
          <a:p>
            <a:pPr lvl="2" eaLnBrk="1" hangingPunct="1">
              <a:buClr>
                <a:srgbClr val="CCFF99"/>
              </a:buClr>
              <a:buSzPct val="135000"/>
              <a:buFontTx/>
              <a:buChar char="•"/>
              <a:defRPr/>
            </a:pPr>
            <a:r>
              <a:rPr lang="en-US" dirty="0" smtClean="0">
                <a:solidFill>
                  <a:srgbClr val="CCFF99"/>
                </a:solidFill>
                <a:latin typeface="Arial Rounded MT Bold" pitchFamily="34" charset="0"/>
              </a:rPr>
              <a:t>Sarcoma</a:t>
            </a:r>
          </a:p>
          <a:p>
            <a:pPr eaLnBrk="1" hangingPunct="1">
              <a:defRPr/>
            </a:pPr>
            <a:r>
              <a:rPr lang="en-US" dirty="0" err="1" smtClean="0">
                <a:latin typeface="Arial Rounded MT Bold" pitchFamily="34" charset="0"/>
              </a:rPr>
              <a:t>Teratoma</a:t>
            </a:r>
            <a:endParaRPr lang="en-US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 Rounded MT Bold" pitchFamily="34" charset="0"/>
              </a:rPr>
              <a:t>Hamartoma</a:t>
            </a: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4100" name="Content Placeholder 8" descr="Capture543.JPG"/>
          <p:cNvSpPr>
            <a:spLocks noGrp="1" noChangeAspect="1"/>
          </p:cNvSpPr>
          <p:nvPr>
            <p:ph sz="quarter" idx="2"/>
          </p:nvPr>
        </p:nvSpPr>
        <p:spPr>
          <a:xfrm>
            <a:off x="5100638" y="1447800"/>
            <a:ext cx="3128962" cy="218916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3" name="Picture 2" descr="C:\Users\user\Desktop\Renal_angiomyolipoma_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3962400"/>
            <a:ext cx="3124200" cy="21780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267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66"/>
                </a:solidFill>
                <a:latin typeface="Arial Rounded MT Bold" pitchFamily="34" charset="0"/>
              </a:rPr>
              <a:t>  Whenever you deal with malignant tumor, always remember that there is primary tumor &amp; there may be secondaries.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  <a:latin typeface="Arial Rounded MT Bold" pitchFamily="34" charset="0"/>
              </a:rPr>
              <a:t>Presentation of Malignant Tumors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467600" cy="4221163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Asymptomatic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Symptoms related to the primary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Symptoms related to the secondaries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Incidental finding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2800" smtClean="0">
                <a:latin typeface="Arial Rounded MT Bold" pitchFamily="34" charset="0"/>
              </a:rPr>
              <a:t>Weight loss and Cachaxia are late manifestations of most malignant tumors except GI and Lung cancer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3400" y="1524000"/>
            <a:ext cx="8001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Presentation of Malignant Tumors</a:t>
            </a:r>
          </a:p>
        </p:txBody>
      </p:sp>
      <p:pic>
        <p:nvPicPr>
          <p:cNvPr id="24579" name="Content Placeholder 12" descr="Capture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20838"/>
            <a:ext cx="3276600" cy="2189162"/>
          </a:xfrm>
          <a:ln>
            <a:solidFill>
              <a:schemeClr val="tx1"/>
            </a:solidFill>
          </a:ln>
        </p:spPr>
      </p:pic>
      <p:pic>
        <p:nvPicPr>
          <p:cNvPr id="24580" name="Content Placeholder 13" descr="colon (1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983038"/>
            <a:ext cx="3276600" cy="2189162"/>
          </a:xfrm>
          <a:ln>
            <a:solidFill>
              <a:schemeClr val="tx1"/>
            </a:solidFill>
          </a:ln>
        </p:spPr>
      </p:pic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33400" y="1295400"/>
            <a:ext cx="8001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2" name="Content Placeholder 11" descr="Capture55.JPG"/>
          <p:cNvPicPr>
            <a:picLocks noGrp="1" noChangeAspect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1641475"/>
            <a:ext cx="3287713" cy="45307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66"/>
                </a:solidFill>
                <a:latin typeface="Arial Rounded MT Bold" pitchFamily="34" charset="0"/>
              </a:rPr>
              <a:t>Investigation of Malignant Tumors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391400" cy="4449763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Investigate for the primary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Depends on the site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Define the histology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Define the local extension</a:t>
            </a: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Investigate for the </a:t>
            </a:r>
            <a:r>
              <a:rPr lang="en-US" sz="2800" dirty="0" err="1" smtClean="0">
                <a:solidFill>
                  <a:srgbClr val="FFFF66"/>
                </a:solidFill>
                <a:latin typeface="Arial Rounded MT Bold" pitchFamily="34" charset="0"/>
              </a:rPr>
              <a:t>secondaries</a:t>
            </a:r>
            <a:endParaRPr lang="en-US" sz="28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Look for metastasis</a:t>
            </a:r>
          </a:p>
          <a:p>
            <a:pPr lvl="1" eaLnBrk="1" hangingPunct="1">
              <a:buSzPct val="135000"/>
              <a:defRPr/>
            </a:pPr>
            <a:r>
              <a:rPr lang="en-US" sz="2400" dirty="0" smtClean="0">
                <a:latin typeface="Arial Rounded MT Bold" pitchFamily="34" charset="0"/>
              </a:rPr>
              <a:t>Usually liver, lung and bones</a:t>
            </a: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Both will define the diagnosis &amp; stage</a:t>
            </a: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 Rounded MT Bold" pitchFamily="34" charset="0"/>
              </a:rPr>
              <a:t>So how we define histology?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3400" y="1447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Investigation of Malignant Tumors</a:t>
            </a:r>
          </a:p>
        </p:txBody>
      </p:sp>
      <p:pic>
        <p:nvPicPr>
          <p:cNvPr id="26627" name="Content Placeholder 7" descr="Capture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00"/>
          <a:stretch>
            <a:fillRect/>
          </a:stretch>
        </p:blipFill>
        <p:spPr>
          <a:xfrm>
            <a:off x="609600" y="1627188"/>
            <a:ext cx="3733800" cy="4468812"/>
          </a:xfrm>
          <a:ln>
            <a:solidFill>
              <a:schemeClr val="tx1"/>
            </a:solidFill>
          </a:ln>
        </p:spPr>
      </p:pic>
      <p:pic>
        <p:nvPicPr>
          <p:cNvPr id="26628" name="Content Placeholder 6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22425"/>
            <a:ext cx="3886200" cy="4473575"/>
          </a:xfrm>
          <a:ln>
            <a:solidFill>
              <a:schemeClr val="tx1"/>
            </a:solidFill>
          </a:ln>
        </p:spPr>
      </p:pic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Capture8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029200"/>
            <a:ext cx="1276350" cy="900113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pic>
        <p:nvPicPr>
          <p:cNvPr id="10" name="Picture 9" descr="Capture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029200"/>
            <a:ext cx="1295400" cy="939800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/>
            </a:r>
            <a:b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</a:b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Biopsy                Cytology</a:t>
            </a:r>
          </a:p>
        </p:txBody>
      </p:sp>
      <p:pic>
        <p:nvPicPr>
          <p:cNvPr id="27651" name="Picture 10" descr="sputum cytology"/>
          <p:cNvPicPr>
            <a:picLocks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05350" y="3941763"/>
            <a:ext cx="3219450" cy="2189162"/>
          </a:xfrm>
          <a:noFill/>
          <a:ln>
            <a:solidFill>
              <a:schemeClr val="tx1"/>
            </a:solidFill>
          </a:ln>
        </p:spPr>
      </p:pic>
      <p:pic>
        <p:nvPicPr>
          <p:cNvPr id="27652" name="Picture 12" descr="untitled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447800"/>
            <a:ext cx="3200400" cy="2189163"/>
          </a:xfrm>
          <a:noFill/>
          <a:ln>
            <a:solidFill>
              <a:schemeClr val="tx1"/>
            </a:solidFill>
          </a:ln>
        </p:spPr>
      </p:pic>
      <p:pic>
        <p:nvPicPr>
          <p:cNvPr id="27653" name="Picture 14" descr="ans2image4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1447800"/>
            <a:ext cx="3200400" cy="2209800"/>
          </a:xfrm>
          <a:noFill/>
          <a:ln>
            <a:solidFill>
              <a:schemeClr val="tx1"/>
            </a:solidFill>
          </a:ln>
        </p:spPr>
      </p:pic>
      <p:pic>
        <p:nvPicPr>
          <p:cNvPr id="27654" name="Picture 18" descr="untitled3"/>
          <p:cNvPicPr>
            <a:picLocks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3962400"/>
            <a:ext cx="3200400" cy="2209800"/>
          </a:xfrm>
          <a:noFill/>
          <a:ln>
            <a:solidFill>
              <a:schemeClr val="tx1"/>
            </a:solidFill>
          </a:ln>
        </p:spPr>
      </p:pic>
      <p:sp>
        <p:nvSpPr>
          <p:cNvPr id="27655" name="Line 22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How we obtain material for histology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495800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Cytology</a:t>
            </a:r>
            <a:r>
              <a:rPr lang="en-US" sz="2800" smtClean="0">
                <a:latin typeface="Arial Rounded MT Bold" pitchFamily="34" charset="0"/>
              </a:rPr>
              <a:t> : morphology of individual cells.</a:t>
            </a:r>
          </a:p>
          <a:p>
            <a:pPr lvl="1" eaLnBrk="1" hangingPunct="1">
              <a:buSzPct val="125000"/>
              <a:defRPr/>
            </a:pPr>
            <a:r>
              <a:rPr lang="en-US" sz="2400" smtClean="0">
                <a:latin typeface="Arial Rounded MT Bold" pitchFamily="34" charset="0"/>
              </a:rPr>
              <a:t>Exfoliative (urine,sputum,….)</a:t>
            </a:r>
          </a:p>
          <a:p>
            <a:pPr lvl="1" eaLnBrk="1" hangingPunct="1">
              <a:buSzPct val="120000"/>
              <a:defRPr/>
            </a:pPr>
            <a:r>
              <a:rPr lang="en-US" sz="2400" smtClean="0">
                <a:latin typeface="Arial Rounded MT Bold" pitchFamily="34" charset="0"/>
              </a:rPr>
              <a:t>Fluid aspiration (ascitic fluid,pleural fluid)</a:t>
            </a:r>
          </a:p>
          <a:p>
            <a:pPr lvl="1" eaLnBrk="1" hangingPunct="1">
              <a:buSzPct val="120000"/>
              <a:defRPr/>
            </a:pPr>
            <a:r>
              <a:rPr lang="en-US" sz="2400" smtClean="0">
                <a:latin typeface="Arial Rounded MT Bold" pitchFamily="34" charset="0"/>
              </a:rPr>
              <a:t>Fine needle aspiration (FNA)</a:t>
            </a:r>
          </a:p>
          <a:p>
            <a:pPr lvl="1" eaLnBrk="1" hangingPunct="1">
              <a:buClr>
                <a:srgbClr val="CCFF99"/>
              </a:buClr>
              <a:buFont typeface="Wingdings" pitchFamily="2" charset="2"/>
              <a:buNone/>
              <a:defRPr/>
            </a:pPr>
            <a:endParaRPr lang="en-US" sz="2400" smtClean="0">
              <a:latin typeface="Arial Rounded MT Bold" pitchFamily="34" charset="0"/>
            </a:endParaRPr>
          </a:p>
          <a:p>
            <a:pPr eaLnBrk="1" hangingPunct="1"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smtClean="0">
                <a:solidFill>
                  <a:srgbClr val="FFFF66"/>
                </a:solidFill>
                <a:latin typeface="Arial Rounded MT Bold" pitchFamily="34" charset="0"/>
              </a:rPr>
              <a:t>Biopsy </a:t>
            </a:r>
            <a:r>
              <a:rPr lang="en-US" sz="2800" smtClean="0">
                <a:latin typeface="Arial Rounded MT Bold" pitchFamily="34" charset="0"/>
              </a:rPr>
              <a:t>: histological (tissue) characteristics</a:t>
            </a:r>
          </a:p>
          <a:p>
            <a:pPr lvl="1" eaLnBrk="1" hangingPunct="1">
              <a:buSzPct val="130000"/>
              <a:defRPr/>
            </a:pPr>
            <a:r>
              <a:rPr lang="en-US" sz="2400" smtClean="0">
                <a:latin typeface="Arial Rounded MT Bold" pitchFamily="34" charset="0"/>
              </a:rPr>
              <a:t>Incisional biopsy (open, needle, forceps..)</a:t>
            </a:r>
          </a:p>
          <a:p>
            <a:pPr lvl="1" eaLnBrk="1" hangingPunct="1">
              <a:buSzPct val="130000"/>
              <a:defRPr/>
            </a:pPr>
            <a:r>
              <a:rPr lang="en-US" sz="2400" smtClean="0">
                <a:latin typeface="Arial Rounded MT Bold" pitchFamily="34" charset="0"/>
              </a:rPr>
              <a:t>Excisional biopsy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3400" y="1447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Cytology</a:t>
            </a:r>
          </a:p>
        </p:txBody>
      </p:sp>
      <p:sp>
        <p:nvSpPr>
          <p:cNvPr id="29699" name="Line 22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0" name="Content Placeholder 11" descr="cyst_flui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447800"/>
            <a:ext cx="2133600" cy="2189163"/>
          </a:xfrm>
          <a:ln>
            <a:solidFill>
              <a:schemeClr val="tx1"/>
            </a:solidFill>
          </a:ln>
        </p:spPr>
      </p:pic>
      <p:pic>
        <p:nvPicPr>
          <p:cNvPr id="29701" name="Content Placeholder 12" descr="1-s2.0-S1756231710000484-gr2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447800"/>
            <a:ext cx="2133600" cy="2189163"/>
          </a:xfrm>
          <a:ln>
            <a:solidFill>
              <a:schemeClr val="tx1"/>
            </a:solidFill>
          </a:ln>
        </p:spPr>
      </p:pic>
      <p:pic>
        <p:nvPicPr>
          <p:cNvPr id="29702" name="Content Placeholder 14" descr="open-uri20120224-11445-wghdhj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1447800"/>
            <a:ext cx="2209800" cy="2189163"/>
          </a:xfrm>
          <a:ln>
            <a:solidFill>
              <a:schemeClr val="tx1"/>
            </a:solidFill>
          </a:ln>
        </p:spPr>
      </p:pic>
      <p:pic>
        <p:nvPicPr>
          <p:cNvPr id="29703" name="Picture 2" descr="C:\Users\user\Desktop\10_thin_pr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038600"/>
            <a:ext cx="2209800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4" name="Picture 3" descr="C:\Users\user\Desktop\microscope cytolog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038600"/>
            <a:ext cx="2133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5" name="Picture 4" descr="C:\Users\user\Desktop\H3b00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3276600" y="4038600"/>
            <a:ext cx="2133600" cy="2189163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Cytology : Examples</a:t>
            </a:r>
          </a:p>
        </p:txBody>
      </p:sp>
      <p:sp>
        <p:nvSpPr>
          <p:cNvPr id="30723" name="Line 22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4" name="Content Placeholder 15" descr="scitis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524000"/>
            <a:ext cx="2362200" cy="2209800"/>
          </a:xfrm>
          <a:ln>
            <a:solidFill>
              <a:schemeClr val="tx1"/>
            </a:solidFill>
          </a:ln>
        </p:spPr>
      </p:pic>
      <p:pic>
        <p:nvPicPr>
          <p:cNvPr id="30725" name="Content Placeholder 13" descr="cyto normal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524000"/>
            <a:ext cx="2390775" cy="2209800"/>
          </a:xfrm>
          <a:ln>
            <a:solidFill>
              <a:schemeClr val="tx1"/>
            </a:solidFill>
          </a:ln>
        </p:spPr>
      </p:pic>
      <p:pic>
        <p:nvPicPr>
          <p:cNvPr id="30726" name="Content Placeholder 14" descr="lung ca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352800" y="3962400"/>
            <a:ext cx="2362200" cy="2133600"/>
          </a:xfrm>
          <a:ln>
            <a:solidFill>
              <a:schemeClr val="tx1"/>
            </a:solidFill>
          </a:ln>
        </p:spPr>
      </p:pic>
      <p:pic>
        <p:nvPicPr>
          <p:cNvPr id="30727" name="Content Placeholder 16" descr="ich0148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838200" y="3962400"/>
            <a:ext cx="2362200" cy="2133600"/>
          </a:xfrm>
          <a:ln>
            <a:solidFill>
              <a:schemeClr val="tx1"/>
            </a:solidFill>
          </a:ln>
        </p:spPr>
      </p:pic>
      <p:pic>
        <p:nvPicPr>
          <p:cNvPr id="30728" name="Picture 4" descr="C:\Users\user\Desktop\New folder\슬라이드1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524000"/>
            <a:ext cx="2371725" cy="224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9" name="Picture 5" descr="C:\Users\user\Desktop\New folder\modpathol201239f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962400"/>
            <a:ext cx="2362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Tissue Biopsy</a:t>
            </a:r>
          </a:p>
        </p:txBody>
      </p:sp>
      <p:pic>
        <p:nvPicPr>
          <p:cNvPr id="31747" name="Content Placeholder 9" descr="Biopsy-Forceps-Queenj-005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1738" y="1447800"/>
            <a:ext cx="3065462" cy="2209800"/>
          </a:xfrm>
          <a:ln>
            <a:solidFill>
              <a:schemeClr val="tx1"/>
            </a:solidFill>
          </a:ln>
        </p:spPr>
      </p:pic>
      <p:pic>
        <p:nvPicPr>
          <p:cNvPr id="31748" name="Content Placeholder 10" descr="Principle_of_Trucut_Biopsy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47800"/>
            <a:ext cx="3048000" cy="2184400"/>
          </a:xfrm>
          <a:ln>
            <a:solidFill>
              <a:schemeClr val="tx1"/>
            </a:solidFill>
          </a:ln>
        </p:spPr>
      </p:pic>
      <p:pic>
        <p:nvPicPr>
          <p:cNvPr id="31749" name="Content Placeholder 13" descr="di_qcs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04913" y="3983038"/>
            <a:ext cx="3062287" cy="2036762"/>
          </a:xfrm>
          <a:ln>
            <a:solidFill>
              <a:schemeClr val="tx1"/>
            </a:solidFill>
          </a:ln>
        </p:spPr>
      </p:pic>
      <p:sp>
        <p:nvSpPr>
          <p:cNvPr id="31750" name="Line 22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51" name="Content Placeholder 8" descr="743946-fig1 - Copy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b="3703"/>
          <a:stretch>
            <a:fillRect/>
          </a:stretch>
        </p:blipFill>
        <p:spPr>
          <a:xfrm>
            <a:off x="4648200" y="3962400"/>
            <a:ext cx="3048000" cy="2057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Hamartoma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vs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Teratoma</a:t>
            </a:r>
            <a:endParaRPr lang="en-US" sz="4000" dirty="0" smtClean="0">
              <a:solidFill>
                <a:srgbClr val="FFFF66"/>
              </a:solidFill>
              <a:latin typeface="Arial Rounded MT Bold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114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5124" name="Content Placeholder 5" descr="getpic-img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32" t="1613"/>
          <a:stretch>
            <a:fillRect/>
          </a:stretch>
        </p:blipFill>
        <p:spPr>
          <a:xfrm>
            <a:off x="533400" y="1524000"/>
            <a:ext cx="3886200" cy="4724400"/>
          </a:xfrm>
          <a:ln>
            <a:solidFill>
              <a:schemeClr val="tx1"/>
            </a:solidFill>
          </a:ln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6" name="Picture 2" descr="C:\Users\user\Desktop\Krafts4_Image_1a1.jpg"/>
          <p:cNvPicPr>
            <a:picLocks noChangeAspect="1" noChangeArrowheads="1"/>
          </p:cNvPicPr>
          <p:nvPr/>
        </p:nvPicPr>
        <p:blipFill>
          <a:blip r:embed="rId3"/>
          <a:srcRect l="7843" r="5882"/>
          <a:stretch>
            <a:fillRect/>
          </a:stretch>
        </p:blipFill>
        <p:spPr bwMode="auto">
          <a:xfrm>
            <a:off x="4572000" y="1524000"/>
            <a:ext cx="3962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CT- guided </a:t>
            </a:r>
            <a:r>
              <a:rPr lang="en-US" sz="3600" dirty="0" err="1" smtClean="0">
                <a:solidFill>
                  <a:srgbClr val="FFFF66"/>
                </a:solidFill>
                <a:latin typeface="Arial Rounded MT Bold" pitchFamily="34" charset="0"/>
              </a:rPr>
              <a:t>Trucut</a:t>
            </a: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 needle biopsy</a:t>
            </a:r>
          </a:p>
        </p:txBody>
      </p:sp>
      <p:pic>
        <p:nvPicPr>
          <p:cNvPr id="32771" name="Content Placeholder 7" descr="5354996003_4c8a96dec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3657600"/>
            <a:ext cx="3048000" cy="2286000"/>
          </a:xfrm>
          <a:ln>
            <a:solidFill>
              <a:schemeClr val="tx1"/>
            </a:solidFill>
          </a:ln>
        </p:spPr>
      </p:pic>
      <p:pic>
        <p:nvPicPr>
          <p:cNvPr id="32772" name="Content Placeholder 6" descr="Figure 1.jpg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97425" y="1370013"/>
            <a:ext cx="3127375" cy="4573587"/>
          </a:xfrm>
          <a:ln>
            <a:solidFill>
              <a:schemeClr val="tx1"/>
            </a:solidFill>
          </a:ln>
        </p:spPr>
      </p:pic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4" name="Content Placeholder 9" descr="cdr0000531057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19200" y="1371600"/>
            <a:ext cx="3048000" cy="2286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Excisional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&amp;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Incisional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Biopsy</a:t>
            </a:r>
          </a:p>
        </p:txBody>
      </p:sp>
      <p:pic>
        <p:nvPicPr>
          <p:cNvPr id="33795" name="Content Placeholder 9" descr="basalcell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6020"/>
          <a:stretch>
            <a:fillRect/>
          </a:stretch>
        </p:blipFill>
        <p:spPr>
          <a:xfrm>
            <a:off x="4678363" y="1447800"/>
            <a:ext cx="3313112" cy="2057400"/>
          </a:xfrm>
          <a:ln>
            <a:solidFill>
              <a:schemeClr val="tx1"/>
            </a:solidFill>
          </a:ln>
        </p:spPr>
      </p:pic>
      <p:pic>
        <p:nvPicPr>
          <p:cNvPr id="33796" name="Content Placeholder 10" descr="wBCClo-797153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158875" y="3733800"/>
            <a:ext cx="6842125" cy="2286000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3798" name="Line 4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9" name="Content Placeholder 8" descr="BCC-009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89038" y="1447800"/>
            <a:ext cx="3338512" cy="2057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0038"/>
            <a:ext cx="6858000" cy="4449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Substances which if present in the blood or tissues may indicate malignancy.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The concept is very important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There are many tumor markers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Most are non-specific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Important in diagnosis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Important for screening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Rounded MT Bold" pitchFamily="34" charset="0"/>
              </a:rPr>
              <a:t>Important in follow up</a:t>
            </a:r>
          </a:p>
          <a:p>
            <a:pPr eaLnBrk="1" hangingPunct="1">
              <a:lnSpc>
                <a:spcPct val="110000"/>
              </a:lnSpc>
              <a:defRPr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33400" y="12954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Markers-examples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4" name="Picture 3" descr="C:\Users\user\Desktop\tumor-mark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616" b="4066"/>
          <a:stretch>
            <a:fillRect/>
          </a:stretch>
        </p:blipFill>
        <p:spPr>
          <a:xfrm>
            <a:off x="1130300" y="1447800"/>
            <a:ext cx="6794500" cy="4572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 in tissues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8" name="Content Placeholder 5" descr="Ki67-Primary-antibodies-ab15580-74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70"/>
          <a:stretch>
            <a:fillRect/>
          </a:stretch>
        </p:blipFill>
        <p:spPr>
          <a:xfrm>
            <a:off x="1524000" y="1371600"/>
            <a:ext cx="5943600" cy="4724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Markers-non specific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2" name="Content Placeholder 5" descr="ps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308100"/>
            <a:ext cx="5967413" cy="50927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Markers-screening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6" name="Content Placeholder 5" descr="CHEM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371600"/>
            <a:ext cx="5880100" cy="47037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Markers-diagnosis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40" name="Content Placeholder 6" descr="slide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9013" y="1447800"/>
            <a:ext cx="7088187" cy="4318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Markers-follow up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4" name="Content Placeholder 5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389813" cy="45307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Markers-follow up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88" name="Content Placeholder 6" descr="user10971_pic319_125491816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2850" y="1487488"/>
            <a:ext cx="6635750" cy="43799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FFFF66"/>
                </a:solidFill>
                <a:latin typeface="Arial Rounded MT Bold" pitchFamily="34" charset="0"/>
              </a:rPr>
              <a:t>Benign</a:t>
            </a: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Encapsulated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 invasion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 metastasis			</a:t>
            </a: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0668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400" dirty="0" smtClean="0">
                <a:solidFill>
                  <a:srgbClr val="FFFF66"/>
                </a:solidFill>
                <a:latin typeface="Arial Rounded MT Bold" pitchFamily="34" charset="0"/>
              </a:rPr>
              <a:t>Malignant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66"/>
              </a:solidFill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Non encapsulated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Usually invade</a:t>
            </a:r>
          </a:p>
          <a:p>
            <a:pPr eaLnBrk="1" hangingPunct="1">
              <a:defRPr/>
            </a:pPr>
            <a:r>
              <a:rPr lang="en-US" dirty="0" smtClean="0">
                <a:latin typeface="Arial Rounded MT Bold" pitchFamily="34" charset="0"/>
              </a:rPr>
              <a:t>Metastasis</a:t>
            </a:r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Benign </a:t>
            </a:r>
            <a:r>
              <a:rPr lang="en-US" sz="4000" dirty="0" err="1" smtClean="0">
                <a:solidFill>
                  <a:srgbClr val="FFFF66"/>
                </a:solidFill>
                <a:latin typeface="Arial Rounded MT Bold" pitchFamily="34" charset="0"/>
              </a:rPr>
              <a:t>vs</a:t>
            </a: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 Malignant </a:t>
            </a:r>
          </a:p>
        </p:txBody>
      </p:sp>
      <p:sp>
        <p:nvSpPr>
          <p:cNvPr id="6149" name="Line 12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2" descr="C:\Users\user\Desktop\X2604-T-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77724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Tumor Markers-follow up</a:t>
            </a: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2" name="Content Placeholder 6" descr="art7_5.jpg"/>
          <p:cNvPicPr>
            <a:picLocks noGrp="1" noChangeAspect="1"/>
          </p:cNvPicPr>
          <p:nvPr>
            <p:ph idx="1"/>
          </p:nvPr>
        </p:nvPicPr>
        <p:blipFill>
          <a:blip r:embed="rId2"/>
          <a:srcRect t="9525"/>
          <a:stretch>
            <a:fillRect/>
          </a:stretch>
        </p:blipFill>
        <p:spPr>
          <a:xfrm>
            <a:off x="1143000" y="1371600"/>
            <a:ext cx="6808788" cy="4572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 Rounded MT Bold" pitchFamily="34" charset="0"/>
              </a:rPr>
              <a:t>Hormones &amp; Cancer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467600" cy="4525963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Clr>
                <a:srgbClr val="FFFF66"/>
              </a:buClr>
              <a:buSzPct val="75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latin typeface="Arial Rounded MT Bold" pitchFamily="34" charset="0"/>
              </a:rPr>
              <a:t>     Hormones related to tumor growth:</a:t>
            </a:r>
          </a:p>
          <a:p>
            <a:pPr marL="990600" lvl="1" indent="-533400" eaLnBrk="1" hangingPunct="1">
              <a:lnSpc>
                <a:spcPct val="13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Usually sex hormones (testosterone,estrogen)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They may have a relation to tumor growth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Hormone receptors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The concept can be used in treatment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endParaRPr lang="en-US" sz="2000" smtClean="0">
              <a:latin typeface="Arial Rounded MT Bold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FFF66"/>
              </a:buClr>
              <a:buSzPct val="75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  <a:latin typeface="Arial Rounded MT Bold" pitchFamily="34" charset="0"/>
              </a:rPr>
              <a:t>     Hormones may be produced by tumors:</a:t>
            </a:r>
          </a:p>
          <a:p>
            <a:pPr marL="990600" lvl="1" indent="-533400" eaLnBrk="1" hangingPunct="1">
              <a:lnSpc>
                <a:spcPct val="13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Originally hormone producing organ e.g. adrenals</a:t>
            </a:r>
          </a:p>
          <a:p>
            <a:pPr marL="990600" lvl="1" indent="-533400" eaLnBrk="1" hangingPunct="1">
              <a:lnSpc>
                <a:spcPct val="110000"/>
              </a:lnSpc>
              <a:buSzPct val="165000"/>
              <a:defRPr/>
            </a:pPr>
            <a:r>
              <a:rPr lang="en-US" sz="2000" smtClean="0">
                <a:latin typeface="Arial Rounded MT Bold" pitchFamily="34" charset="0"/>
              </a:rPr>
              <a:t>Originally non hormone producing organ e.g. lung</a:t>
            </a:r>
          </a:p>
          <a:p>
            <a:pPr marL="1371600" lvl="2" indent="-457200" eaLnBrk="1" hangingPunct="1">
              <a:lnSpc>
                <a:spcPct val="110000"/>
              </a:lnSpc>
              <a:buClr>
                <a:schemeClr val="tx1"/>
              </a:buClr>
              <a:buSzPct val="155000"/>
              <a:buFontTx/>
              <a:buChar char="•"/>
              <a:defRPr/>
            </a:pPr>
            <a:endParaRPr lang="en-US" sz="1800" smtClean="0">
              <a:solidFill>
                <a:srgbClr val="FFFF66"/>
              </a:solidFill>
              <a:latin typeface="Arial Rounded MT Bold" pitchFamily="34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33400" y="1447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Testosterone and Prostate Cancer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533400" y="1143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Content Placeholder 16" descr="nrc801-i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9975" y="1600200"/>
            <a:ext cx="2813050" cy="2189163"/>
          </a:xfrm>
          <a:ln>
            <a:solidFill>
              <a:schemeClr val="tx1"/>
            </a:solidFill>
          </a:ln>
        </p:spPr>
      </p:pic>
      <p:pic>
        <p:nvPicPr>
          <p:cNvPr id="45061" name="Content Placeholder 15" descr="LHRHagonistinjections.jpg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79975" y="1600200"/>
            <a:ext cx="3575050" cy="4530725"/>
          </a:xfrm>
          <a:ln>
            <a:solidFill>
              <a:schemeClr val="tx1"/>
            </a:solidFill>
          </a:ln>
        </p:spPr>
      </p:pic>
      <p:pic>
        <p:nvPicPr>
          <p:cNvPr id="45062" name="Content Placeholder 19" descr="nrc1001-034a-f1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3962400"/>
            <a:ext cx="2819400" cy="21891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Estrogen receptors-breast cancer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084" name="Content Placeholder 5" descr="Estrogen-Receptor-Primary-antibodies-ab93021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485063" cy="4724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Estrogen receptors-breast cancer</a:t>
            </a:r>
          </a:p>
        </p:txBody>
      </p:sp>
      <p:pic>
        <p:nvPicPr>
          <p:cNvPr id="47107" name="Content Placeholder 8" descr="image003 (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208088"/>
            <a:ext cx="6697663" cy="5040312"/>
          </a:xfrm>
          <a:ln>
            <a:solidFill>
              <a:schemeClr val="tx1"/>
            </a:solidFill>
          </a:ln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33400" y="8382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Benign  </a:t>
            </a:r>
            <a:r>
              <a:rPr lang="en-US" sz="3600" dirty="0" err="1" smtClean="0">
                <a:solidFill>
                  <a:srgbClr val="FFFF66"/>
                </a:solidFill>
                <a:latin typeface="Arial Rounded MT Bold" pitchFamily="34" charset="0"/>
              </a:rPr>
              <a:t>vs</a:t>
            </a: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 Malignant Tumors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2" name="Picture 2" descr="E:\New folder (pictures)\acdi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678" r="8882"/>
          <a:stretch>
            <a:fillRect/>
          </a:stretch>
        </p:blipFill>
        <p:spPr>
          <a:xfrm>
            <a:off x="4953000" y="4097338"/>
            <a:ext cx="2895600" cy="2209800"/>
          </a:xfrm>
          <a:noFill/>
          <a:ln>
            <a:solidFill>
              <a:schemeClr val="tx1"/>
            </a:solidFill>
          </a:ln>
        </p:spPr>
      </p:pic>
      <p:pic>
        <p:nvPicPr>
          <p:cNvPr id="7173" name="Picture 4" descr="E:\New folder (pictures)\44193d61d798f1459a8a5ebd307a82_big_galler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308100"/>
            <a:ext cx="2916238" cy="2189163"/>
          </a:xfrm>
          <a:noFill/>
          <a:ln>
            <a:solidFill>
              <a:schemeClr val="tx1"/>
            </a:solidFill>
          </a:ln>
        </p:spPr>
      </p:pic>
      <p:pic>
        <p:nvPicPr>
          <p:cNvPr id="7174" name="Picture 5" descr="E:\New folder (pictures)\43c1dc07b1be5539a960118b17c60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0" y="1308100"/>
            <a:ext cx="2895600" cy="2166938"/>
          </a:xfrm>
          <a:noFill/>
          <a:ln>
            <a:solidFill>
              <a:schemeClr val="tx1"/>
            </a:solidFill>
          </a:ln>
        </p:spPr>
      </p:pic>
      <p:pic>
        <p:nvPicPr>
          <p:cNvPr id="7175" name="Picture 7" descr="E:\New folder (pictures)\Breast_Benign_Fibroadenom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4097338"/>
            <a:ext cx="2895600" cy="2227262"/>
          </a:xfrm>
          <a:noFill/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 bwMode="auto">
          <a:xfrm rot="5400000">
            <a:off x="2420144" y="3536156"/>
            <a:ext cx="368300" cy="484188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6230144" y="3536156"/>
            <a:ext cx="368300" cy="484188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What are the treatment implications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6" name="Picture 2" descr="C:\Users\user\Desktop\New folder (pictures)\Capture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990600"/>
            <a:ext cx="2552700" cy="2209800"/>
          </a:xfrm>
          <a:noFill/>
          <a:ln>
            <a:solidFill>
              <a:schemeClr val="tx1"/>
            </a:solidFill>
          </a:ln>
        </p:spPr>
      </p:pic>
      <p:pic>
        <p:nvPicPr>
          <p:cNvPr id="8197" name="Picture 3" descr="C:\Users\user\Desktop\New folder (pictures)\3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3886200"/>
            <a:ext cx="2514600" cy="2209800"/>
          </a:xfrm>
          <a:noFill/>
          <a:ln>
            <a:solidFill>
              <a:schemeClr val="tx1"/>
            </a:solidFill>
          </a:ln>
        </p:spPr>
      </p:pic>
      <p:pic>
        <p:nvPicPr>
          <p:cNvPr id="8198" name="Picture 4" descr="C:\Users\user\Desktop\New folder (pictures)\f453ef953ab0c8c3b9347c91ef0c96ca_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6589"/>
          <a:stretch>
            <a:fillRect/>
          </a:stretch>
        </p:blipFill>
        <p:spPr>
          <a:xfrm>
            <a:off x="5105400" y="3886200"/>
            <a:ext cx="2590800" cy="2209800"/>
          </a:xfrm>
          <a:noFill/>
          <a:ln>
            <a:solidFill>
              <a:schemeClr val="tx1"/>
            </a:solidFill>
          </a:ln>
        </p:spPr>
      </p:pic>
      <p:pic>
        <p:nvPicPr>
          <p:cNvPr id="8199" name="Picture 8" descr="Colon cam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990600"/>
            <a:ext cx="2590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6172200"/>
            <a:ext cx="794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Local excision for benign tumors and radical excision for malignant</a:t>
            </a: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2507457" y="3294856"/>
            <a:ext cx="368300" cy="484187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6203157" y="3307556"/>
            <a:ext cx="368300" cy="484187"/>
          </a:xfrm>
          <a:prstGeom prst="right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Arial Rounded MT Bold" pitchFamily="34" charset="0"/>
              </a:rPr>
              <a:t>Normal cell &amp; malignant cell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533400" y="10668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0" name="Content Placeholder 5" descr="cancer4-n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58900"/>
            <a:ext cx="6492875" cy="4889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Characteristics of malignant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5" name="Content Placeholder 8" descr="crukmig_1000img-1234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23422"/>
          <a:stretch>
            <a:fillRect/>
          </a:stretch>
        </p:blipFill>
        <p:spPr>
          <a:xfrm>
            <a:off x="1785938" y="1143000"/>
            <a:ext cx="2405062" cy="1752600"/>
          </a:xfrm>
          <a:ln>
            <a:solidFill>
              <a:schemeClr val="tx1"/>
            </a:solidFill>
          </a:ln>
        </p:spPr>
      </p:pic>
      <p:pic>
        <p:nvPicPr>
          <p:cNvPr id="10246" name="Content Placeholder 10" descr="crukmig_1000img-1235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b="3073"/>
          <a:stretch>
            <a:fillRect/>
          </a:stretch>
        </p:blipFill>
        <p:spPr>
          <a:xfrm>
            <a:off x="4425950" y="1143000"/>
            <a:ext cx="2432050" cy="1752600"/>
          </a:xfrm>
          <a:ln>
            <a:solidFill>
              <a:schemeClr val="tx1"/>
            </a:solidFill>
          </a:ln>
        </p:spPr>
      </p:pic>
      <p:pic>
        <p:nvPicPr>
          <p:cNvPr id="10247" name="Content Placeholder 14" descr="cancer49 - Copy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3087688"/>
            <a:ext cx="5105400" cy="2170112"/>
          </a:xfrm>
          <a:ln>
            <a:solidFill>
              <a:schemeClr val="tx1"/>
            </a:solidFill>
          </a:ln>
        </p:spPr>
      </p:pic>
      <p:sp>
        <p:nvSpPr>
          <p:cNvPr id="13320" name="TextBox 15"/>
          <p:cNvSpPr txBox="1">
            <a:spLocks noChangeArrowheads="1"/>
          </p:cNvSpPr>
          <p:nvPr/>
        </p:nvSpPr>
        <p:spPr bwMode="auto">
          <a:xfrm>
            <a:off x="381000" y="5341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Uncontrolled growth  and loss of contact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phenomenan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are the main characteristics of malignant cells</a:t>
            </a:r>
            <a:endParaRPr lang="ar-SA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492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66"/>
                </a:solidFill>
                <a:latin typeface="Arial Rounded MT Bold" pitchFamily="34" charset="0"/>
              </a:rPr>
              <a:t>Normal versus Malignant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381000" y="5257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2400">
              <a:solidFill>
                <a:srgbClr val="FFFF66"/>
              </a:solidFill>
              <a:latin typeface="Arial Rounded MT Bold" pitchFamily="34" charset="0"/>
            </a:endParaRPr>
          </a:p>
        </p:txBody>
      </p:sp>
      <p:pic>
        <p:nvPicPr>
          <p:cNvPr id="11270" name="Content Placeholder 11" descr="normal-cell-versus-cancer-cell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954088"/>
            <a:ext cx="6096000" cy="2779712"/>
          </a:xfrm>
          <a:ln>
            <a:solidFill>
              <a:schemeClr val="tx1"/>
            </a:solidFill>
          </a:ln>
        </p:spPr>
      </p:pic>
      <p:pic>
        <p:nvPicPr>
          <p:cNvPr id="11271" name="Content Placeholder 13" descr="800px-Prostatehistopath_S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3709988"/>
            <a:ext cx="6096000" cy="2690812"/>
          </a:xfrm>
          <a:ln>
            <a:solidFill>
              <a:schemeClr val="tx1"/>
            </a:solidFill>
          </a:ln>
        </p:spPr>
      </p:pic>
      <p:sp>
        <p:nvSpPr>
          <p:cNvPr id="17" name="Content Placeholder 16"/>
          <p:cNvSpPr>
            <a:spLocks noGrp="1"/>
          </p:cNvSpPr>
          <p:nvPr>
            <p:ph sz="quarter" idx="3"/>
          </p:nvPr>
        </p:nvSpPr>
        <p:spPr>
          <a:xfrm>
            <a:off x="228600" y="4287838"/>
            <a:ext cx="4038600" cy="2189162"/>
          </a:xfrm>
        </p:spPr>
        <p:txBody>
          <a:bodyPr/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541</Words>
  <Application>Microsoft Office PowerPoint</Application>
  <PresentationFormat>عرض على الشاشة (3:4)‏</PresentationFormat>
  <Paragraphs>137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53" baseType="lpstr">
      <vt:lpstr>Verdana</vt:lpstr>
      <vt:lpstr>Arial</vt:lpstr>
      <vt:lpstr>Wingdings</vt:lpstr>
      <vt:lpstr>Calibri</vt:lpstr>
      <vt:lpstr>Arial Rounded MT Bold</vt:lpstr>
      <vt:lpstr>Times New Roman</vt:lpstr>
      <vt:lpstr>Arabic Typesetting</vt:lpstr>
      <vt:lpstr>Georgia</vt:lpstr>
      <vt:lpstr>Globe</vt:lpstr>
      <vt:lpstr>Principles of Surgical Oncology</vt:lpstr>
      <vt:lpstr>Types of Tumors</vt:lpstr>
      <vt:lpstr>Hamartoma  vs Teratoma</vt:lpstr>
      <vt:lpstr>Benign vs Malignant </vt:lpstr>
      <vt:lpstr>Benign  vs Malignant Tumors</vt:lpstr>
      <vt:lpstr>What are the treatment implications</vt:lpstr>
      <vt:lpstr>Normal cell &amp; malignant cell</vt:lpstr>
      <vt:lpstr>Characteristics of malignant cells</vt:lpstr>
      <vt:lpstr>Normal versus Malignant Cells</vt:lpstr>
      <vt:lpstr>Tumor Grading &amp; Differentiation</vt:lpstr>
      <vt:lpstr>Tumor Grading &amp; Differentiation</vt:lpstr>
      <vt:lpstr>Why malignant cells are dangerous</vt:lpstr>
      <vt:lpstr>Spread Of Malignant Tumors</vt:lpstr>
      <vt:lpstr>Spread of Malignant Tumor</vt:lpstr>
      <vt:lpstr>Local Invasion </vt:lpstr>
      <vt:lpstr>Distant Metastasis</vt:lpstr>
      <vt:lpstr>STAGING OF MALIGNANT TUMORS</vt:lpstr>
      <vt:lpstr>الشريحة 18</vt:lpstr>
      <vt:lpstr>Why Do We Stage Malignant Tumors?</vt:lpstr>
      <vt:lpstr>الشريحة 20</vt:lpstr>
      <vt:lpstr>Presentation of Malignant Tumors</vt:lpstr>
      <vt:lpstr>Presentation of Malignant Tumors</vt:lpstr>
      <vt:lpstr>Investigation of Malignant Tumors</vt:lpstr>
      <vt:lpstr>Investigation of Malignant Tumors</vt:lpstr>
      <vt:lpstr> Biopsy                Cytology</vt:lpstr>
      <vt:lpstr>How we obtain material for histology</vt:lpstr>
      <vt:lpstr>Cytology</vt:lpstr>
      <vt:lpstr>Cytology : Examples</vt:lpstr>
      <vt:lpstr>Tissue Biopsy</vt:lpstr>
      <vt:lpstr>CT- guided Trucut needle biopsy</vt:lpstr>
      <vt:lpstr>Excisional &amp; Incisional Biopsy</vt:lpstr>
      <vt:lpstr>Tumor Markers</vt:lpstr>
      <vt:lpstr>Tumor Markers-examples</vt:lpstr>
      <vt:lpstr>Tumor Markers in tissues</vt:lpstr>
      <vt:lpstr>Tumor Markers-non specific</vt:lpstr>
      <vt:lpstr>Tumor Markers-screening</vt:lpstr>
      <vt:lpstr>Tumor Markers-diagnosis</vt:lpstr>
      <vt:lpstr>Tumor Markers-follow up</vt:lpstr>
      <vt:lpstr>Tumor Markers-follow up</vt:lpstr>
      <vt:lpstr>Tumor Markers-follow up</vt:lpstr>
      <vt:lpstr>Hormones &amp; Cancer</vt:lpstr>
      <vt:lpstr>Testosterone and Prostate Cancer</vt:lpstr>
      <vt:lpstr>Estrogen receptors-breast cancer</vt:lpstr>
      <vt:lpstr>Estrogen receptors-breast cancer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Management of Renal Stones in the Past Two Decades</dc:title>
  <dc:creator>floor</dc:creator>
  <cp:lastModifiedBy>AA</cp:lastModifiedBy>
  <cp:revision>139</cp:revision>
  <dcterms:created xsi:type="dcterms:W3CDTF">2006-02-09T16:09:32Z</dcterms:created>
  <dcterms:modified xsi:type="dcterms:W3CDTF">2014-02-04T16:16:50Z</dcterms:modified>
</cp:coreProperties>
</file>