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55"/>
  </p:notesMasterIdLst>
  <p:sldIdLst>
    <p:sldId id="256" r:id="rId2"/>
    <p:sldId id="257" r:id="rId3"/>
    <p:sldId id="260" r:id="rId4"/>
    <p:sldId id="262" r:id="rId5"/>
    <p:sldId id="261" r:id="rId6"/>
    <p:sldId id="258" r:id="rId7"/>
    <p:sldId id="343" r:id="rId8"/>
    <p:sldId id="342" r:id="rId9"/>
    <p:sldId id="280" r:id="rId10"/>
    <p:sldId id="282" r:id="rId11"/>
    <p:sldId id="300" r:id="rId12"/>
    <p:sldId id="281" r:id="rId13"/>
    <p:sldId id="304" r:id="rId14"/>
    <p:sldId id="305" r:id="rId15"/>
    <p:sldId id="284" r:id="rId16"/>
    <p:sldId id="285" r:id="rId17"/>
    <p:sldId id="311" r:id="rId18"/>
    <p:sldId id="286" r:id="rId19"/>
    <p:sldId id="308" r:id="rId20"/>
    <p:sldId id="341" r:id="rId21"/>
    <p:sldId id="340" r:id="rId22"/>
    <p:sldId id="339" r:id="rId23"/>
    <p:sldId id="344" r:id="rId24"/>
    <p:sldId id="288" r:id="rId25"/>
    <p:sldId id="292" r:id="rId26"/>
    <p:sldId id="290" r:id="rId27"/>
    <p:sldId id="293" r:id="rId28"/>
    <p:sldId id="289" r:id="rId29"/>
    <p:sldId id="294" r:id="rId30"/>
    <p:sldId id="299" r:id="rId31"/>
    <p:sldId id="295" r:id="rId32"/>
    <p:sldId id="320" r:id="rId33"/>
    <p:sldId id="323" r:id="rId34"/>
    <p:sldId id="327" r:id="rId35"/>
    <p:sldId id="334" r:id="rId36"/>
    <p:sldId id="319" r:id="rId37"/>
    <p:sldId id="333" r:id="rId38"/>
    <p:sldId id="332" r:id="rId39"/>
    <p:sldId id="322" r:id="rId40"/>
    <p:sldId id="324" r:id="rId41"/>
    <p:sldId id="325" r:id="rId42"/>
    <p:sldId id="329" r:id="rId43"/>
    <p:sldId id="330" r:id="rId44"/>
    <p:sldId id="331" r:id="rId45"/>
    <p:sldId id="297" r:id="rId46"/>
    <p:sldId id="298" r:id="rId47"/>
    <p:sldId id="336" r:id="rId48"/>
    <p:sldId id="335" r:id="rId49"/>
    <p:sldId id="301" r:id="rId50"/>
    <p:sldId id="315" r:id="rId51"/>
    <p:sldId id="314" r:id="rId52"/>
    <p:sldId id="337" r:id="rId53"/>
    <p:sldId id="33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71D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3F5A9-EC36-42F7-A37A-BA4AA152C980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893E0-5EF1-4F24-89D9-ABA7B6180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9210CF4-4FB3-4DD5-8F7A-2456AD87886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5C58-07EE-4E3E-87E0-CADEFA924DA7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BFEC27B-1474-444C-8EBB-CF8BDC0F49B4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10E3-AFA8-464B-ACCC-DD9912FE5723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763749-8F8A-4929-AC8A-8D5093CFAD29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98FCFC-5D34-47EB-80A4-6D368666D4DA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5A9F-E6A0-45FB-851A-4443D4615D6B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1483-7281-48C8-B337-F82BFC838E2F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6367C21-9C13-4DBA-B867-14668EF08CD7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61410C-0D61-41F4-B769-00C273D30E8D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434" y="2501745"/>
            <a:ext cx="6480048" cy="327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Hydrocephalus &amp; Common Neurosurgical Congenital CNS Malformations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370" y="1349566"/>
            <a:ext cx="6480048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Z. Jamjoom</a:t>
            </a:r>
          </a:p>
          <a:p>
            <a:r>
              <a:rPr lang="en-US" sz="2000" dirty="0" smtClean="0"/>
              <a:t>Professor of Neurosurgery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Macrocephalus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6" descr="Macrocephalus"/>
          <p:cNvPicPr>
            <a:picLocks noChangeAspect="1" noChangeArrowheads="1"/>
          </p:cNvPicPr>
          <p:nvPr/>
        </p:nvPicPr>
        <p:blipFill>
          <a:blip r:embed="rId2" cstate="print"/>
          <a:srcRect t="6697" b="2280"/>
          <a:stretch>
            <a:fillRect/>
          </a:stretch>
        </p:blipFill>
        <p:spPr>
          <a:xfrm>
            <a:off x="1133296" y="1219200"/>
            <a:ext cx="6873995" cy="4953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Sunset 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11</a:t>
            </a:fld>
            <a:endParaRPr lang="en-US" dirty="0"/>
          </a:p>
        </p:txBody>
      </p:sp>
      <p:pic>
        <p:nvPicPr>
          <p:cNvPr id="7" name="Content Placeholder 6" descr="IMAG03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3559"/>
          <a:stretch>
            <a:fillRect/>
          </a:stretch>
        </p:blipFill>
        <p:spPr>
          <a:xfrm rot="5400000">
            <a:off x="2244514" y="230348"/>
            <a:ext cx="4648199" cy="6710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Presentation: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II- Juvenile &amp; Adult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572000"/>
          </a:xfrm>
        </p:spPr>
        <p:txBody>
          <a:bodyPr/>
          <a:lstStyle/>
          <a:p>
            <a:r>
              <a:rPr lang="en-US" dirty="0" smtClean="0"/>
              <a:t>Symptoms &amp; signs of raised ICP:</a:t>
            </a:r>
          </a:p>
          <a:p>
            <a:pPr lvl="1"/>
            <a:r>
              <a:rPr lang="en-US" dirty="0" smtClean="0"/>
              <a:t>Headaches</a:t>
            </a:r>
          </a:p>
          <a:p>
            <a:pPr lvl="1"/>
            <a:r>
              <a:rPr lang="en-US" dirty="0" smtClean="0"/>
              <a:t>Vomiting</a:t>
            </a:r>
          </a:p>
          <a:p>
            <a:pPr lvl="1"/>
            <a:r>
              <a:rPr lang="en-US" dirty="0" smtClean="0"/>
              <a:t>Visual disturbance</a:t>
            </a:r>
          </a:p>
          <a:p>
            <a:pPr lvl="1"/>
            <a:r>
              <a:rPr lang="en-US" dirty="0" err="1" smtClean="0"/>
              <a:t>Papilledema</a:t>
            </a:r>
            <a:endParaRPr lang="en-US" dirty="0" smtClean="0"/>
          </a:p>
          <a:p>
            <a:r>
              <a:rPr lang="en-US" dirty="0" smtClean="0"/>
              <a:t>Decreased level of consciousness.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Focal neurological deficit</a:t>
            </a:r>
          </a:p>
          <a:p>
            <a:r>
              <a:rPr lang="en-US" dirty="0" smtClean="0"/>
              <a:t>Collection of CSF around previous shunt 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7924800" cy="869950"/>
          </a:xfrm>
        </p:spPr>
        <p:txBody>
          <a:bodyPr/>
          <a:lstStyle/>
          <a:p>
            <a:r>
              <a:rPr lang="en-US" dirty="0" err="1" smtClean="0"/>
              <a:t>Papilledema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98FCFC-5D34-47EB-80A4-6D368666D4DA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10" name="Picture 7" descr="Papilled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62990" y="1142081"/>
            <a:ext cx="5385409" cy="5038106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</p:pic>
      <p:pic>
        <p:nvPicPr>
          <p:cNvPr id="11" name="Picture 8" descr="Normal optic disc"/>
          <p:cNvPicPr>
            <a:picLocks noChangeAspect="1" noChangeArrowheads="1"/>
          </p:cNvPicPr>
          <p:nvPr/>
        </p:nvPicPr>
        <p:blipFill>
          <a:blip r:embed="rId3" cstate="print"/>
          <a:srcRect t="774" b="601"/>
          <a:stretch>
            <a:fillRect/>
          </a:stretch>
        </p:blipFill>
        <p:spPr>
          <a:xfrm>
            <a:off x="6028979" y="381000"/>
            <a:ext cx="2743200" cy="2569650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53200" y="2936911"/>
            <a:ext cx="208756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Normal</a:t>
            </a:r>
          </a:p>
        </p:txBody>
      </p:sp>
      <p:sp>
        <p:nvSpPr>
          <p:cNvPr id="14" name="Oval 13"/>
          <p:cNvSpPr/>
          <p:nvPr/>
        </p:nvSpPr>
        <p:spPr>
          <a:xfrm>
            <a:off x="1131063" y="1240314"/>
            <a:ext cx="4855686" cy="4768469"/>
          </a:xfrm>
          <a:prstGeom prst="ellipse">
            <a:avLst/>
          </a:prstGeom>
          <a:noFill/>
          <a:ln w="57150">
            <a:solidFill>
              <a:srgbClr val="311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667000" y="2209800"/>
            <a:ext cx="5794248" cy="3886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Plain X-ray</a:t>
            </a:r>
          </a:p>
          <a:p>
            <a:r>
              <a:rPr lang="en-US" sz="3200" dirty="0" smtClean="0"/>
              <a:t>CT – scan</a:t>
            </a:r>
          </a:p>
          <a:p>
            <a:r>
              <a:rPr lang="en-US" sz="3200" dirty="0" smtClean="0"/>
              <a:t>MRI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7059" y="2618348"/>
            <a:ext cx="3577724" cy="45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Separated Skull Sutures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9" name="Picture 8" descr="Silver beaten skull inverted"/>
          <p:cNvPicPr>
            <a:picLocks noChangeAspect="1" noChangeArrowheads="1"/>
          </p:cNvPicPr>
          <p:nvPr/>
        </p:nvPicPr>
        <p:blipFill>
          <a:blip r:embed="rId2" cstate="print"/>
          <a:srcRect l="5382" r="13161" b="2663"/>
          <a:stretch>
            <a:fillRect/>
          </a:stretch>
        </p:blipFill>
        <p:spPr bwMode="auto">
          <a:xfrm>
            <a:off x="4650958" y="3091149"/>
            <a:ext cx="3577723" cy="30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X-ray showing separated sutures &amp; finger printing"/>
          <p:cNvPicPr>
            <a:picLocks noChangeAspect="1" noChangeArrowheads="1"/>
          </p:cNvPicPr>
          <p:nvPr/>
        </p:nvPicPr>
        <p:blipFill>
          <a:blip r:embed="rId3" cstate="print"/>
          <a:srcRect t="1843"/>
          <a:stretch>
            <a:fillRect/>
          </a:stretch>
        </p:blipFill>
        <p:spPr>
          <a:xfrm>
            <a:off x="908993" y="3082800"/>
            <a:ext cx="3570287" cy="3073071"/>
          </a:xfrm>
          <a:prstGeom prst="rect">
            <a:avLst/>
          </a:prstGeom>
          <a:noFill/>
          <a:ln/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685800" y="1524000"/>
            <a:ext cx="8153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Shows longstanding, indirect signs of increased ICP: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7281" y="2612834"/>
            <a:ext cx="3577724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Silver Beaten Appearance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Allows direct visualization of the ventricular system</a:t>
            </a:r>
          </a:p>
          <a:p>
            <a:pPr lvl="1"/>
            <a:r>
              <a:rPr lang="en-US" dirty="0" smtClean="0"/>
              <a:t>Shows acute and chronic ventricular enlargement</a:t>
            </a:r>
          </a:p>
          <a:p>
            <a:pPr lvl="1"/>
            <a:r>
              <a:rPr lang="en-US" dirty="0" smtClean="0"/>
              <a:t>Often shows site and cause of ventricular obstruction </a:t>
            </a:r>
          </a:p>
          <a:p>
            <a:pPr lvl="1"/>
            <a:r>
              <a:rPr lang="en-US" dirty="0" smtClean="0"/>
              <a:t>Method of choice for emergency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Shows more anatomical details in multiple planes</a:t>
            </a:r>
          </a:p>
          <a:p>
            <a:r>
              <a:rPr lang="en-US" dirty="0" smtClean="0"/>
              <a:t>Allows better visualization of:</a:t>
            </a:r>
          </a:p>
          <a:p>
            <a:pPr lvl="1"/>
            <a:r>
              <a:rPr lang="en-US" dirty="0" smtClean="0"/>
              <a:t>Obstructive lesion</a:t>
            </a:r>
          </a:p>
          <a:p>
            <a:pPr lvl="1"/>
            <a:r>
              <a:rPr lang="en-US" dirty="0" smtClean="0"/>
              <a:t>Associated brain anomalies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Shortcomings:</a:t>
            </a:r>
          </a:p>
          <a:p>
            <a:pPr lvl="1"/>
            <a:r>
              <a:rPr lang="en-US" sz="2400" dirty="0" smtClean="0"/>
              <a:t>Long imaging time</a:t>
            </a:r>
          </a:p>
          <a:p>
            <a:pPr lvl="1"/>
            <a:r>
              <a:rPr lang="en-US" sz="2400" dirty="0" smtClean="0"/>
              <a:t>Often anesthesia needed for children</a:t>
            </a:r>
          </a:p>
          <a:p>
            <a:pPr lvl="1"/>
            <a:r>
              <a:rPr lang="en-US" sz="2400" dirty="0" smtClean="0"/>
              <a:t>Not routinely available in emergency</a:t>
            </a:r>
          </a:p>
          <a:p>
            <a:pPr lvl="1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4038600"/>
            <a:ext cx="7010400" cy="0"/>
          </a:xfrm>
          <a:prstGeom prst="line">
            <a:avLst/>
          </a:prstGeom>
          <a:ln w="19050">
            <a:solidFill>
              <a:schemeClr val="accent2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Communicating hydrocephalus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0186" t="5280" r="7764" b="10248"/>
          <a:stretch>
            <a:fillRect/>
          </a:stretch>
        </p:blipFill>
        <p:spPr bwMode="auto">
          <a:xfrm>
            <a:off x="2365876" y="1196247"/>
            <a:ext cx="4289234" cy="502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Hydrocephalus caused by colloid cyst obstructing foramen of Munro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8333" t="30050" b="9375"/>
          <a:stretch>
            <a:fillRect/>
          </a:stretch>
        </p:blipFill>
        <p:spPr bwMode="auto">
          <a:xfrm>
            <a:off x="1137498" y="1901570"/>
            <a:ext cx="6857999" cy="406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Hydrocephalus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Hydro = water + </a:t>
            </a:r>
            <a:r>
              <a:rPr lang="en-US" dirty="0" err="1" smtClean="0"/>
              <a:t>cephalus</a:t>
            </a:r>
            <a:r>
              <a:rPr lang="en-US" dirty="0" smtClean="0"/>
              <a:t> = head</a:t>
            </a:r>
          </a:p>
          <a:p>
            <a:r>
              <a:rPr lang="en-US" dirty="0" smtClean="0"/>
              <a:t>Increased amount of CSF in the head</a:t>
            </a:r>
          </a:p>
          <a:p>
            <a:r>
              <a:rPr lang="en-US" dirty="0" smtClean="0"/>
              <a:t>Usually results in: </a:t>
            </a:r>
          </a:p>
          <a:p>
            <a:pPr lvl="1"/>
            <a:r>
              <a:rPr lang="en-US" dirty="0" err="1" smtClean="0"/>
              <a:t>Ventriculomegaly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Increased intracranial pressure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1CD5-C626-4317-8738-31D414536366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Hydrocephalus caused by posterior </a:t>
            </a:r>
            <a:r>
              <a:rPr lang="en-US" dirty="0" err="1" smtClean="0"/>
              <a:t>fossa</a:t>
            </a:r>
            <a:r>
              <a:rPr lang="en-US" dirty="0" smtClean="0"/>
              <a:t> tumor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5115" t="30264" r="21792" b="10199"/>
          <a:stretch>
            <a:fillRect/>
          </a:stretch>
        </p:blipFill>
        <p:spPr bwMode="auto">
          <a:xfrm>
            <a:off x="1447800" y="2285999"/>
            <a:ext cx="3178629" cy="351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5306" t="30612" r="19626" b="10493"/>
          <a:stretch>
            <a:fillRect/>
          </a:stretch>
        </p:blipFill>
        <p:spPr bwMode="auto">
          <a:xfrm>
            <a:off x="4648200" y="2286000"/>
            <a:ext cx="335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Hydrocephalus caused by </a:t>
            </a:r>
            <a:r>
              <a:rPr lang="en-US" dirty="0" err="1" smtClean="0"/>
              <a:t>aqueductal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 descr="C:\Users\Zain\Pictures\Hydrocephalus &amp; other CNS anomalies\aqueductal sten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438" y="1524000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Hydrocephalus caused by      Dandy Walker Cyst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3" name="Picture 3" descr="C:\Users\Zain\Pictures\Hydrocephalus &amp; other CNS anomalies\DWM (4)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 l="10554" t="6004" r="11346" b="10407"/>
          <a:stretch>
            <a:fillRect/>
          </a:stretch>
        </p:blipFill>
        <p:spPr bwMode="auto">
          <a:xfrm>
            <a:off x="5841701" y="2662416"/>
            <a:ext cx="2618014" cy="2971800"/>
          </a:xfrm>
          <a:prstGeom prst="rect">
            <a:avLst/>
          </a:prstGeom>
          <a:noFill/>
        </p:spPr>
      </p:pic>
      <p:pic>
        <p:nvPicPr>
          <p:cNvPr id="15364" name="Picture 4" descr="C:\Users\Zain\Pictures\Hydrocephalus &amp; other CNS anomalies\DWM (sag)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 l="4901" r="9335" b="3670"/>
          <a:stretch>
            <a:fillRect/>
          </a:stretch>
        </p:blipFill>
        <p:spPr bwMode="auto">
          <a:xfrm>
            <a:off x="603178" y="2662416"/>
            <a:ext cx="2667000" cy="2971800"/>
          </a:xfrm>
          <a:prstGeom prst="rect">
            <a:avLst/>
          </a:prstGeom>
          <a:noFill/>
        </p:spPr>
      </p:pic>
      <p:pic>
        <p:nvPicPr>
          <p:cNvPr id="15365" name="Picture 5" descr="C:\Users\Zain\Pictures\Hydrocephalus &amp; other CNS anomalies\DWM (3).JPG"/>
          <p:cNvPicPr>
            <a:picLocks noChangeAspect="1" noChangeArrowheads="1"/>
          </p:cNvPicPr>
          <p:nvPr/>
        </p:nvPicPr>
        <p:blipFill>
          <a:blip r:embed="rId4" cstate="print">
            <a:lum contrast="-20000"/>
          </a:blip>
          <a:srcRect l="15315" t="10314" r="14676" b="9238"/>
          <a:stretch>
            <a:fillRect/>
          </a:stretch>
        </p:blipFill>
        <p:spPr bwMode="auto">
          <a:xfrm>
            <a:off x="3347297" y="2662416"/>
            <a:ext cx="2438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7470648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Removal of obstructive lesion</a:t>
            </a:r>
          </a:p>
          <a:p>
            <a:r>
              <a:rPr lang="en-US" dirty="0" smtClean="0"/>
              <a:t>CSF shunting procedures:</a:t>
            </a:r>
          </a:p>
          <a:p>
            <a:pPr lvl="1"/>
            <a:r>
              <a:rPr lang="en-US" dirty="0" err="1" smtClean="0"/>
              <a:t>Ventriculo</a:t>
            </a:r>
            <a:r>
              <a:rPr lang="en-US" dirty="0" smtClean="0"/>
              <a:t>-peritoneal (VP shunt)</a:t>
            </a:r>
          </a:p>
          <a:p>
            <a:pPr lvl="1"/>
            <a:r>
              <a:rPr lang="en-US" sz="2800" dirty="0" err="1" smtClean="0"/>
              <a:t>Ventriculo-atrial</a:t>
            </a:r>
            <a:r>
              <a:rPr lang="en-US" sz="2800" dirty="0" smtClean="0"/>
              <a:t> (VA shunt)</a:t>
            </a:r>
          </a:p>
          <a:p>
            <a:r>
              <a:rPr lang="en-US" dirty="0" smtClean="0"/>
              <a:t>Endoscopic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ventriculostomy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Ventriculo</a:t>
            </a:r>
            <a:r>
              <a:rPr lang="en-US" dirty="0" smtClean="0"/>
              <a:t>-peritoneal Shunt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Diversion of excessive ventricular CSF to the peritoneal cavity</a:t>
            </a:r>
          </a:p>
          <a:p>
            <a:r>
              <a:rPr lang="en-US" dirty="0" smtClean="0"/>
              <a:t>Aim is to normalize the intracranial pressure</a:t>
            </a:r>
          </a:p>
          <a:p>
            <a:r>
              <a:rPr lang="en-US" dirty="0" smtClean="0"/>
              <a:t>Shunt system consists of 3 components:</a:t>
            </a:r>
          </a:p>
          <a:p>
            <a:pPr lvl="1"/>
            <a:r>
              <a:rPr lang="en-US" dirty="0" smtClean="0"/>
              <a:t>A Ventricular catheter</a:t>
            </a:r>
          </a:p>
          <a:p>
            <a:pPr lvl="1"/>
            <a:r>
              <a:rPr lang="en-US" dirty="0" smtClean="0"/>
              <a:t>A valve that allows unidirectional CSF outflow at a certain pressure range or flow rate</a:t>
            </a:r>
          </a:p>
          <a:p>
            <a:pPr lvl="1"/>
            <a:r>
              <a:rPr lang="en-US" dirty="0" smtClean="0"/>
              <a:t>A long peritoneal catheter</a:t>
            </a:r>
          </a:p>
          <a:p>
            <a:r>
              <a:rPr lang="en-US" dirty="0" smtClean="0"/>
              <a:t>Shunts are made of biocompatible silicon &amp; cause no or minimal tissue reaction or intravascular thrombosis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Ventriculo</a:t>
            </a:r>
            <a:r>
              <a:rPr lang="en-US" dirty="0" smtClean="0"/>
              <a:t>-peritoneal shunt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5A9F-E6A0-45FB-851A-4443D4615D6B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Content Placeholder 9" descr="VP-shubt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00847" y="313753"/>
            <a:ext cx="4648200" cy="72210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VP-Shunt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981200" y="2362200"/>
            <a:ext cx="6784848" cy="3733800"/>
          </a:xfrm>
        </p:spPr>
        <p:txBody>
          <a:bodyPr/>
          <a:lstStyle/>
          <a:p>
            <a:r>
              <a:rPr lang="en-US" dirty="0" smtClean="0"/>
              <a:t>Immediate operative complications</a:t>
            </a:r>
          </a:p>
          <a:p>
            <a:r>
              <a:rPr lang="en-US" dirty="0" smtClean="0"/>
              <a:t>Shunt malfunction</a:t>
            </a:r>
          </a:p>
          <a:p>
            <a:r>
              <a:rPr lang="en-US" dirty="0" smtClean="0"/>
              <a:t>Shunt infection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Operative Complications </a:t>
            </a:r>
            <a:br>
              <a:rPr lang="en-US" dirty="0" smtClean="0"/>
            </a:br>
            <a:r>
              <a:rPr lang="en-US" dirty="0" smtClean="0"/>
              <a:t>of VP-Shunt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27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7699248" cy="4114800"/>
          </a:xfrm>
        </p:spPr>
        <p:txBody>
          <a:bodyPr/>
          <a:lstStyle/>
          <a:p>
            <a:r>
              <a:rPr lang="en-US" dirty="0" smtClean="0"/>
              <a:t>Misplacement of:</a:t>
            </a:r>
          </a:p>
          <a:p>
            <a:pPr lvl="1"/>
            <a:r>
              <a:rPr lang="en-US" dirty="0" smtClean="0"/>
              <a:t>ventricular catheter</a:t>
            </a:r>
          </a:p>
          <a:p>
            <a:pPr lvl="1"/>
            <a:r>
              <a:rPr lang="en-US" dirty="0" smtClean="0"/>
              <a:t>peritoneal catheter</a:t>
            </a:r>
          </a:p>
          <a:p>
            <a:r>
              <a:rPr lang="en-US" dirty="0" err="1" smtClean="0"/>
              <a:t>Intracerebral</a:t>
            </a:r>
            <a:r>
              <a:rPr lang="en-US" dirty="0" smtClean="0"/>
              <a:t> / </a:t>
            </a:r>
            <a:r>
              <a:rPr lang="en-US" dirty="0" err="1" smtClean="0"/>
              <a:t>intraventricular</a:t>
            </a:r>
            <a:r>
              <a:rPr lang="en-US" dirty="0" smtClean="0"/>
              <a:t> hemorrhage</a:t>
            </a:r>
          </a:p>
          <a:p>
            <a:r>
              <a:rPr lang="en-US" dirty="0" smtClean="0"/>
              <a:t>Injury to abdominal viscera</a:t>
            </a:r>
          </a:p>
          <a:p>
            <a:r>
              <a:rPr lang="en-US" dirty="0" err="1" smtClean="0"/>
              <a:t>Pneumothorax</a:t>
            </a:r>
            <a:endParaRPr lang="en-US" dirty="0" smtClean="0"/>
          </a:p>
          <a:p>
            <a:r>
              <a:rPr lang="en-US" dirty="0" smtClean="0"/>
              <a:t>Convulsions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VP-Shunt malfunction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common shunt complication </a:t>
            </a:r>
          </a:p>
          <a:p>
            <a:r>
              <a:rPr lang="en-US" dirty="0" smtClean="0"/>
              <a:t>Incidence:</a:t>
            </a:r>
          </a:p>
          <a:p>
            <a:pPr lvl="1"/>
            <a:r>
              <a:rPr lang="en-US" dirty="0" smtClean="0"/>
              <a:t>In the first few months after surgery: 25 to 40% of cases</a:t>
            </a:r>
          </a:p>
          <a:p>
            <a:pPr lvl="1"/>
            <a:r>
              <a:rPr lang="en-US" dirty="0" smtClean="0"/>
              <a:t>Later 4 to 5 % per year.</a:t>
            </a:r>
          </a:p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Obstruction by cell debris, choroid plexus, or blood clot</a:t>
            </a:r>
          </a:p>
          <a:p>
            <a:pPr lvl="1"/>
            <a:r>
              <a:rPr lang="en-US" dirty="0" smtClean="0"/>
              <a:t>Accounts for &gt;50% of all shunt malfunctions</a:t>
            </a:r>
          </a:p>
          <a:p>
            <a:pPr lvl="1"/>
            <a:r>
              <a:rPr lang="en-US" dirty="0" smtClean="0"/>
              <a:t>Migration, disconnection, or rupture shunt catheter(s)</a:t>
            </a:r>
          </a:p>
          <a:p>
            <a:pPr lvl="1"/>
            <a:r>
              <a:rPr lang="en-US" dirty="0" smtClean="0"/>
              <a:t>Shortening of peritoneal catheter as child grows</a:t>
            </a:r>
          </a:p>
          <a:p>
            <a:pPr lvl="1"/>
            <a:r>
              <a:rPr lang="en-US" dirty="0" smtClean="0"/>
              <a:t>CSF encystation around  the peritoneal catheter</a:t>
            </a:r>
          </a:p>
          <a:p>
            <a:r>
              <a:rPr lang="en-US" dirty="0" smtClean="0"/>
              <a:t>Over drainage:</a:t>
            </a:r>
          </a:p>
          <a:p>
            <a:pPr lvl="1"/>
            <a:r>
              <a:rPr lang="en-US" dirty="0" smtClean="0"/>
              <a:t>Subdural fluid collection</a:t>
            </a:r>
          </a:p>
          <a:p>
            <a:pPr lvl="1"/>
            <a:r>
              <a:rPr lang="en-US" dirty="0" smtClean="0"/>
              <a:t>Slit ventricle syndrome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VP-Shunt Infections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29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Occurance</a:t>
            </a:r>
            <a:r>
              <a:rPr lang="en-US" dirty="0" smtClean="0"/>
              <a:t>: About 5%</a:t>
            </a:r>
          </a:p>
          <a:p>
            <a:r>
              <a:rPr lang="en-US" dirty="0" smtClean="0"/>
              <a:t>Organisms:</a:t>
            </a:r>
          </a:p>
          <a:p>
            <a:pPr lvl="1"/>
            <a:r>
              <a:rPr lang="en-US" i="1" dirty="0" smtClean="0"/>
              <a:t>Staphylococcus </a:t>
            </a:r>
            <a:r>
              <a:rPr lang="en-US" i="1" dirty="0" err="1" smtClean="0"/>
              <a:t>epidermidis</a:t>
            </a:r>
            <a:r>
              <a:rPr lang="en-US" i="1" dirty="0" smtClean="0"/>
              <a:t> : ~40%</a:t>
            </a:r>
          </a:p>
          <a:p>
            <a:pPr lvl="1"/>
            <a:r>
              <a:rPr lang="en-US" i="1" dirty="0" smtClean="0"/>
              <a:t>Staph </a:t>
            </a:r>
            <a:r>
              <a:rPr lang="en-US" i="1" dirty="0" err="1" smtClean="0"/>
              <a:t>aureus</a:t>
            </a:r>
            <a:r>
              <a:rPr lang="en-US" i="1" dirty="0" smtClean="0"/>
              <a:t>: ~20%</a:t>
            </a:r>
          </a:p>
          <a:p>
            <a:pPr lvl="1"/>
            <a:r>
              <a:rPr lang="en-US" dirty="0" smtClean="0"/>
              <a:t>S</a:t>
            </a:r>
            <a:r>
              <a:rPr lang="en-US" i="1" dirty="0" smtClean="0"/>
              <a:t>treptococci &amp; gram -</a:t>
            </a:r>
            <a:r>
              <a:rPr lang="en-US" i="1" dirty="0" err="1" smtClean="0"/>
              <a:t>ve</a:t>
            </a:r>
            <a:r>
              <a:rPr lang="en-US" i="1" dirty="0" smtClean="0"/>
              <a:t> organisms: less frequent.</a:t>
            </a:r>
          </a:p>
          <a:p>
            <a:r>
              <a:rPr lang="en-US" dirty="0" smtClean="0"/>
              <a:t>Clinical features:</a:t>
            </a:r>
          </a:p>
          <a:p>
            <a:pPr lvl="1"/>
            <a:r>
              <a:rPr lang="en-US" dirty="0" smtClean="0"/>
              <a:t>Onset  ~8-10 weeks after shunt insertion.</a:t>
            </a:r>
          </a:p>
          <a:p>
            <a:pPr lvl="1"/>
            <a:r>
              <a:rPr lang="en-US" dirty="0" smtClean="0"/>
              <a:t>Fever, malaise, headache &amp; irritability </a:t>
            </a:r>
            <a:r>
              <a:rPr lang="en-US" u="sng" dirty="0" smtClean="0"/>
              <a:t>+</a:t>
            </a:r>
            <a:r>
              <a:rPr lang="en-US" dirty="0" smtClean="0"/>
              <a:t> neck stiffness.</a:t>
            </a:r>
          </a:p>
          <a:p>
            <a:pPr lvl="1"/>
            <a:r>
              <a:rPr lang="en-US" dirty="0" smtClean="0"/>
              <a:t>Peritonitis is less common.</a:t>
            </a:r>
          </a:p>
          <a:p>
            <a:r>
              <a:rPr lang="en-US" dirty="0" smtClean="0"/>
              <a:t>Diagnosis: By CSF &amp; blood examination &amp; culture</a:t>
            </a:r>
          </a:p>
          <a:p>
            <a:r>
              <a:rPr lang="en-US" dirty="0" smtClean="0"/>
              <a:t>Treatment: Shunt removal, external ventricular drain, antibiotics until CSF is clean followed by new shunt insertion</a:t>
            </a:r>
          </a:p>
          <a:p>
            <a:r>
              <a:rPr lang="en-US" dirty="0" smtClean="0"/>
              <a:t>May result in additional neurological/intellectual impairment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Anatomy: </a:t>
            </a:r>
            <a:r>
              <a:rPr lang="en-US" sz="4000" dirty="0" smtClean="0"/>
              <a:t>The ventricular system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</a:t>
            </a:fld>
            <a:endParaRPr lang="en-US" dirty="0"/>
          </a:p>
        </p:txBody>
      </p:sp>
      <p:pic>
        <p:nvPicPr>
          <p:cNvPr id="8" name="Picture 7" descr="anatomy of ventricular system-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219200"/>
            <a:ext cx="5114925" cy="4924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 descr="anatomy of ventricular system-1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3872"/>
          <a:stretch>
            <a:fillRect/>
          </a:stretch>
        </p:blipFill>
        <p:spPr>
          <a:xfrm>
            <a:off x="910724" y="4016566"/>
            <a:ext cx="2875302" cy="2133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Endoscopic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Ventriculostomy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Suitable for cases with patent external CSF spaces </a:t>
            </a:r>
          </a:p>
          <a:p>
            <a:r>
              <a:rPr lang="en-US" dirty="0" smtClean="0"/>
              <a:t>The endoscope is passed through a burr hole to the third ventricle</a:t>
            </a:r>
          </a:p>
          <a:p>
            <a:r>
              <a:rPr lang="en-US" dirty="0" smtClean="0"/>
              <a:t>The floor of 3</a:t>
            </a:r>
            <a:r>
              <a:rPr lang="en-US" baseline="30000" dirty="0" smtClean="0"/>
              <a:t>rd</a:t>
            </a:r>
            <a:r>
              <a:rPr lang="en-US" dirty="0" smtClean="0"/>
              <a:t> ventricle is fenestrated just anterior to </a:t>
            </a:r>
            <a:r>
              <a:rPr lang="en-US" dirty="0" err="1" smtClean="0"/>
              <a:t>mamillary</a:t>
            </a:r>
            <a:r>
              <a:rPr lang="en-US" dirty="0" smtClean="0"/>
              <a:t> bodies to allow for CSF to exit the ventricle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Neural Tube Defects (NTD)</a:t>
            </a:r>
            <a:endParaRPr lang="en-US" sz="40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2672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Anomalies arising from: Incomplete or faulty closure of the dorsal midline </a:t>
            </a:r>
            <a:r>
              <a:rPr lang="en-US" sz="2800" dirty="0" err="1" smtClean="0"/>
              <a:t>embryonal</a:t>
            </a:r>
            <a:r>
              <a:rPr lang="en-US" sz="2800" dirty="0" smtClean="0"/>
              <a:t> structures</a:t>
            </a:r>
          </a:p>
          <a:p>
            <a:endParaRPr lang="en-US" sz="800" dirty="0" smtClean="0"/>
          </a:p>
          <a:p>
            <a:r>
              <a:rPr lang="en-US" sz="2800" dirty="0" smtClean="0"/>
              <a:t>Two groups:</a:t>
            </a:r>
          </a:p>
          <a:p>
            <a:pPr lvl="1"/>
            <a:r>
              <a:rPr lang="en-US" dirty="0" smtClean="0"/>
              <a:t>Spinal </a:t>
            </a:r>
            <a:r>
              <a:rPr lang="en-US" dirty="0" err="1" smtClean="0"/>
              <a:t>dysraphism</a:t>
            </a:r>
            <a:r>
              <a:rPr lang="en-US" dirty="0" smtClean="0"/>
              <a:t>: by far larger</a:t>
            </a:r>
          </a:p>
          <a:p>
            <a:pPr lvl="1"/>
            <a:r>
              <a:rPr lang="en-US" dirty="0" smtClean="0"/>
              <a:t>Cranial </a:t>
            </a:r>
            <a:r>
              <a:rPr lang="en-US" dirty="0" err="1" smtClean="0"/>
              <a:t>dysraphism</a:t>
            </a:r>
            <a:endParaRPr lang="en-US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22" name="Content Placeholder 21" descr="neural tube - embryolog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67072" y="1151833"/>
            <a:ext cx="3695928" cy="509656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Spinal </a:t>
            </a:r>
            <a:r>
              <a:rPr lang="en-US" dirty="0" err="1" smtClean="0"/>
              <a:t>dysraphism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905000" y="1828800"/>
            <a:ext cx="6861048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Various Forms: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err="1" smtClean="0"/>
              <a:t>Myelomeningocele</a:t>
            </a:r>
            <a:endParaRPr lang="en-US" dirty="0" smtClean="0"/>
          </a:p>
          <a:p>
            <a:r>
              <a:rPr lang="en-US" dirty="0" err="1" smtClean="0"/>
              <a:t>Meningocele</a:t>
            </a:r>
            <a:endParaRPr lang="en-US" dirty="0" smtClean="0"/>
          </a:p>
          <a:p>
            <a:r>
              <a:rPr lang="en-US" dirty="0" err="1" smtClean="0"/>
              <a:t>Spina</a:t>
            </a:r>
            <a:r>
              <a:rPr lang="en-US" dirty="0" smtClean="0"/>
              <a:t> bifida </a:t>
            </a:r>
            <a:r>
              <a:rPr lang="en-US" dirty="0" err="1" smtClean="0"/>
              <a:t>occulta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Myelomeningocele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8001000" cy="46588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important </a:t>
            </a:r>
            <a:r>
              <a:rPr lang="en-US" dirty="0" err="1" smtClean="0"/>
              <a:t>dysraphic</a:t>
            </a:r>
            <a:r>
              <a:rPr lang="en-US" dirty="0" smtClean="0"/>
              <a:t> disorder</a:t>
            </a:r>
          </a:p>
          <a:p>
            <a:r>
              <a:rPr lang="en-US" dirty="0" smtClean="0"/>
              <a:t>Incidence: 0.2-2/1000 live births</a:t>
            </a:r>
          </a:p>
          <a:p>
            <a:r>
              <a:rPr lang="en-US" sz="3200" dirty="0" smtClean="0"/>
              <a:t>Risk increases to 5% if a sibling is affected</a:t>
            </a:r>
          </a:p>
          <a:p>
            <a:r>
              <a:rPr lang="en-US" sz="3200" dirty="0" smtClean="0"/>
              <a:t>Slight female preference</a:t>
            </a:r>
          </a:p>
          <a:p>
            <a:r>
              <a:rPr lang="en-US" sz="3200" dirty="0" smtClean="0"/>
              <a:t>More common in whites</a:t>
            </a:r>
          </a:p>
          <a:p>
            <a:r>
              <a:rPr lang="en-US" sz="2800" dirty="0" smtClean="0"/>
              <a:t>Etiology:</a:t>
            </a:r>
          </a:p>
          <a:p>
            <a:pPr lvl="1"/>
            <a:r>
              <a:rPr lang="en-US" sz="2500" dirty="0" err="1" smtClean="0"/>
              <a:t>Uknown</a:t>
            </a:r>
            <a:endParaRPr lang="en-US" sz="2500" dirty="0" smtClean="0"/>
          </a:p>
          <a:p>
            <a:pPr lvl="1"/>
            <a:r>
              <a:rPr lang="en-US" sz="2500" dirty="0" smtClean="0"/>
              <a:t>Genetic factors</a:t>
            </a:r>
          </a:p>
          <a:p>
            <a:pPr lvl="1"/>
            <a:r>
              <a:rPr lang="en-US" sz="2500" dirty="0" err="1" smtClean="0"/>
              <a:t>Teretogens</a:t>
            </a:r>
            <a:r>
              <a:rPr lang="en-US" sz="2500" dirty="0" smtClean="0"/>
              <a:t>, e.g. sodium </a:t>
            </a:r>
            <a:r>
              <a:rPr lang="en-US" sz="2500" dirty="0" err="1" smtClean="0"/>
              <a:t>valproate</a:t>
            </a:r>
            <a:endParaRPr lang="en-US" sz="2500" dirty="0" smtClean="0"/>
          </a:p>
          <a:p>
            <a:endParaRPr lang="en-US" sz="32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Myelomeningocele</a:t>
            </a:r>
            <a:r>
              <a:rPr lang="en-US" dirty="0" smtClean="0"/>
              <a:t> –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572000" cy="465883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80% are in </a:t>
            </a:r>
            <a:r>
              <a:rPr lang="en-US" sz="2800" dirty="0" err="1" smtClean="0"/>
              <a:t>lumbosacral</a:t>
            </a:r>
            <a:r>
              <a:rPr lang="en-US" sz="2800" dirty="0" smtClean="0"/>
              <a:t> region</a:t>
            </a:r>
          </a:p>
          <a:p>
            <a:r>
              <a:rPr lang="en-US" dirty="0" smtClean="0"/>
              <a:t>Spinal cord and roots protrude through the bony defect</a:t>
            </a:r>
          </a:p>
          <a:p>
            <a:r>
              <a:rPr lang="en-US" dirty="0" smtClean="0"/>
              <a:t>They can be:</a:t>
            </a:r>
          </a:p>
          <a:p>
            <a:pPr lvl="1"/>
            <a:r>
              <a:rPr lang="en-US" dirty="0" smtClean="0"/>
              <a:t>Closed: neural tissue lies within a cystic cavity, lined with </a:t>
            </a:r>
            <a:r>
              <a:rPr lang="en-US" dirty="0" err="1" smtClean="0"/>
              <a:t>meninges</a:t>
            </a:r>
            <a:r>
              <a:rPr lang="en-US" dirty="0" smtClean="0"/>
              <a:t> and/</a:t>
            </a:r>
            <a:r>
              <a:rPr lang="en-US" dirty="0" err="1" smtClean="0"/>
              <a:t>oder</a:t>
            </a:r>
            <a:r>
              <a:rPr lang="en-US" dirty="0" smtClean="0"/>
              <a:t> skin</a:t>
            </a:r>
          </a:p>
          <a:p>
            <a:pPr lvl="1"/>
            <a:r>
              <a:rPr lang="en-US" dirty="0" smtClean="0"/>
              <a:t>Open: dysplastic neural tissue is exposed to air</a:t>
            </a:r>
          </a:p>
          <a:p>
            <a:r>
              <a:rPr lang="en-US" dirty="0" smtClean="0"/>
              <a:t>Associated anomalies:</a:t>
            </a:r>
          </a:p>
          <a:p>
            <a:pPr lvl="1"/>
            <a:r>
              <a:rPr lang="en-US" dirty="0" smtClean="0"/>
              <a:t>Hydrocephalus</a:t>
            </a:r>
          </a:p>
          <a:p>
            <a:pPr lvl="1"/>
            <a:r>
              <a:rPr lang="en-US" dirty="0" err="1" smtClean="0"/>
              <a:t>Chiari</a:t>
            </a:r>
            <a:r>
              <a:rPr lang="en-US" dirty="0" smtClean="0"/>
              <a:t> type II</a:t>
            </a:r>
          </a:p>
          <a:p>
            <a:pPr lvl="1"/>
            <a:r>
              <a:rPr lang="en-US" dirty="0" smtClean="0"/>
              <a:t>Aqueduct forking</a:t>
            </a:r>
          </a:p>
          <a:p>
            <a:pPr lvl="1"/>
            <a:r>
              <a:rPr lang="en-US" dirty="0" smtClean="0"/>
              <a:t>Many others: </a:t>
            </a:r>
            <a:r>
              <a:rPr lang="en-US" dirty="0" err="1" smtClean="0"/>
              <a:t>Microgyria</a:t>
            </a:r>
            <a:r>
              <a:rPr lang="en-US" dirty="0" smtClean="0"/>
              <a:t>, ectopic grey matter, </a:t>
            </a:r>
            <a:r>
              <a:rPr lang="en-US" dirty="0" err="1" smtClean="0"/>
              <a:t>platybasia</a:t>
            </a:r>
            <a:r>
              <a:rPr lang="en-US" dirty="0" smtClean="0"/>
              <a:t>, etc.</a:t>
            </a:r>
          </a:p>
          <a:p>
            <a:pPr lvl="1"/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7175" name="Picture 7" descr="C:\Users\Zain\Pictures\Hydrocephalus &amp; other CNS anomalies\IMAG0183.jpg"/>
          <p:cNvPicPr>
            <a:picLocks noChangeAspect="1" noChangeArrowheads="1"/>
          </p:cNvPicPr>
          <p:nvPr/>
        </p:nvPicPr>
        <p:blipFill>
          <a:blip r:embed="rId2" cstate="print"/>
          <a:srcRect l="3774" r="3751"/>
          <a:stretch>
            <a:fillRect/>
          </a:stretch>
        </p:blipFill>
        <p:spPr bwMode="auto">
          <a:xfrm>
            <a:off x="5225668" y="3747574"/>
            <a:ext cx="3734719" cy="2514600"/>
          </a:xfrm>
          <a:prstGeom prst="rect">
            <a:avLst/>
          </a:prstGeom>
          <a:noFill/>
        </p:spPr>
      </p:pic>
      <p:pic>
        <p:nvPicPr>
          <p:cNvPr id="19" name="Content Placeholder 18" descr="myelomeningocel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 rot="5400000">
            <a:off x="5847168" y="849253"/>
            <a:ext cx="2555063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Myelomeningocele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4114800" cy="45719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b="1" dirty="0" smtClean="0"/>
              <a:t>Antenatal diagnosis</a:t>
            </a:r>
          </a:p>
          <a:p>
            <a:r>
              <a:rPr lang="en-US" dirty="0" smtClean="0"/>
              <a:t>Fetal U/S</a:t>
            </a:r>
          </a:p>
          <a:p>
            <a:r>
              <a:rPr lang="en-US" dirty="0" smtClean="0"/>
              <a:t>In high risk patients:</a:t>
            </a:r>
          </a:p>
          <a:p>
            <a:pPr lvl="1"/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Screening maternal serum/amniotic fluid for alpha-fetoprotein &amp; </a:t>
            </a:r>
            <a:r>
              <a:rPr lang="en-US" dirty="0" err="1" smtClean="0"/>
              <a:t>acetylcholinesterase</a:t>
            </a:r>
            <a:endParaRPr lang="en-US" dirty="0" smtClean="0"/>
          </a:p>
          <a:p>
            <a:pPr lvl="1"/>
            <a:r>
              <a:rPr lang="en-US" dirty="0" smtClean="0"/>
              <a:t>Contrast enhanced </a:t>
            </a:r>
            <a:r>
              <a:rPr lang="en-US" dirty="0" err="1" smtClean="0"/>
              <a:t>amniography</a:t>
            </a:r>
            <a:endParaRPr lang="en-US" dirty="0" smtClean="0"/>
          </a:p>
          <a:p>
            <a:pPr lvl="1"/>
            <a:r>
              <a:rPr lang="en-US" dirty="0" smtClean="0"/>
              <a:t>Possibility of therapeutic abortion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706" y="2667000"/>
            <a:ext cx="288261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 cstate="print"/>
          <a:srcRect l="3822" t="22930" r="14580"/>
          <a:stretch>
            <a:fillRect/>
          </a:stretch>
        </p:blipFill>
        <p:spPr>
          <a:xfrm>
            <a:off x="5684706" y="457200"/>
            <a:ext cx="2895600" cy="20511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4804" y="53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Fetal U/S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4804" y="266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Fetal MRI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Myelomeningocele</a:t>
            </a:r>
            <a:r>
              <a:rPr lang="en-US" dirty="0" smtClean="0"/>
              <a:t>:        Assessment &amp; Management-I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Careful examination of the lesion for:</a:t>
            </a:r>
          </a:p>
          <a:p>
            <a:pPr lvl="1"/>
            <a:r>
              <a:rPr lang="en-US" dirty="0" smtClean="0"/>
              <a:t>Presence of neural elements</a:t>
            </a:r>
          </a:p>
          <a:p>
            <a:pPr lvl="1"/>
            <a:r>
              <a:rPr lang="en-US" dirty="0" smtClean="0"/>
              <a:t>Quality of the skin of the sac</a:t>
            </a:r>
          </a:p>
          <a:p>
            <a:pPr lvl="1"/>
            <a:r>
              <a:rPr lang="en-US" dirty="0" smtClean="0"/>
              <a:t>Any CSF leakage</a:t>
            </a:r>
          </a:p>
          <a:p>
            <a:r>
              <a:rPr lang="en-US" dirty="0" err="1" smtClean="0"/>
              <a:t>Transillumination</a:t>
            </a:r>
            <a:endParaRPr lang="en-US" dirty="0" smtClean="0"/>
          </a:p>
          <a:p>
            <a:r>
              <a:rPr lang="en-US" dirty="0" smtClean="0"/>
              <a:t>Observe limb movements: spontaneous &amp; to pain (degree &amp; level of neurological damage)</a:t>
            </a:r>
          </a:p>
          <a:p>
            <a:r>
              <a:rPr lang="en-US" dirty="0" smtClean="0"/>
              <a:t>Note dilated bladder &amp; patulous annual sphincter</a:t>
            </a:r>
          </a:p>
          <a:p>
            <a:r>
              <a:rPr lang="en-US" dirty="0" smtClean="0"/>
              <a:t>Look for associated anomalies: e.g. hydrocephalus, scoliosis, foot deformities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Myelomeningocele</a:t>
            </a:r>
            <a:r>
              <a:rPr lang="en-US" dirty="0" smtClean="0"/>
              <a:t>:        Assessment &amp; Management-II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Investigations: U/S or MRI</a:t>
            </a:r>
          </a:p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Immediate closure &amp; replacement of neural tissues into spinal canal to prevent infection</a:t>
            </a:r>
          </a:p>
          <a:p>
            <a:pPr lvl="1"/>
            <a:r>
              <a:rPr lang="en-US" dirty="0" smtClean="0"/>
              <a:t>Hydrocephalus need to be managed early to prevent CSF leakage from the wound </a:t>
            </a:r>
          </a:p>
          <a:p>
            <a:pPr lvl="1"/>
            <a:r>
              <a:rPr lang="en-US" dirty="0" smtClean="0"/>
              <a:t>In patients with multiple serious congenital anomalies; many adopt thoughtful conservative 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Myelomeningocele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Long Term Care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38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Regular follow up in multidisciplinary </a:t>
            </a:r>
            <a:r>
              <a:rPr lang="en-US" b="1" dirty="0" err="1" smtClean="0"/>
              <a:t>spina</a:t>
            </a:r>
            <a:r>
              <a:rPr lang="en-US" b="1" dirty="0" smtClean="0"/>
              <a:t> bifida clinic</a:t>
            </a:r>
            <a:r>
              <a:rPr lang="en-US" dirty="0" smtClean="0"/>
              <a:t> consisting of specialists in urology, orthopedics, pediatrics, neurosurgery, physical therapy, psychology &amp; social services</a:t>
            </a:r>
          </a:p>
          <a:p>
            <a:r>
              <a:rPr lang="en-US" dirty="0" smtClean="0"/>
              <a:t>Goal: Early detection of problems and prompt treatment</a:t>
            </a:r>
          </a:p>
          <a:p>
            <a:r>
              <a:rPr lang="en-US" dirty="0" smtClean="0"/>
              <a:t>Urological: urinary incontinence, </a:t>
            </a:r>
            <a:r>
              <a:rPr lang="en-US" dirty="0" err="1" smtClean="0"/>
              <a:t>vesicoureteric</a:t>
            </a:r>
            <a:r>
              <a:rPr lang="en-US" dirty="0" smtClean="0"/>
              <a:t> reflux, recurrent UTI, renal impairment</a:t>
            </a:r>
          </a:p>
          <a:p>
            <a:r>
              <a:rPr lang="en-US" dirty="0" smtClean="0"/>
              <a:t>Pediatrics: hypertension and stunted growth</a:t>
            </a:r>
          </a:p>
          <a:p>
            <a:r>
              <a:rPr lang="en-US" dirty="0" smtClean="0"/>
              <a:t>Orthopedic: feet deformity, and tendon transfer, pelvic and spine deformities</a:t>
            </a:r>
          </a:p>
          <a:p>
            <a:r>
              <a:rPr lang="en-US" dirty="0" smtClean="0"/>
              <a:t>Neurosurgery: tethered cord, </a:t>
            </a:r>
            <a:r>
              <a:rPr lang="en-US" dirty="0" err="1" smtClean="0"/>
              <a:t>chiari</a:t>
            </a:r>
            <a:r>
              <a:rPr lang="en-US" dirty="0" smtClean="0"/>
              <a:t> II malformation, shunted hydrocephalus</a:t>
            </a:r>
          </a:p>
          <a:p>
            <a:r>
              <a:rPr lang="en-US" dirty="0" smtClean="0"/>
              <a:t>Physiotherapy: limb weakness, deformities, contractures</a:t>
            </a:r>
          </a:p>
          <a:p>
            <a:r>
              <a:rPr lang="en-US" dirty="0" smtClean="0"/>
              <a:t>Psychology: emotional stresses on patient &amp; family</a:t>
            </a:r>
          </a:p>
          <a:p>
            <a:r>
              <a:rPr lang="en-US" dirty="0" smtClean="0"/>
              <a:t>Social services: supply of equipment, individual help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Meningocele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874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Cystic CSF-filled cavity lined by </a:t>
            </a:r>
            <a:r>
              <a:rPr lang="en-US" dirty="0" err="1" smtClean="0"/>
              <a:t>meninges</a:t>
            </a:r>
            <a:r>
              <a:rPr lang="en-US" dirty="0" smtClean="0"/>
              <a:t> &amp; skin</a:t>
            </a:r>
          </a:p>
          <a:p>
            <a:r>
              <a:rPr lang="en-US" dirty="0" smtClean="0"/>
              <a:t>Communicates with spinal canal</a:t>
            </a:r>
          </a:p>
          <a:p>
            <a:r>
              <a:rPr lang="en-US" dirty="0" smtClean="0"/>
              <a:t>No neural tissue</a:t>
            </a:r>
          </a:p>
          <a:p>
            <a:r>
              <a:rPr lang="en-US" dirty="0" smtClean="0"/>
              <a:t>Seldom any neurological deficit</a:t>
            </a:r>
          </a:p>
          <a:p>
            <a:r>
              <a:rPr lang="en-US" dirty="0" smtClean="0"/>
              <a:t>Rarely associated with other congenital anomalies</a:t>
            </a:r>
          </a:p>
          <a:p>
            <a:r>
              <a:rPr lang="en-US" dirty="0" smtClean="0"/>
              <a:t>U/S or MRI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Excision; urgent in case of CSF leak</a:t>
            </a:r>
            <a:endParaRPr lang="en-US" dirty="0"/>
          </a:p>
        </p:txBody>
      </p:sp>
      <p:pic>
        <p:nvPicPr>
          <p:cNvPr id="8" name="Content Placeholder 7" descr="2011-08-22 00.32.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465460"/>
            <a:ext cx="3886200" cy="29146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8194" name="Picture 2" descr="C:\Users\Zain\Pictures\Hydrocephalus &amp; other CNS anomalies\repair of meningocele.jpg"/>
          <p:cNvPicPr>
            <a:picLocks noChangeAspect="1" noChangeArrowheads="1"/>
          </p:cNvPicPr>
          <p:nvPr/>
        </p:nvPicPr>
        <p:blipFill>
          <a:blip r:embed="rId3" cstate="print"/>
          <a:srcRect l="6076" t="14744" r="10813" b="6100"/>
          <a:stretch>
            <a:fillRect/>
          </a:stretch>
        </p:blipFill>
        <p:spPr bwMode="auto">
          <a:xfrm rot="10800000">
            <a:off x="4747353" y="3461131"/>
            <a:ext cx="3841595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Physiology: </a:t>
            </a:r>
            <a:r>
              <a:rPr lang="en-US" dirty="0" smtClean="0">
                <a:solidFill>
                  <a:srgbClr val="FF0000"/>
                </a:solidFill>
              </a:rPr>
              <a:t>CSF 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volume of CSF in the ventricles ranges from ~10 ml in neonates to ~150 ml in adults.</a:t>
            </a:r>
          </a:p>
          <a:p>
            <a:r>
              <a:rPr lang="en-US" dirty="0" smtClean="0"/>
              <a:t>Produced mainly by the choroid plexus &amp; to a lesser extent by extracellular fluid of the brain.</a:t>
            </a:r>
          </a:p>
          <a:p>
            <a:r>
              <a:rPr lang="en-US" dirty="0" smtClean="0"/>
              <a:t>Rate of production is 0.3-0.4 ml/minute (~500 ml/day). </a:t>
            </a:r>
          </a:p>
          <a:p>
            <a:r>
              <a:rPr lang="en-US" dirty="0" smtClean="0"/>
              <a:t>Only very high ICP will reduce CSF production; usually when brain perfusion is decreased.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Spina</a:t>
            </a:r>
            <a:r>
              <a:rPr lang="en-US" dirty="0" smtClean="0"/>
              <a:t> bifida </a:t>
            </a:r>
            <a:r>
              <a:rPr lang="en-US" dirty="0" err="1" smtClean="0"/>
              <a:t>occulta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48768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bony defect of the lamina </a:t>
            </a:r>
          </a:p>
          <a:p>
            <a:r>
              <a:rPr lang="en-US" sz="2800" dirty="0" smtClean="0"/>
              <a:t>Usually in the </a:t>
            </a:r>
            <a:r>
              <a:rPr lang="en-US" sz="2800" dirty="0" err="1" smtClean="0"/>
              <a:t>lumbosacral</a:t>
            </a:r>
            <a:r>
              <a:rPr lang="en-US" sz="2800" dirty="0" smtClean="0"/>
              <a:t> region</a:t>
            </a:r>
          </a:p>
          <a:p>
            <a:r>
              <a:rPr lang="en-US" sz="2800" dirty="0" smtClean="0"/>
              <a:t>Affects 5-10% of population</a:t>
            </a:r>
          </a:p>
          <a:p>
            <a:r>
              <a:rPr lang="en-US" sz="2800" dirty="0" smtClean="0"/>
              <a:t>Clinically not significant</a:t>
            </a:r>
          </a:p>
          <a:p>
            <a:r>
              <a:rPr lang="en-US" sz="2800" dirty="0" smtClean="0"/>
              <a:t>No treatment required</a:t>
            </a:r>
          </a:p>
          <a:p>
            <a:r>
              <a:rPr lang="en-US" sz="2800" b="1" dirty="0" smtClean="0"/>
              <a:t>But</a:t>
            </a:r>
            <a:r>
              <a:rPr lang="en-US" sz="2800" dirty="0" smtClean="0"/>
              <a:t>: Rule out associated </a:t>
            </a:r>
            <a:r>
              <a:rPr lang="en-US" sz="2800" dirty="0" err="1" smtClean="0"/>
              <a:t>cutaneous</a:t>
            </a:r>
            <a:r>
              <a:rPr lang="en-US" sz="2800" dirty="0" smtClean="0"/>
              <a:t> abnormalities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562600" y="1752600"/>
            <a:ext cx="31242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Spina</a:t>
            </a:r>
            <a:r>
              <a:rPr lang="en-US" dirty="0" smtClean="0"/>
              <a:t> bifida </a:t>
            </a:r>
            <a:r>
              <a:rPr lang="en-US" dirty="0" err="1" smtClean="0"/>
              <a:t>occulta</a:t>
            </a:r>
            <a:r>
              <a:rPr lang="en-US" dirty="0" smtClean="0"/>
              <a:t>: </a:t>
            </a:r>
            <a:r>
              <a:rPr lang="en-US" u="sng" dirty="0" smtClean="0"/>
              <a:t>Caution!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410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individuals with additional </a:t>
            </a:r>
            <a:r>
              <a:rPr lang="en-US" dirty="0" err="1" smtClean="0"/>
              <a:t>lumbosacral</a:t>
            </a:r>
            <a:r>
              <a:rPr lang="en-US" dirty="0" smtClean="0"/>
              <a:t> </a:t>
            </a:r>
            <a:r>
              <a:rPr lang="en-US" dirty="0" err="1" smtClean="0"/>
              <a:t>cutaneous</a:t>
            </a:r>
            <a:r>
              <a:rPr lang="en-US" dirty="0" smtClean="0"/>
              <a:t> abnormalities:</a:t>
            </a:r>
          </a:p>
          <a:p>
            <a:pPr lvl="1"/>
            <a:r>
              <a:rPr lang="en-US" dirty="0" smtClean="0"/>
              <a:t>Tuft of hair</a:t>
            </a:r>
          </a:p>
          <a:p>
            <a:pPr lvl="1"/>
            <a:r>
              <a:rPr lang="en-US" dirty="0" smtClean="0"/>
              <a:t>Dimple</a:t>
            </a:r>
          </a:p>
          <a:p>
            <a:pPr lvl="1"/>
            <a:r>
              <a:rPr lang="en-US" dirty="0" smtClean="0"/>
              <a:t>Sinus</a:t>
            </a:r>
          </a:p>
          <a:p>
            <a:pPr lvl="1"/>
            <a:r>
              <a:rPr lang="en-US" dirty="0" smtClean="0"/>
              <a:t>Port wine stain</a:t>
            </a:r>
          </a:p>
          <a:p>
            <a:pPr lvl="1"/>
            <a:r>
              <a:rPr lang="en-US" dirty="0" smtClean="0"/>
              <a:t>Subcutaneous </a:t>
            </a:r>
            <a:r>
              <a:rPr lang="en-US" dirty="0" err="1" smtClean="0"/>
              <a:t>lipoma</a:t>
            </a:r>
            <a:endParaRPr lang="en-US" dirty="0" smtClean="0"/>
          </a:p>
          <a:p>
            <a:r>
              <a:rPr lang="en-US" dirty="0" smtClean="0"/>
              <a:t>High incidence of other occult spinal anomalies:</a:t>
            </a:r>
          </a:p>
          <a:p>
            <a:pPr lvl="1"/>
            <a:r>
              <a:rPr lang="en-US" dirty="0" err="1" smtClean="0"/>
              <a:t>Diastematomyelia</a:t>
            </a:r>
            <a:endParaRPr lang="en-US" dirty="0" smtClean="0"/>
          </a:p>
          <a:p>
            <a:pPr lvl="1"/>
            <a:r>
              <a:rPr lang="en-US" dirty="0" err="1" smtClean="0"/>
              <a:t>Intraspinal</a:t>
            </a:r>
            <a:r>
              <a:rPr lang="en-US" dirty="0" smtClean="0"/>
              <a:t> </a:t>
            </a:r>
            <a:r>
              <a:rPr lang="en-US" dirty="0" err="1" smtClean="0"/>
              <a:t>lipoma</a:t>
            </a:r>
            <a:endParaRPr lang="en-US" dirty="0" smtClean="0"/>
          </a:p>
          <a:p>
            <a:pPr lvl="1"/>
            <a:r>
              <a:rPr lang="en-US" dirty="0" err="1" smtClean="0"/>
              <a:t>Dermoid</a:t>
            </a:r>
            <a:r>
              <a:rPr lang="en-US" dirty="0" smtClean="0"/>
              <a:t> tumor</a:t>
            </a:r>
          </a:p>
          <a:p>
            <a:pPr lvl="1"/>
            <a:r>
              <a:rPr lang="en-US" dirty="0" smtClean="0"/>
              <a:t>Tethered cord due to thickened </a:t>
            </a:r>
            <a:r>
              <a:rPr lang="en-US" dirty="0" err="1" smtClean="0"/>
              <a:t>filum</a:t>
            </a:r>
            <a:r>
              <a:rPr lang="en-US" dirty="0" smtClean="0"/>
              <a:t> </a:t>
            </a:r>
            <a:r>
              <a:rPr lang="en-US" dirty="0" err="1" smtClean="0"/>
              <a:t>terminale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2C1F45-9C12-4E5C-AE62-F057D4D6CADF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6149" name="Picture 5" descr="C:\Users\Zain\Pictures\Hydrocephalus &amp; other CNS anomalies\IMG_0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12711"/>
            <a:ext cx="3048000" cy="2286184"/>
          </a:xfrm>
          <a:prstGeom prst="rect">
            <a:avLst/>
          </a:prstGeom>
          <a:noFill/>
        </p:spPr>
      </p:pic>
      <p:pic>
        <p:nvPicPr>
          <p:cNvPr id="6150" name="Picture 6" descr="C:\Users\Zain\Pictures\Hydrocephalus &amp; other CNS anomalies\IMG_0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3048000" cy="228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Spinal </a:t>
            </a:r>
            <a:r>
              <a:rPr lang="en-US" dirty="0" err="1" smtClean="0"/>
              <a:t>Dysraphic</a:t>
            </a:r>
            <a:r>
              <a:rPr lang="en-US" dirty="0" smtClean="0"/>
              <a:t> Anomalies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5486400"/>
            <a:ext cx="2819400" cy="544033"/>
          </a:xfrm>
        </p:spPr>
        <p:txBody>
          <a:bodyPr>
            <a:normAutofit fontScale="77500" lnSpcReduction="20000"/>
          </a:bodyPr>
          <a:lstStyle/>
          <a:p>
            <a:pPr marL="320040" lvl="1" indent="-32004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3200" dirty="0" err="1" smtClean="0"/>
              <a:t>Diastematomyelia</a:t>
            </a:r>
            <a:endParaRPr lang="en-US" sz="3200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91200" y="5867400"/>
            <a:ext cx="3124200" cy="4571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200" dirty="0" smtClean="0"/>
              <a:t>Tethered spinal cord</a:t>
            </a:r>
          </a:p>
          <a:p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8" name="Content Placeholder 9" descr="diastematomyelia.jpg"/>
          <p:cNvPicPr>
            <a:picLocks noChangeAspect="1"/>
          </p:cNvPicPr>
          <p:nvPr/>
        </p:nvPicPr>
        <p:blipFill>
          <a:blip r:embed="rId2" cstate="print"/>
          <a:srcRect l="8660" r="7026"/>
          <a:stretch>
            <a:fillRect/>
          </a:stretch>
        </p:blipFill>
        <p:spPr>
          <a:xfrm>
            <a:off x="838200" y="1593767"/>
            <a:ext cx="3276600" cy="3718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42" name="Picture 2" descr="C:\Users\Zain\Pictures\Hydrocephalus &amp; other CNS anomalies\tethered cord.jpg"/>
          <p:cNvPicPr>
            <a:picLocks noChangeAspect="1" noChangeArrowheads="1"/>
          </p:cNvPicPr>
          <p:nvPr/>
        </p:nvPicPr>
        <p:blipFill>
          <a:blip r:embed="rId3" cstate="print"/>
          <a:srcRect l="8214" t="8163" r="4173"/>
          <a:stretch>
            <a:fillRect/>
          </a:stretch>
        </p:blipFill>
        <p:spPr bwMode="auto">
          <a:xfrm>
            <a:off x="4572000" y="1600200"/>
            <a:ext cx="211328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3" name="Picture 3" descr="C:\Users\Zain\Pictures\downloaded images\diastematomyelia-mr.jpg"/>
          <p:cNvPicPr>
            <a:picLocks noChangeAspect="1" noChangeArrowheads="1"/>
          </p:cNvPicPr>
          <p:nvPr/>
        </p:nvPicPr>
        <p:blipFill>
          <a:blip r:embed="rId4" cstate="print"/>
          <a:srcRect l="9482" t="5926" r="9875" b="3210"/>
          <a:stretch>
            <a:fillRect/>
          </a:stretch>
        </p:blipFill>
        <p:spPr bwMode="auto">
          <a:xfrm>
            <a:off x="228600" y="4339724"/>
            <a:ext cx="1752600" cy="1645299"/>
          </a:xfrm>
          <a:prstGeom prst="rect">
            <a:avLst/>
          </a:prstGeom>
          <a:noFill/>
        </p:spPr>
      </p:pic>
      <p:pic>
        <p:nvPicPr>
          <p:cNvPr id="10244" name="Picture 4" descr="C:\Users\Zain\Pictures\downloaded images\tethered cord.jpg"/>
          <p:cNvPicPr>
            <a:picLocks noChangeAspect="1" noChangeArrowheads="1"/>
          </p:cNvPicPr>
          <p:nvPr/>
        </p:nvPicPr>
        <p:blipFill>
          <a:blip r:embed="rId5" cstate="print"/>
          <a:srcRect l="18774" r="4408"/>
          <a:stretch>
            <a:fillRect/>
          </a:stretch>
        </p:blipFill>
        <p:spPr bwMode="auto">
          <a:xfrm>
            <a:off x="6477000" y="2362200"/>
            <a:ext cx="248128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Spinal </a:t>
            </a:r>
            <a:r>
              <a:rPr lang="en-US" dirty="0" err="1" smtClean="0"/>
              <a:t>Dysraphic</a:t>
            </a:r>
            <a:r>
              <a:rPr lang="en-US" dirty="0" smtClean="0"/>
              <a:t> Anomalies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905000" y="5181600"/>
            <a:ext cx="2362200" cy="5440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Dermal sinus</a:t>
            </a:r>
          </a:p>
          <a:p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43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17336" y="1876009"/>
            <a:ext cx="3886200" cy="5440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Lipomyelomeningocele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1267" name="Picture 3" descr="C:\Users\Zain\Pictures\downloaded images\dermal sinus-2.jpg"/>
          <p:cNvPicPr>
            <a:picLocks noChangeAspect="1" noChangeArrowheads="1"/>
          </p:cNvPicPr>
          <p:nvPr/>
        </p:nvPicPr>
        <p:blipFill>
          <a:blip r:embed="rId2" cstate="print"/>
          <a:srcRect l="11817"/>
          <a:stretch>
            <a:fillRect/>
          </a:stretch>
        </p:blipFill>
        <p:spPr bwMode="auto">
          <a:xfrm>
            <a:off x="1295400" y="1600200"/>
            <a:ext cx="3158170" cy="3569696"/>
          </a:xfrm>
          <a:prstGeom prst="rect">
            <a:avLst/>
          </a:prstGeom>
          <a:noFill/>
        </p:spPr>
      </p:pic>
      <p:pic>
        <p:nvPicPr>
          <p:cNvPr id="11266" name="Picture 2" descr="C:\Users\Zain\Pictures\downloaded images\dermalsinu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1600200" cy="2400300"/>
          </a:xfrm>
          <a:prstGeom prst="rect">
            <a:avLst/>
          </a:prstGeom>
          <a:noFill/>
        </p:spPr>
      </p:pic>
      <p:pic>
        <p:nvPicPr>
          <p:cNvPr id="11268" name="Picture 4" descr="C:\Users\Zain\Pictures\Hydrocephalus &amp; other CNS anomalies\lipomyelomeningocele.jpg"/>
          <p:cNvPicPr>
            <a:picLocks noChangeAspect="1" noChangeArrowheads="1"/>
          </p:cNvPicPr>
          <p:nvPr/>
        </p:nvPicPr>
        <p:blipFill>
          <a:blip r:embed="rId4" cstate="print"/>
          <a:srcRect l="2510" t="5387" r="7113" b="1235"/>
          <a:stretch>
            <a:fillRect/>
          </a:stretch>
        </p:blipFill>
        <p:spPr bwMode="auto">
          <a:xfrm flipH="1">
            <a:off x="4724400" y="2387910"/>
            <a:ext cx="2667000" cy="3852332"/>
          </a:xfrm>
          <a:prstGeom prst="rect">
            <a:avLst/>
          </a:prstGeom>
          <a:noFill/>
        </p:spPr>
      </p:pic>
      <p:pic>
        <p:nvPicPr>
          <p:cNvPr id="11270" name="Picture 6" descr="C:\Users\Zain\Pictures\Hydrocephalus &amp; other CNS anomalies\lipomyelomeningocele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7010400" y="3810000"/>
            <a:ext cx="1914525" cy="248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</a:t>
            </a:r>
            <a:r>
              <a:rPr lang="en-US" dirty="0" err="1" smtClean="0"/>
              <a:t>dysraphysm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11234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err="1" smtClean="0"/>
              <a:t>Encephalocele</a:t>
            </a:r>
            <a:endParaRPr lang="en-US" sz="3500" b="1" dirty="0" smtClean="0"/>
          </a:p>
          <a:p>
            <a:r>
              <a:rPr lang="en-US" dirty="0" smtClean="0"/>
              <a:t>Usually occipital, less often </a:t>
            </a:r>
            <a:r>
              <a:rPr lang="en-US" dirty="0" err="1" smtClean="0"/>
              <a:t>ethmoidal</a:t>
            </a:r>
            <a:endParaRPr lang="en-US" dirty="0" smtClean="0"/>
          </a:p>
          <a:p>
            <a:r>
              <a:rPr lang="en-US" dirty="0" smtClean="0"/>
              <a:t>May contain occipital lobe or cerebellum</a:t>
            </a:r>
          </a:p>
          <a:p>
            <a:r>
              <a:rPr lang="en-US" dirty="0" smtClean="0"/>
              <a:t>Often associated with hydrocephalus</a:t>
            </a:r>
          </a:p>
          <a:p>
            <a:r>
              <a:rPr lang="en-US" dirty="0" smtClean="0"/>
              <a:t>Immediate treatment if ruptured</a:t>
            </a:r>
          </a:p>
          <a:p>
            <a:r>
              <a:rPr lang="en-US" dirty="0" smtClean="0"/>
              <a:t>Outcome depends on contents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12290" name="Picture 2" descr="C:\Users\Zain\Pictures\Hydrocephalus &amp; other CNS anomalies\20120825_210217.jpg"/>
          <p:cNvPicPr>
            <a:picLocks noChangeAspect="1" noChangeArrowheads="1"/>
          </p:cNvPicPr>
          <p:nvPr/>
        </p:nvPicPr>
        <p:blipFill>
          <a:blip r:embed="rId2" cstate="print"/>
          <a:srcRect l="7500" t="12000" r="5500" b="8000"/>
          <a:stretch>
            <a:fillRect/>
          </a:stretch>
        </p:blipFill>
        <p:spPr bwMode="auto">
          <a:xfrm>
            <a:off x="4495800" y="3200400"/>
            <a:ext cx="4419600" cy="3048000"/>
          </a:xfrm>
          <a:prstGeom prst="rect">
            <a:avLst/>
          </a:prstGeom>
          <a:noFill/>
        </p:spPr>
      </p:pic>
      <p:pic>
        <p:nvPicPr>
          <p:cNvPr id="13" name="Picture 4" descr="C:\Users\Zain\Pictures\Hydrocephalus &amp; other CNS anomalies\DSC00116.JPG"/>
          <p:cNvPicPr>
            <a:picLocks noChangeAspect="1" noChangeArrowheads="1"/>
          </p:cNvPicPr>
          <p:nvPr/>
        </p:nvPicPr>
        <p:blipFill>
          <a:blip r:embed="rId3" cstate="print"/>
          <a:srcRect l="16216" t="8108"/>
          <a:stretch>
            <a:fillRect/>
          </a:stretch>
        </p:blipFill>
        <p:spPr bwMode="auto">
          <a:xfrm>
            <a:off x="5791200" y="545336"/>
            <a:ext cx="3108194" cy="2556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Arachnoid</a:t>
            </a:r>
            <a:r>
              <a:rPr lang="en-US" dirty="0" smtClean="0"/>
              <a:t> Cysts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419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Benign developmental CSF containing cysts</a:t>
            </a:r>
          </a:p>
          <a:p>
            <a:r>
              <a:rPr lang="en-US" dirty="0" err="1" smtClean="0"/>
              <a:t>Predomenantly</a:t>
            </a:r>
            <a:r>
              <a:rPr lang="en-US" dirty="0" smtClean="0"/>
              <a:t> (~50%) located in the </a:t>
            </a:r>
            <a:r>
              <a:rPr lang="en-US" dirty="0" err="1" smtClean="0"/>
              <a:t>sylvian</a:t>
            </a:r>
            <a:r>
              <a:rPr lang="en-US" dirty="0" smtClean="0"/>
              <a:t> fissure</a:t>
            </a:r>
          </a:p>
          <a:p>
            <a:r>
              <a:rPr lang="en-US" dirty="0" smtClean="0"/>
              <a:t>Can cause:</a:t>
            </a:r>
          </a:p>
          <a:p>
            <a:pPr lvl="1"/>
            <a:r>
              <a:rPr lang="en-US" dirty="0" smtClean="0"/>
              <a:t>Increase ICP</a:t>
            </a:r>
          </a:p>
          <a:p>
            <a:pPr lvl="1"/>
            <a:r>
              <a:rPr lang="en-US" dirty="0" smtClean="0"/>
              <a:t>Convulsions</a:t>
            </a:r>
          </a:p>
          <a:p>
            <a:pPr lvl="1"/>
            <a:r>
              <a:rPr lang="en-US" dirty="0" smtClean="0"/>
              <a:t>Neurological </a:t>
            </a:r>
            <a:r>
              <a:rPr lang="en-US" dirty="0" err="1" smtClean="0"/>
              <a:t>defecit</a:t>
            </a:r>
            <a:endParaRPr lang="en-US" dirty="0" smtClean="0"/>
          </a:p>
          <a:p>
            <a:pPr lvl="1"/>
            <a:r>
              <a:rPr lang="en-US" dirty="0" smtClean="0"/>
              <a:t>Endocrine dysfunction</a:t>
            </a:r>
          </a:p>
          <a:p>
            <a:r>
              <a:rPr lang="en-US" dirty="0" smtClean="0"/>
              <a:t>Imaging: CT &amp; MRI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</a:t>
            </a:r>
            <a:r>
              <a:rPr lang="en-US" dirty="0" err="1" smtClean="0"/>
              <a:t>Cystoperitoneal</a:t>
            </a:r>
            <a:r>
              <a:rPr lang="en-US" dirty="0" smtClean="0"/>
              <a:t> shunt or endoscopic fenestration; rarely excision</a:t>
            </a:r>
          </a:p>
          <a:p>
            <a:pPr lvl="1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1545115" y="5867400"/>
            <a:ext cx="3962400" cy="381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CT: Pre &amp; post </a:t>
            </a:r>
            <a:r>
              <a:rPr lang="en-US" sz="1800" dirty="0" err="1" smtClean="0"/>
              <a:t>cystoperitoneal</a:t>
            </a:r>
            <a:r>
              <a:rPr lang="en-US" sz="1800" dirty="0" smtClean="0"/>
              <a:t> shunt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45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pic>
        <p:nvPicPr>
          <p:cNvPr id="10" name="Picture 2" descr="C:\Users\Zain\Documents\Medical slides\Intracranial cysts\Arachnoid cyst.jpg"/>
          <p:cNvPicPr>
            <a:picLocks noChangeAspect="1" noChangeArrowheads="1"/>
          </p:cNvPicPr>
          <p:nvPr/>
        </p:nvPicPr>
        <p:blipFill>
          <a:blip r:embed="rId2" cstate="print">
            <a:lum bright="-3000" contrast="20000"/>
          </a:blip>
          <a:srcRect/>
          <a:stretch>
            <a:fillRect/>
          </a:stretch>
        </p:blipFill>
        <p:spPr bwMode="auto">
          <a:xfrm>
            <a:off x="5562600" y="206566"/>
            <a:ext cx="2819400" cy="3072455"/>
          </a:xfrm>
          <a:prstGeom prst="rect">
            <a:avLst/>
          </a:prstGeom>
          <a:noFill/>
        </p:spPr>
      </p:pic>
      <p:pic>
        <p:nvPicPr>
          <p:cNvPr id="11" name="Picture 3" descr="C:\Users\Zain\Documents\Medical slides\Intracranial cysts\Arachnoid cyst after shunting.jpg"/>
          <p:cNvPicPr>
            <a:picLocks noChangeAspect="1" noChangeArrowheads="1"/>
          </p:cNvPicPr>
          <p:nvPr/>
        </p:nvPicPr>
        <p:blipFill>
          <a:blip r:embed="rId3" cstate="print">
            <a:lum bright="-5000" contrast="20000"/>
          </a:blip>
          <a:srcRect/>
          <a:stretch>
            <a:fillRect/>
          </a:stretch>
        </p:blipFill>
        <p:spPr bwMode="auto">
          <a:xfrm>
            <a:off x="5562600" y="3408995"/>
            <a:ext cx="2818481" cy="3181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Chiari</a:t>
            </a:r>
            <a:r>
              <a:rPr lang="en-US" dirty="0" smtClean="0"/>
              <a:t> Malformation (CM) &amp; </a:t>
            </a:r>
            <a:r>
              <a:rPr lang="en-US" dirty="0" err="1" smtClean="0"/>
              <a:t>Syringomyelia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46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 is a complex developmental malformation characterized by caudal displacement to variable degrees of parts of the cerebellum, medulla oblongata and 4</a:t>
            </a:r>
            <a:r>
              <a:rPr lang="en-US" baseline="30000" dirty="0" smtClean="0"/>
              <a:t>th</a:t>
            </a:r>
            <a:r>
              <a:rPr lang="en-US" dirty="0" smtClean="0"/>
              <a:t> ventricle into the cervical canal</a:t>
            </a:r>
          </a:p>
          <a:p>
            <a:r>
              <a:rPr lang="en-US" dirty="0" err="1" smtClean="0"/>
              <a:t>Syringomyelia</a:t>
            </a:r>
            <a:r>
              <a:rPr lang="en-US" dirty="0" smtClean="0"/>
              <a:t> is </a:t>
            </a:r>
            <a:r>
              <a:rPr lang="en-US" dirty="0" err="1" smtClean="0"/>
              <a:t>cavitation</a:t>
            </a:r>
            <a:r>
              <a:rPr lang="en-US" dirty="0" smtClean="0"/>
              <a:t> within the spinal cord</a:t>
            </a:r>
          </a:p>
          <a:p>
            <a:r>
              <a:rPr lang="en-US" dirty="0" err="1" smtClean="0"/>
              <a:t>Hydromyelia</a:t>
            </a:r>
            <a:r>
              <a:rPr lang="en-US" dirty="0" smtClean="0"/>
              <a:t> refers to dilatation of the central canal that occurs in associations with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Presntation</a:t>
            </a:r>
            <a:r>
              <a:rPr lang="en-US" dirty="0" smtClean="0"/>
              <a:t> &amp; 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8263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err="1" smtClean="0"/>
              <a:t>Chiari</a:t>
            </a:r>
            <a:r>
              <a:rPr lang="en-US" b="1" dirty="0" smtClean="0"/>
              <a:t> malformation:</a:t>
            </a:r>
          </a:p>
          <a:p>
            <a:r>
              <a:rPr lang="en-US" dirty="0" smtClean="0"/>
              <a:t>Occipital headache</a:t>
            </a:r>
          </a:p>
          <a:p>
            <a:r>
              <a:rPr lang="en-US" dirty="0" err="1" smtClean="0"/>
              <a:t>Nystagmus</a:t>
            </a:r>
            <a:endParaRPr lang="en-US" dirty="0" smtClean="0"/>
          </a:p>
          <a:p>
            <a:r>
              <a:rPr lang="en-US" dirty="0" smtClean="0"/>
              <a:t>Spastic paresis of upper/lower limbs</a:t>
            </a:r>
          </a:p>
          <a:p>
            <a:r>
              <a:rPr lang="en-US" dirty="0" smtClean="0"/>
              <a:t>Ataxia</a:t>
            </a:r>
          </a:p>
          <a:p>
            <a:r>
              <a:rPr lang="en-US" dirty="0" smtClean="0"/>
              <a:t>Lower cranial nerve </a:t>
            </a:r>
            <a:r>
              <a:rPr lang="en-US" dirty="0" err="1" smtClean="0"/>
              <a:t>defecits</a:t>
            </a:r>
            <a:endParaRPr lang="en-US" dirty="0" smtClean="0"/>
          </a:p>
          <a:p>
            <a:r>
              <a:rPr lang="en-US" dirty="0" err="1" smtClean="0"/>
              <a:t>Dx</a:t>
            </a:r>
            <a:r>
              <a:rPr lang="en-US" dirty="0" smtClean="0"/>
              <a:t>: MRI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Decompression of </a:t>
            </a:r>
            <a:r>
              <a:rPr lang="en-US" dirty="0" err="1" smtClean="0"/>
              <a:t>craniovertebral</a:t>
            </a:r>
            <a:r>
              <a:rPr lang="en-US" dirty="0" smtClean="0"/>
              <a:t> junction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4724400" y="1589567"/>
            <a:ext cx="4006701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err="1" smtClean="0"/>
              <a:t>Syringo</a:t>
            </a:r>
            <a:r>
              <a:rPr lang="en-US" b="1" dirty="0" smtClean="0"/>
              <a:t>/</a:t>
            </a:r>
            <a:r>
              <a:rPr lang="en-US" b="1" dirty="0" err="1" smtClean="0"/>
              <a:t>hydromyelia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Dissociated sensory loss in “cape-like” distribution</a:t>
            </a:r>
          </a:p>
          <a:p>
            <a:r>
              <a:rPr lang="en-US" dirty="0" smtClean="0"/>
              <a:t>Wasting of small hand muscles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: MRI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</a:t>
            </a:r>
            <a:r>
              <a:rPr lang="en-US" dirty="0" err="1" smtClean="0"/>
              <a:t>Syringostomy</a:t>
            </a:r>
            <a:r>
              <a:rPr lang="en-US" dirty="0" smtClean="0"/>
              <a:t>, </a:t>
            </a:r>
            <a:r>
              <a:rPr lang="en-US" dirty="0" err="1" smtClean="0"/>
              <a:t>syringo</a:t>
            </a:r>
            <a:r>
              <a:rPr lang="en-US" dirty="0" smtClean="0"/>
              <a:t>-subdural shunt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47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Chiari</a:t>
            </a:r>
            <a:r>
              <a:rPr lang="en-US" sz="3600" dirty="0" smtClean="0"/>
              <a:t> Malformation with </a:t>
            </a:r>
            <a:r>
              <a:rPr lang="en-US" sz="3600" dirty="0" err="1" smtClean="0"/>
              <a:t>hydromyelia</a:t>
            </a:r>
            <a:r>
              <a:rPr lang="en-US" sz="3600" dirty="0" smtClean="0"/>
              <a:t> treated by decompression of CVJ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791200"/>
            <a:ext cx="4114800" cy="3703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dirty="0" smtClean="0"/>
              <a:t>Preoperative MRI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5791201"/>
            <a:ext cx="4191000" cy="381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dirty="0" smtClean="0"/>
              <a:t>MRI after decompression of CVJ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14338" name="Picture 2" descr="C:\Users\Zain\Pictures\Hydrocephalus &amp; other CNS anomalies\104_0429.JPG"/>
          <p:cNvPicPr>
            <a:picLocks noChangeAspect="1" noChangeArrowheads="1"/>
          </p:cNvPicPr>
          <p:nvPr/>
        </p:nvPicPr>
        <p:blipFill>
          <a:blip r:embed="rId2" cstate="print"/>
          <a:srcRect l="5019" r="12171" b="11537"/>
          <a:stretch>
            <a:fillRect/>
          </a:stretch>
        </p:blipFill>
        <p:spPr bwMode="auto">
          <a:xfrm>
            <a:off x="457200" y="1676400"/>
            <a:ext cx="2514600" cy="3581400"/>
          </a:xfrm>
          <a:prstGeom prst="rect">
            <a:avLst/>
          </a:prstGeom>
          <a:noFill/>
        </p:spPr>
      </p:pic>
      <p:pic>
        <p:nvPicPr>
          <p:cNvPr id="14339" name="Picture 3" descr="C:\Users\Zain\Pictures\Hydrocephalus &amp; other CNS anomalies\104_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2686265" cy="3581400"/>
          </a:xfrm>
          <a:prstGeom prst="rect">
            <a:avLst/>
          </a:prstGeom>
          <a:noFill/>
        </p:spPr>
      </p:pic>
      <p:pic>
        <p:nvPicPr>
          <p:cNvPr id="14340" name="Picture 4" descr="C:\Users\Zain\Pictures\Hydrocephalus &amp; other CNS anomalies\104_0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038600"/>
            <a:ext cx="2235020" cy="1676400"/>
          </a:xfrm>
          <a:prstGeom prst="rect">
            <a:avLst/>
          </a:prstGeom>
          <a:noFill/>
        </p:spPr>
      </p:pic>
      <p:pic>
        <p:nvPicPr>
          <p:cNvPr id="14341" name="Picture 5" descr="C:\Users\Zain\Pictures\Hydrocephalus &amp; other CNS anomalies\104_0436.JPG"/>
          <p:cNvPicPr>
            <a:picLocks noChangeAspect="1" noChangeArrowheads="1"/>
          </p:cNvPicPr>
          <p:nvPr/>
        </p:nvPicPr>
        <p:blipFill>
          <a:blip r:embed="rId5" cstate="print"/>
          <a:srcRect l="9806" t="14706" r="11747" b="13390"/>
          <a:stretch>
            <a:fillRect/>
          </a:stretch>
        </p:blipFill>
        <p:spPr bwMode="auto">
          <a:xfrm>
            <a:off x="6508065" y="4038600"/>
            <a:ext cx="2438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</a:t>
            </a:r>
            <a:r>
              <a:rPr lang="en-US" dirty="0" err="1" smtClean="0"/>
              <a:t>Synostoses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49</a:t>
            </a:fld>
            <a:endParaRPr lang="en-US" dirty="0"/>
          </a:p>
        </p:txBody>
      </p:sp>
      <p:pic>
        <p:nvPicPr>
          <p:cNvPr id="7" name="Content Placeholder 6" descr="cranial synostosis-modifie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69413" y="1034668"/>
            <a:ext cx="7391400" cy="5253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Physiology: </a:t>
            </a:r>
            <a:r>
              <a:rPr lang="en-US" sz="3600" dirty="0" smtClean="0">
                <a:solidFill>
                  <a:srgbClr val="FF0000"/>
                </a:solidFill>
              </a:rPr>
              <a:t>CSF Flow &amp; Absorption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CSF Flow:</a:t>
            </a:r>
            <a:r>
              <a:rPr lang="en-US" sz="3200" dirty="0" smtClean="0"/>
              <a:t> Through anatomical CSF spaces 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CSF Absorption:</a:t>
            </a:r>
            <a:r>
              <a:rPr lang="en-US" sz="3200" dirty="0" smtClean="0"/>
              <a:t>  Mainly at the </a:t>
            </a:r>
            <a:r>
              <a:rPr lang="en-US" sz="3200" dirty="0" err="1" smtClean="0"/>
              <a:t>arachnoid</a:t>
            </a:r>
            <a:r>
              <a:rPr lang="en-US" sz="3200" dirty="0" smtClean="0"/>
              <a:t> granulations</a:t>
            </a:r>
          </a:p>
          <a:p>
            <a:endParaRPr lang="en-US" dirty="0"/>
          </a:p>
        </p:txBody>
      </p:sp>
      <p:pic>
        <p:nvPicPr>
          <p:cNvPr id="8" name="Content Placeholder 7" descr="CSF circulati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58673" y="1021645"/>
            <a:ext cx="4430212" cy="4191000"/>
          </a:xfrm>
          <a:ln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/>
          </a:p>
        </p:txBody>
      </p:sp>
      <p:pic>
        <p:nvPicPr>
          <p:cNvPr id="10" name="Picture 9" descr="CSF absor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2555" y="4561402"/>
            <a:ext cx="2723445" cy="1707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Sagittal</a:t>
            </a:r>
            <a:r>
              <a:rPr lang="en-US" dirty="0" smtClean="0"/>
              <a:t> suture </a:t>
            </a:r>
            <a:r>
              <a:rPr lang="en-US" dirty="0" err="1" smtClean="0"/>
              <a:t>synostosis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" name="Content Placeholder 7" descr="sagittal synostosi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 contrast="10000"/>
          </a:blip>
          <a:srcRect l="33333" t="5206" r="38174" b="10921"/>
          <a:stretch>
            <a:fillRect/>
          </a:stretch>
        </p:blipFill>
        <p:spPr>
          <a:xfrm>
            <a:off x="609600" y="2667000"/>
            <a:ext cx="2362200" cy="284199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763749-8F8A-4929-AC8A-8D5093CFAD29}" type="datetime1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  <p:pic>
        <p:nvPicPr>
          <p:cNvPr id="11" name="Content Placeholder 10" descr="sag synost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58044" y="2667000"/>
            <a:ext cx="2138796" cy="2895600"/>
          </a:xfrm>
        </p:spPr>
      </p:pic>
      <p:pic>
        <p:nvPicPr>
          <p:cNvPr id="4098" name="Picture 2" descr="C:\Users\Zain\Pictures\Hydrocephalus &amp; other CNS anomalies\2011-12-28 10.37.09.jpg"/>
          <p:cNvPicPr>
            <a:picLocks noChangeAspect="1" noChangeArrowheads="1"/>
          </p:cNvPicPr>
          <p:nvPr/>
        </p:nvPicPr>
        <p:blipFill>
          <a:blip r:embed="rId4" cstate="print"/>
          <a:srcRect t="9524"/>
          <a:stretch>
            <a:fillRect/>
          </a:stretch>
        </p:blipFill>
        <p:spPr bwMode="auto">
          <a:xfrm>
            <a:off x="5410200" y="2667000"/>
            <a:ext cx="2400300" cy="2895600"/>
          </a:xfrm>
          <a:prstGeom prst="rect">
            <a:avLst/>
          </a:prstGeom>
          <a:noFill/>
        </p:spPr>
      </p:pic>
      <p:pic>
        <p:nvPicPr>
          <p:cNvPr id="4099" name="Picture 3" descr="C:\Users\Zain\Pictures\Hydrocephalus &amp; other CNS anomalies\2011-12-28 10.56.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086600" y="-12115800"/>
            <a:ext cx="2400300" cy="3200400"/>
          </a:xfrm>
          <a:prstGeom prst="rect">
            <a:avLst/>
          </a:prstGeom>
          <a:noFill/>
        </p:spPr>
      </p:pic>
      <p:pic>
        <p:nvPicPr>
          <p:cNvPr id="4100" name="Picture 4" descr="C:\Users\Zain\Pictures\Hydrocephalus &amp; other CNS anomalies\2011-12-28 10.56.05.jpg"/>
          <p:cNvPicPr>
            <a:picLocks noChangeAspect="1" noChangeArrowheads="1"/>
          </p:cNvPicPr>
          <p:nvPr/>
        </p:nvPicPr>
        <p:blipFill>
          <a:blip r:embed="rId6" cstate="print"/>
          <a:srcRect l="26667" r="17778"/>
          <a:stretch>
            <a:fillRect/>
          </a:stretch>
        </p:blipFill>
        <p:spPr bwMode="auto">
          <a:xfrm>
            <a:off x="7543800" y="3124200"/>
            <a:ext cx="920750" cy="2209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38200" y="1724376"/>
            <a:ext cx="3200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Scaphocephaly</a:t>
            </a:r>
            <a:endParaRPr lang="en-US" sz="3200" b="1" dirty="0"/>
          </a:p>
        </p:txBody>
      </p:sp>
      <p:pic>
        <p:nvPicPr>
          <p:cNvPr id="4101" name="Picture 5" descr="C:\Users\Zain\Pictures\Hydrocephalus &amp; other CNS anomalies\20120408_193458.jpg"/>
          <p:cNvPicPr>
            <a:picLocks noChangeAspect="1" noChangeArrowheads="1"/>
          </p:cNvPicPr>
          <p:nvPr/>
        </p:nvPicPr>
        <p:blipFill>
          <a:blip r:embed="rId7" cstate="print"/>
          <a:srcRect l="17647" t="11765" r="14706" b="5882"/>
          <a:stretch>
            <a:fillRect/>
          </a:stretch>
        </p:blipFill>
        <p:spPr bwMode="auto">
          <a:xfrm>
            <a:off x="6553200" y="1066800"/>
            <a:ext cx="1752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57150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Metopic</a:t>
            </a:r>
            <a:r>
              <a:rPr lang="en-US" dirty="0" smtClean="0"/>
              <a:t> suture </a:t>
            </a:r>
            <a:r>
              <a:rPr lang="en-US" dirty="0" err="1" smtClean="0"/>
              <a:t>synostosis</a:t>
            </a:r>
            <a:endParaRPr lang="en-US" dirty="0"/>
          </a:p>
        </p:txBody>
      </p:sp>
      <p:pic>
        <p:nvPicPr>
          <p:cNvPr id="11" name="Content Placeholder 10" descr="IMG_072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3148" t="18576" r="5741" b="9757"/>
          <a:stretch>
            <a:fillRect/>
          </a:stretch>
        </p:blipFill>
        <p:spPr>
          <a:xfrm>
            <a:off x="3505200" y="1179276"/>
            <a:ext cx="2438400" cy="255734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51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pic>
        <p:nvPicPr>
          <p:cNvPr id="3074" name="Picture 2" descr="C:\Users\Zain\Documents\Medical slides\Cranial synostosis\IMG_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747912"/>
            <a:ext cx="2411166" cy="24136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1866" y="1690512"/>
            <a:ext cx="284197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Trigonocephaly</a:t>
            </a:r>
            <a:endParaRPr lang="en-US" sz="2800" b="1" dirty="0"/>
          </a:p>
        </p:txBody>
      </p:sp>
      <p:pic>
        <p:nvPicPr>
          <p:cNvPr id="3075" name="Picture 3" descr="C:\Users\Zain\Pictures\Hydrocephalus &amp; other CNS anomalies\104_0402.JPG"/>
          <p:cNvPicPr>
            <a:picLocks noChangeAspect="1" noChangeArrowheads="1"/>
          </p:cNvPicPr>
          <p:nvPr/>
        </p:nvPicPr>
        <p:blipFill>
          <a:blip r:embed="rId4" cstate="print"/>
          <a:srcRect t="4663" r="11198"/>
          <a:stretch>
            <a:fillRect/>
          </a:stretch>
        </p:blipFill>
        <p:spPr bwMode="auto">
          <a:xfrm>
            <a:off x="6096000" y="730950"/>
            <a:ext cx="2517085" cy="2026889"/>
          </a:xfrm>
          <a:prstGeom prst="rect">
            <a:avLst/>
          </a:prstGeom>
          <a:noFill/>
        </p:spPr>
      </p:pic>
      <p:pic>
        <p:nvPicPr>
          <p:cNvPr id="3076" name="Picture 4" descr="C:\Users\Zain\Pictures\Hydrocephalus &amp; other CNS anomalies\104_0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02462"/>
            <a:ext cx="2514600" cy="1886101"/>
          </a:xfrm>
          <a:prstGeom prst="rect">
            <a:avLst/>
          </a:prstGeom>
          <a:noFill/>
        </p:spPr>
      </p:pic>
      <p:pic>
        <p:nvPicPr>
          <p:cNvPr id="3078" name="Picture 6" descr="C:\Users\Zain\Pictures\Hydrocephalus &amp; other CNS anomalies\104_0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734829"/>
            <a:ext cx="2514600" cy="1886101"/>
          </a:xfrm>
          <a:prstGeom prst="rect">
            <a:avLst/>
          </a:prstGeom>
          <a:noFill/>
        </p:spPr>
      </p:pic>
      <p:pic>
        <p:nvPicPr>
          <p:cNvPr id="19" name="Content Placeholder 18" descr="103_0397.JPG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tretch>
            <a:fillRect/>
          </a:stretch>
        </p:blipFill>
        <p:spPr>
          <a:xfrm>
            <a:off x="601131" y="2514600"/>
            <a:ext cx="2734866" cy="3646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03415DCD-326E-4370-B4AE-E72F9A1AA324}" type="slidenum">
              <a:rPr lang="en-US"/>
              <a:pPr/>
              <a:t>52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905000"/>
            <a:ext cx="8153400" cy="4191000"/>
          </a:xfrm>
        </p:spPr>
        <p:txBody>
          <a:bodyPr/>
          <a:lstStyle/>
          <a:p>
            <a:r>
              <a:rPr lang="en-US" dirty="0"/>
              <a:t>Essential Neurosurgery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by: Andrew </a:t>
            </a:r>
            <a:r>
              <a:rPr lang="en-US" dirty="0" smtClean="0"/>
              <a:t>Kaye</a:t>
            </a:r>
          </a:p>
          <a:p>
            <a:pPr>
              <a:buFont typeface="Monotype Sorts" pitchFamily="2" charset="2"/>
              <a:buNone/>
            </a:pPr>
            <a:r>
              <a:rPr lang="en-US" dirty="0" smtClean="0"/>
              <a:t>	3</a:t>
            </a:r>
            <a:r>
              <a:rPr lang="en-US" baseline="30000" dirty="0" smtClean="0"/>
              <a:t>rd</a:t>
            </a:r>
            <a:r>
              <a:rPr lang="en-US" dirty="0" smtClean="0"/>
              <a:t> Edition, Blackwell Publishing</a:t>
            </a:r>
            <a:endParaRPr lang="en-US" dirty="0"/>
          </a:p>
          <a:p>
            <a:endParaRPr lang="en-US" sz="1000" dirty="0"/>
          </a:p>
          <a:p>
            <a:r>
              <a:rPr lang="en-US" dirty="0"/>
              <a:t>Neurology and  Neurosurgery Illustrated</a:t>
            </a:r>
          </a:p>
          <a:p>
            <a:pPr>
              <a:buFont typeface="Monotype Sorts" pitchFamily="2" charset="2"/>
              <a:buNone/>
            </a:pPr>
            <a:r>
              <a:rPr lang="en-US" dirty="0"/>
              <a:t>	by: Lindsay - Bone </a:t>
            </a:r>
            <a:r>
              <a:rPr lang="en-US" dirty="0" smtClean="0"/>
              <a:t>– </a:t>
            </a:r>
            <a:r>
              <a:rPr lang="en-US" dirty="0" err="1" smtClean="0"/>
              <a:t>Callander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/>
              <a:t>	3</a:t>
            </a:r>
            <a:r>
              <a:rPr lang="en-US" baseline="30000" dirty="0" smtClean="0"/>
              <a:t>rd</a:t>
            </a:r>
            <a:r>
              <a:rPr lang="en-US" dirty="0" smtClean="0"/>
              <a:t> Edition, Churchill Livingstone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Hydrocephalus &amp; Common Congenital Anomalies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D763749-8F8A-4929-AC8A-8D5093CFAD29}" type="datetime1">
              <a:rPr lang="en-US" sz="1400" smtClean="0">
                <a:solidFill>
                  <a:schemeClr val="tx2"/>
                </a:solidFill>
              </a:rPr>
              <a:pPr/>
              <a:t>3/6/2014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D32A666-339C-42FE-A6DE-2CD0461298DE}" type="slidenum">
              <a:rPr lang="en-US"/>
              <a:pPr/>
              <a:t>53</a:t>
            </a:fld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620" y="717002"/>
            <a:ext cx="2971800" cy="372554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0" dirty="0">
                <a:solidFill>
                  <a:schemeClr val="accent2"/>
                </a:solidFill>
                <a:latin typeface="AaSansOutline" pitchFamily="2" charset="0"/>
              </a:rPr>
              <a:t>?</a:t>
            </a:r>
          </a:p>
        </p:txBody>
      </p:sp>
      <p:sp>
        <p:nvSpPr>
          <p:cNvPr id="106502" name="WordArt 6"/>
          <p:cNvSpPr>
            <a:spLocks noChangeArrowheads="1" noChangeShapeType="1" noTextEdit="1"/>
          </p:cNvSpPr>
          <p:nvPr/>
        </p:nvSpPr>
        <p:spPr bwMode="auto">
          <a:xfrm>
            <a:off x="2981909" y="4934631"/>
            <a:ext cx="3162300" cy="121828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60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993300"/>
                </a:solidFill>
                <a:latin typeface="Arial Black"/>
              </a:rPr>
              <a:t>Questions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Hydrocephalus &amp; Common Congenital Anomalies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D763749-8F8A-4929-AC8A-8D5093CFAD29}" type="datetime1">
              <a:rPr lang="en-US" sz="1400" smtClean="0">
                <a:solidFill>
                  <a:schemeClr val="tx2"/>
                </a:solidFill>
              </a:rPr>
              <a:pPr/>
              <a:t>3/6/2014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of Hydrocephalus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Wingdings" pitchFamily="2" charset="2"/>
              <a:buChar char=""/>
            </a:pPr>
            <a:r>
              <a:rPr lang="en-US" dirty="0" smtClean="0"/>
              <a:t>Excessive CSF production:</a:t>
            </a:r>
          </a:p>
          <a:p>
            <a:pPr lvl="1"/>
            <a:r>
              <a:rPr lang="en-US" dirty="0" smtClean="0"/>
              <a:t>Choroid plexus </a:t>
            </a:r>
            <a:r>
              <a:rPr lang="en-US" dirty="0" err="1" smtClean="0"/>
              <a:t>papilloma</a:t>
            </a:r>
            <a:endParaRPr lang="en-US" dirty="0" smtClean="0"/>
          </a:p>
          <a:p>
            <a:pPr>
              <a:buSzPct val="100000"/>
              <a:buFont typeface="Wingdings" pitchFamily="2" charset="2"/>
              <a:buChar char=""/>
            </a:pPr>
            <a:r>
              <a:rPr lang="en-US" dirty="0" smtClean="0"/>
              <a:t>CSF flow obstruction:</a:t>
            </a:r>
          </a:p>
          <a:p>
            <a:pPr lvl="1"/>
            <a:r>
              <a:rPr lang="en-US" dirty="0" smtClean="0"/>
              <a:t>Tumors: especially in or near the </a:t>
            </a:r>
            <a:r>
              <a:rPr lang="en-US" dirty="0" err="1" smtClean="0"/>
              <a:t>ventricules</a:t>
            </a:r>
            <a:endParaRPr lang="en-US" dirty="0" smtClean="0"/>
          </a:p>
          <a:p>
            <a:pPr lvl="1"/>
            <a:r>
              <a:rPr lang="en-US" dirty="0" smtClean="0"/>
              <a:t>Congenital anomalies</a:t>
            </a:r>
          </a:p>
          <a:p>
            <a:pPr>
              <a:buSzPct val="100000"/>
              <a:buFont typeface="Wingdings" pitchFamily="2" charset="2"/>
              <a:buChar char=""/>
            </a:pPr>
            <a:r>
              <a:rPr lang="en-US" dirty="0" smtClean="0"/>
              <a:t>Decreased CSF absorption:</a:t>
            </a:r>
          </a:p>
          <a:p>
            <a:pPr lvl="1"/>
            <a:r>
              <a:rPr lang="en-US" dirty="0" smtClean="0"/>
              <a:t>Post </a:t>
            </a:r>
            <a:r>
              <a:rPr lang="en-US" dirty="0" err="1" smtClean="0"/>
              <a:t>meningitic</a:t>
            </a:r>
            <a:endParaRPr lang="en-US" dirty="0" smtClean="0"/>
          </a:p>
          <a:p>
            <a:pPr lvl="1"/>
            <a:r>
              <a:rPr lang="en-US" dirty="0" smtClean="0"/>
              <a:t>Post SAH</a:t>
            </a:r>
          </a:p>
          <a:p>
            <a:pPr lvl="1">
              <a:buNone/>
            </a:pPr>
            <a:endParaRPr lang="en-US" sz="1100" dirty="0" smtClean="0"/>
          </a:p>
          <a:p>
            <a:r>
              <a:rPr lang="en-US" dirty="0" smtClean="0"/>
              <a:t>Decreased brain volume: Brain atrophy: </a:t>
            </a:r>
            <a:r>
              <a:rPr lang="en-US" i="1" dirty="0" smtClean="0"/>
              <a:t>Hydrocephalus ex </a:t>
            </a:r>
            <a:r>
              <a:rPr lang="en-US" i="1" dirty="0" err="1" smtClean="0"/>
              <a:t>vacuo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28AB-A234-4DC1-B892-FF35337B5BCE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5085204"/>
            <a:ext cx="77724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Hydrocephalus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Developmental anomalies:</a:t>
            </a:r>
          </a:p>
          <a:p>
            <a:pPr lvl="2"/>
            <a:r>
              <a:rPr lang="en-US" dirty="0" err="1" smtClean="0"/>
              <a:t>Aqueductal</a:t>
            </a:r>
            <a:r>
              <a:rPr lang="en-US" dirty="0" smtClean="0"/>
              <a:t> anomalies</a:t>
            </a:r>
          </a:p>
          <a:p>
            <a:pPr lvl="2"/>
            <a:r>
              <a:rPr lang="en-US" dirty="0" smtClean="0"/>
              <a:t>Dandy Walker malformation</a:t>
            </a:r>
          </a:p>
          <a:p>
            <a:pPr lvl="2"/>
            <a:r>
              <a:rPr lang="en-US" dirty="0" err="1" smtClean="0"/>
              <a:t>Chiari</a:t>
            </a:r>
            <a:r>
              <a:rPr lang="en-US" dirty="0" smtClean="0"/>
              <a:t> II malformation</a:t>
            </a:r>
          </a:p>
          <a:p>
            <a:pPr lvl="2"/>
            <a:r>
              <a:rPr lang="en-US" dirty="0" err="1" smtClean="0"/>
              <a:t>Myelomeningocele</a:t>
            </a:r>
            <a:endParaRPr lang="en-US" dirty="0" smtClean="0"/>
          </a:p>
          <a:p>
            <a:r>
              <a:rPr lang="en-US" dirty="0" smtClean="0"/>
              <a:t>Infections: Meningitis</a:t>
            </a:r>
          </a:p>
          <a:p>
            <a:r>
              <a:rPr lang="en-US" dirty="0" smtClean="0"/>
              <a:t>Tumors</a:t>
            </a:r>
          </a:p>
          <a:p>
            <a:r>
              <a:rPr lang="en-US" dirty="0" smtClean="0"/>
              <a:t>Intracranial hemorrhages</a:t>
            </a:r>
          </a:p>
          <a:p>
            <a:r>
              <a:rPr lang="en-US" dirty="0" smtClean="0"/>
              <a:t>Traumatic brain injury</a:t>
            </a:r>
          </a:p>
          <a:p>
            <a:r>
              <a:rPr lang="en-US" dirty="0" smtClean="0"/>
              <a:t>Chromosomal anomalies (</a:t>
            </a:r>
            <a:r>
              <a:rPr lang="en-US" dirty="0" err="1" smtClean="0"/>
              <a:t>trisomy</a:t>
            </a:r>
            <a:r>
              <a:rPr lang="en-US" dirty="0" smtClean="0"/>
              <a:t> 13 &amp; 18)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67451" y="1284383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Classification of Hydrocephalus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587566" y="1273366"/>
          <a:ext cx="80772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2860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Based 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Etiology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Congenital H.</a:t>
                      </a:r>
                      <a:endParaRPr 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Present at birth or diagnosed in </a:t>
                      </a:r>
                      <a:r>
                        <a:rPr lang="en-US" sz="1800" dirty="0" err="1" smtClean="0"/>
                        <a:t>utero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Acquired H.</a:t>
                      </a:r>
                      <a:endParaRPr 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dirty="0" smtClean="0"/>
                        <a:t>Develops after birth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Site of obstruction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Communicating H.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Obstruction distal</a:t>
                      </a:r>
                      <a:r>
                        <a:rPr lang="en-US" sz="1800" baseline="0" dirty="0" smtClean="0"/>
                        <a:t> to</a:t>
                      </a:r>
                      <a:r>
                        <a:rPr lang="en-US" sz="1800" dirty="0" smtClean="0"/>
                        <a:t>    ventricular system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All</a:t>
                      </a:r>
                      <a:r>
                        <a:rPr lang="en-US" sz="1800" baseline="0" dirty="0" smtClean="0"/>
                        <a:t> ventricles dilated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Non-communicating (Obstructive) H.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CSF flow obstruction within ventricular system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Only parts of ventricular system are enlarged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Intracranial pressure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Hydrocephalus with high pressure</a:t>
                      </a:r>
                      <a:endParaRPr lang="en-US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dirty="0" smtClean="0"/>
                        <a:t>Most symptomatic </a:t>
                      </a:r>
                      <a:r>
                        <a:rPr lang="en-US" sz="1800" dirty="0" err="1" smtClean="0"/>
                        <a:t>hydrocephali</a:t>
                      </a:r>
                      <a:endParaRPr lang="en-US" sz="18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dirty="0" smtClean="0"/>
                        <a:t>Symptoms &amp; signs of raised</a:t>
                      </a:r>
                      <a:r>
                        <a:rPr lang="en-US" sz="1800" baseline="0" dirty="0" smtClean="0"/>
                        <a:t> ICP</a:t>
                      </a:r>
                      <a:endParaRPr 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Hydrocephalus with normal pressure</a:t>
                      </a:r>
                      <a:endParaRPr lang="en-US" sz="1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May be </a:t>
                      </a:r>
                      <a:r>
                        <a:rPr lang="en-US" sz="1800" dirty="0" err="1" smtClean="0"/>
                        <a:t>asymtomatic</a:t>
                      </a:r>
                      <a:endParaRPr lang="en-US" sz="1800" dirty="0" smtClean="0"/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1800" dirty="0" smtClean="0"/>
                        <a:t>NPH: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Triads:Dementia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gait disturbance, incontinence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Presentation: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I- Infants &amp; Young Children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607-EF9F-4B94-8A90-9768E1DACF11}" type="datetime1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Hydrocephalus &amp; Common Congenital Anomalies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</a:pPr>
            <a:fld id="{B6F15528-21DE-4FAA-801E-634DDDAF4B2B}" type="slidenum">
              <a:rPr lang="en-US" smtClean="0"/>
              <a:pPr>
                <a:spcBef>
                  <a:spcPts val="300"/>
                </a:spcBef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Increasing head circumference</a:t>
            </a:r>
          </a:p>
          <a:p>
            <a:r>
              <a:rPr lang="en-US" dirty="0" smtClean="0"/>
              <a:t>Irritability, lethargy, poor feeding, and vomiting</a:t>
            </a:r>
          </a:p>
          <a:p>
            <a:r>
              <a:rPr lang="en-US" dirty="0" smtClean="0"/>
              <a:t>Bulging anterior </a:t>
            </a:r>
            <a:r>
              <a:rPr lang="en-US" dirty="0" err="1" smtClean="0"/>
              <a:t>fontanelle</a:t>
            </a:r>
            <a:endParaRPr lang="en-US" dirty="0" smtClean="0"/>
          </a:p>
          <a:p>
            <a:r>
              <a:rPr lang="en-US" dirty="0" smtClean="0"/>
              <a:t>Widened cranial sutures</a:t>
            </a:r>
          </a:p>
          <a:p>
            <a:r>
              <a:rPr lang="en-US" dirty="0" smtClean="0"/>
              <a:t>McEwen's </a:t>
            </a:r>
            <a:r>
              <a:rPr lang="en-US" i="1" dirty="0" smtClean="0"/>
              <a:t>cracked pot sign with cranial </a:t>
            </a:r>
            <a:r>
              <a:rPr lang="en-US" dirty="0" smtClean="0"/>
              <a:t>percussion</a:t>
            </a:r>
          </a:p>
          <a:p>
            <a:r>
              <a:rPr lang="en-US" dirty="0" smtClean="0"/>
              <a:t>Scalp vein dilation (increased collateral venous drainage)</a:t>
            </a:r>
          </a:p>
          <a:p>
            <a:r>
              <a:rPr lang="en-US" dirty="0" smtClean="0"/>
              <a:t>Sunset sign (forced downward deviation of the eyes, a neurologic sign almost unique with hydrocephalus)</a:t>
            </a:r>
          </a:p>
          <a:p>
            <a:r>
              <a:rPr lang="en-US" dirty="0" err="1" smtClean="0"/>
              <a:t>Epidsodic</a:t>
            </a:r>
            <a:r>
              <a:rPr lang="en-US" dirty="0" smtClean="0"/>
              <a:t> </a:t>
            </a:r>
            <a:r>
              <a:rPr lang="en-US" dirty="0" err="1" smtClean="0"/>
              <a:t>bradycardia</a:t>
            </a:r>
            <a:r>
              <a:rPr lang="en-US" dirty="0" smtClean="0"/>
              <a:t> and apnea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4863</TotalTime>
  <Words>1936</Words>
  <Application>Microsoft Office PowerPoint</Application>
  <PresentationFormat>On-screen Show (4:3)</PresentationFormat>
  <Paragraphs>484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Median</vt:lpstr>
      <vt:lpstr>Hydrocephalus &amp; Common Neurosurgical Congenital CNS Malformations</vt:lpstr>
      <vt:lpstr>Hydrocephalus</vt:lpstr>
      <vt:lpstr>Anatomy: The ventricular system</vt:lpstr>
      <vt:lpstr>Physiology: CSF Production</vt:lpstr>
      <vt:lpstr>Physiology: CSF Flow &amp; Absorption</vt:lpstr>
      <vt:lpstr>Pathogenesis of Hydrocephalus</vt:lpstr>
      <vt:lpstr>Causes of Hydrocephalus</vt:lpstr>
      <vt:lpstr>Classification of Hydrocephalus</vt:lpstr>
      <vt:lpstr>Clinical Presentation: I- Infants &amp; Young Children </vt:lpstr>
      <vt:lpstr>Macrocephalus</vt:lpstr>
      <vt:lpstr>Sunset Sign</vt:lpstr>
      <vt:lpstr>Clinical Presentation: II- Juvenile &amp; Adult</vt:lpstr>
      <vt:lpstr>Papilledema</vt:lpstr>
      <vt:lpstr>Radiological Investigations</vt:lpstr>
      <vt:lpstr>Plain X-ray</vt:lpstr>
      <vt:lpstr>CT scan</vt:lpstr>
      <vt:lpstr>MRI</vt:lpstr>
      <vt:lpstr>Communicating hydrocephalus</vt:lpstr>
      <vt:lpstr>Hydrocephalus caused by colloid cyst obstructing foramen of Munro</vt:lpstr>
      <vt:lpstr>Hydrocephalus caused by posterior fossa tumor</vt:lpstr>
      <vt:lpstr>Hydrocephalus caused by aqueductal stenosis</vt:lpstr>
      <vt:lpstr>Hydrocephalus caused by      Dandy Walker Cyst</vt:lpstr>
      <vt:lpstr>Treatment</vt:lpstr>
      <vt:lpstr>Ventriculo-peritoneal Shunt</vt:lpstr>
      <vt:lpstr>Ventriculo-peritoneal shunt</vt:lpstr>
      <vt:lpstr>Complications of VP-Shunt</vt:lpstr>
      <vt:lpstr>Operative Complications  of VP-Shunt</vt:lpstr>
      <vt:lpstr>VP-Shunt malfunction</vt:lpstr>
      <vt:lpstr>VP-Shunt Infections</vt:lpstr>
      <vt:lpstr>Endoscopic 3rd Ventriculostomy</vt:lpstr>
      <vt:lpstr>Neural Tube Defects (NTD)</vt:lpstr>
      <vt:lpstr>Spinal dysraphism</vt:lpstr>
      <vt:lpstr>Myelomeningocele</vt:lpstr>
      <vt:lpstr>Myelomeningocele – cont.</vt:lpstr>
      <vt:lpstr>Myelomeningocele</vt:lpstr>
      <vt:lpstr>Myelomeningocele:        Assessment &amp; Management-I </vt:lpstr>
      <vt:lpstr>Myelomeningocele:        Assessment &amp; Management-II </vt:lpstr>
      <vt:lpstr>Myelomeningocele: Long Term Care</vt:lpstr>
      <vt:lpstr>Meningocele</vt:lpstr>
      <vt:lpstr>Spina bifida occulta</vt:lpstr>
      <vt:lpstr>Spina bifida occulta: Caution!</vt:lpstr>
      <vt:lpstr>Other Spinal Dysraphic Anomalies </vt:lpstr>
      <vt:lpstr>Other Spinal Dysraphic Anomalies </vt:lpstr>
      <vt:lpstr>Cranial dysraphysm</vt:lpstr>
      <vt:lpstr>Arachnoid Cysts</vt:lpstr>
      <vt:lpstr>Chiari Malformation (CM) &amp; Syringomyelia</vt:lpstr>
      <vt:lpstr>Presntation &amp; Management</vt:lpstr>
      <vt:lpstr>Chiari Malformation with hydromyelia treated by decompression of CVJ</vt:lpstr>
      <vt:lpstr>Cranial Synostoses</vt:lpstr>
      <vt:lpstr>Sagittal suture synostosis:</vt:lpstr>
      <vt:lpstr>Metopic suture synostosis</vt:lpstr>
      <vt:lpstr>References</vt:lpstr>
      <vt:lpstr>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Neurosurgical Congenital CNS Malformation</dc:title>
  <dc:creator>Zain</dc:creator>
  <cp:lastModifiedBy>aalfadda</cp:lastModifiedBy>
  <cp:revision>282</cp:revision>
  <dcterms:created xsi:type="dcterms:W3CDTF">2006-08-16T00:00:00Z</dcterms:created>
  <dcterms:modified xsi:type="dcterms:W3CDTF">2014-03-06T06:59:45Z</dcterms:modified>
</cp:coreProperties>
</file>