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30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4380"/>
    <p:restoredTop sz="93369" autoAdjust="0"/>
  </p:normalViewPr>
  <p:slideViewPr>
    <p:cSldViewPr>
      <p:cViewPr varScale="1">
        <p:scale>
          <a:sx n="68" d="100"/>
          <a:sy n="68" d="100"/>
        </p:scale>
        <p:origin x="-18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558B83-2BB8-435E-BEBE-F2299E4DA2E2}" type="datetimeFigureOut">
              <a:rPr lang="ar-SA" smtClean="0"/>
              <a:pPr/>
              <a:t>5/28/1435</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5/28/1435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569F5F-2006-4223-894E-DDDF2FC6E64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E558B83-2BB8-435E-BEBE-F2299E4DA2E2}" type="datetimeFigureOut">
              <a:rPr lang="ar-SA" smtClean="0"/>
              <a:pPr/>
              <a:t>5/28/1435</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8569F5F-2006-4223-894E-DDDF2FC6E6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5/28/1435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E558B83-2BB8-435E-BEBE-F2299E4DA2E2}" type="datetimeFigureOut">
              <a:rPr lang="ar-SA" smtClean="0"/>
              <a:pPr/>
              <a:t>5/28/1435</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E558B83-2BB8-435E-BEBE-F2299E4DA2E2}" type="datetimeFigureOut">
              <a:rPr lang="ar-SA" smtClean="0"/>
              <a:pPr/>
              <a:t>5/28/1435</a:t>
            </a:fld>
            <a:endParaRPr lang="ar-SA"/>
          </a:p>
        </p:txBody>
      </p:sp>
      <p:sp>
        <p:nvSpPr>
          <p:cNvPr id="10" name="عنصر نائب لرقم الشريحة 9"/>
          <p:cNvSpPr>
            <a:spLocks noGrp="1"/>
          </p:cNvSpPr>
          <p:nvPr>
            <p:ph type="sldNum" sz="quarter" idx="16"/>
          </p:nvPr>
        </p:nvSpPr>
        <p:spPr/>
        <p:txBody>
          <a:bodyPr rtlCol="0"/>
          <a:lstStyle/>
          <a:p>
            <a:fld id="{38569F5F-2006-4223-894E-DDDF2FC6E649}"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E558B83-2BB8-435E-BEBE-F2299E4DA2E2}" type="datetimeFigureOut">
              <a:rPr lang="ar-SA" smtClean="0"/>
              <a:pPr/>
              <a:t>5/28/1435</a:t>
            </a:fld>
            <a:endParaRPr lang="ar-SA"/>
          </a:p>
        </p:txBody>
      </p:sp>
      <p:sp>
        <p:nvSpPr>
          <p:cNvPr id="12" name="عنصر نائب لرقم الشريحة 11"/>
          <p:cNvSpPr>
            <a:spLocks noGrp="1"/>
          </p:cNvSpPr>
          <p:nvPr>
            <p:ph type="sldNum" sz="quarter" idx="16"/>
          </p:nvPr>
        </p:nvSpPr>
        <p:spPr/>
        <p:txBody>
          <a:bodyPr rtlCol="0"/>
          <a:lstStyle/>
          <a:p>
            <a:fld id="{38569F5F-2006-4223-894E-DDDF2FC6E649}"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E558B83-2BB8-435E-BEBE-F2299E4DA2E2}" type="datetimeFigureOut">
              <a:rPr lang="ar-SA" smtClean="0"/>
              <a:pPr/>
              <a:t>5/28/1435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558B83-2BB8-435E-BEBE-F2299E4DA2E2}" type="datetimeFigureOut">
              <a:rPr lang="ar-SA" smtClean="0"/>
              <a:pPr/>
              <a:t>5/28/1435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E558B83-2BB8-435E-BEBE-F2299E4DA2E2}" type="datetimeFigureOut">
              <a:rPr lang="ar-SA" smtClean="0"/>
              <a:pPr/>
              <a:t>5/28/1435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E558B83-2BB8-435E-BEBE-F2299E4DA2E2}" type="datetimeFigureOut">
              <a:rPr lang="ar-SA" smtClean="0"/>
              <a:pPr/>
              <a:t>5/28/1435</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558B83-2BB8-435E-BEBE-F2299E4DA2E2}" type="datetimeFigureOut">
              <a:rPr lang="ar-SA" smtClean="0"/>
              <a:pPr/>
              <a:t>5/28/1435</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569F5F-2006-4223-894E-DDDF2FC6E6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 </a:t>
            </a:r>
            <a:endParaRPr lang="ar-SA" dirty="0"/>
          </a:p>
        </p:txBody>
      </p:sp>
      <p:sp>
        <p:nvSpPr>
          <p:cNvPr id="3" name="عنوان فرعي 2"/>
          <p:cNvSpPr>
            <a:spLocks noGrp="1"/>
          </p:cNvSpPr>
          <p:nvPr>
            <p:ph type="subTitle" idx="1"/>
          </p:nvPr>
        </p:nvSpPr>
        <p:spPr>
          <a:xfrm>
            <a:off x="1371600" y="692696"/>
            <a:ext cx="6400800" cy="4946104"/>
          </a:xfrm>
        </p:spPr>
        <p:txBody>
          <a:bodyPr/>
          <a:lstStyle/>
          <a:p>
            <a:pPr algn="ctr"/>
            <a:r>
              <a:rPr lang="en-US" sz="3200" b="1" dirty="0" smtClean="0"/>
              <a:t>INTRODUCTION  TO  MECHANISMS  OF TRAUMA AND TREATMENT PRIORITIES</a:t>
            </a:r>
          </a:p>
          <a:p>
            <a:pPr algn="ctr"/>
            <a:endParaRPr lang="en-US" dirty="0" smtClean="0"/>
          </a:p>
          <a:p>
            <a:pPr algn="ctr"/>
            <a:r>
              <a:rPr lang="en-US" dirty="0" smtClean="0">
                <a:solidFill>
                  <a:schemeClr val="tx1"/>
                </a:solidFill>
              </a:rPr>
              <a:t>DR. HAMAD ALQAHTANI</a:t>
            </a:r>
          </a:p>
          <a:p>
            <a:pPr algn="ctr"/>
            <a:r>
              <a:rPr lang="en-US" dirty="0" smtClean="0">
                <a:solidFill>
                  <a:schemeClr val="tx1"/>
                </a:solidFill>
              </a:rPr>
              <a:t>ASSOCIATE PROFESSOR  &amp; CONSULTANT HEPATOBILIARY SURGEON</a:t>
            </a:r>
            <a:endParaRPr lang="ar-SA"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1891571"/>
            <a:ext cx="860444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Options for </a:t>
            </a: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Airway control include</a:t>
            </a:r>
            <a:endParaRPr kumimoji="0" lang="en-US" sz="3600" b="0" i="0"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9552" y="2612493"/>
            <a:ext cx="80638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9144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Nasotracheal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can be accomplished only in patients who are breathing spontaneously.  The primary application for this technique in Emergency Department (ED) is in those patients requiring emergent airway support in whom chemical paralysis cannot be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155451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Orotracheal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Because all patients are presumed to have cervical spine 		injuries, manual in-line cervical immobilization is essential.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Correct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2" pitchFamily="18" charset="2"/>
              </a:rPr>
              <a:t>endotracheal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placement is verified with:</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Direct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laryngoscopy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Capnography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Audibility of bilateral breath sounds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And finally Chest X-Ray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083747"/>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Surgical Routes: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Cricothyroidotomy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in whom attempts at intubation have failed or who are precluded from intubation due to extensive facial injuries.</a:t>
            </a: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 Emergent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Tracheostomy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a patient with extensive laryngeal injury .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2121387"/>
            <a:ext cx="83164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Breathing and Ventilation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1175788"/>
            <a:ext cx="828092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Once a secure airway is obtained, adequate oxygenation and ventilation must be assured.  All injured patients should receive supplemental oxygen and be monitored by pulse </a:t>
            </a:r>
            <a:r>
              <a:rPr kumimoji="0" lang="en-US" sz="2000" b="0" i="0" u="none" strike="noStrike" cap="none" normalizeH="0" baseline="0" dirty="0" err="1" smtClean="0">
                <a:ln>
                  <a:noFill/>
                </a:ln>
                <a:effectLst/>
                <a:latin typeface="Arial" pitchFamily="34" charset="0"/>
                <a:ea typeface="Times New Roman" pitchFamily="18" charset="0"/>
                <a:cs typeface="Arial" pitchFamily="34" charset="0"/>
              </a:rPr>
              <a:t>oximetry</a:t>
            </a: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following conditions constitute an immediate threat to life due to inadequate ventilation and should be recognized during the primary survey:</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Tension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Flail chest with underlying pulmonary contusion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2710" y="3284984"/>
            <a:ext cx="8511778" cy="769441"/>
          </a:xfrm>
          <a:prstGeom prst="rect">
            <a:avLst/>
          </a:prstGeom>
        </p:spPr>
        <p:txBody>
          <a:bodyPr wrap="square">
            <a:spAutoFit/>
          </a:bodyPr>
          <a:lstStyle/>
          <a:p>
            <a:pPr algn="ctr"/>
            <a:r>
              <a:rPr lang="en-US" sz="4400" b="1" dirty="0" smtClean="0">
                <a:solidFill>
                  <a:srgbClr val="C00000"/>
                </a:solidFill>
              </a:rPr>
              <a:t>1.  Tension Pneumothorax</a:t>
            </a:r>
            <a:endParaRPr lang="ar-SA" sz="4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944957"/>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Diagnosis</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Respiratory distress and hypotension in 	combination with any of the following physical</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in </a:t>
            </a:r>
          </a:p>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chest trauma.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Tracheal deviation away from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Lack or decreased breath sounds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Subcutaneous emphysema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Distended neck veins due to impendence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superiorvena</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cava, but the neck veins may be flat due to systemic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934895"/>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1" eaLnBrk="1" fontAlgn="base" latinLnBrk="0" hangingPunct="1">
              <a:lnSpc>
                <a:spcPct val="100000"/>
              </a:lnSpc>
              <a:spcBef>
                <a:spcPct val="0"/>
              </a:spcBef>
              <a:spcAft>
                <a:spcPct val="0"/>
              </a:spcAft>
              <a:buClrTx/>
              <a:buSzTx/>
              <a:buFontTx/>
              <a:buAutoNum type="alphaLcPeriod"/>
              <a:tabLst>
                <a:tab pos="1143000" algn="l"/>
                <a:tab pos="1485900" algn="l"/>
              </a:tabLst>
            </a:pP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1" eaLnBrk="1" fontAlgn="base" latinLnBrk="0" hangingPunct="1">
              <a:lnSpc>
                <a:spcPct val="100000"/>
              </a:lnSpc>
              <a:spcBef>
                <a:spcPct val="0"/>
              </a:spcBef>
              <a:spcAft>
                <a:spcPct val="0"/>
              </a:spcAft>
              <a:buClrTx/>
              <a:buSzTx/>
              <a:tabLst>
                <a:tab pos="1143000" algn="l"/>
                <a:tab pos="14859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cases of tension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pneumothorax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parenchymal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tear in the lung act as a one-way valve, with each inhalation allowing additional air to accumulate in the pleural space. The normally negative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intrapleural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 becomes positive which depresses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ipsilateral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hemidiapgragm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shift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mediastinal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structures into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chest. Subsequently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lung is compressed and the heart rotates about the superior and inferior vena cava, this decreases venous return and ultimately cardiac output which results in cardiovascular collapse.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767070"/>
            <a:ext cx="82089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143000" algn="l"/>
              </a:tabLst>
            </a:pP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Immediate needle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decompression with a 	14 gauge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angiocatheter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 the second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midclavicular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followed by</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the fifth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midaxillary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immediately in the emergency department  before the chest radiograph.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1688232"/>
          </a:xfrm>
        </p:spPr>
        <p:txBody>
          <a:bodyPr/>
          <a:lstStyle/>
          <a:p>
            <a:r>
              <a:rPr lang="ar-SA" dirty="0" smtClean="0"/>
              <a:t> </a:t>
            </a:r>
            <a:endParaRPr lang="ar-SA" dirty="0"/>
          </a:p>
        </p:txBody>
      </p:sp>
      <p:graphicFrame>
        <p:nvGraphicFramePr>
          <p:cNvPr id="6" name="عنصر نائب للمحتوى 5"/>
          <p:cNvGraphicFramePr>
            <a:graphicFrameLocks noGrp="1"/>
          </p:cNvGraphicFramePr>
          <p:nvPr>
            <p:ph sz="quarter" idx="1"/>
          </p:nvPr>
        </p:nvGraphicFramePr>
        <p:xfrm>
          <a:off x="622718" y="620688"/>
          <a:ext cx="8142242" cy="5918191"/>
        </p:xfrm>
        <a:graphic>
          <a:graphicData uri="http://schemas.openxmlformats.org/drawingml/2006/table">
            <a:tbl>
              <a:tblPr rtl="1" firstRow="1" bandRow="1">
                <a:tableStyleId>{5C22544A-7EE6-4342-B048-85BDC9FD1C3A}</a:tableStyleId>
              </a:tblPr>
              <a:tblGrid>
                <a:gridCol w="4076700"/>
                <a:gridCol w="4065542"/>
              </a:tblGrid>
              <a:tr h="401311">
                <a:tc gridSpan="2">
                  <a:txBody>
                    <a:bodyPr/>
                    <a:lstStyle/>
                    <a:p>
                      <a:pPr algn="ctr" rtl="1"/>
                      <a:r>
                        <a:rPr kumimoji="0" lang="en-US" sz="2400" b="1" kern="1200" dirty="0" smtClean="0">
                          <a:solidFill>
                            <a:schemeClr val="tx1"/>
                          </a:solidFill>
                          <a:latin typeface="+mn-lt"/>
                          <a:ea typeface="+mn-ea"/>
                          <a:cs typeface="+mn-cs"/>
                        </a:rPr>
                        <a:t>Mechanisms and Patterns of Injury</a:t>
                      </a:r>
                      <a:endParaRPr lang="ar-SA" sz="2400" dirty="0">
                        <a:solidFill>
                          <a:schemeClr val="tx1"/>
                        </a:solidFill>
                      </a:endParaRPr>
                    </a:p>
                  </a:txBody>
                  <a:tcPr/>
                </a:tc>
                <a:tc hMerge="1">
                  <a:txBody>
                    <a:bodyPr/>
                    <a:lstStyle/>
                    <a:p>
                      <a:pPr rtl="1"/>
                      <a:endParaRPr lang="ar-SA"/>
                    </a:p>
                  </a:txBody>
                  <a:tcPr/>
                </a:tc>
              </a:tr>
              <a:tr h="401311">
                <a:tc>
                  <a:txBody>
                    <a:bodyPr/>
                    <a:lstStyle/>
                    <a:p>
                      <a:pPr algn="l" rtl="1"/>
                      <a:r>
                        <a:rPr kumimoji="0" lang="en-US" sz="2000" b="1" kern="1200" dirty="0" smtClean="0">
                          <a:solidFill>
                            <a:schemeClr val="dk1"/>
                          </a:solidFill>
                          <a:latin typeface="+mn-lt"/>
                          <a:ea typeface="+mn-ea"/>
                          <a:cs typeface="+mn-cs"/>
                        </a:rPr>
                        <a:t>PENETRATING</a:t>
                      </a:r>
                      <a:r>
                        <a:rPr kumimoji="0" lang="ar-SA" sz="2000" b="1" kern="1200" dirty="0" smtClean="0">
                          <a:solidFill>
                            <a:schemeClr val="dk1"/>
                          </a:solidFill>
                          <a:latin typeface="+mn-lt"/>
                          <a:ea typeface="+mn-ea"/>
                          <a:cs typeface="+mn-cs"/>
                        </a:rPr>
                        <a:t> </a:t>
                      </a:r>
                      <a:endParaRPr lang="ar-SA" sz="2000" dirty="0"/>
                    </a:p>
                  </a:txBody>
                  <a:tcPr/>
                </a:tc>
                <a:tc>
                  <a:txBody>
                    <a:bodyPr/>
                    <a:lstStyle/>
                    <a:p>
                      <a:pPr algn="l" rtl="1"/>
                      <a:r>
                        <a:rPr kumimoji="0" lang="en-US" sz="2000" b="1" kern="1200" dirty="0" smtClean="0">
                          <a:solidFill>
                            <a:schemeClr val="dk1"/>
                          </a:solidFill>
                          <a:latin typeface="+mn-lt"/>
                          <a:ea typeface="+mn-ea"/>
                          <a:cs typeface="+mn-cs"/>
                        </a:rPr>
                        <a:t>BLUNT</a:t>
                      </a:r>
                      <a:endParaRPr lang="ar-SA" sz="2000" dirty="0"/>
                    </a:p>
                  </a:txBody>
                  <a:tcPr/>
                </a:tc>
              </a:tr>
              <a:tr h="3661278">
                <a:tc>
                  <a:txBody>
                    <a:bodyPr/>
                    <a:lstStyle/>
                    <a:p>
                      <a:pPr algn="l">
                        <a:spcAft>
                          <a:spcPts val="0"/>
                        </a:spcAft>
                        <a:tabLst>
                          <a:tab pos="228600" algn="l"/>
                        </a:tabLst>
                      </a:pPr>
                      <a:endParaRPr lang="ar-SA" sz="2400" dirty="0" smtClean="0">
                        <a:latin typeface="Times New Roman"/>
                        <a:ea typeface="Times New Roman"/>
                        <a:cs typeface="Arial"/>
                      </a:endParaRPr>
                    </a:p>
                    <a:p>
                      <a:pPr algn="l">
                        <a:spcAft>
                          <a:spcPts val="0"/>
                        </a:spcAft>
                        <a:tabLst>
                          <a:tab pos="228600" algn="l"/>
                        </a:tabLst>
                      </a:pPr>
                      <a:r>
                        <a:rPr lang="en-US" sz="2400" dirty="0" smtClean="0">
                          <a:latin typeface="Times New Roman"/>
                          <a:ea typeface="Times New Roman"/>
                          <a:cs typeface="Arial"/>
                        </a:rPr>
                        <a:t>Classified </a:t>
                      </a:r>
                      <a:r>
                        <a:rPr lang="en-US" sz="2400" dirty="0">
                          <a:latin typeface="Times New Roman"/>
                          <a:ea typeface="Times New Roman"/>
                          <a:cs typeface="Arial"/>
                        </a:rPr>
                        <a:t>into</a:t>
                      </a:r>
                      <a:r>
                        <a:rPr lang="en-US" sz="2400" dirty="0" smtClean="0">
                          <a:latin typeface="Times New Roman"/>
                          <a:ea typeface="Times New Roman"/>
                          <a:cs typeface="Arial"/>
                        </a:rPr>
                        <a:t>:</a:t>
                      </a:r>
                      <a:endParaRPr lang="ar-SA" sz="2400" dirty="0" smtClean="0">
                        <a:latin typeface="Times New Roman"/>
                        <a:ea typeface="Times New Roman"/>
                        <a:cs typeface="Arial"/>
                      </a:endParaRPr>
                    </a:p>
                    <a:p>
                      <a:pPr algn="l">
                        <a:spcAft>
                          <a:spcPts val="0"/>
                        </a:spcAft>
                        <a:tabLst>
                          <a:tab pos="228600" algn="l"/>
                        </a:tabLst>
                      </a:pPr>
                      <a:endParaRPr lang="en-US" sz="2400" dirty="0">
                        <a:latin typeface="Times New Roman"/>
                        <a:ea typeface="Times New Roman"/>
                        <a:cs typeface="Arial"/>
                      </a:endParaRPr>
                    </a:p>
                    <a:p>
                      <a:pPr algn="l">
                        <a:spcAft>
                          <a:spcPts val="0"/>
                        </a:spcAft>
                        <a:tabLst>
                          <a:tab pos="228600" algn="l"/>
                        </a:tabLst>
                      </a:pPr>
                      <a:r>
                        <a:rPr lang="en-US" sz="2400" dirty="0">
                          <a:latin typeface="Times New Roman"/>
                          <a:ea typeface="Times New Roman"/>
                          <a:cs typeface="Arial"/>
                        </a:rPr>
                        <a:t>1.  Stab wound</a:t>
                      </a:r>
                    </a:p>
                    <a:p>
                      <a:pPr algn="l">
                        <a:spcAft>
                          <a:spcPts val="0"/>
                        </a:spcAft>
                        <a:tabLst>
                          <a:tab pos="228600" algn="l"/>
                        </a:tabLst>
                      </a:pPr>
                      <a:r>
                        <a:rPr lang="en-US" sz="2400" dirty="0">
                          <a:latin typeface="Times New Roman"/>
                          <a:ea typeface="Times New Roman"/>
                          <a:cs typeface="Arial"/>
                        </a:rPr>
                        <a:t>2.  Gunshot wound</a:t>
                      </a:r>
                    </a:p>
                    <a:p>
                      <a:pPr algn="l">
                        <a:spcAft>
                          <a:spcPts val="0"/>
                        </a:spcAft>
                        <a:tabLst>
                          <a:tab pos="228600" algn="l"/>
                        </a:tabLst>
                      </a:pPr>
                      <a:r>
                        <a:rPr lang="en-US" sz="2400" dirty="0" smtClean="0">
                          <a:latin typeface="Times New Roman"/>
                          <a:ea typeface="Times New Roman"/>
                          <a:cs typeface="Arial"/>
                        </a:rPr>
                        <a:t>3</a:t>
                      </a:r>
                      <a:r>
                        <a:rPr lang="en-US" sz="2400" dirty="0">
                          <a:latin typeface="Times New Roman"/>
                          <a:ea typeface="Times New Roman"/>
                          <a:cs typeface="Arial"/>
                        </a:rPr>
                        <a:t>.  Shotgun</a:t>
                      </a: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r>
                        <a:rPr lang="en-US" sz="2400" dirty="0" smtClean="0">
                          <a:latin typeface="Times New Roman"/>
                          <a:ea typeface="Times New Roman"/>
                          <a:cs typeface="Arial"/>
                          <a:sym typeface="Webdings"/>
                        </a:rPr>
                        <a:t></a:t>
                      </a:r>
                      <a:r>
                        <a:rPr lang="en-US" sz="2400" dirty="0" smtClean="0">
                          <a:latin typeface="Times New Roman"/>
                          <a:ea typeface="Times New Roman"/>
                          <a:cs typeface="Arial"/>
                        </a:rPr>
                        <a:t>Damage </a:t>
                      </a:r>
                      <a:r>
                        <a:rPr lang="en-US" sz="2400" dirty="0">
                          <a:latin typeface="Times New Roman"/>
                          <a:ea typeface="Times New Roman"/>
                          <a:cs typeface="Arial"/>
                        </a:rPr>
                        <a:t>is localized to the path of the bullet or knife.</a:t>
                      </a:r>
                    </a:p>
                  </a:txBody>
                  <a:tcPr marL="68580" marR="68580" marT="0" marB="0"/>
                </a:tc>
                <a:tc>
                  <a:txBody>
                    <a:bodyPr/>
                    <a:lstStyle/>
                    <a:p>
                      <a:pPr algn="l"/>
                      <a:endParaRPr kumimoji="0" lang="ar-SA" sz="2000" kern="1200" dirty="0" smtClean="0">
                        <a:solidFill>
                          <a:schemeClr val="dk1"/>
                        </a:solidFill>
                        <a:latin typeface="+mn-lt"/>
                        <a:ea typeface="+mn-ea"/>
                        <a:cs typeface="+mn-cs"/>
                      </a:endParaRPr>
                    </a:p>
                    <a:p>
                      <a:pPr algn="l"/>
                      <a:r>
                        <a:rPr kumimoji="0" lang="en-US" sz="2400" kern="1200" dirty="0" smtClean="0">
                          <a:solidFill>
                            <a:schemeClr val="dk1"/>
                          </a:solidFill>
                          <a:latin typeface="+mn-lt"/>
                          <a:ea typeface="+mn-ea"/>
                          <a:cs typeface="+mn-cs"/>
                        </a:rPr>
                        <a:t>Classified into:</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rPr>
                        <a:t>1.  High energy transfer</a:t>
                      </a:r>
                    </a:p>
                    <a:p>
                      <a:pPr algn="l"/>
                      <a:r>
                        <a:rPr kumimoji="0" lang="en-US" sz="2400" kern="1200" dirty="0" smtClean="0">
                          <a:solidFill>
                            <a:schemeClr val="dk1"/>
                          </a:solidFill>
                          <a:latin typeface="+mn-lt"/>
                          <a:ea typeface="+mn-ea"/>
                          <a:cs typeface="+mn-cs"/>
                        </a:rPr>
                        <a:t>     e.g. Car Accident</a:t>
                      </a:r>
                    </a:p>
                    <a:p>
                      <a:pPr algn="l"/>
                      <a:r>
                        <a:rPr kumimoji="0" lang="en-US" sz="2400" kern="1200" dirty="0" smtClean="0">
                          <a:solidFill>
                            <a:schemeClr val="dk1"/>
                          </a:solidFill>
                          <a:latin typeface="+mn-lt"/>
                          <a:ea typeface="+mn-ea"/>
                          <a:cs typeface="+mn-cs"/>
                        </a:rPr>
                        <a:t>2.  Low energy transfer</a:t>
                      </a:r>
                    </a:p>
                    <a:p>
                      <a:pPr algn="l"/>
                      <a:r>
                        <a:rPr kumimoji="0" lang="en-US" sz="2400" kern="1200" dirty="0" smtClean="0">
                          <a:solidFill>
                            <a:schemeClr val="dk1"/>
                          </a:solidFill>
                          <a:latin typeface="+mn-lt"/>
                          <a:ea typeface="+mn-ea"/>
                          <a:cs typeface="+mn-cs"/>
                        </a:rPr>
                        <a:t>     e.g. Fall from a bicycle</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sym typeface="Webdings"/>
                        </a:rPr>
                        <a:t></a:t>
                      </a:r>
                      <a:r>
                        <a:rPr kumimoji="0" lang="en-US" sz="2400" kern="1200" dirty="0" smtClean="0">
                          <a:solidFill>
                            <a:schemeClr val="dk1"/>
                          </a:solidFill>
                          <a:latin typeface="+mn-lt"/>
                          <a:ea typeface="+mn-ea"/>
                          <a:cs typeface="+mn-cs"/>
                        </a:rPr>
                        <a:t>Associated with multiple widely distributed injuries because the energy is transferred over a wider area during blunt trauma</a:t>
                      </a:r>
                      <a:r>
                        <a:rPr kumimoji="0" lang="en-US" sz="2000" kern="1200" dirty="0" smtClean="0">
                          <a:solidFill>
                            <a:schemeClr val="dk1"/>
                          </a:solidFill>
                          <a:latin typeface="+mn-lt"/>
                          <a:ea typeface="+mn-ea"/>
                          <a:cs typeface="+mn-cs"/>
                        </a:rPr>
                        <a:t>.</a:t>
                      </a:r>
                    </a:p>
                    <a:p>
                      <a:pPr rtl="1"/>
                      <a:r>
                        <a:rPr lang="ar-SA" dirty="0" smtClean="0"/>
                        <a:t> </a:t>
                      </a:r>
                      <a:endParaRPr lang="ar-SA"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747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2.  Open Pneumothorax (or sucking chest wound).</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966136"/>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occurs with full-thickness loss of the chest wall, permitting free communication  between the pleural space and the  atmosphere. This comprises    ventilation    due to</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equilibration of atmospheric     and pleural    pressures which prevents lung inflation and alveolar ventilation and result in  hypoxia and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r>
              <a:rPr lang="en-US" sz="2400" dirty="0" smtClean="0">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2155449"/>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Closure of the chest wall defect and tube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thoracostomy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625923"/>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3.  Flail Chest.</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714225"/>
            <a:ext cx="828092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It occurs when three or more contiguous ribs are fractured in at </a:t>
            </a: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sym typeface="Wingdings" pitchFamily="2" charset="2"/>
              </a:rPr>
              <a:t>least </a:t>
            </a: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sym typeface="Wingdings" pitchFamily="2" charset="2"/>
              </a:rPr>
              <a:t>two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locations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Paradoxical movement of this free-floating segment of 	chest wall may be evident in patient with spontaneous  ventilation due to the negative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intrapleural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pressure 	of inspiration.</a:t>
            </a:r>
          </a:p>
          <a:p>
            <a:pPr marL="0" marR="0" lvl="0" indent="0" algn="just" defTabSz="914400" rtl="0" eaLnBrk="0" fontAlgn="base" latinLnBrk="0" hangingPunct="0">
              <a:lnSpc>
                <a:spcPct val="100000"/>
              </a:lnSpc>
              <a:spcBef>
                <a:spcPct val="0"/>
              </a:spcBef>
              <a:spcAft>
                <a:spcPct val="0"/>
              </a:spcAft>
              <a:buClrTx/>
              <a:buSzTx/>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Rarely the additional work of breathing and chest wall 	pain caused by the flail   segment is   sufficient to  compromise   ventilation. </a:t>
            </a:r>
          </a:p>
          <a:p>
            <a:pPr marL="0" marR="0" lvl="0" indent="0" algn="just" defTabSz="914400" rtl="0" eaLnBrk="0" fontAlgn="base" latinLnBrk="0" hangingPunct="0">
              <a:lnSpc>
                <a:spcPct val="100000"/>
              </a:lnSpc>
              <a:spcBef>
                <a:spcPct val="0"/>
              </a:spcBef>
              <a:spcAft>
                <a:spcPct val="0"/>
              </a:spcAft>
              <a:buClrTx/>
              <a:buSzTx/>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lang="en-US" sz="2400" dirty="0" smtClean="0">
                <a:latin typeface="Arial" pitchFamily="34"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Resultant hypoventilation and hypoxemia may require 	 intubation and mechanical ventilation.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529443"/>
            <a:ext cx="878497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4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C</a:t>
            </a: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Circulation with Hemorrhage Control. </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17590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pressure and pulse should be measured manually at least every 5 minutes in patient with significant blood loss until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vital signs values are restored.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peripheral catheters, 16 gauge or larger in adults.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Fluid resuscitation.</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should be drawn simultaneously and send for measurement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hematocrit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 as well as for typing and cross-matching for possible blood transfusion in patient with evidence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hypovolemia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peripheral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angiocatheter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access is difficult,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saphenous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cutdown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the ankle provide excellent access.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934895"/>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venous access through femoral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subclavian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vein(can be used for CVP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Intraosseous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needle can be placed in the proximal tibia (preferred) or distal femur of 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unfractured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extremity for fluid resuscitation in patient under 6 years of 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lang="en-US" sz="2400" dirty="0" smtClean="0">
              <a:solidFill>
                <a:srgbClr val="C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control of hemorrhage should be achieved promptly while circulating volume is restored.  Manual compression of open wounds with ongoing bleeding should be done with a single 4 x 4 gauze and a gloved hand.  Blind clamping of bleeding vessels should be avoided.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79512" y="1169693"/>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circulation section of the primary survey</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FOUR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life-threatening injuries that must be identified.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tamponade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hemoperitoneum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Mechanically unstable pelvic fracture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1840268"/>
            <a:ext cx="86409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THREE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tools used to differentiate these in multisystem trauma patient 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Chest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Pelvis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400" dirty="0" smtClean="0">
                <a:solidFill>
                  <a:srgbClr val="C00000"/>
                </a:solidFill>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Focused Abdominal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Sonography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Trauma(FAST)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116218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Pre Hospital Care: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objective of pre  hospital care is to prevent further injury, initiate resuscitation and transport the patient safely and rapidly to the most appropriate hospital.</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Airway control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Fluid resuscitation</a:t>
            </a:r>
          </a:p>
          <a:p>
            <a:pPr marL="0" marR="0" lvl="0" indent="0" algn="l" defTabSz="914400" rtl="0" eaLnBrk="0" fontAlgn="base" latinLnBrk="0" hangingPunct="0">
              <a:lnSpc>
                <a:spcPct val="100000"/>
              </a:lnSpc>
              <a:spcBef>
                <a:spcPct val="0"/>
              </a:spcBef>
              <a:spcAft>
                <a:spcPct val="0"/>
              </a:spcAft>
              <a:buClrTx/>
              <a:buSzTx/>
              <a:tabLst>
                <a:tab pos="228600" algn="l"/>
              </a:tabLst>
            </a:pPr>
            <a:endParaRPr lang="en-US" sz="2400" dirty="0">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ebdings" pitchFamily="18" charset="2"/>
              </a:rPr>
              <a:t>Transportation</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Ground Ambulance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Helicopter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051720" y="1644714"/>
            <a:ext cx="50405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742950" algn="l"/>
              </a:tabLst>
            </a:pPr>
            <a:r>
              <a:rPr kumimoji="0" lang="en-US" sz="36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Immediate treatment</a:t>
            </a:r>
            <a:endParaRPr kumimoji="0" lang="en-US" sz="36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79512" y="137449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facilitate lung re-expansion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Massive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hemothorax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(&gt;1500 ml. blood) is an indication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operative intervention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   Cardiac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Tamponade</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Pericardial drain under ultrasound guidance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Followed by operative intervention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1563269"/>
            <a:ext cx="87849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c)   Mechanically Unstable Pelvis Fracture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fracture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external fixation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d)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Hemoperitoneum</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 with Hemodynamic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Unstability</a:t>
            </a:r>
            <a:endParaRPr kumimoji="0" lang="en-US" sz="2400" b="0" i="0" u="none" strike="noStrike" cap="none" normalizeH="0" baseline="0" dirty="0" smtClean="0">
              <a:ln>
                <a:noFill/>
              </a:ln>
              <a:solidFill>
                <a:srgbClr val="C00000"/>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surgical intervention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0499"/>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Shock Classification and Initial Fluid Resuscitation</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2317321"/>
            <a:ext cx="871296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Classic signs and symptoms of shock :</a:t>
            </a:r>
            <a:r>
              <a:rPr kumimoji="0" lang="en-US" sz="2400" b="0"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tachycardia, hypotension,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tachypnea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 status changes, diaphoresis and pallor.  The quantity of acute blood loss correlates with physiologic abnormalities.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67544" y="-27384"/>
          <a:ext cx="7855810" cy="6857997"/>
        </p:xfrm>
        <a:graphic>
          <a:graphicData uri="http://schemas.openxmlformats.org/drawingml/2006/table">
            <a:tbl>
              <a:tblPr/>
              <a:tblGrid>
                <a:gridCol w="1570983"/>
                <a:gridCol w="1570985"/>
                <a:gridCol w="1570985"/>
                <a:gridCol w="1570985"/>
                <a:gridCol w="1571872"/>
              </a:tblGrid>
              <a:tr h="422747">
                <a:tc gridSpan="5">
                  <a:txBody>
                    <a:bodyPr/>
                    <a:lstStyle/>
                    <a:p>
                      <a:pPr algn="ctr">
                        <a:spcAft>
                          <a:spcPts val="0"/>
                        </a:spcAft>
                        <a:tabLst>
                          <a:tab pos="457200" algn="l"/>
                        </a:tabLst>
                      </a:pPr>
                      <a:r>
                        <a:rPr lang="en-US" sz="2000" b="1" dirty="0">
                          <a:solidFill>
                            <a:srgbClr val="FF0000"/>
                          </a:solidFill>
                          <a:latin typeface="Times New Roman"/>
                          <a:ea typeface="Times New Roman"/>
                          <a:cs typeface="Arial"/>
                        </a:rPr>
                        <a:t>Signs and Symptoms of Advancing Stages of Hemorrhagic Shock</a:t>
                      </a:r>
                      <a:endParaRPr lang="en-US" sz="2000" dirty="0">
                        <a:solidFill>
                          <a:srgbClr val="FF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92550">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 </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IV</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9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(ml)</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a:t>
                      </a:r>
                      <a:r>
                        <a:rPr lang="en-US" sz="1400" dirty="0" smtClean="0">
                          <a:latin typeface="Times New Roman"/>
                          <a:ea typeface="Times New Roman"/>
                          <a:cs typeface="Arial"/>
                        </a:rPr>
                        <a:t>750 </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750 </a:t>
                      </a:r>
                      <a:r>
                        <a:rPr lang="en-US" sz="1400" dirty="0">
                          <a:latin typeface="Times New Roman"/>
                          <a:ea typeface="Times New Roman"/>
                          <a:cs typeface="Arial"/>
                        </a:rPr>
                        <a:t>– 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1500 </a:t>
                      </a:r>
                      <a:r>
                        <a:rPr lang="en-US" sz="1400" dirty="0">
                          <a:latin typeface="Times New Roman"/>
                          <a:ea typeface="Times New Roman"/>
                          <a:cs typeface="Arial"/>
                        </a:rPr>
                        <a:t>–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6230">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 BV)</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15</a:t>
                      </a:r>
                      <a:r>
                        <a:rPr lang="en-US" sz="1400" dirty="0" smtClean="0">
                          <a:latin typeface="Times New Roman"/>
                          <a:ea typeface="Times New Roman"/>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15 </a:t>
                      </a:r>
                      <a:r>
                        <a:rPr lang="en-US" sz="1400" dirty="0">
                          <a:latin typeface="Times New Roman"/>
                          <a:ea typeface="Times New Roman"/>
                          <a:cs typeface="Arial"/>
                        </a:rPr>
                        <a:t>– 30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a:t>
                      </a:r>
                      <a:r>
                        <a:rPr lang="en-US" sz="1400" dirty="0">
                          <a:latin typeface="Times New Roman"/>
                          <a:ea typeface="Times New Roman"/>
                          <a:cs typeface="Arial"/>
                        </a:rPr>
                        <a:t>40 </a:t>
                      </a:r>
                      <a:r>
                        <a:rPr lang="en-US" sz="1400" dirty="0" smtClean="0">
                          <a:latin typeface="Times New Roman"/>
                          <a:ea typeface="Times New Roman"/>
                          <a:cs typeface="Arial"/>
                        </a:rPr>
                        <a:t>%</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55">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&lt;100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Pressure</a:t>
                      </a:r>
                      <a:endParaRPr lang="en-US" sz="1400" dirty="0">
                        <a:solidFill>
                          <a:srgbClr val="C00000"/>
                        </a:solidFill>
                        <a:latin typeface="Times New Roman"/>
                        <a:ea typeface="Times New Roman"/>
                        <a:cs typeface="Arial"/>
                      </a:endParaRPr>
                    </a:p>
                    <a:p>
                      <a:pPr algn="l">
                        <a:spcAft>
                          <a:spcPts val="0"/>
                        </a:spcAft>
                        <a:tabLst>
                          <a:tab pos="457200" algn="l"/>
                        </a:tabLst>
                      </a:pPr>
                      <a:r>
                        <a:rPr lang="en-US" sz="1200" b="1" dirty="0">
                          <a:latin typeface="Times New Roman"/>
                          <a:ea typeface="Times New Roman"/>
                          <a:cs typeface="Arial"/>
                        </a:rPr>
                        <a:t>(</a:t>
                      </a:r>
                      <a:r>
                        <a:rPr lang="en-US" sz="1200" b="1" dirty="0">
                          <a:solidFill>
                            <a:srgbClr val="C00000"/>
                          </a:solidFill>
                          <a:latin typeface="Times New Roman"/>
                          <a:ea typeface="Times New Roman"/>
                          <a:cs typeface="Arial"/>
                        </a:rPr>
                        <a:t>mmHg)</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Pressure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Normal </a:t>
                      </a:r>
                      <a:r>
                        <a:rPr lang="en-US" sz="1400" dirty="0">
                          <a:latin typeface="Times New Roman"/>
                          <a:ea typeface="Times New Roman"/>
                          <a:cs typeface="Arial"/>
                        </a:rPr>
                        <a:t>or Increased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57200" algn="l"/>
                        </a:tabLst>
                      </a:pPr>
                      <a:endParaRPr lang="ar-SA" sz="1200" dirty="0" smtClean="0">
                        <a:latin typeface="Times New Roman"/>
                        <a:ea typeface="Times New Roman"/>
                        <a:cs typeface="Arial"/>
                      </a:endParaRPr>
                    </a:p>
                    <a:p>
                      <a:pPr algn="ctr">
                        <a:spcAft>
                          <a:spcPts val="0"/>
                        </a:spcAft>
                        <a:tabLst>
                          <a:tab pos="457200" algn="l"/>
                        </a:tabLst>
                      </a:pPr>
                      <a:r>
                        <a:rPr lang="ar-SA" sz="1400" dirty="0" smtClean="0">
                          <a:latin typeface="Times New Roman"/>
                          <a:ea typeface="Times New Roman"/>
                          <a:cs typeface="Arial"/>
                        </a:rPr>
                        <a:t>               </a:t>
                      </a:r>
                      <a:r>
                        <a:rPr lang="en-US" sz="1400" dirty="0" smtClean="0">
                          <a:latin typeface="Times New Roman"/>
                          <a:ea typeface="Times New Roman"/>
                          <a:cs typeface="Arial"/>
                        </a:rPr>
                        <a:t>   </a:t>
                      </a:r>
                      <a:r>
                        <a:rPr lang="ar-SA" sz="1400" dirty="0" smtClean="0">
                          <a:latin typeface="Times New Roman"/>
                          <a:ea typeface="Times New Roman"/>
                          <a:cs typeface="Arial"/>
                        </a:rPr>
                        <a:t>    </a:t>
                      </a: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425">
                <a:tc>
                  <a:txBody>
                    <a:bodyPr/>
                    <a:lstStyle/>
                    <a:p>
                      <a:pPr algn="l">
                        <a:spcAft>
                          <a:spcPts val="0"/>
                        </a:spcAft>
                        <a:tabLst>
                          <a:tab pos="457200" algn="l"/>
                        </a:tabLst>
                      </a:pPr>
                      <a:r>
                        <a:rPr lang="en-US" sz="1400" b="1" dirty="0">
                          <a:solidFill>
                            <a:srgbClr val="C00000"/>
                          </a:solidFill>
                          <a:latin typeface="Times New Roman"/>
                          <a:ea typeface="Times New Roman"/>
                          <a:cs typeface="Arial"/>
                        </a:rPr>
                        <a:t>Respiratory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14 </a:t>
                      </a:r>
                      <a:r>
                        <a:rPr lang="en-US" sz="1200" dirty="0">
                          <a:latin typeface="Times New Roman"/>
                          <a:ea typeface="Times New Roman"/>
                          <a:cs typeface="Arial"/>
                        </a:rPr>
                        <a:t>– </a:t>
                      </a:r>
                      <a:r>
                        <a:rPr lang="en-US" sz="1200" dirty="0" smtClean="0">
                          <a:latin typeface="Times New Roman"/>
                          <a:ea typeface="Times New Roman"/>
                          <a:cs typeface="Arial"/>
                        </a:rPr>
                        <a:t>20</a:t>
                      </a:r>
                    </a:p>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 </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20 </a:t>
                      </a:r>
                      <a:r>
                        <a:rPr lang="en-US" sz="1400" dirty="0">
                          <a:latin typeface="Times New Roman"/>
                          <a:ea typeface="Times New Roman"/>
                          <a:cs typeface="Arial"/>
                        </a:rPr>
                        <a:t>– </a:t>
                      </a:r>
                      <a:r>
                        <a:rPr lang="en-US" sz="1400" dirty="0" smtClean="0">
                          <a:latin typeface="Times New Roman"/>
                          <a:ea typeface="Times New Roman"/>
                          <a:cs typeface="Arial"/>
                        </a:rPr>
                        <a:t>30</a:t>
                      </a:r>
                      <a:endParaRPr lang="ar-SA" sz="14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Urine Output</a:t>
                      </a:r>
                      <a:endParaRPr lang="en-US" sz="1400" dirty="0">
                        <a:solidFill>
                          <a:srgbClr val="C00000"/>
                        </a:solidFill>
                        <a:latin typeface="Times New Roman"/>
                        <a:ea typeface="Times New Roman"/>
                        <a:cs typeface="Arial"/>
                      </a:endParaRPr>
                    </a:p>
                    <a:p>
                      <a:pPr algn="l">
                        <a:spcAft>
                          <a:spcPts val="0"/>
                        </a:spcAft>
                        <a:tabLst>
                          <a:tab pos="457200" algn="l"/>
                        </a:tabLst>
                      </a:pPr>
                      <a:r>
                        <a:rPr lang="ar-SA" sz="1200" b="1" dirty="0" smtClean="0">
                          <a:solidFill>
                            <a:srgbClr val="C00000"/>
                          </a:solidFill>
                          <a:latin typeface="Times New Roman"/>
                          <a:ea typeface="Times New Roman"/>
                          <a:cs typeface="Arial"/>
                        </a:rPr>
                        <a:t> (</a:t>
                      </a:r>
                      <a:r>
                        <a:rPr lang="en-US" sz="1200" b="1" dirty="0" smtClean="0">
                          <a:solidFill>
                            <a:srgbClr val="C00000"/>
                          </a:solidFill>
                          <a:latin typeface="Times New Roman"/>
                          <a:ea typeface="Times New Roman"/>
                          <a:cs typeface="Arial"/>
                        </a:rPr>
                        <a:t>(</a:t>
                      </a:r>
                      <a:r>
                        <a:rPr lang="en-US" sz="1200" b="1" dirty="0">
                          <a:solidFill>
                            <a:srgbClr val="C00000"/>
                          </a:solidFill>
                          <a:latin typeface="Times New Roman"/>
                          <a:ea typeface="Times New Roman"/>
                          <a:cs typeface="Arial"/>
                        </a:rPr>
                        <a:t>ml/hr</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20 –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5 – 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Negligible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568">
                <a:tc>
                  <a:txBody>
                    <a:bodyPr/>
                    <a:lstStyle/>
                    <a:p>
                      <a:pPr algn="l">
                        <a:spcAft>
                          <a:spcPts val="0"/>
                        </a:spcAft>
                        <a:tabLst>
                          <a:tab pos="457200" algn="l"/>
                        </a:tabLst>
                      </a:pPr>
                      <a:r>
                        <a:rPr lang="en-US" sz="1400" b="1" dirty="0">
                          <a:solidFill>
                            <a:srgbClr val="C00000"/>
                          </a:solidFill>
                          <a:latin typeface="Times New Roman"/>
                          <a:ea typeface="Times New Roman"/>
                          <a:cs typeface="Arial"/>
                        </a:rPr>
                        <a:t>CN/Mental</a:t>
                      </a:r>
                      <a:endParaRPr lang="en-US" sz="1400" dirty="0">
                        <a:solidFill>
                          <a:srgbClr val="C00000"/>
                        </a:solidFill>
                        <a:latin typeface="Times New Roman"/>
                        <a:ea typeface="Times New Roman"/>
                        <a:cs typeface="Arial"/>
                      </a:endParaRPr>
                    </a:p>
                    <a:p>
                      <a:pPr algn="l">
                        <a:spcAft>
                          <a:spcPts val="0"/>
                        </a:spcAft>
                        <a:tabLst>
                          <a:tab pos="457200" algn="l"/>
                        </a:tabLst>
                      </a:pPr>
                      <a:r>
                        <a:rPr lang="en-US" sz="1400" b="1" dirty="0">
                          <a:solidFill>
                            <a:srgbClr val="C00000"/>
                          </a:solidFill>
                          <a:latin typeface="Times New Roman"/>
                          <a:ea typeface="Times New Roman"/>
                          <a:cs typeface="Arial"/>
                        </a:rPr>
                        <a:t>Status</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Slightly </a:t>
                      </a:r>
                      <a:r>
                        <a:rPr lang="en-US" sz="1400" dirty="0">
                          <a:latin typeface="Times New Roman"/>
                          <a:ea typeface="Times New Roman"/>
                          <a:cs typeface="Arial"/>
                        </a:rPr>
                        <a:t>anxious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Mildly anxious</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Anxious </a:t>
                      </a:r>
                      <a:r>
                        <a:rPr lang="en-US" sz="1400" dirty="0">
                          <a:latin typeface="Times New Roman"/>
                          <a:ea typeface="Times New Roman"/>
                          <a:cs typeface="Arial"/>
                        </a:rPr>
                        <a:t>and </a:t>
                      </a:r>
                      <a:r>
                        <a:rPr lang="en-US" sz="1400" dirty="0" smtClean="0">
                          <a:latin typeface="Times New Roman"/>
                          <a:ea typeface="Times New Roman"/>
                          <a:cs typeface="Arial"/>
                        </a:rPr>
                        <a:t>confused</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Confused </a:t>
                      </a:r>
                      <a:r>
                        <a:rPr lang="en-US" sz="1400" dirty="0">
                          <a:latin typeface="Times New Roman"/>
                          <a:ea typeface="Times New Roman"/>
                          <a:cs typeface="Arial"/>
                        </a:rPr>
                        <a:t>and</a:t>
                      </a:r>
                      <a:r>
                        <a:rPr lang="en-US" sz="1200" dirty="0">
                          <a:latin typeface="Times New Roman"/>
                          <a:ea typeface="Times New Roman"/>
                          <a:cs typeface="Arial"/>
                        </a:rPr>
                        <a:t> </a:t>
                      </a:r>
                      <a:r>
                        <a:rPr lang="en-US" sz="1400" dirty="0">
                          <a:latin typeface="Times New Roman"/>
                          <a:ea typeface="Times New Roman"/>
                          <a:cs typeface="Arial"/>
                        </a:rPr>
                        <a:t>Lethargic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2316232"/>
            <a:ext cx="871296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Tachycardia is often the earliest sign of ongoing bleeding.</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Hypotension is not reliable early sign of </a:t>
            </a:r>
            <a:r>
              <a:rPr kumimoji="0" lang="en-US" sz="2000" b="0" u="none" strike="noStrike" cap="none" normalizeH="0" baseline="0" dirty="0" err="1" smtClean="0">
                <a:ln>
                  <a:noFill/>
                </a:ln>
                <a:solidFill>
                  <a:srgbClr val="00B050"/>
                </a:solidFill>
                <a:effectLst/>
                <a:latin typeface="Arial" pitchFamily="34" charset="0"/>
                <a:ea typeface="Times New Roman" pitchFamily="18" charset="0"/>
                <a:cs typeface="Arial" pitchFamily="34" charset="0"/>
              </a:rPr>
              <a:t>Hypovolemia</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because blood 	volume must decrease by </a:t>
            </a:r>
            <a:r>
              <a:rPr kumimoji="0" lang="en-US" sz="2000" b="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&gt;30%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before hypotension occurs</a:t>
            </a:r>
            <a:r>
              <a:rPr kumimoji="0" lang="en-US"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79512" y="111592"/>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 begins with a 2 L (Adult) or 20 ml/kg (child) IV 	 	bolus of isotonic crystalloid, typically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Ringers’s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persistent hypotension, this is repeated once in an adult and 	twice in a child before red blood cells (RBCs) are administered.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Urine output is a quantitative reliable indicator of organ perfusion.  	Adequate urine output is 0.5 ml/kg per hour in an adult, and 1 ml/kg 	per hour in child.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Based on the initial response to fluid resuscitation,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injured patients can be separated into three broad categories: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Transient 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Non-responders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403648" y="256490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Secondary Survey</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52939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Once the   immediate      threats to life  have   been      addressed, a thorough   history is</a:t>
            </a:r>
            <a:r>
              <a:rPr lang="en-US" sz="2400" dirty="0" smtClean="0">
                <a:latin typeface="Times New Roman" pitchFamily="18" charset="0"/>
                <a:ea typeface="Times New Roman" pitchFamily="18" charset="0"/>
                <a:cs typeface="Arial" pitchFamily="34" charset="0"/>
                <a:sym typeface="Wingdings" pitchFamily="2" charset="2"/>
              </a:rPr>
              <a:t> obtained and the patient is examined from top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toe to ensure that no wound,                                                                                        	bruise or swelling is missed.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back and spine are examined with the patient “log-rolled”, looking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specifically for localized tenderness, swelling, bruising or a “step”.</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The perineum is examined and a rectal examination is performed to evaluate 	for sphincter tone, presence of blood, rectal perforation, or high riding prostate, 	this is particularly critical in patients     with suspected   spinal  cord  injury,  pelvic fracture , or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transpelvic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gunshot wounds.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Vaginal examination with speculum should be performed in women with pelvic fractures to exclude an open fracture.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97847"/>
            <a:ext cx="864096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Initial Evaluation and Resuscitation of the </a:t>
            </a:r>
            <a:endPar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Injured Patient</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lang="en-US" sz="4800" b="1" dirty="0" smtClean="0">
              <a:solidFill>
                <a:srgbClr val="C00000"/>
              </a:solidFill>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rPr>
              <a:t>Primary Survey</a:t>
            </a:r>
          </a:p>
          <a:p>
            <a:pPr marL="457200" marR="0" lvl="0" indent="-457200" algn="l" defTabSz="914400" rtl="0" eaLnBrk="0" fontAlgn="base" latinLnBrk="0" hangingPunct="0">
              <a:lnSpc>
                <a:spcPct val="100000"/>
              </a:lnSpc>
              <a:spcBef>
                <a:spcPct val="0"/>
              </a:spcBef>
              <a:spcAft>
                <a:spcPct val="0"/>
              </a:spcAft>
              <a:buClrTx/>
              <a:buSzTx/>
              <a:tabLst>
                <a:tab pos="74295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51520" y="610248"/>
            <a:ext cx="87129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edition to physical examination the following should be done: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Vital Signs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CVP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ECG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Nasogastric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Tube Placement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Contraindicated in complex maxillofacial injury and should be passed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evaluate the stomach content for blood which may suggest gastro- duodenal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it passed to the chest it may suggest diaphragmatic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516248"/>
            <a:ext cx="878497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lang="en-US" sz="2400" dirty="0" smtClean="0">
                <a:solidFill>
                  <a:srgbClr val="C00000"/>
                </a:solidFill>
                <a:latin typeface="Arial" pitchFamily="34" charset="0"/>
                <a:ea typeface="Times New Roman" pitchFamily="18" charset="0"/>
                <a:cs typeface="Arial" pitchFamily="34" charset="0"/>
              </a:rPr>
              <a:t>5 .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Foley Catheter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monitor the urine output-Foley Catheter placement should be deferred after urological evaluation in patients with signs of urethral injury ( </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Blood at the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meatus</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perineal</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or scrotal hematoma, or a high riding prostate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Repeat FAST as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Radiographs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263573"/>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lang="ar-SA"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Selective radiography and laboratory tests are done early after	the primary survey.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patients with severe blunt trauma the following radiograph should be  done:  -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Lateral Cervical Spine X-R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en-US" sz="2400" dirty="0" smtClean="0">
                <a:solidFill>
                  <a:srgbClr val="C00000"/>
                </a:solidFill>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patients with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truncal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gunshots wound,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anteriorposterior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lateral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radiographs of the chest and abdomen should be done with marking the 	entrance and exit sites with metallic clips or stables.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852098"/>
            <a:ext cx="8567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critically injured patient blood sample for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Type and Cross- Matching.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Complete Blood Count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Blood Chemistry</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Coagulation Studies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 Level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Arterial Blood Gas Analysis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512" y="1933120"/>
            <a:ext cx="87129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6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lang="en-US" sz="6000" dirty="0" smtClean="0">
                <a:solidFill>
                  <a:srgbClr val="C00000"/>
                </a:solidFill>
                <a:latin typeface="Times New Roman" pitchFamily="18" charset="0"/>
                <a:ea typeface="Times New Roman" pitchFamily="18" charset="0"/>
                <a:cs typeface="Arial" pitchFamily="34" charset="0"/>
                <a:sym typeface="Wingdings" pitchFamily="2" charset="2"/>
              </a:rPr>
              <a:t>THANK  YOU</a:t>
            </a:r>
            <a:endParaRPr kumimoji="0" lang="en-US" sz="6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12844"/>
            <a:ext cx="7128792" cy="5016758"/>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goal of primary survey is to identify and treat conditions that constitute an immediate threat to life.</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ATLS provides a structured approach to the trauma patient with standard Algorithms of care.</a:t>
            </a:r>
          </a:p>
          <a:p>
            <a:pPr lvl="0" algn="l" rtl="0" eaLnBrk="0" fontAlgn="base" hangingPunct="0">
              <a:spcBef>
                <a:spcPct val="0"/>
              </a:spcBef>
              <a:spcAft>
                <a:spcPct val="0"/>
              </a:spcAft>
              <a:tabLst>
                <a:tab pos="742950" algn="l"/>
              </a:tabLst>
            </a:pPr>
            <a:r>
              <a:rPr lang="en-US" sz="2000" dirty="0" smtClean="0">
                <a:latin typeface="Arial" pitchFamily="34" charset="0"/>
                <a:ea typeface="Times New Roman" pitchFamily="18" charset="0"/>
                <a:cs typeface="Arial" pitchFamily="34" charset="0"/>
              </a:rPr>
              <a:t> </a:t>
            </a: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It emphasizes the “golden hour” concept that timely prioritized interventions are necessary to prevent death.</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ATLS Course refers to the primary survey as assessment of the “ABC” (</a:t>
            </a:r>
            <a:r>
              <a:rPr lang="en-US" sz="2000" dirty="0" smtClean="0">
                <a:latin typeface="Elephant" pitchFamily="18" charset="0"/>
                <a:ea typeface="Times New Roman" pitchFamily="18" charset="0"/>
                <a:cs typeface="Arial" pitchFamily="34" charset="0"/>
              </a:rPr>
              <a:t>A</a:t>
            </a:r>
            <a:r>
              <a:rPr lang="en-US" sz="2000" dirty="0" smtClean="0">
                <a:latin typeface="Arial" pitchFamily="34" charset="0"/>
                <a:ea typeface="Times New Roman" pitchFamily="18" charset="0"/>
                <a:cs typeface="Arial" pitchFamily="34" charset="0"/>
              </a:rPr>
              <a:t>irway with cervical spine protection, </a:t>
            </a:r>
            <a:r>
              <a:rPr lang="en-US" sz="2000" dirty="0" smtClean="0">
                <a:latin typeface="Elephant" pitchFamily="18" charset="0"/>
                <a:ea typeface="Times New Roman" pitchFamily="18" charset="0"/>
                <a:cs typeface="Arial" pitchFamily="34" charset="0"/>
              </a:rPr>
              <a:t>B</a:t>
            </a:r>
            <a:r>
              <a:rPr lang="en-US" sz="2000" dirty="0" smtClean="0">
                <a:latin typeface="Arial" pitchFamily="34" charset="0"/>
                <a:ea typeface="Times New Roman" pitchFamily="18" charset="0"/>
                <a:cs typeface="Arial" pitchFamily="34" charset="0"/>
              </a:rPr>
              <a:t>reathing and </a:t>
            </a:r>
            <a:r>
              <a:rPr lang="en-US" sz="2000" dirty="0" smtClean="0">
                <a:latin typeface="Elephant" pitchFamily="18" charset="0"/>
                <a:ea typeface="Times New Roman" pitchFamily="18" charset="0"/>
                <a:cs typeface="Arial" pitchFamily="34" charset="0"/>
              </a:rPr>
              <a:t>C</a:t>
            </a:r>
            <a:r>
              <a:rPr lang="en-US" sz="2000" dirty="0" smtClean="0">
                <a:latin typeface="Arial" pitchFamily="34" charset="0"/>
                <a:ea typeface="Times New Roman" pitchFamily="18" charset="0"/>
                <a:cs typeface="Arial" pitchFamily="34" charset="0"/>
              </a:rPr>
              <a:t>irculation).</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Although the concepts within primary survey are presented in a sequential fashion in reality they often proceed simultaneously.</a:t>
            </a: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7455" y="1776383"/>
            <a:ext cx="81490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A</a:t>
            </a: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Airway Management with cervical spine protection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052736"/>
            <a:ext cx="7848872" cy="1938992"/>
          </a:xfrm>
          <a:prstGeom prst="rect">
            <a:avLst/>
          </a:prstGeom>
        </p:spPr>
        <p:txBody>
          <a:bodyPr wrap="square">
            <a:spAutoFit/>
          </a:bodyPr>
          <a:lstStyle/>
          <a:p>
            <a:pPr algn="l"/>
            <a:r>
              <a:rPr lang="en-US" sz="2400" dirty="0" smtClean="0"/>
              <a:t> 	</a:t>
            </a:r>
          </a:p>
          <a:p>
            <a:pPr algn="l"/>
            <a:endParaRPr lang="en-US" sz="2400" dirty="0" smtClean="0"/>
          </a:p>
          <a:p>
            <a:pPr algn="l"/>
            <a:r>
              <a:rPr lang="en-US" sz="2400" dirty="0" smtClean="0"/>
              <a:t>a ) Conscious patient who do not  show </a:t>
            </a:r>
            <a:r>
              <a:rPr lang="en-US" sz="2400" dirty="0" err="1" smtClean="0"/>
              <a:t>tachypnea</a:t>
            </a:r>
            <a:r>
              <a:rPr lang="en-US" sz="2400" dirty="0" smtClean="0"/>
              <a:t> and have 	</a:t>
            </a:r>
            <a:r>
              <a:rPr lang="ar-SA" sz="2400" dirty="0" smtClean="0"/>
              <a:t>    </a:t>
            </a:r>
            <a:r>
              <a:rPr lang="en-US" sz="2400" dirty="0" smtClean="0"/>
              <a:t>      normal       voice do not require early attention         to the airway.</a:t>
            </a:r>
            <a:endParaRPr lang="ar-S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3528" y="1205751"/>
            <a:ext cx="75963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t>
            </a:r>
            <a:r>
              <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penetrating neck injuries and an expanding 	hematoma, evidence of chemical or thermal injuries to the 	mouth,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nares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hypopharynx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extensive subcutaneous air 	in the neck, complex maxillofacial trauma or airway 	bleeding, in these cases </a:t>
            </a:r>
            <a:r>
              <a:rPr kumimoji="0" lang="en-US" sz="2000" b="0"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elective intubation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be 	performed.  These patients may initially have a satisfactory 	airway but they may become obstructed if soft tissue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swelling,hematoma</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formation, or edema progress.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925338"/>
            <a:ext cx="8207896" cy="39941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Establishment of a definitive airway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i.e.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patients with apnea, inability to protect the airway due to altered mental status, impending airway compromise due to inhalation injury, hematoma, facial bleeding, soft tissue swelling or aspiration, and inability to maintain oxygenation.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Altered mental status is</a:t>
            </a:r>
            <a:r>
              <a:rPr kumimoji="0" lang="en-US"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most</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common indication for intubation</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252</TotalTime>
  <Words>1170</Words>
  <Application>Microsoft Office PowerPoint</Application>
  <PresentationFormat>عرض على الشاشة (3:4)‏</PresentationFormat>
  <Paragraphs>285</Paragraphs>
  <Slides>44</Slides>
  <Notes>0</Notes>
  <HiddenSlides>0</HiddenSlides>
  <MMClips>0</MMClips>
  <ScaleCrop>false</ScaleCrop>
  <HeadingPairs>
    <vt:vector size="4" baseType="variant">
      <vt:variant>
        <vt:lpstr>سمة</vt:lpstr>
      </vt:variant>
      <vt:variant>
        <vt:i4>1</vt:i4>
      </vt:variant>
      <vt:variant>
        <vt:lpstr>عناوين الشرائح</vt:lpstr>
      </vt:variant>
      <vt:variant>
        <vt:i4>44</vt:i4>
      </vt:variant>
    </vt:vector>
  </HeadingPairs>
  <TitlesOfParts>
    <vt:vector size="45" baseType="lpstr">
      <vt:lpstr>ألوان متوسطة</vt:lpstr>
      <vt:lpstr> </vt:lpstr>
      <vt:lpstr>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windows7 toshiba</dc:creator>
  <cp:lastModifiedBy>ABS</cp:lastModifiedBy>
  <cp:revision>102</cp:revision>
  <dcterms:created xsi:type="dcterms:W3CDTF">2010-12-16T07:00:48Z</dcterms:created>
  <dcterms:modified xsi:type="dcterms:W3CDTF">2014-03-29T15:43:07Z</dcterms:modified>
</cp:coreProperties>
</file>