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5" r:id="rId9"/>
    <p:sldId id="258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2A5FF-62FF-284F-A977-02745EA64015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0D88-CC2A-AA45-B595-B04FC852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FBD90F-E21E-9E41-9DC5-5B8A6CD3967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65887-AADA-C647-BA4B-A7AEA3081BE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010650-AC97-B946-9A6B-34D90184C08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1EF3F9-C31C-8742-BC98-271F475BEE3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8A5D2B-39E0-C84B-A6AB-ECF96C0320E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22E15-0E65-D54B-BD30-1D987C5AD6B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B0D88-CC2A-AA45-B595-B04FC8528C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4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2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2116-4564-3B45-B987-51979952D0D9}" type="datetimeFigureOut">
              <a:rPr lang="en-US" smtClean="0"/>
              <a:t>2014-04-07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1384-ECF2-8247-AFF3-3C0CBFDA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338" y="250439"/>
            <a:ext cx="7885861" cy="11090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Complications </a:t>
            </a:r>
            <a:r>
              <a:rPr lang="en-US" b="1" dirty="0"/>
              <a:t>of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338" y="3886199"/>
            <a:ext cx="4668135" cy="278620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Dr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Awad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Alqahtani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MD,MSc,FRCSC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(Surgery)FRCSC(Oncology),FICS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Laparoscopic Bariatric Surgeon and Surgical Oncologist</a:t>
            </a:r>
            <a:endParaRPr lang="en-US" dirty="0"/>
          </a:p>
        </p:txBody>
      </p:sp>
      <p:pic>
        <p:nvPicPr>
          <p:cNvPr id="4" name="Picture 5" descr="Sur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714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9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to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/>
              <a:t>Immediate 0-24 Hrs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Anesthesia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Bleeding</a:t>
            </a:r>
          </a:p>
          <a:p>
            <a:r>
              <a:rPr lang="en-US" dirty="0" smtClean="0"/>
              <a:t>Shock, Renal failure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Intermediate </a:t>
            </a:r>
            <a:r>
              <a:rPr lang="en-US" dirty="0"/>
              <a:t>1-30 days [</a:t>
            </a:r>
            <a:r>
              <a:rPr lang="en-US" dirty="0" err="1"/>
              <a:t>avr</a:t>
            </a:r>
            <a:r>
              <a:rPr lang="en-US" dirty="0"/>
              <a:t>. 7 day] (LOS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Organ</a:t>
            </a:r>
          </a:p>
          <a:p>
            <a:r>
              <a:rPr lang="en-US" dirty="0" smtClean="0"/>
              <a:t>Systems</a:t>
            </a:r>
          </a:p>
          <a:p>
            <a:r>
              <a:rPr lang="en-US" dirty="0" smtClean="0"/>
              <a:t>Other Systems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Late &gt; 30 Days, after D/C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5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204"/>
            <a:ext cx="8229600" cy="1323749"/>
          </a:xfrm>
        </p:spPr>
        <p:txBody>
          <a:bodyPr>
            <a:noAutofit/>
          </a:bodyPr>
          <a:lstStyle/>
          <a:p>
            <a:r>
              <a:rPr lang="en-US" b="1" baseline="-25000" dirty="0" smtClean="0">
                <a:solidFill>
                  <a:srgbClr val="000000"/>
                </a:solidFill>
                <a:latin typeface="Bangle" charset="0"/>
              </a:rPr>
              <a:t>Complications of surgery may broadly be classified as those</a:t>
            </a:r>
            <a:br>
              <a:rPr lang="en-US" b="1" baseline="-25000" dirty="0" smtClean="0">
                <a:solidFill>
                  <a:srgbClr val="000000"/>
                </a:solidFill>
                <a:latin typeface="Bangle" charset="0"/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166"/>
            <a:ext cx="8229600" cy="3585997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b="1" baseline="-25000" dirty="0" smtClean="0">
                <a:latin typeface="Book Antiqua" charset="0"/>
              </a:rPr>
              <a:t> Due to Anesthesia</a:t>
            </a:r>
          </a:p>
          <a:p>
            <a:pPr>
              <a:buFont typeface="Wingdings" charset="2"/>
              <a:buChar char="q"/>
            </a:pPr>
            <a:endParaRPr lang="en-US" sz="700" b="1" baseline="-25000" dirty="0" smtClean="0">
              <a:latin typeface="Book Antiqua" charset="0"/>
            </a:endParaRPr>
          </a:p>
          <a:p>
            <a:pPr>
              <a:buFont typeface="Wingdings" charset="2"/>
              <a:buChar char="q"/>
            </a:pPr>
            <a:r>
              <a:rPr lang="en-US" b="1" baseline="-25000" dirty="0" smtClean="0">
                <a:latin typeface="Book Antiqua" charset="0"/>
              </a:rPr>
              <a:t> Due to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5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39826" y="590320"/>
            <a:ext cx="8289824" cy="1792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5"/>
              </a:avLst>
            </a:prstTxWarp>
          </a:bodyPr>
          <a:lstStyle/>
          <a:p>
            <a:r>
              <a:rPr lang="en-US" sz="3600" b="1" baseline="-25000" dirty="0" smtClean="0">
                <a:latin typeface="Book Antiqua" charset="0"/>
              </a:rPr>
              <a:t>Due to Anesthesia</a:t>
            </a:r>
            <a:endParaRPr lang="en-US" sz="3600" b="1" baseline="-25000" dirty="0" smtClean="0">
              <a:latin typeface="Book Antiqua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1403350" y="2492375"/>
            <a:ext cx="6985000" cy="3375025"/>
          </a:xfrm>
          <a:noFill/>
          <a:ln/>
          <a:effectLst>
            <a:outerShdw blurRad="63500" dist="17961" dir="2700000" algn="ctr" rotWithShape="0">
              <a:srgbClr val="FF00FF">
                <a:alpha val="74998"/>
              </a:srgbClr>
            </a:outerShdw>
          </a:effectLst>
        </p:spPr>
        <p:txBody>
          <a:bodyPr/>
          <a:lstStyle/>
          <a:p>
            <a:pPr algn="just">
              <a:buFont typeface="Wingdings" charset="0"/>
              <a:buNone/>
            </a:pPr>
            <a:r>
              <a:rPr lang="en-US" sz="1400" b="1" dirty="0">
                <a:solidFill>
                  <a:srgbClr val="FFFF99"/>
                </a:solidFill>
                <a:latin typeface="Book Antiqua" charset="0"/>
              </a:rPr>
              <a:t>	</a:t>
            </a:r>
          </a:p>
          <a:p>
            <a:pPr algn="just">
              <a:buFont typeface="Wingdings" charset="0"/>
              <a:buNone/>
            </a:pPr>
            <a:r>
              <a:rPr lang="en-US" sz="3400" b="1" dirty="0">
                <a:solidFill>
                  <a:srgbClr val="FFFF99"/>
                </a:solidFill>
                <a:latin typeface="Book Antiqua" charset="0"/>
              </a:rPr>
              <a:t>	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ngle" charset="0"/>
              </a:rPr>
              <a:t>.</a:t>
            </a:r>
            <a:r>
              <a:rPr lang="en-US" b="1" dirty="0">
                <a:solidFill>
                  <a:srgbClr val="FFFF00"/>
                </a:solidFill>
                <a:latin typeface="Bangle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ngle" charset="0"/>
              </a:rPr>
              <a:t>The anesthetic complications depend upon the mode (General, Regional &amp; Local) and types of anesthetic (the anesthetic agent toxicity).</a:t>
            </a:r>
          </a:p>
          <a:p>
            <a:pPr algn="just">
              <a:buFont typeface="Wingdings" charset="0"/>
              <a:buNone/>
            </a:pPr>
            <a:endParaRPr lang="en-US" sz="800" b="1" dirty="0">
              <a:solidFill>
                <a:srgbClr val="FFFF00"/>
              </a:solidFill>
              <a:latin typeface="Book Antiqua" charset="0"/>
            </a:endParaRPr>
          </a:p>
          <a:p>
            <a:pPr algn="just">
              <a:buFont typeface="Wingdings" charset="0"/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angle" charset="0"/>
            </a:endParaRPr>
          </a:p>
          <a:p>
            <a:pPr algn="just">
              <a:buFont typeface="Wingdings" charset="0"/>
              <a:buNone/>
            </a:pPr>
            <a:endParaRPr lang="en-US" sz="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8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1547813" y="1557338"/>
            <a:ext cx="7086600" cy="609600"/>
          </a:xfrm>
          <a:gradFill rotWithShape="1">
            <a:gsLst>
              <a:gs pos="0">
                <a:srgbClr val="66FFFF"/>
              </a:gs>
              <a:gs pos="50000">
                <a:schemeClr val="accent1"/>
              </a:gs>
              <a:gs pos="100000">
                <a:srgbClr val="66FFFF"/>
              </a:gs>
            </a:gsLst>
            <a:lin ang="5400000" scaled="1"/>
          </a:gradFill>
          <a:ln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Specific (Procedure Related):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1547813" y="2060575"/>
            <a:ext cx="7010400" cy="4419600"/>
          </a:xfrm>
          <a:noFill/>
          <a:ln/>
          <a:effectLst>
            <a:outerShdw blurRad="63500" dist="17961" dir="8100000" algn="ctr" rotWithShape="0">
              <a:srgbClr val="FF00FF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algn="just">
              <a:buClr>
                <a:srgbClr val="FF99FF"/>
              </a:buClr>
            </a:pPr>
            <a:endParaRPr lang="en-US" sz="1200" b="1" u="sng" dirty="0">
              <a:solidFill>
                <a:srgbClr val="FFFF99"/>
              </a:solidFill>
              <a:latin typeface="Book Antiqua" charset="0"/>
            </a:endParaRPr>
          </a:p>
          <a:p>
            <a:pPr algn="just">
              <a:buClr>
                <a:srgbClr val="66FFFF"/>
              </a:buClr>
            </a:pPr>
            <a:r>
              <a:rPr lang="en-US" sz="3000" b="1" u="sng" dirty="0">
                <a:solidFill>
                  <a:srgbClr val="000000"/>
                </a:solidFill>
                <a:latin typeface="Book Antiqua" charset="0"/>
              </a:rPr>
              <a:t>Perioperative</a:t>
            </a: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 algn="just">
              <a:buClr>
                <a:srgbClr val="66FFFF"/>
              </a:buClr>
              <a:buFont typeface="Wingdings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   </a:t>
            </a:r>
            <a:r>
              <a:rPr lang="en-US" sz="3000" b="1" dirty="0" err="1">
                <a:solidFill>
                  <a:srgbClr val="000000"/>
                </a:solidFill>
                <a:latin typeface="Book Antiqua" charset="0"/>
              </a:rPr>
              <a:t>Haemorrhage</a:t>
            </a: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, organ damage, electro-cautery related etc…</a:t>
            </a:r>
          </a:p>
          <a:p>
            <a:pPr algn="just">
              <a:buClr>
                <a:srgbClr val="66FFFF"/>
              </a:buClr>
              <a:buFont typeface="Wingdings" charset="0"/>
              <a:buNone/>
            </a:pPr>
            <a:endParaRPr lang="en-US" sz="1000" b="1" u="sng" dirty="0">
              <a:solidFill>
                <a:srgbClr val="000000"/>
              </a:solidFill>
              <a:latin typeface="Book Antiqua" charset="0"/>
            </a:endParaRPr>
          </a:p>
          <a:p>
            <a:pPr algn="just">
              <a:buClr>
                <a:srgbClr val="66FFFF"/>
              </a:buClr>
            </a:pPr>
            <a:r>
              <a:rPr lang="en-US" sz="3000" b="1" u="sng" dirty="0">
                <a:solidFill>
                  <a:srgbClr val="000000"/>
                </a:solidFill>
                <a:latin typeface="Book Antiqua" charset="0"/>
              </a:rPr>
              <a:t>Postoperative complications</a:t>
            </a: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 which may be considered under 2 headings:  </a:t>
            </a:r>
          </a:p>
          <a:p>
            <a:pPr algn="just">
              <a:buClr>
                <a:srgbClr val="66FFFF"/>
              </a:buClr>
              <a:buFont typeface="Wingdings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     I.   Immediate OR early</a:t>
            </a:r>
          </a:p>
          <a:p>
            <a:pPr algn="just">
              <a:buClr>
                <a:srgbClr val="66FFFF"/>
              </a:buClr>
              <a:buFont typeface="Wingdings" charset="0"/>
              <a:buNone/>
            </a:pP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     II.  Late 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761087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FF99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rgbClr val="00FFFF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COMPLICATIONS OF SURGERY:</a:t>
            </a:r>
          </a:p>
        </p:txBody>
      </p:sp>
    </p:spTree>
    <p:extLst>
      <p:ext uri="{BB962C8B-B14F-4D97-AF65-F5344CB8AC3E}">
        <p14:creationId xmlns:p14="http://schemas.microsoft.com/office/powerpoint/2010/main" val="360922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3" grpId="0" build="p" animBg="1"/>
      <p:bldP spid="276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411368" y="573824"/>
            <a:ext cx="763714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63500" dir="2212194" algn="ctr" rotWithShape="0">
                    <a:srgbClr val="00FFFF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IMMEDIATE OR EARLY</a:t>
            </a:r>
          </a:p>
          <a:p>
            <a:pPr algn="ctr"/>
            <a:r>
              <a:rPr lang="en-US" sz="2800" b="1" kern="10" dirty="0"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63500" dir="2212194" algn="ctr" rotWithShape="0">
                    <a:srgbClr val="00FFFF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POSTOPERATIVE COMPLICATIONS: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7543800" cy="4572000"/>
          </a:xfrm>
          <a:noFill/>
          <a:ln/>
          <a:effectLst>
            <a:outerShdw blurRad="63500" dist="12700" dir="5400000" algn="ctr" rotWithShape="0">
              <a:srgbClr val="FF00FF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3000" b="1" u="sng" dirty="0">
                <a:solidFill>
                  <a:srgbClr val="000000"/>
                </a:solidFill>
                <a:latin typeface="Book Antiqua" charset="0"/>
              </a:rPr>
              <a:t>Respiratory</a:t>
            </a: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Collapse, consolidation, aspiration etc.</a:t>
            </a:r>
            <a:r>
              <a:rPr lang="en-US" sz="34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endParaRPr lang="en-US" sz="900" b="1" dirty="0">
              <a:solidFill>
                <a:srgbClr val="000000"/>
              </a:solidFill>
              <a:latin typeface="Book Antiqua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3000" b="1" u="sng" dirty="0">
                <a:solidFill>
                  <a:srgbClr val="000000"/>
                </a:solidFill>
                <a:latin typeface="Book Antiqua" charset="0"/>
              </a:rPr>
              <a:t>Cardiovascular</a:t>
            </a:r>
            <a:r>
              <a:rPr lang="en-US" sz="30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Haemorrhage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(Primary, Reactionary,  	Secondary)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Shock (Hypovolemic, septic, 	cardiogenic, neurogenic)  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Myocardial infarction  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Deep venous thrombosis</a:t>
            </a:r>
          </a:p>
        </p:txBody>
      </p:sp>
    </p:spTree>
    <p:extLst>
      <p:ext uri="{BB962C8B-B14F-4D97-AF65-F5344CB8AC3E}">
        <p14:creationId xmlns:p14="http://schemas.microsoft.com/office/powerpoint/2010/main" val="50221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685800"/>
            <a:ext cx="7543800" cy="5715000"/>
          </a:xfrm>
          <a:noFill/>
          <a:ln/>
          <a:effectLst>
            <a:outerShdw blurRad="63500" dist="17961" dir="2700000" algn="ctr" rotWithShape="0">
              <a:srgbClr val="FF00FF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charset="0"/>
              <a:buNone/>
            </a:pPr>
            <a:endParaRPr lang="en-US" sz="1200" b="1" dirty="0">
              <a:solidFill>
                <a:srgbClr val="FFFF99"/>
              </a:solidFill>
              <a:latin typeface="Book Antiqua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900" b="1" dirty="0">
                <a:solidFill>
                  <a:srgbClr val="000000"/>
                </a:solidFill>
                <a:latin typeface="Book Antiqua" charset="0"/>
              </a:rPr>
              <a:t>Thromboembolic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endParaRPr lang="en-US" sz="900" b="1" dirty="0">
              <a:solidFill>
                <a:srgbClr val="000000"/>
              </a:solidFill>
              <a:latin typeface="Book Antiqua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900" b="1" u="sng" dirty="0">
                <a:solidFill>
                  <a:srgbClr val="000000"/>
                </a:solidFill>
                <a:latin typeface="Book Antiqua" charset="0"/>
              </a:rPr>
              <a:t>Septic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Wound, abscess collections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endParaRPr lang="en-US" sz="900" b="1" dirty="0">
              <a:solidFill>
                <a:srgbClr val="000000"/>
              </a:solidFill>
              <a:latin typeface="Book Antiqua" charset="0"/>
              <a:sym typeface="Wingdings 3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900" b="1" u="sng" dirty="0">
                <a:solidFill>
                  <a:srgbClr val="000000"/>
                </a:solidFill>
                <a:latin typeface="Book Antiqua" charset="0"/>
              </a:rPr>
              <a:t>Gastrointestinal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Intestinal obstruction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  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Anastomotic leakage, </a:t>
            </a:r>
            <a:r>
              <a:rPr lang="en-US" sz="29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intraabdominal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	abscess formation, </a:t>
            </a:r>
            <a:r>
              <a:rPr lang="en-US" sz="29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enterocutaneous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	fistulae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endParaRPr lang="en-US" sz="900" b="1" dirty="0">
              <a:solidFill>
                <a:srgbClr val="000000"/>
              </a:solidFill>
              <a:latin typeface="Book Antiqua" charset="0"/>
              <a:sym typeface="Wingdings 3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900" b="1" u="sng" dirty="0">
                <a:solidFill>
                  <a:srgbClr val="000000"/>
                </a:solidFill>
                <a:latin typeface="Book Antiqua" charset="0"/>
              </a:rPr>
              <a:t>Wound complications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   </a:t>
            </a:r>
            <a:r>
              <a:rPr lang="en-US" sz="23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9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Infections, dehiscence, etc.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549275"/>
            <a:ext cx="7543800" cy="5975350"/>
          </a:xfrm>
          <a:noFill/>
          <a:ln/>
          <a:effectLst>
            <a:outerShdw blurRad="63500" dist="12700" dir="5400000" algn="ctr" rotWithShape="0">
              <a:srgbClr val="FF00FF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800" b="1" u="sng" dirty="0">
                <a:solidFill>
                  <a:srgbClr val="000000"/>
                </a:solidFill>
                <a:latin typeface="Book Antiqua" charset="0"/>
              </a:rPr>
              <a:t>Renal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Oliguria, acute renal failure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800" b="1" u="sng" dirty="0">
                <a:solidFill>
                  <a:srgbClr val="000000"/>
                </a:solidFill>
                <a:latin typeface="Book Antiqua" charset="0"/>
              </a:rPr>
              <a:t>Hepatic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Jaundice, hepatocellular dysfunction/  	insufficiency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   </a:t>
            </a:r>
            <a:endParaRPr lang="en-US" sz="2800" b="1" dirty="0">
              <a:solidFill>
                <a:srgbClr val="000000"/>
              </a:solidFill>
              <a:latin typeface="Book Antiqua" charset="0"/>
              <a:sym typeface="Wingdings 3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800" b="1" u="sng" dirty="0">
                <a:solidFill>
                  <a:srgbClr val="000000"/>
                </a:solidFill>
                <a:latin typeface="Book Antiqua" charset="0"/>
              </a:rPr>
              <a:t>Cerebral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Psychological, Neuropsychiatric 	complications (delirium, etc.)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800" b="1" u="sng" dirty="0">
                <a:solidFill>
                  <a:srgbClr val="000000"/>
                </a:solidFill>
                <a:latin typeface="Book Antiqua" charset="0"/>
              </a:rPr>
              <a:t>Drug-related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Anesthetic, antibiotics, specific medical 	disease treatment toxicity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800" b="1" u="sng" dirty="0">
                <a:solidFill>
                  <a:srgbClr val="000000"/>
                </a:solidFill>
                <a:latin typeface="Book Antiqua" charset="0"/>
              </a:rPr>
              <a:t>Nerve injuries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8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Compression, traction, cautery, severed, etc.</a:t>
            </a:r>
          </a:p>
        </p:txBody>
      </p:sp>
    </p:spTree>
    <p:extLst>
      <p:ext uri="{BB962C8B-B14F-4D97-AF65-F5344CB8AC3E}">
        <p14:creationId xmlns:p14="http://schemas.microsoft.com/office/powerpoint/2010/main" val="423719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63500" dir="2212194" algn="ctr" rotWithShape="0">
                    <a:srgbClr val="00FFFF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LATE</a:t>
            </a:r>
          </a:p>
          <a:p>
            <a:pPr algn="ctr"/>
            <a:r>
              <a:rPr lang="en-US" sz="2800" b="1" kern="10"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chemeClr val="accent1"/>
                    </a:gs>
                    <a:gs pos="100000">
                      <a:srgbClr val="FF99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63500" dir="2212194" algn="ctr" rotWithShape="0">
                    <a:srgbClr val="00FFFF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POSTOPERATIVE COMPLICATIONS: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xfrm>
            <a:off x="1295400" y="1828800"/>
            <a:ext cx="7543800" cy="4724400"/>
          </a:xfrm>
          <a:noFill/>
          <a:ln/>
          <a:effectLst>
            <a:outerShdw blurRad="63500" dist="12700" algn="ctr" rotWithShape="0">
              <a:srgbClr val="FF00FF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FF99FF"/>
              </a:buClr>
              <a:buFont typeface="Wingdings" charset="0"/>
              <a:buNone/>
            </a:pPr>
            <a:endParaRPr lang="en-US" sz="800" b="1" u="sng" dirty="0">
              <a:solidFill>
                <a:srgbClr val="FFFF99"/>
              </a:solidFill>
              <a:latin typeface="Book Antiqua" charset="0"/>
            </a:endParaRP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600" b="1" u="sng" dirty="0">
                <a:solidFill>
                  <a:srgbClr val="000000"/>
                </a:solidFill>
                <a:latin typeface="Book Antiqua" charset="0"/>
              </a:rPr>
              <a:t>Wound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Hypertrophic scar, keloid, wound sinus,    	implantation </a:t>
            </a:r>
            <a:r>
              <a:rPr lang="en-US" sz="26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dermoids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, incisional hernia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600" b="1" u="sng" dirty="0">
                <a:solidFill>
                  <a:srgbClr val="000000"/>
                </a:solidFill>
                <a:latin typeface="Book Antiqua" charset="0"/>
              </a:rPr>
              <a:t>Adhesions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Intestinal obstruction, strangulation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600" b="1" u="sng" dirty="0">
                <a:solidFill>
                  <a:srgbClr val="000000"/>
                </a:solidFill>
                <a:latin typeface="Book Antiqua" charset="0"/>
              </a:rPr>
              <a:t>Altered anatomy/Pathophysiology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Bacterial overgrowth, short gut syndrome, 	</a:t>
            </a:r>
            <a:r>
              <a:rPr lang="en-US" sz="26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postgastric</a:t>
            </a:r>
            <a:r>
              <a:rPr lang="en-US" sz="26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surgery syndromes, etc.</a:t>
            </a:r>
          </a:p>
          <a:p>
            <a:pPr algn="just">
              <a:lnSpc>
                <a:spcPct val="90000"/>
              </a:lnSpc>
              <a:buClr>
                <a:srgbClr val="66FFFF"/>
              </a:buClr>
            </a:pPr>
            <a:r>
              <a:rPr lang="en-US" sz="2500" b="1" u="sng" dirty="0">
                <a:solidFill>
                  <a:srgbClr val="000000"/>
                </a:solidFill>
                <a:latin typeface="Book Antiqua" charset="0"/>
              </a:rPr>
              <a:t>Susceptibility to other diseases</a:t>
            </a:r>
            <a:r>
              <a:rPr lang="en-US" sz="2500" b="1" dirty="0">
                <a:solidFill>
                  <a:srgbClr val="000000"/>
                </a:solidFill>
                <a:latin typeface="Book Antiqua" charset="0"/>
              </a:rPr>
              <a:t>:</a:t>
            </a:r>
          </a:p>
          <a:p>
            <a:pPr>
              <a:lnSpc>
                <a:spcPct val="90000"/>
              </a:lnSpc>
              <a:buClr>
                <a:srgbClr val="66FFFF"/>
              </a:buClr>
              <a:buFont typeface="Wingdings" charset="0"/>
              <a:buNone/>
            </a:pPr>
            <a:r>
              <a:rPr lang="en-US" sz="25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    </a:t>
            </a:r>
            <a:r>
              <a:rPr lang="en-US" sz="20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</a:t>
            </a:r>
            <a:r>
              <a:rPr lang="en-US" sz="2500" b="1" dirty="0">
                <a:solidFill>
                  <a:srgbClr val="000000"/>
                </a:solidFill>
                <a:latin typeface="Book Antiqua" charset="0"/>
                <a:sym typeface="Wingdings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Malabsorption</a:t>
            </a:r>
            <a:r>
              <a:rPr lang="en-US" sz="25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, incidence of cancer, tuber-	</a:t>
            </a:r>
            <a:r>
              <a:rPr lang="en-US" sz="2500" b="1" dirty="0" err="1">
                <a:solidFill>
                  <a:srgbClr val="000000"/>
                </a:solidFill>
                <a:latin typeface="Book Antiqua" charset="0"/>
                <a:sym typeface="Wingdings 3" charset="0"/>
              </a:rPr>
              <a:t>culosis</a:t>
            </a:r>
            <a:r>
              <a:rPr lang="en-US" sz="2500" b="1" dirty="0">
                <a:solidFill>
                  <a:srgbClr val="000000"/>
                </a:solidFill>
                <a:latin typeface="Book Antiqua" charset="0"/>
                <a:sym typeface="Wingdings 3" charset="0"/>
              </a:rPr>
              <a:t>,  etc.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95288" y="119697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37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27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Pre&amp;Post</a:t>
            </a:r>
            <a:r>
              <a:rPr lang="en-US" dirty="0"/>
              <a:t> Operative Care and Surgical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 Operative evaluation :</a:t>
            </a:r>
          </a:p>
          <a:p>
            <a:r>
              <a:rPr lang="en-US" dirty="0"/>
              <a:t>History &amp; Physical Examinations</a:t>
            </a:r>
          </a:p>
          <a:p>
            <a:r>
              <a:rPr lang="en-US" dirty="0"/>
              <a:t>Investigations and Radiologic diagnostic Tools</a:t>
            </a:r>
          </a:p>
          <a:p>
            <a:r>
              <a:rPr lang="en-US" dirty="0"/>
              <a:t>Routine lab, EKG, etc.</a:t>
            </a:r>
          </a:p>
        </p:txBody>
      </p:sp>
    </p:spTree>
    <p:extLst>
      <p:ext uri="{BB962C8B-B14F-4D97-AF65-F5344CB8AC3E}">
        <p14:creationId xmlns:p14="http://schemas.microsoft.com/office/powerpoint/2010/main" val="178534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Pre-operative Preparation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Arial" charset="0"/>
              </a:rPr>
              <a:t>Testing</a:t>
            </a:r>
          </a:p>
          <a:p>
            <a:pPr lvl="1" eaLnBrk="1" hangingPunct="1"/>
            <a:r>
              <a:rPr lang="en-US" sz="2000">
                <a:latin typeface="Arial" charset="0"/>
              </a:rPr>
              <a:t>Determines ability to sustain surgical insult</a:t>
            </a:r>
          </a:p>
          <a:p>
            <a:pPr lvl="1" eaLnBrk="1" hangingPunct="1"/>
            <a:r>
              <a:rPr lang="en-US" sz="2000">
                <a:latin typeface="Arial" charset="0"/>
              </a:rPr>
              <a:t>Determines type of anesthesia delivery</a:t>
            </a:r>
          </a:p>
          <a:p>
            <a:pPr lvl="1" eaLnBrk="1" hangingPunct="1"/>
            <a:r>
              <a:rPr lang="en-US" sz="2000">
                <a:latin typeface="Arial" charset="0"/>
              </a:rPr>
              <a:t>Blood Pressure, Diabetes, EKG, Liver function, CBC, Chest X-ray, UA</a:t>
            </a:r>
          </a:p>
          <a:p>
            <a:pPr eaLnBrk="1" hangingPunct="1"/>
            <a:r>
              <a:rPr lang="en-US" sz="2000">
                <a:latin typeface="Arial" charset="0"/>
              </a:rPr>
              <a:t>Medications</a:t>
            </a:r>
          </a:p>
          <a:p>
            <a:pPr lvl="1" eaLnBrk="1" hangingPunct="1"/>
            <a:r>
              <a:rPr lang="en-US" sz="2000">
                <a:latin typeface="Arial" charset="0"/>
              </a:rPr>
              <a:t>Day before surgery, anti-inflammatory</a:t>
            </a:r>
          </a:p>
          <a:p>
            <a:pPr lvl="1" eaLnBrk="1" hangingPunct="1"/>
            <a:r>
              <a:rPr lang="en-US" sz="2000">
                <a:latin typeface="Arial" charset="0"/>
              </a:rPr>
              <a:t>Day of surgery, antibiotics</a:t>
            </a:r>
          </a:p>
          <a:p>
            <a:pPr lvl="1" eaLnBrk="1" hangingPunct="1"/>
            <a:r>
              <a:rPr lang="en-US" sz="2000">
                <a:latin typeface="Arial" charset="0"/>
              </a:rPr>
              <a:t>Post op pain meds</a:t>
            </a:r>
          </a:p>
          <a:p>
            <a:pPr lvl="1" eaLnBrk="1" hangingPunct="1"/>
            <a:r>
              <a:rPr lang="en-US" sz="2000">
                <a:latin typeface="Arial" charset="0"/>
              </a:rPr>
              <a:t>Smoking cessation? </a:t>
            </a:r>
          </a:p>
          <a:p>
            <a:pPr eaLnBrk="1" hangingPunct="1"/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0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>
                <a:latin typeface="Arial" charset="0"/>
              </a:rPr>
              <a:t>Patient/Procedure Confirmation</a:t>
            </a:r>
            <a:br>
              <a:rPr lang="en-US" sz="3200">
                <a:latin typeface="Arial" charset="0"/>
              </a:rPr>
            </a:br>
            <a:endParaRPr lang="en-US" sz="320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Surgical Consent</a:t>
            </a:r>
          </a:p>
          <a:p>
            <a:pPr eaLnBrk="1" hangingPunct="1"/>
            <a:r>
              <a:rPr lang="en-US">
                <a:latin typeface="Arial" charset="0"/>
              </a:rPr>
              <a:t>Pre-operative marking</a:t>
            </a:r>
          </a:p>
          <a:p>
            <a:pPr eaLnBrk="1" hangingPunct="1"/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Time Out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in the operating room</a:t>
            </a:r>
          </a:p>
        </p:txBody>
      </p:sp>
      <p:pic>
        <p:nvPicPr>
          <p:cNvPr id="9220" name="Picture 5" descr="site close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5048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5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Types of Injuries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Wrong site, wrong procedure</a:t>
            </a:r>
          </a:p>
          <a:p>
            <a:pPr eaLnBrk="1" hangingPunct="1"/>
            <a:r>
              <a:rPr lang="en-US">
                <a:latin typeface="Arial" charset="0"/>
              </a:rPr>
              <a:t>Wrong medication</a:t>
            </a:r>
          </a:p>
          <a:p>
            <a:pPr eaLnBrk="1" hangingPunct="1"/>
            <a:r>
              <a:rPr lang="en-US">
                <a:latin typeface="Arial" charset="0"/>
              </a:rPr>
              <a:t>Skin breakdown/decubiti</a:t>
            </a:r>
          </a:p>
          <a:p>
            <a:pPr eaLnBrk="1" hangingPunct="1"/>
            <a:r>
              <a:rPr lang="en-US">
                <a:latin typeface="Arial" charset="0"/>
              </a:rPr>
              <a:t>Burns</a:t>
            </a:r>
          </a:p>
          <a:p>
            <a:pPr eaLnBrk="1" hangingPunct="1"/>
            <a:r>
              <a:rPr lang="en-US">
                <a:latin typeface="Arial" charset="0"/>
              </a:rPr>
              <a:t>Nerve damage</a:t>
            </a:r>
          </a:p>
          <a:p>
            <a:pPr eaLnBrk="1" hangingPunct="1"/>
            <a:r>
              <a:rPr lang="en-US">
                <a:latin typeface="Arial" charset="0"/>
              </a:rPr>
              <a:t>Ischemia </a:t>
            </a:r>
          </a:p>
          <a:p>
            <a:pPr eaLnBrk="1" hangingPunct="1"/>
            <a:r>
              <a:rPr lang="en-US">
                <a:latin typeface="Arial" charset="0"/>
              </a:rPr>
              <a:t>Eyesight</a:t>
            </a:r>
          </a:p>
        </p:txBody>
      </p:sp>
    </p:spTree>
    <p:extLst>
      <p:ext uri="{BB962C8B-B14F-4D97-AF65-F5344CB8AC3E}">
        <p14:creationId xmlns:p14="http://schemas.microsoft.com/office/powerpoint/2010/main" val="225287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>
                <a:latin typeface="Arial" charset="0"/>
              </a:rPr>
              <a:t>Anesthesia Choices</a:t>
            </a:r>
            <a:br>
              <a:rPr lang="en-US" sz="3200">
                <a:latin typeface="Arial" charset="0"/>
              </a:rPr>
            </a:br>
            <a:endParaRPr lang="en-US" sz="320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Arial" charset="0"/>
              </a:rPr>
              <a:t>Goals of anesthesia</a:t>
            </a:r>
          </a:p>
          <a:p>
            <a:pPr lvl="2" eaLnBrk="1" hangingPunct="1"/>
            <a:r>
              <a:rPr lang="en-US">
                <a:latin typeface="Arial" charset="0"/>
              </a:rPr>
              <a:t>Exposure, Relaxation</a:t>
            </a:r>
          </a:p>
          <a:p>
            <a:pPr lvl="2" eaLnBrk="1" hangingPunct="1"/>
            <a:r>
              <a:rPr lang="en-US">
                <a:latin typeface="Arial" charset="0"/>
              </a:rPr>
              <a:t>Keep patient alive</a:t>
            </a:r>
          </a:p>
          <a:p>
            <a:pPr lvl="2" eaLnBrk="1" hangingPunct="1"/>
            <a:r>
              <a:rPr lang="en-US">
                <a:latin typeface="Arial" charset="0"/>
              </a:rPr>
              <a:t>Pain free, unaware, stable</a:t>
            </a:r>
          </a:p>
          <a:p>
            <a:pPr lvl="1" eaLnBrk="1" hangingPunct="1"/>
            <a:r>
              <a:rPr lang="en-US">
                <a:latin typeface="Arial" charset="0"/>
              </a:rPr>
              <a:t>Local Anesthesia</a:t>
            </a:r>
          </a:p>
          <a:p>
            <a:pPr lvl="1" eaLnBrk="1" hangingPunct="1"/>
            <a:r>
              <a:rPr lang="en-US">
                <a:latin typeface="Arial" charset="0"/>
              </a:rPr>
              <a:t>Regional Anesthesia</a:t>
            </a:r>
          </a:p>
          <a:p>
            <a:pPr lvl="1" eaLnBrk="1" hangingPunct="1"/>
            <a:r>
              <a:rPr lang="en-US">
                <a:latin typeface="Arial" charset="0"/>
              </a:rPr>
              <a:t>Conscious Sedation</a:t>
            </a:r>
          </a:p>
          <a:p>
            <a:pPr lvl="1" eaLnBrk="1" hangingPunct="1"/>
            <a:r>
              <a:rPr lang="en-US">
                <a:latin typeface="Arial" charset="0"/>
              </a:rPr>
              <a:t>General Anesthesia</a:t>
            </a:r>
          </a:p>
          <a:p>
            <a:pPr lvl="2" eaLnBrk="1" hangingPunct="1"/>
            <a:r>
              <a:rPr lang="en-US">
                <a:latin typeface="Arial" charset="0"/>
              </a:rPr>
              <a:t>LMA vs. Intubation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0244" name="Picture 4" descr="Anesth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1242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49900" y="6553200"/>
            <a:ext cx="359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Many photos courtesy of John DiPaola, MD</a:t>
            </a:r>
          </a:p>
        </p:txBody>
      </p:sp>
    </p:spTree>
    <p:extLst>
      <p:ext uri="{BB962C8B-B14F-4D97-AF65-F5344CB8AC3E}">
        <p14:creationId xmlns:p14="http://schemas.microsoft.com/office/powerpoint/2010/main" val="327687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Surgical Positioning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Goals </a:t>
            </a:r>
          </a:p>
          <a:p>
            <a:pPr lvl="1" eaLnBrk="1" hangingPunct="1"/>
            <a:r>
              <a:rPr lang="en-US">
                <a:latin typeface="Arial" charset="0"/>
              </a:rPr>
              <a:t>Exposure for surgeon</a:t>
            </a:r>
          </a:p>
          <a:p>
            <a:pPr lvl="1" eaLnBrk="1" hangingPunct="1"/>
            <a:r>
              <a:rPr lang="en-US">
                <a:latin typeface="Arial" charset="0"/>
              </a:rPr>
              <a:t>Immobilize patient</a:t>
            </a:r>
          </a:p>
          <a:p>
            <a:pPr lvl="1" eaLnBrk="1" hangingPunct="1"/>
            <a:r>
              <a:rPr lang="en-US">
                <a:latin typeface="Arial" charset="0"/>
              </a:rPr>
              <a:t>Injury prevention</a:t>
            </a:r>
          </a:p>
          <a:p>
            <a:pPr lvl="2" eaLnBrk="1" hangingPunct="1"/>
            <a:r>
              <a:rPr lang="en-US">
                <a:latin typeface="Arial" charset="0"/>
              </a:rPr>
              <a:t>Maintain circulation</a:t>
            </a:r>
          </a:p>
          <a:p>
            <a:pPr lvl="2" eaLnBrk="1" hangingPunct="1"/>
            <a:r>
              <a:rPr lang="en-US">
                <a:latin typeface="Arial" charset="0"/>
              </a:rPr>
              <a:t>Maintain anatomic alignment</a:t>
            </a:r>
          </a:p>
          <a:p>
            <a:pPr lvl="2" eaLnBrk="1" hangingPunct="1"/>
            <a:r>
              <a:rPr lang="en-US">
                <a:latin typeface="Arial" charset="0"/>
              </a:rPr>
              <a:t>Prevent pressure points</a:t>
            </a:r>
          </a:p>
        </p:txBody>
      </p:sp>
    </p:spTree>
    <p:extLst>
      <p:ext uri="{BB962C8B-B14F-4D97-AF65-F5344CB8AC3E}">
        <p14:creationId xmlns:p14="http://schemas.microsoft.com/office/powerpoint/2010/main" val="10756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Surgical Positioning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Considerations</a:t>
            </a:r>
          </a:p>
          <a:p>
            <a:pPr lvl="1" eaLnBrk="1" hangingPunct="1"/>
            <a:r>
              <a:rPr lang="en-US">
                <a:latin typeface="Arial" charset="0"/>
              </a:rPr>
              <a:t>No movement for minutes to hours</a:t>
            </a:r>
          </a:p>
          <a:p>
            <a:pPr lvl="1" eaLnBrk="1" hangingPunct="1"/>
            <a:r>
              <a:rPr lang="en-US">
                <a:latin typeface="Arial" charset="0"/>
              </a:rPr>
              <a:t>No ability to identify pain</a:t>
            </a:r>
          </a:p>
          <a:p>
            <a:pPr lvl="1" eaLnBrk="1" hangingPunct="1"/>
            <a:r>
              <a:rPr lang="en-US">
                <a:latin typeface="Arial" charset="0"/>
              </a:rPr>
              <a:t>Sometimes exposure wins out over comfort</a:t>
            </a:r>
          </a:p>
          <a:p>
            <a:pPr lvl="1" eaLnBrk="1" hangingPunct="1"/>
            <a:r>
              <a:rPr lang="en-US">
                <a:latin typeface="Arial" charset="0"/>
              </a:rPr>
              <a:t>Even supine can be injurious</a:t>
            </a:r>
          </a:p>
        </p:txBody>
      </p:sp>
    </p:spTree>
    <p:extLst>
      <p:ext uri="{BB962C8B-B14F-4D97-AF65-F5344CB8AC3E}">
        <p14:creationId xmlns:p14="http://schemas.microsoft.com/office/powerpoint/2010/main" val="320365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Post Operative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Avoidable (</a:t>
            </a:r>
            <a:r>
              <a:rPr lang="en-US" dirty="0" err="1"/>
              <a:t>Preventible</a:t>
            </a:r>
            <a:r>
              <a:rPr lang="en-US" dirty="0"/>
              <a:t>, non </a:t>
            </a:r>
            <a:r>
              <a:rPr lang="en-US" dirty="0" err="1"/>
              <a:t>Preventible</a:t>
            </a:r>
            <a:r>
              <a:rPr lang="en-US" dirty="0"/>
              <a:t>)</a:t>
            </a:r>
          </a:p>
          <a:p>
            <a:r>
              <a:rPr lang="en-US" dirty="0"/>
              <a:t>- Physiological, Biochemical ; Anemia, Coagulopathy</a:t>
            </a:r>
          </a:p>
          <a:p>
            <a:r>
              <a:rPr lang="en-US" dirty="0"/>
              <a:t>- Related to timing</a:t>
            </a:r>
          </a:p>
        </p:txBody>
      </p:sp>
    </p:spTree>
    <p:extLst>
      <p:ext uri="{BB962C8B-B14F-4D97-AF65-F5344CB8AC3E}">
        <p14:creationId xmlns:p14="http://schemas.microsoft.com/office/powerpoint/2010/main" val="91129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448</Words>
  <Application>Microsoft Macintosh PowerPoint</Application>
  <PresentationFormat>On-screen Show (4:3)</PresentationFormat>
  <Paragraphs>138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General Complications of Surgery</vt:lpstr>
      <vt:lpstr>Pre&amp;Post Operative Care and Surgical Complications</vt:lpstr>
      <vt:lpstr>Pre-operative Preparation</vt:lpstr>
      <vt:lpstr>Patient/Procedure Confirmation </vt:lpstr>
      <vt:lpstr>Types of Injuries</vt:lpstr>
      <vt:lpstr>Anesthesia Choices </vt:lpstr>
      <vt:lpstr>Surgical Positioning</vt:lpstr>
      <vt:lpstr>Surgical Positioning</vt:lpstr>
      <vt:lpstr>Classification of Post Operative Complications</vt:lpstr>
      <vt:lpstr>Related to timing</vt:lpstr>
      <vt:lpstr>Complications of surgery may broadly be classified as those </vt:lpstr>
      <vt:lpstr>PowerPoint Presentation</vt:lpstr>
      <vt:lpstr>Specific (Procedure Related):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Complications of Surgery</dc:title>
  <dc:creator>Awadh</dc:creator>
  <cp:lastModifiedBy>Awadh</cp:lastModifiedBy>
  <cp:revision>5</cp:revision>
  <dcterms:created xsi:type="dcterms:W3CDTF">2014-04-07T20:05:34Z</dcterms:created>
  <dcterms:modified xsi:type="dcterms:W3CDTF">2014-04-07T20:53:15Z</dcterms:modified>
</cp:coreProperties>
</file>