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312" r:id="rId6"/>
    <p:sldId id="31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10" r:id="rId18"/>
    <p:sldId id="313" r:id="rId19"/>
    <p:sldId id="315" r:id="rId20"/>
    <p:sldId id="308" r:id="rId21"/>
    <p:sldId id="309" r:id="rId22"/>
    <p:sldId id="314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304" r:id="rId41"/>
    <p:sldId id="306" r:id="rId42"/>
    <p:sldId id="305" r:id="rId43"/>
    <p:sldId id="307" r:id="rId44"/>
    <p:sldId id="303" r:id="rId45"/>
    <p:sldId id="302" r:id="rId46"/>
    <p:sldId id="301" r:id="rId47"/>
    <p:sldId id="298" r:id="rId48"/>
    <p:sldId id="300" r:id="rId49"/>
    <p:sldId id="299" r:id="rId50"/>
    <p:sldId id="293" r:id="rId51"/>
    <p:sldId id="294" r:id="rId52"/>
    <p:sldId id="295" r:id="rId53"/>
    <p:sldId id="291" r:id="rId54"/>
    <p:sldId id="292" r:id="rId55"/>
    <p:sldId id="297" r:id="rId56"/>
    <p:sldId id="296" r:id="rId57"/>
    <p:sldId id="316" r:id="rId58"/>
    <p:sldId id="321" r:id="rId59"/>
    <p:sldId id="317" r:id="rId60"/>
    <p:sldId id="318" r:id="rId61"/>
    <p:sldId id="320" r:id="rId62"/>
    <p:sldId id="319" r:id="rId63"/>
  </p:sldIdLst>
  <p:sldSz cx="9144000" cy="6858000" type="screen4x3"/>
  <p:notesSz cx="6858000" cy="9144000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5491" autoAdjust="0"/>
    <p:restoredTop sz="86506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C826EE-0C7C-4B80-8A21-3295D6AA7EC0}" type="datetimeFigureOut">
              <a:rPr lang="en-US"/>
              <a:pPr>
                <a:defRPr/>
              </a:pPr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1CCB4A-23E5-4817-B489-30CFDA03C2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45B2BD-01B0-443E-892B-CDFBC5FF5A4F}" type="slidenum">
              <a:rPr lang="ar-SA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A2990-F5F8-481E-9CAB-B03AF1770C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49FB6-7073-4D3F-8CE9-B824241235B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E708-87D4-49AB-9F96-2205EFE972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D79E-2E86-453A-8501-13EB019025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28301-8A4D-40F4-8B77-6B49E13FA2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4E5A8-FD5C-4E64-8516-BFEEC6D3BB9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E6E5A-323D-4439-B800-3CFAB52A43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E7DA8-DBAB-4AA8-B4FE-1E3C8B94BA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47840-95FF-46B6-8094-7F718CC7B6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DA996-88C4-4B70-AF94-82F0C55B4D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2822-C2C5-4319-B2C3-435B84CEBE6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E4618-5240-40DC-8619-6646BDBEB21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0A1FD9-D4A5-4B7C-ABAA-7C08A29CC2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038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039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040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041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042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043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044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045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046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Skin and Soft Tissue Tumors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Dr. Jamaleldin Hassainan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Superficial Involuting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Strawberry nevus</a:t>
            </a:r>
          </a:p>
          <a:p>
            <a:pPr algn="l" rtl="0" eaLnBrk="1" hangingPunct="1"/>
            <a:r>
              <a:rPr lang="en-US" smtClean="0"/>
              <a:t>Nevus vasculosa</a:t>
            </a:r>
          </a:p>
          <a:p>
            <a:pPr algn="l" rtl="0" eaLnBrk="1" hangingPunct="1"/>
            <a:r>
              <a:rPr lang="en-US" smtClean="0"/>
              <a:t>Capillary heamangioma                      </a:t>
            </a:r>
            <a:r>
              <a:rPr lang="en-US" b="1" u="sng" smtClean="0"/>
              <a:t>Appearance :</a:t>
            </a:r>
          </a:p>
          <a:p>
            <a:pPr algn="l" rtl="0" eaLnBrk="1" hangingPunct="1"/>
            <a:r>
              <a:rPr lang="en-US" smtClean="0"/>
              <a:t>Sharp demarcated red</a:t>
            </a:r>
          </a:p>
          <a:p>
            <a:pPr algn="l" rtl="0" eaLnBrk="1" hangingPunct="1"/>
            <a:r>
              <a:rPr lang="en-US" smtClean="0"/>
              <a:t>Slightly raised lesion &amp; irregular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COMBINED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Strawberry</a:t>
            </a:r>
          </a:p>
          <a:p>
            <a:pPr algn="l" rtl="0" eaLnBrk="1" hangingPunct="1"/>
            <a:r>
              <a:rPr lang="en-US" smtClean="0"/>
              <a:t>Capillary &amp; Cavernous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b="1" u="sng" smtClean="0"/>
              <a:t>Appearance :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mtClean="0"/>
              <a:t>A firm bluish tumor , may extend deeply into sub cutaneous surface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Deep Involuting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Cavernous</a:t>
            </a:r>
          </a:p>
          <a:p>
            <a:pPr algn="l" rtl="0" eaLnBrk="1" hangingPunct="1"/>
            <a:r>
              <a:rPr lang="en-US" b="1" u="sng" smtClean="0"/>
              <a:t>Appearance :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mtClean="0"/>
              <a:t>	Blue tumor covered by normal skin</a:t>
            </a:r>
          </a:p>
          <a:p>
            <a:pPr algn="l" rtl="0" eaLnBrk="1" hangingPunct="1"/>
            <a:r>
              <a:rPr lang="en-US" b="1" u="sng" smtClean="0"/>
              <a:t>Treatment :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mtClean="0"/>
              <a:t>	Requires no treatment involving vital organ eg. 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 Involuting Heamangiomas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smtClean="0"/>
              <a:t>Usually present at birth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smtClean="0"/>
              <a:t>No rapid growth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smtClean="0"/>
              <a:t>Growth is proportion to growth of child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smtClean="0"/>
              <a:t>Persists into adulthood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smtClean="0"/>
              <a:t>Causes severe aesthetic problems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smtClean="0"/>
              <a:t>May cause arterio venous fistula , eventually lead to cardiac failure.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u="sng" smtClean="0"/>
              <a:t>Treatment :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	Not satisfactory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Port Wine Stain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mtClean="0"/>
              <a:t>May involve any portion of the body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/>
              <a:t>When present in face as a flat patch correlating to sensory branch of 5</a:t>
            </a:r>
            <a:r>
              <a:rPr lang="en-US" baseline="30000" smtClean="0"/>
              <a:t>th</a:t>
            </a:r>
            <a:r>
              <a:rPr lang="en-US" smtClean="0"/>
              <a:t> nerve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/>
              <a:t>Microscopic appearance :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/>
              <a:t>Thin walled capillaries distributed throughout the dermis lined by thin mature endothelial cells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/>
              <a:t>Treatment :Unsatisfactory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-   Tattooing          - Laser    -Radiotherapy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Malignant Tumors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3600" smtClean="0"/>
              <a:t>Basal cell carcinoma</a:t>
            </a:r>
          </a:p>
          <a:p>
            <a:pPr algn="l" rtl="0" eaLnBrk="1" hangingPunct="1"/>
            <a:r>
              <a:rPr lang="en-US" sz="3600" smtClean="0"/>
              <a:t>Squamous cell carcinoma</a:t>
            </a:r>
          </a:p>
          <a:p>
            <a:pPr algn="l" rtl="0" eaLnBrk="1" hangingPunct="1"/>
            <a:r>
              <a:rPr lang="en-US" sz="3600" smtClean="0"/>
              <a:t>Malignant Melanoma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mtClean="0"/>
              <a:t>Basal Cell Carcinoma   (Rodent ulcer)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Most common malignant carcinoma</a:t>
            </a:r>
          </a:p>
          <a:p>
            <a:pPr algn="l" rtl="0" eaLnBrk="1" hangingPunct="1"/>
            <a:r>
              <a:rPr lang="en-US" b="1" u="sng" smtClean="0"/>
              <a:t>Predisposing factors :</a:t>
            </a:r>
          </a:p>
          <a:p>
            <a:pPr algn="l" rtl="0" eaLnBrk="1" hangingPunct="1"/>
            <a:r>
              <a:rPr lang="en-US" smtClean="0"/>
              <a:t>Age &gt;40 yrs</a:t>
            </a:r>
          </a:p>
          <a:p>
            <a:pPr algn="l" rtl="0" eaLnBrk="1" hangingPunct="1"/>
            <a:r>
              <a:rPr lang="en-US" smtClean="0"/>
              <a:t>Ultraviolet light exposure</a:t>
            </a:r>
          </a:p>
          <a:p>
            <a:pPr algn="l" rtl="0" eaLnBrk="1" hangingPunct="1"/>
            <a:r>
              <a:rPr lang="en-US" smtClean="0"/>
              <a:t>Fair skin , blond hair &amp; blue eyes living in tropical climate i.e. westerners living in Saudi Arabia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Content Placeholder 3" descr="BCC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981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Content Placeholder 3" descr="BCC 01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981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Content Placeholder 3" descr="BCC 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981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Arise from any histological structures that make up skin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981200"/>
            <a:ext cx="3975100" cy="4114800"/>
          </a:xfrm>
        </p:spPr>
        <p:txBody>
          <a:bodyPr/>
          <a:lstStyle/>
          <a:p>
            <a:pPr algn="l" rtl="0" eaLnBrk="1" hangingPunct="1"/>
            <a:r>
              <a:rPr lang="en-US" sz="3200" smtClean="0"/>
              <a:t>Epidermis</a:t>
            </a:r>
          </a:p>
          <a:p>
            <a:pPr algn="l" rtl="0" eaLnBrk="1" hangingPunct="1"/>
            <a:r>
              <a:rPr lang="en-US" sz="3200" smtClean="0"/>
              <a:t>Connective tissue</a:t>
            </a:r>
          </a:p>
          <a:p>
            <a:pPr algn="l" rtl="0" eaLnBrk="1" hangingPunct="1"/>
            <a:r>
              <a:rPr lang="en-US" sz="3200" smtClean="0"/>
              <a:t>Glands</a:t>
            </a:r>
          </a:p>
          <a:p>
            <a:pPr algn="l" rtl="0" eaLnBrk="1" hangingPunct="1"/>
            <a:r>
              <a:rPr lang="en-US" sz="3200" smtClean="0"/>
              <a:t>Muscle</a:t>
            </a:r>
          </a:p>
          <a:p>
            <a:pPr algn="l" rtl="0" eaLnBrk="1" hangingPunct="1"/>
            <a:r>
              <a:rPr lang="en-US" sz="3200" smtClean="0"/>
              <a:t>Nerves</a:t>
            </a:r>
            <a:r>
              <a:rPr lang="en-US" sz="2400" smtClean="0"/>
              <a:t> </a:t>
            </a:r>
          </a:p>
        </p:txBody>
      </p:sp>
      <p:pic>
        <p:nvPicPr>
          <p:cNvPr id="4100" name="Picture 7" descr="j029917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2133600"/>
            <a:ext cx="1535113" cy="2593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Content Placeholder 3" descr="BCC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981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Content Placeholder 3" descr="BCC 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981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Content Placeholder 3" descr="BCC 02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981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Predisposing Factors 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Growth is slow , steady &amp; insidious. Several years may pass before patient becomes concerned.</a:t>
            </a:r>
            <a:endParaRPr lang="ar-SA" smtClean="0"/>
          </a:p>
          <a:p>
            <a:pPr algn="l" rtl="0" eaLnBrk="1" hangingPunct="1"/>
            <a:r>
              <a:rPr lang="en-US" smtClean="0"/>
              <a:t>Invade adjacent tissue , massive ulcerations .</a:t>
            </a:r>
          </a:p>
          <a:p>
            <a:pPr algn="l" rtl="0" eaLnBrk="1" hangingPunct="1"/>
            <a:r>
              <a:rPr lang="en-US" smtClean="0"/>
              <a:t>Rarely metastases &amp; death may occur by invading deeper extension into intracranial or major  blood vessels.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APPEARANCE	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Small , translucent skin elevated nodule</a:t>
            </a:r>
          </a:p>
          <a:p>
            <a:pPr algn="l" rtl="0" eaLnBrk="1" hangingPunct="1"/>
            <a:r>
              <a:rPr lang="en-US" smtClean="0"/>
              <a:t>Rolled pearly edges</a:t>
            </a:r>
          </a:p>
          <a:p>
            <a:pPr algn="l" rtl="0" eaLnBrk="1" hangingPunct="1"/>
            <a:r>
              <a:rPr lang="en-US" smtClean="0"/>
              <a:t>Telangiactic vessels occur commonly on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Sclerosing Morphia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Less common</a:t>
            </a:r>
          </a:p>
          <a:p>
            <a:pPr algn="l" rtl="0" eaLnBrk="1" hangingPunct="1"/>
            <a:r>
              <a:rPr lang="en-US" smtClean="0"/>
              <a:t>Elongated strands of basal that infiltrate the dermis .</a:t>
            </a:r>
          </a:p>
          <a:p>
            <a:pPr algn="l" rtl="0" eaLnBrk="1" hangingPunct="1"/>
            <a:r>
              <a:rPr lang="en-US" smtClean="0"/>
              <a:t>Flat &amp; whitish or waxy appearance and firm palpation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Erythromateous Basal Cell Carcinoma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420938"/>
            <a:ext cx="7010400" cy="3675062"/>
          </a:xfrm>
        </p:spPr>
        <p:txBody>
          <a:bodyPr/>
          <a:lstStyle/>
          <a:p>
            <a:pPr algn="l" rtl="0" eaLnBrk="1" hangingPunct="1"/>
            <a:r>
              <a:rPr lang="en-US" smtClean="0"/>
              <a:t>Body basal occurs most frequently on the trunks.</a:t>
            </a:r>
          </a:p>
          <a:p>
            <a:pPr algn="l" rtl="0" eaLnBrk="1" hangingPunct="1"/>
            <a:r>
              <a:rPr lang="en-US" smtClean="0"/>
              <a:t>Appears reddish plaques with atrophic center</a:t>
            </a:r>
          </a:p>
          <a:p>
            <a:pPr algn="l" rtl="0" eaLnBrk="1" hangingPunct="1"/>
            <a:r>
              <a:rPr lang="en-US" smtClean="0"/>
              <a:t>Smooth slightly raised borders.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Pigment Basal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349500"/>
            <a:ext cx="7010400" cy="3746500"/>
          </a:xfrm>
        </p:spPr>
        <p:txBody>
          <a:bodyPr/>
          <a:lstStyle/>
          <a:p>
            <a:pPr algn="l" rtl="0" eaLnBrk="1" hangingPunct="1"/>
            <a:r>
              <a:rPr lang="en-US" sz="3600" smtClean="0"/>
              <a:t>Sometimes mistaken for melanoma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549275"/>
            <a:ext cx="6337300" cy="1366838"/>
          </a:xfrm>
        </p:spPr>
        <p:txBody>
          <a:bodyPr/>
          <a:lstStyle/>
          <a:p>
            <a:pPr rtl="0" eaLnBrk="1" hangingPunct="1"/>
            <a:r>
              <a:rPr lang="en-US" smtClean="0"/>
              <a:t>	 Treatment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276475"/>
            <a:ext cx="7467600" cy="3673475"/>
          </a:xfrm>
        </p:spPr>
        <p:txBody>
          <a:bodyPr/>
          <a:lstStyle/>
          <a:p>
            <a:pPr algn="l" rtl="0" eaLnBrk="1" hangingPunct="1"/>
            <a:r>
              <a:rPr lang="en-US" smtClean="0"/>
              <a:t>Radio therapy :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mtClean="0"/>
              <a:t>    Good in treatment of structures that are difficult to reconstruct .                               Should not be used in pt. under 40 y , or in pt. who failed to respond to radiation therapy</a:t>
            </a:r>
            <a:endParaRPr lang="ar-SA" smtClean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smtClean="0"/>
              <a:t>Treatment : 4-6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333375"/>
            <a:ext cx="5545137" cy="1223963"/>
          </a:xfrm>
        </p:spPr>
        <p:txBody>
          <a:bodyPr/>
          <a:lstStyle/>
          <a:p>
            <a:pPr eaLnBrk="1" hangingPunct="1"/>
            <a:r>
              <a:rPr lang="en-US" sz="3500" smtClean="0"/>
              <a:t>				 </a:t>
            </a:r>
            <a:r>
              <a:rPr lang="en-US" sz="4000" smtClean="0"/>
              <a:t>Treatment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89138"/>
            <a:ext cx="7467600" cy="4679950"/>
          </a:xfrm>
        </p:spPr>
        <p:txBody>
          <a:bodyPr/>
          <a:lstStyle/>
          <a:p>
            <a:pPr algn="l" rtl="0" eaLnBrk="1" hangingPunct="1"/>
            <a:r>
              <a:rPr lang="en-US" b="1" u="sng" smtClean="0"/>
              <a:t>Curettage &amp; Electro desiccation :</a:t>
            </a:r>
            <a:r>
              <a:rPr lang="en-US" smtClean="0"/>
              <a:t>              Excise 2-3 mm margin</a:t>
            </a:r>
          </a:p>
          <a:p>
            <a:pPr algn="l" rtl="0" eaLnBrk="1" hangingPunct="1"/>
            <a:r>
              <a:rPr lang="en-US" b="1" u="sng" smtClean="0"/>
              <a:t>Surgical excision :</a:t>
            </a:r>
            <a:r>
              <a:rPr lang="en-US" smtClean="0"/>
              <a:t>                                    small</a:t>
            </a:r>
            <a:r>
              <a:rPr lang="ar-SA" smtClean="0"/>
              <a:t>   </a:t>
            </a:r>
            <a:r>
              <a:rPr lang="en-US" smtClean="0"/>
              <a:t>moderate size lesion                     down to subcutaneous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CLASSIFICATION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3200" smtClean="0"/>
              <a:t>Benign</a:t>
            </a:r>
          </a:p>
          <a:p>
            <a:pPr algn="l" rtl="0" eaLnBrk="1" hangingPunct="1"/>
            <a:r>
              <a:rPr lang="en-US" sz="3200" smtClean="0"/>
              <a:t>Premalignant</a:t>
            </a:r>
          </a:p>
          <a:p>
            <a:pPr algn="l" rtl="0" eaLnBrk="1" hangingPunct="1"/>
            <a:r>
              <a:rPr lang="en-US" sz="3200" smtClean="0"/>
              <a:t>Malignant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Picture Placeholder 6" descr="0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341" r="7341"/>
          <a:stretch>
            <a:fillRect/>
          </a:stretch>
        </p:blipFill>
        <p:spPr/>
      </p:pic>
      <p:sp>
        <p:nvSpPr>
          <p:cNvPr id="32772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Placeholder 8" descr="st1 0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109" r="510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19" name="Picture Placeholder 6" descr="st2 0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635" r="3635"/>
          <a:stretch>
            <a:fillRect/>
          </a:stretch>
        </p:blipFill>
        <p:spPr/>
      </p:pic>
      <p:sp>
        <p:nvSpPr>
          <p:cNvPr id="34820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3" name="Picture Placeholder 6" descr="st3 0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436" b="23436"/>
          <a:stretch>
            <a:fillRect/>
          </a:stretch>
        </p:blipFill>
        <p:spPr/>
      </p:pic>
      <p:sp>
        <p:nvSpPr>
          <p:cNvPr id="35844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Placeholder 6" descr="st6 0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38" b="1038"/>
          <a:stretch>
            <a:fillRect/>
          </a:stretch>
        </p:blipFill>
        <p:spPr/>
      </p:pic>
      <p:sp>
        <p:nvSpPr>
          <p:cNvPr id="36868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Squamous Cell Carcinoma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most cancer in dark skinned people</a:t>
            </a:r>
          </a:p>
          <a:p>
            <a:pPr algn="l" rtl="0" eaLnBrk="1" hangingPunct="1"/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most cancer in light skinned group</a:t>
            </a:r>
          </a:p>
          <a:p>
            <a:pPr algn="l" rtl="0" eaLnBrk="1" hangingPunct="1"/>
            <a:r>
              <a:rPr lang="en-US" smtClean="0"/>
              <a:t>Causative agents same as basal cell carcinoma .</a:t>
            </a:r>
          </a:p>
          <a:p>
            <a:pPr algn="l" rtl="0" eaLnBrk="1" hangingPunct="1"/>
            <a:r>
              <a:rPr lang="en-US" smtClean="0"/>
              <a:t>Most common sites are the ears , cheeks , lower lip &amp; back of the hands.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Squamous cell (cont.)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Other causative agents are chronic contact with tars hydrocarbons &amp; exposure to ionizing radiation .</a:t>
            </a:r>
          </a:p>
          <a:p>
            <a:pPr algn="l" rtl="0" eaLnBrk="1" hangingPunct="1"/>
            <a:r>
              <a:rPr lang="en-US" smtClean="0"/>
              <a:t>Also chronic ulcers , thermal burns healed with fibrosis ( Marjolins ulcer )</a:t>
            </a:r>
          </a:p>
          <a:p>
            <a:pPr algn="l" rtl="0" eaLnBrk="1" hangingPunct="1"/>
            <a:r>
              <a:rPr lang="en-US" smtClean="0"/>
              <a:t>These are aggressive tumors , does not usually metastasize , as fibrosis &amp; initial burns has already destroyed lymphatic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Presentation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Locally invasive without metastasizing from premalignant tumors eg. Bowens disease , chronic radiation dermatitis.</a:t>
            </a:r>
          </a:p>
          <a:p>
            <a:pPr algn="l" rtl="0" eaLnBrk="1" hangingPunct="1"/>
            <a:r>
              <a:rPr lang="en-US" smtClean="0"/>
              <a:t>Rapidly growing widely invasive with metastasizes especially squamous cell tumors arising from normal skin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Presentation (cont.)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mtClean="0"/>
              <a:t>Grows initially starts as a erythomatous plaque or nodule with indistinct margins.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/>
              <a:t>Surface may be : </a:t>
            </a:r>
            <a:r>
              <a:rPr lang="en-US" smtClean="0">
                <a:solidFill>
                  <a:schemeClr val="folHlink"/>
                </a:solidFill>
              </a:rPr>
              <a:t>- Flat						    - Verocous					    - Ulcerative</a:t>
            </a:r>
            <a:endParaRPr lang="ar-SA" smtClean="0">
              <a:solidFill>
                <a:schemeClr val="folHlink"/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mtClean="0"/>
              <a:t>Histopathology : Malignant epithelium cell are seen extending down into the dermis like horn pearls 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/>
              <a:t>Treatment : - </a:t>
            </a:r>
            <a:r>
              <a:rPr lang="en-US" smtClean="0">
                <a:solidFill>
                  <a:schemeClr val="folHlink"/>
                </a:solidFill>
              </a:rPr>
              <a:t>Surgery</a:t>
            </a:r>
            <a:r>
              <a:rPr lang="en-US" smtClean="0"/>
              <a:t>        </a:t>
            </a:r>
            <a:r>
              <a:rPr lang="en-US" smtClean="0">
                <a:solidFill>
                  <a:schemeClr val="folHlink"/>
                </a:solidFill>
              </a:rPr>
              <a:t>-Radiation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Benign Tumors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3600" b="1" u="sng" smtClean="0"/>
              <a:t>Heamangiomas :</a:t>
            </a:r>
            <a:endParaRPr lang="ar-SA" sz="3600" b="1" u="sng" smtClean="0"/>
          </a:p>
          <a:p>
            <a:pPr algn="l" rtl="0" eaLnBrk="1" hangingPunct="1"/>
            <a:endParaRPr lang="ar-SA" sz="3600" smtClean="0"/>
          </a:p>
          <a:p>
            <a:pPr algn="l" rtl="0" eaLnBrk="1" hangingPunct="1"/>
            <a:r>
              <a:rPr lang="en-US" sz="3600" smtClean="0"/>
              <a:t>Involuting</a:t>
            </a:r>
          </a:p>
          <a:p>
            <a:pPr algn="l" rtl="0" eaLnBrk="1" hangingPunct="1"/>
            <a:r>
              <a:rPr lang="en-US" sz="3600" smtClean="0"/>
              <a:t>Non- involuting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1" name="Content Placeholder 3" descr="DSC0129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981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5" name="Content Placeholder 3" descr="DSC0129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981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059" name="Content Placeholder 3" descr="DSC0129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981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3" name="Content Placeholder 3" descr="DSC01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981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7" name="Content Placeholder 3" descr="DSC013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981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8131" name="Content Placeholder 3" descr="DSC013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981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5" name="Content Placeholder 3" descr="DSC0136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981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79" name="Picture Placeholder 6" descr="DSC0006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50180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03" name="Content Placeholder 3" descr="DSC0007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981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7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2228" name="Picture Placeholder 12" descr="DSC0006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Content Placeholder 3" descr="DSCN007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981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Nevi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b="1" u="sng" smtClean="0">
                <a:solidFill>
                  <a:schemeClr val="folHlink"/>
                </a:solidFill>
              </a:rPr>
              <a:t>Junctional Nevi:</a:t>
            </a:r>
          </a:p>
          <a:p>
            <a:pPr algn="l" rtl="0" eaLnBrk="1" hangingPunct="1"/>
            <a:r>
              <a:rPr lang="en-US" smtClean="0"/>
              <a:t>Are small , circumscribed , light brown or black , flat – slightly raised &amp; rarely contained hair </a:t>
            </a:r>
          </a:p>
          <a:p>
            <a:pPr algn="l" rtl="0" eaLnBrk="1" hangingPunct="1"/>
            <a:r>
              <a:rPr lang="en-US" smtClean="0"/>
              <a:t>Mainly lies between dermis &amp; epidermis these may be found in mucous membrane ,genitalia , soles &amp; palms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Intradermal Nevi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Small spots , color range from blue to bluish black</a:t>
            </a:r>
          </a:p>
          <a:p>
            <a:pPr algn="l" rtl="0" eaLnBrk="1" hangingPunct="1"/>
            <a:r>
              <a:rPr lang="en-US" smtClean="0"/>
              <a:t>Flat &amp; dome shaped</a:t>
            </a:r>
          </a:p>
          <a:p>
            <a:pPr algn="l" rtl="0" eaLnBrk="1" hangingPunct="1"/>
            <a:r>
              <a:rPr lang="en-US" smtClean="0"/>
              <a:t>Compound found in both dermis and epidermis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Dysplastic Nevi (5-12 mm)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Pink base with indistinctive irregular edges</a:t>
            </a:r>
          </a:p>
          <a:p>
            <a:pPr algn="l" rtl="0" eaLnBrk="1" hangingPunct="1"/>
            <a:r>
              <a:rPr lang="en-US" smtClean="0"/>
              <a:t>Family Hx important , suspicious lesions must be excised .</a:t>
            </a:r>
          </a:p>
          <a:p>
            <a:pPr algn="l" rtl="0" eaLnBrk="1" hangingPunct="1"/>
            <a:r>
              <a:rPr lang="en-US" smtClean="0"/>
              <a:t>Congenital : Excess in 1% of newborn , most lesions are small</a:t>
            </a:r>
          </a:p>
          <a:p>
            <a:pPr algn="l" rtl="0" eaLnBrk="1" hangingPunct="1"/>
            <a:r>
              <a:rPr lang="en-US" smtClean="0"/>
              <a:t>Considered to be pre cancerous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Malignant Melanoma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mtClean="0"/>
              <a:t>Incidence over 300,000 new cases skin tumors every year in USA . 9000 are melanomas, that is 4.6 %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/>
              <a:t>2/3 of all deaths of skin tumors are from melanomas.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/>
              <a:t>Incidence of melanomas is increasing &amp; 5 year survival also inc. from 41% - 67%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/>
              <a:t>Men= Women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/>
              <a:t>White &gt; Black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MELANOMA (cont.)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Etiology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mtClean="0"/>
              <a:t>   - Ultra violet increase risk</a:t>
            </a:r>
            <a:r>
              <a:rPr lang="ar-SA" smtClean="0"/>
              <a:t>                    </a:t>
            </a:r>
            <a:r>
              <a:rPr lang="en-US" smtClean="0"/>
              <a:t>        -Familial Hx has been recognized</a:t>
            </a:r>
          </a:p>
          <a:p>
            <a:pPr algn="l" rtl="0" eaLnBrk="1" hangingPunct="1"/>
            <a:r>
              <a:rPr lang="en-US" smtClean="0"/>
              <a:t>Average person has 15-20 nevi</a:t>
            </a:r>
          </a:p>
          <a:p>
            <a:pPr algn="l" rtl="0" eaLnBrk="1" hangingPunct="1"/>
            <a:r>
              <a:rPr lang="en-US" smtClean="0"/>
              <a:t>1/3 of all melanomas arise from pigment nevi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Factors which suggest melanoma from mole 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400" smtClean="0"/>
              <a:t>Color :focal shades with red blue or white . A darkening in colours</a:t>
            </a:r>
          </a:p>
          <a:p>
            <a:pPr algn="l" rtl="0" eaLnBrk="1" hangingPunct="1"/>
            <a:r>
              <a:rPr lang="en-US" sz="2400" smtClean="0"/>
              <a:t> Size :recent rapid enlargement in dia. &gt; 10mm</a:t>
            </a:r>
          </a:p>
          <a:p>
            <a:pPr algn="l" rtl="0" eaLnBrk="1" hangingPunct="1"/>
            <a:r>
              <a:rPr lang="en-US" sz="2400" smtClean="0"/>
              <a:t>Shape: irregular margins ,notchening and indentations</a:t>
            </a:r>
          </a:p>
          <a:p>
            <a:pPr algn="l" rtl="0" eaLnBrk="1" hangingPunct="1"/>
            <a:r>
              <a:rPr lang="en-US" sz="2400" smtClean="0"/>
              <a:t>Surface: ulceration s bleeding or crusting irregular elevation</a:t>
            </a:r>
          </a:p>
          <a:p>
            <a:pPr algn="l" rtl="0" eaLnBrk="1" hangingPunct="1"/>
            <a:r>
              <a:rPr lang="en-US" sz="2400" smtClean="0"/>
              <a:t>Symptoms: pruritis ,inflamation and pain </a:t>
            </a:r>
          </a:p>
          <a:p>
            <a:pPr algn="l" rtl="0" eaLnBrk="1" hangingPunct="1"/>
            <a:r>
              <a:rPr lang="en-US" sz="2400" smtClean="0"/>
              <a:t> Location : back lower extamities  neck (BANS)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smtClean="0"/>
          </a:p>
          <a:p>
            <a:pPr algn="l" rtl="0" eaLnBrk="1" hangingPunct="1">
              <a:buFont typeface="Wingdings" pitchFamily="2" charset="2"/>
              <a:buNone/>
            </a:pPr>
            <a:endParaRPr lang="en-US" sz="2400" smtClean="0"/>
          </a:p>
          <a:p>
            <a:pPr algn="l" rtl="0"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Classification of Melanoma based on Histology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Superficial spreading : most common type especialy from pre-existing mole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mtClean="0"/>
              <a:t>Common in back &amp; both sexes</a:t>
            </a:r>
          </a:p>
          <a:p>
            <a:pPr algn="l" rtl="0" eaLnBrk="1" hangingPunct="1"/>
            <a:r>
              <a:rPr lang="en-US" smtClean="0"/>
              <a:t>Nodular melanoma becomes large and ulcerated before noticed</a:t>
            </a:r>
            <a:endParaRPr lang="ar-SA" smtClean="0"/>
          </a:p>
          <a:p>
            <a:pPr algn="l" rtl="0" eaLnBrk="1" hangingPunct="1"/>
            <a:r>
              <a:rPr lang="en-US" smtClean="0"/>
              <a:t>Cartigo melanoma : most common occur in old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CLARKS CLASSIFICATION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33450" lvl="1" indent="-476250" eaLnBrk="1" hangingPunct="1">
              <a:buFont typeface="Wingdings" pitchFamily="2" charset="2"/>
              <a:buNone/>
            </a:pPr>
            <a:r>
              <a:rPr lang="en-US" smtClean="0"/>
              <a:t>LEVEL                                      %OF RM</a:t>
            </a:r>
          </a:p>
          <a:p>
            <a:pPr marL="933450" lvl="1" indent="-476250" algn="l" rtl="0" eaLnBrk="1" hangingPunct="1">
              <a:buFont typeface="Wingdings" pitchFamily="2" charset="2"/>
              <a:buNone/>
            </a:pPr>
            <a:r>
              <a:rPr lang="en-US" smtClean="0"/>
              <a:t>1  INSITU ABOVE                                    0 BASMENTMEMBRANE                  </a:t>
            </a:r>
          </a:p>
          <a:p>
            <a:pPr marL="933450" lvl="1" indent="-476250" algn="l" rtl="0" eaLnBrk="1" hangingPunct="1">
              <a:buFont typeface="Wingdings" pitchFamily="2" charset="2"/>
              <a:buNone/>
            </a:pPr>
            <a:r>
              <a:rPr lang="en-US" smtClean="0"/>
              <a:t>2  INVASION OF PAPILLERY DERMIS  4%</a:t>
            </a:r>
          </a:p>
          <a:p>
            <a:pPr marL="933450" lvl="1" indent="-476250" algn="l" rtl="0" eaLnBrk="1" hangingPunct="1">
              <a:buFont typeface="Wingdings" pitchFamily="2" charset="2"/>
              <a:buNone/>
            </a:pPr>
            <a:r>
              <a:rPr lang="en-US" smtClean="0"/>
              <a:t>3   FILLING PAPILLARY  AREA AND EXTENDING TO THE JUNCTION OF 33</a:t>
            </a:r>
          </a:p>
          <a:p>
            <a:pPr marL="933450" lvl="1" indent="-476250" algn="l" rtl="0" eaLnBrk="1" hangingPunct="1">
              <a:buFont typeface="Wingdings" pitchFamily="2" charset="2"/>
              <a:buNone/>
            </a:pPr>
            <a:r>
              <a:rPr lang="en-US" smtClean="0"/>
              <a:t>4   PAPILLARY AND RETICULAR AREA INTO RETICULAR LEYER OFDERMIS61</a:t>
            </a:r>
          </a:p>
          <a:p>
            <a:pPr marL="933450" lvl="1" indent="-476250" algn="l" rtl="0" eaLnBrk="1" hangingPunct="1">
              <a:buFont typeface="Wingdings" pitchFamily="2" charset="2"/>
              <a:buNone/>
            </a:pPr>
            <a:r>
              <a:rPr lang="en-US" smtClean="0"/>
              <a:t>5  SUBCUTANIOUS    TISSUE                  78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RISK AREAS AND POOR SYRVIVAL RATE</a:t>
            </a: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mtClean="0"/>
              <a:t>B :          BACK</a:t>
            </a:r>
          </a:p>
          <a:p>
            <a:pPr algn="l" rtl="0"/>
            <a:r>
              <a:rPr lang="en-US" smtClean="0"/>
              <a:t>A:         POS. LAT OF ARM</a:t>
            </a:r>
          </a:p>
          <a:p>
            <a:pPr algn="l" rtl="0"/>
            <a:r>
              <a:rPr lang="en-US" smtClean="0"/>
              <a:t>N           POS LAT NECK</a:t>
            </a:r>
          </a:p>
          <a:p>
            <a:pPr algn="l" rtl="0"/>
            <a:r>
              <a:rPr lang="en-US" smtClean="0"/>
              <a:t>S           SCALP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PROPHYLACTIC NODE DISSECTION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mtClean="0"/>
              <a:t>LEVEL 1 AND 2 NO NODE DISSECTION</a:t>
            </a:r>
          </a:p>
          <a:p>
            <a:pPr algn="l" rtl="0"/>
            <a:r>
              <a:rPr lang="en-US" smtClean="0"/>
              <a:t>LEVEL3 ???</a:t>
            </a:r>
          </a:p>
          <a:p>
            <a:pPr algn="l" rtl="0"/>
            <a:r>
              <a:rPr lang="en-US" smtClean="0"/>
              <a:t>LEVEL 4 AND 5 PROPHYLACTIC NODE DISSECTION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Content Placeholder 3" descr="DSCN007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981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NODE DISSECTION NOT ADVISED IN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smtClean="0"/>
              <a:t>LYPHATIC DRAINAGE MORE THAN ONE AREA</a:t>
            </a:r>
          </a:p>
          <a:p>
            <a:pPr algn="l" rtl="0">
              <a:buFont typeface="Wingdings" pitchFamily="2" charset="2"/>
              <a:buNone/>
            </a:pPr>
            <a:r>
              <a:rPr lang="en-US" smtClean="0"/>
              <a:t>PATIENT AGE &gt; 70 YEARS</a:t>
            </a:r>
          </a:p>
          <a:p>
            <a:pPr algn="l" rtl="0">
              <a:buFont typeface="Wingdings" pitchFamily="2" charset="2"/>
              <a:buNone/>
            </a:pPr>
            <a:r>
              <a:rPr lang="en-US" smtClean="0"/>
              <a:t>SERIOUS CONCURRENT DISEASE</a:t>
            </a:r>
          </a:p>
          <a:p>
            <a:pPr algn="l" rtl="0">
              <a:buFont typeface="Wingdings" pitchFamily="2" charset="2"/>
              <a:buNone/>
            </a:pPr>
            <a:r>
              <a:rPr lang="en-US" smtClean="0"/>
              <a:t>UNRESECTABLE DISTANT METASTISIS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smtClean="0"/>
              <a:t>PROGNOSIS MOST IMPORTANT SIZE OF TUMOUR AND DEPTH OF INVASION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2400" smtClean="0"/>
              <a:t>LESS THAN 2CM DIAMETER ANDLESS THAN 0.7MM DEPTH.</a:t>
            </a:r>
          </a:p>
          <a:p>
            <a:pPr algn="l" rtl="0"/>
            <a:r>
              <a:rPr lang="en-US" sz="2400" smtClean="0"/>
              <a:t>CURABLE BY WIDE LOCAL EXCISION.</a:t>
            </a:r>
          </a:p>
          <a:p>
            <a:pPr algn="l" rtl="0"/>
            <a:r>
              <a:rPr lang="en-US" sz="2400" smtClean="0"/>
              <a:t>NODULAR MELENOMAS WITH UNCERATION POOR PROGNOSIS,LESSION IN EXTRAMITIES  BETTER ,PROGNOSIS THAN TRUNK </a:t>
            </a:r>
          </a:p>
          <a:p>
            <a:pPr algn="l" rtl="0"/>
            <a:r>
              <a:rPr lang="en-US" sz="2400" smtClean="0"/>
              <a:t>WOMEN BETTER 5YRS SURVIVAL THAN 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>
              <a:buFontTx/>
              <a:buChar char="•"/>
            </a:pPr>
            <a:r>
              <a:rPr lang="en-US" sz="3500" smtClean="0"/>
              <a:t>NON SURGICAL TREATMENT (IMMUNOTHERAPY)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 smtClean="0"/>
              <a:t>TREATMENT SMALL METASTISIS BCG NOT SUITABLE FOR LARGE LESSIONS</a:t>
            </a:r>
          </a:p>
          <a:p>
            <a:pPr algn="l" rtl="0">
              <a:lnSpc>
                <a:spcPct val="90000"/>
              </a:lnSpc>
            </a:pPr>
            <a:r>
              <a:rPr lang="en-US" sz="2400" smtClean="0"/>
              <a:t>MELANOMA RADIO RESISTANT RARELY USED FOR DEFINITE TRAETMENT  MAYBE USED FOR PALIATION</a:t>
            </a:r>
          </a:p>
          <a:p>
            <a:pPr algn="l" rtl="0">
              <a:lnSpc>
                <a:spcPct val="90000"/>
              </a:lnSpc>
            </a:pPr>
            <a:r>
              <a:rPr lang="en-US" sz="2400" smtClean="0"/>
              <a:t>CHEMOTHARAPY WITH PHENYLIN &amp; ALAMINE MUSTURED AND OTHER DRUGS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 FOR SURVIVAL AND LIMB PRESERVATIONS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LONG TERM PALIATION TT LARGE LEGION  SURGERY ,RADIO THERAPY AND CHEMOTHERAPY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Involuting Heamangiomas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Heamangiomas of childhood</a:t>
            </a:r>
          </a:p>
          <a:p>
            <a:pPr algn="l" rtl="0" eaLnBrk="1" hangingPunct="1"/>
            <a:r>
              <a:rPr lang="en-US" smtClean="0"/>
              <a:t>95% of all heamangiomas</a:t>
            </a:r>
          </a:p>
          <a:p>
            <a:pPr algn="l" rtl="0" eaLnBrk="1" hangingPunct="1"/>
            <a:r>
              <a:rPr lang="en-US" smtClean="0"/>
              <a:t>Not a true neoplasm</a:t>
            </a:r>
          </a:p>
          <a:p>
            <a:pPr algn="l" rtl="0" eaLnBrk="1" hangingPunct="1"/>
            <a:r>
              <a:rPr lang="en-US" smtClean="0"/>
              <a:t>Neoplasm of endothelial cells</a:t>
            </a:r>
          </a:p>
          <a:p>
            <a:pPr algn="l" rtl="0" eaLnBrk="1" hangingPunct="1"/>
            <a:r>
              <a:rPr lang="en-US" smtClean="0"/>
              <a:t>Undergo complete spontaneous involution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Involuting Heamangiomas (cont.)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Present at birth or appears 2-3 weeks after birth</a:t>
            </a:r>
          </a:p>
          <a:p>
            <a:pPr algn="l" rtl="0" eaLnBrk="1" hangingPunct="1"/>
            <a:r>
              <a:rPr lang="en-US" smtClean="0"/>
              <a:t>Grows rapidly 4-6 months</a:t>
            </a:r>
          </a:p>
          <a:p>
            <a:pPr algn="l" rtl="0" eaLnBrk="1" hangingPunct="1"/>
            <a:r>
              <a:rPr lang="en-US" smtClean="0"/>
              <a:t>Spontaneous involution complete 5-7 yrs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Classification Involuting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3600" smtClean="0"/>
              <a:t>Superficial</a:t>
            </a:r>
          </a:p>
          <a:p>
            <a:pPr algn="l" rtl="0" eaLnBrk="1" hangingPunct="1"/>
            <a:r>
              <a:rPr lang="en-US" sz="3600" smtClean="0"/>
              <a:t>Combined</a:t>
            </a:r>
          </a:p>
          <a:p>
            <a:pPr algn="l" rtl="0" eaLnBrk="1" hangingPunct="1"/>
            <a:r>
              <a:rPr lang="en-US" sz="3600" smtClean="0"/>
              <a:t>Deep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478</TotalTime>
  <Words>1096</Words>
  <Application>Microsoft Office PowerPoint</Application>
  <PresentationFormat>عرض على الشاشة (3:4)‏</PresentationFormat>
  <Paragraphs>187</Paragraphs>
  <Slides>62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62</vt:i4>
      </vt:variant>
    </vt:vector>
  </HeadingPairs>
  <TitlesOfParts>
    <vt:vector size="66" baseType="lpstr">
      <vt:lpstr>Arial</vt:lpstr>
      <vt:lpstr>Wingdings</vt:lpstr>
      <vt:lpstr>Calibri</vt:lpstr>
      <vt:lpstr>Cascade</vt:lpstr>
      <vt:lpstr>Skin and Soft Tissue Tumors</vt:lpstr>
      <vt:lpstr>Arise from any histological structures that make up skin</vt:lpstr>
      <vt:lpstr>CLASSIFICATION</vt:lpstr>
      <vt:lpstr>Common Benign Tumors</vt:lpstr>
      <vt:lpstr>الشريحة 5</vt:lpstr>
      <vt:lpstr>الشريحة 6</vt:lpstr>
      <vt:lpstr>Involuting Heamangiomas</vt:lpstr>
      <vt:lpstr>Involuting Heamangiomas (cont.)</vt:lpstr>
      <vt:lpstr>Classification Involuting</vt:lpstr>
      <vt:lpstr>Superficial Involuting</vt:lpstr>
      <vt:lpstr>COMBINED</vt:lpstr>
      <vt:lpstr>Deep Involuting</vt:lpstr>
      <vt:lpstr>Non Involuting Heamangiomas</vt:lpstr>
      <vt:lpstr>Port Wine Stain</vt:lpstr>
      <vt:lpstr>Malignant Tumors</vt:lpstr>
      <vt:lpstr>Basal Cell Carcinoma   (Rodent ulcer)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Predisposing Factors (cont.)</vt:lpstr>
      <vt:lpstr>APPEARANCE  </vt:lpstr>
      <vt:lpstr>Sclerosing Morphia </vt:lpstr>
      <vt:lpstr>Erythromateous Basal Cell Carcinoma</vt:lpstr>
      <vt:lpstr>Pigment Basal</vt:lpstr>
      <vt:lpstr>  Treatment  </vt:lpstr>
      <vt:lpstr>     Treatment 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Squamous Cell Carcinoma</vt:lpstr>
      <vt:lpstr>Squamous cell (cont.)</vt:lpstr>
      <vt:lpstr>Presentation </vt:lpstr>
      <vt:lpstr>Presentation (cont.)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Types of Nevi</vt:lpstr>
      <vt:lpstr>Intradermal Nevi</vt:lpstr>
      <vt:lpstr>Dysplastic Nevi (5-12 mm)</vt:lpstr>
      <vt:lpstr>Malignant Melanoma</vt:lpstr>
      <vt:lpstr>MELANOMA (cont.)</vt:lpstr>
      <vt:lpstr>Factors which suggest melanoma from mole  </vt:lpstr>
      <vt:lpstr>Classification of Melanoma based on Histology</vt:lpstr>
      <vt:lpstr>CLARKS CLASSIFICATION</vt:lpstr>
      <vt:lpstr>HIGH RISK AREAS AND POOR SYRVIVAL RATE</vt:lpstr>
      <vt:lpstr>PROPHYLACTIC NODE DISSECTION</vt:lpstr>
      <vt:lpstr>NODE DISSECTION NOT ADVISED IN </vt:lpstr>
      <vt:lpstr>PROGNOSIS MOST IMPORTANT SIZE OF TUMOUR AND DEPTH OF INVASION</vt:lpstr>
      <vt:lpstr>NON SURGICAL TREATMENT (IMMUNOTHERAPY)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and Soft Tissue Tumours</dc:title>
  <dc:creator>fsc</dc:creator>
  <cp:lastModifiedBy>AA</cp:lastModifiedBy>
  <cp:revision>64</cp:revision>
  <dcterms:created xsi:type="dcterms:W3CDTF">2009-12-21T04:33:06Z</dcterms:created>
  <dcterms:modified xsi:type="dcterms:W3CDTF">2014-04-14T16:45:40Z</dcterms:modified>
</cp:coreProperties>
</file>