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6" r:id="rId2"/>
    <p:sldMasterId id="2147483888" r:id="rId3"/>
  </p:sldMasterIdLst>
  <p:notesMasterIdLst>
    <p:notesMasterId r:id="rId84"/>
  </p:notesMasterIdLst>
  <p:handoutMasterIdLst>
    <p:handoutMasterId r:id="rId85"/>
  </p:handoutMasterIdLst>
  <p:sldIdLst>
    <p:sldId id="257" r:id="rId4"/>
    <p:sldId id="411" r:id="rId5"/>
    <p:sldId id="436" r:id="rId6"/>
    <p:sldId id="435" r:id="rId7"/>
    <p:sldId id="412" r:id="rId8"/>
    <p:sldId id="438" r:id="rId9"/>
    <p:sldId id="413" r:id="rId10"/>
    <p:sldId id="258" r:id="rId11"/>
    <p:sldId id="259" r:id="rId12"/>
    <p:sldId id="440" r:id="rId13"/>
    <p:sldId id="441" r:id="rId14"/>
    <p:sldId id="442" r:id="rId15"/>
    <p:sldId id="443" r:id="rId16"/>
    <p:sldId id="414" r:id="rId17"/>
    <p:sldId id="261" r:id="rId18"/>
    <p:sldId id="262" r:id="rId19"/>
    <p:sldId id="263" r:id="rId20"/>
    <p:sldId id="264" r:id="rId21"/>
    <p:sldId id="444" r:id="rId22"/>
    <p:sldId id="445" r:id="rId23"/>
    <p:sldId id="446" r:id="rId24"/>
    <p:sldId id="265" r:id="rId25"/>
    <p:sldId id="447" r:id="rId26"/>
    <p:sldId id="448" r:id="rId27"/>
    <p:sldId id="449" r:id="rId28"/>
    <p:sldId id="452" r:id="rId29"/>
    <p:sldId id="453" r:id="rId30"/>
    <p:sldId id="454" r:id="rId31"/>
    <p:sldId id="455" r:id="rId32"/>
    <p:sldId id="456" r:id="rId33"/>
    <p:sldId id="457" r:id="rId34"/>
    <p:sldId id="459" r:id="rId35"/>
    <p:sldId id="460" r:id="rId36"/>
    <p:sldId id="461" r:id="rId37"/>
    <p:sldId id="458" r:id="rId38"/>
    <p:sldId id="266" r:id="rId39"/>
    <p:sldId id="267" r:id="rId40"/>
    <p:sldId id="268" r:id="rId41"/>
    <p:sldId id="269" r:id="rId42"/>
    <p:sldId id="270" r:id="rId43"/>
    <p:sldId id="271" r:id="rId44"/>
    <p:sldId id="272" r:id="rId45"/>
    <p:sldId id="273" r:id="rId46"/>
    <p:sldId id="274" r:id="rId47"/>
    <p:sldId id="275" r:id="rId48"/>
    <p:sldId id="276" r:id="rId49"/>
    <p:sldId id="415" r:id="rId50"/>
    <p:sldId id="433" r:id="rId51"/>
    <p:sldId id="277" r:id="rId52"/>
    <p:sldId id="278" r:id="rId53"/>
    <p:sldId id="279" r:id="rId54"/>
    <p:sldId id="280" r:id="rId55"/>
    <p:sldId id="431" r:id="rId56"/>
    <p:sldId id="416" r:id="rId57"/>
    <p:sldId id="419" r:id="rId58"/>
    <p:sldId id="420" r:id="rId59"/>
    <p:sldId id="421" r:id="rId60"/>
    <p:sldId id="422" r:id="rId61"/>
    <p:sldId id="423" r:id="rId62"/>
    <p:sldId id="425" r:id="rId63"/>
    <p:sldId id="426" r:id="rId64"/>
    <p:sldId id="428" r:id="rId65"/>
    <p:sldId id="429" r:id="rId66"/>
    <p:sldId id="430" r:id="rId67"/>
    <p:sldId id="281" r:id="rId68"/>
    <p:sldId id="282" r:id="rId69"/>
    <p:sldId id="283" r:id="rId70"/>
    <p:sldId id="284" r:id="rId71"/>
    <p:sldId id="307" r:id="rId72"/>
    <p:sldId id="285" r:id="rId73"/>
    <p:sldId id="286" r:id="rId74"/>
    <p:sldId id="287" r:id="rId75"/>
    <p:sldId id="288" r:id="rId76"/>
    <p:sldId id="289" r:id="rId77"/>
    <p:sldId id="290" r:id="rId78"/>
    <p:sldId id="291" r:id="rId79"/>
    <p:sldId id="292" r:id="rId80"/>
    <p:sldId id="293" r:id="rId81"/>
    <p:sldId id="294" r:id="rId82"/>
    <p:sldId id="410"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AADFA-63CF-433D-BF38-0E1BA3B7D14D}"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endParaRPr lang="en-US"/>
        </a:p>
      </dgm:t>
    </dgm:pt>
    <dgm:pt modelId="{6716B3C9-3FA5-44CF-918E-E24E1FD57D8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C4DEE67C-2D92-4BBF-BA81-B5ACAC18BF96}" type="parTrans" cxnId="{9922575E-EAAF-4B8F-A24D-9E7233A3961B}">
      <dgm:prSet/>
      <dgm:spPr/>
      <dgm:t>
        <a:bodyPr/>
        <a:lstStyle/>
        <a:p>
          <a:endParaRPr lang="en-US"/>
        </a:p>
      </dgm:t>
    </dgm:pt>
    <dgm:pt modelId="{F51A7A57-A15E-4D5F-AC54-B4BDB1BDFD29}" type="sibTrans" cxnId="{9922575E-EAAF-4B8F-A24D-9E7233A3961B}">
      <dgm:prSet/>
      <dgm:spPr/>
      <dgm:t>
        <a:bodyPr/>
        <a:lstStyle/>
        <a:p>
          <a:endParaRPr lang="en-US"/>
        </a:p>
      </dgm:t>
    </dgm:pt>
    <dgm:pt modelId="{58EBBB9D-F0BA-4A56-BB71-567E6025F0E1}">
      <dgm:prSet phldrT="[Text]" phldr="1"/>
      <dgm:spPr/>
      <dgm:t>
        <a:bodyPr/>
        <a:lstStyle/>
        <a:p>
          <a:endParaRPr lang="en-US"/>
        </a:p>
      </dgm:t>
    </dgm:pt>
    <dgm:pt modelId="{1C21758D-92FE-469C-B207-6D914C14D9BC}" type="parTrans" cxnId="{9A2F87E8-04CC-4F33-9513-27E905865E18}">
      <dgm:prSet/>
      <dgm:spPr/>
      <dgm:t>
        <a:bodyPr/>
        <a:lstStyle/>
        <a:p>
          <a:endParaRPr lang="en-US"/>
        </a:p>
      </dgm:t>
    </dgm:pt>
    <dgm:pt modelId="{4BC07A6D-3568-40BE-8F3C-793E655C3C96}" type="sibTrans" cxnId="{9A2F87E8-04CC-4F33-9513-27E905865E18}">
      <dgm:prSet/>
      <dgm:spPr/>
      <dgm:t>
        <a:bodyPr/>
        <a:lstStyle/>
        <a:p>
          <a:endParaRPr lang="en-US"/>
        </a:p>
      </dgm:t>
    </dgm:pt>
    <dgm:pt modelId="{C33D3DE0-492B-4FF3-84C6-A65D1E670E3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2032468-254C-405D-B858-093FE090EF94}" type="parTrans" cxnId="{86AC70D5-32EE-4613-A628-9E658582A8C1}">
      <dgm:prSet/>
      <dgm:spPr/>
      <dgm:t>
        <a:bodyPr/>
        <a:lstStyle/>
        <a:p>
          <a:endParaRPr lang="en-US"/>
        </a:p>
      </dgm:t>
    </dgm:pt>
    <dgm:pt modelId="{86E978DA-BF3E-4D9A-83B2-3D5739308643}" type="sibTrans" cxnId="{86AC70D5-32EE-4613-A628-9E658582A8C1}">
      <dgm:prSet/>
      <dgm:spPr/>
      <dgm:t>
        <a:bodyPr/>
        <a:lstStyle/>
        <a:p>
          <a:endParaRPr lang="en-US"/>
        </a:p>
      </dgm:t>
    </dgm:pt>
    <dgm:pt modelId="{BDBE9F3D-70FC-4B03-A76F-5A8AA624E5A6}">
      <dgm:prSet phldrT="[Text]" phldr="1"/>
      <dgm:spPr/>
      <dgm:t>
        <a:bodyPr/>
        <a:lstStyle/>
        <a:p>
          <a:endParaRPr lang="en-US"/>
        </a:p>
      </dgm:t>
    </dgm:pt>
    <dgm:pt modelId="{3F3399AB-F9F6-48DF-BDEA-1E73269536DD}" type="parTrans" cxnId="{AE12563E-56FB-4697-8C0D-9651B4C7DC38}">
      <dgm:prSet/>
      <dgm:spPr/>
      <dgm:t>
        <a:bodyPr/>
        <a:lstStyle/>
        <a:p>
          <a:endParaRPr lang="en-US"/>
        </a:p>
      </dgm:t>
    </dgm:pt>
    <dgm:pt modelId="{8D582F84-DDA0-4972-B0F3-5D4A29DB2624}" type="sibTrans" cxnId="{AE12563E-56FB-4697-8C0D-9651B4C7DC38}">
      <dgm:prSet/>
      <dgm:spPr/>
      <dgm:t>
        <a:bodyPr/>
        <a:lstStyle/>
        <a:p>
          <a:endParaRPr lang="en-US"/>
        </a:p>
      </dgm:t>
    </dgm:pt>
    <dgm:pt modelId="{108AD150-A6E8-4AD1-9A9C-05B8CD909F1D}">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7B4FEC2-A039-4726-9B8F-6E1F45741407}" type="parTrans" cxnId="{969F5AF0-AC5C-45CD-AB33-2452F339DB8C}">
      <dgm:prSet/>
      <dgm:spPr/>
      <dgm:t>
        <a:bodyPr/>
        <a:lstStyle/>
        <a:p>
          <a:endParaRPr lang="en-US"/>
        </a:p>
      </dgm:t>
    </dgm:pt>
    <dgm:pt modelId="{2577528B-CF02-4A23-B724-B9CD246785FF}" type="sibTrans" cxnId="{969F5AF0-AC5C-45CD-AB33-2452F339DB8C}">
      <dgm:prSet/>
      <dgm:spPr/>
      <dgm:t>
        <a:bodyPr/>
        <a:lstStyle/>
        <a:p>
          <a:endParaRPr lang="en-US"/>
        </a:p>
      </dgm:t>
    </dgm:pt>
    <dgm:pt modelId="{7DFD26CE-C137-43F6-9724-C568CBCFF68E}">
      <dgm:prSet phldrT="[Text]" phldr="1"/>
      <dgm:spPr/>
      <dgm:t>
        <a:bodyPr/>
        <a:lstStyle/>
        <a:p>
          <a:endParaRPr lang="en-US"/>
        </a:p>
      </dgm:t>
    </dgm:pt>
    <dgm:pt modelId="{C80776B4-4166-4431-9430-D31BC8005B6E}" type="parTrans" cxnId="{4A310C8F-B6AD-4E09-BE50-0930C246F0A9}">
      <dgm:prSet/>
      <dgm:spPr/>
      <dgm:t>
        <a:bodyPr/>
        <a:lstStyle/>
        <a:p>
          <a:endParaRPr lang="en-US"/>
        </a:p>
      </dgm:t>
    </dgm:pt>
    <dgm:pt modelId="{FACD18D2-6F35-4228-A677-F8051B635BE4}" type="sibTrans" cxnId="{4A310C8F-B6AD-4E09-BE50-0930C246F0A9}">
      <dgm:prSet/>
      <dgm:spPr/>
      <dgm:t>
        <a:bodyPr/>
        <a:lstStyle/>
        <a:p>
          <a:endParaRPr lang="en-US"/>
        </a:p>
      </dgm:t>
    </dgm:pt>
    <dgm:pt modelId="{69D5A605-1E2B-4998-AE6E-9E98C58381B0}" type="pres">
      <dgm:prSet presAssocID="{CEFAADFA-63CF-433D-BF38-0E1BA3B7D14D}" presName="rootnode" presStyleCnt="0">
        <dgm:presLayoutVars>
          <dgm:chMax/>
          <dgm:chPref/>
          <dgm:dir/>
          <dgm:animLvl val="lvl"/>
        </dgm:presLayoutVars>
      </dgm:prSet>
      <dgm:spPr/>
      <dgm:t>
        <a:bodyPr/>
        <a:lstStyle/>
        <a:p>
          <a:endParaRPr lang="en-US"/>
        </a:p>
      </dgm:t>
    </dgm:pt>
    <dgm:pt modelId="{E9189C2B-F4DC-4FC6-A893-6C59EE7B8841}" type="pres">
      <dgm:prSet presAssocID="{6716B3C9-3FA5-44CF-918E-E24E1FD57D80}" presName="composite" presStyleCnt="0"/>
      <dgm:spPr/>
    </dgm:pt>
    <dgm:pt modelId="{3EA11A4B-7A81-4B1C-84F9-9E491BE7BBBE}" type="pres">
      <dgm:prSet presAssocID="{6716B3C9-3FA5-44CF-918E-E24E1FD57D80}" presName="bentUpArrow1" presStyleLbl="alignImgPlace1" presStyleIdx="0" presStyleCnt="2"/>
      <dgm:spPr/>
    </dgm:pt>
    <dgm:pt modelId="{83C5761F-399F-4BD4-A989-6696CB84A0D7}" type="pres">
      <dgm:prSet presAssocID="{6716B3C9-3FA5-44CF-918E-E24E1FD57D80}" presName="ParentText" presStyleLbl="node1" presStyleIdx="0" presStyleCnt="3" custLinFactNeighborX="-20383" custLinFactNeighborY="-29251">
        <dgm:presLayoutVars>
          <dgm:chMax val="1"/>
          <dgm:chPref val="1"/>
          <dgm:bulletEnabled val="1"/>
        </dgm:presLayoutVars>
      </dgm:prSet>
      <dgm:spPr/>
      <dgm:t>
        <a:bodyPr/>
        <a:lstStyle/>
        <a:p>
          <a:endParaRPr lang="en-US"/>
        </a:p>
      </dgm:t>
    </dgm:pt>
    <dgm:pt modelId="{33B8FFEE-A7D8-4FEB-85B8-36FC9DA560C9}" type="pres">
      <dgm:prSet presAssocID="{6716B3C9-3FA5-44CF-918E-E24E1FD57D80}" presName="ChildText" presStyleLbl="revTx" presStyleIdx="0" presStyleCnt="3">
        <dgm:presLayoutVars>
          <dgm:chMax val="0"/>
          <dgm:chPref val="0"/>
          <dgm:bulletEnabled val="1"/>
        </dgm:presLayoutVars>
      </dgm:prSet>
      <dgm:spPr/>
      <dgm:t>
        <a:bodyPr/>
        <a:lstStyle/>
        <a:p>
          <a:endParaRPr lang="en-US"/>
        </a:p>
      </dgm:t>
    </dgm:pt>
    <dgm:pt modelId="{05D0891D-AD99-442F-B239-59D4DD47EA25}" type="pres">
      <dgm:prSet presAssocID="{F51A7A57-A15E-4D5F-AC54-B4BDB1BDFD29}" presName="sibTrans" presStyleCnt="0"/>
      <dgm:spPr/>
    </dgm:pt>
    <dgm:pt modelId="{D784059D-09FE-4311-B4FC-7B500E4FA8B0}" type="pres">
      <dgm:prSet presAssocID="{C33D3DE0-492B-4FF3-84C6-A65D1E670E30}" presName="composite" presStyleCnt="0"/>
      <dgm:spPr/>
    </dgm:pt>
    <dgm:pt modelId="{FEF10D6C-45EF-46E5-9E7A-B0FC4C493C76}" type="pres">
      <dgm:prSet presAssocID="{C33D3DE0-492B-4FF3-84C6-A65D1E670E30}" presName="bentUpArrow1" presStyleLbl="alignImgPlace1" presStyleIdx="1" presStyleCnt="2" custLinFactNeighborX="63315" custLinFactNeighborY="2280"/>
      <dgm:spPr/>
    </dgm:pt>
    <dgm:pt modelId="{3E9CD6AA-0900-41F5-B43C-BC8CEBCECCDF}" type="pres">
      <dgm:prSet presAssocID="{C33D3DE0-492B-4FF3-84C6-A65D1E670E30}" presName="ParentText" presStyleLbl="node1" presStyleIdx="1" presStyleCnt="3" custScaleX="198325">
        <dgm:presLayoutVars>
          <dgm:chMax val="1"/>
          <dgm:chPref val="1"/>
          <dgm:bulletEnabled val="1"/>
        </dgm:presLayoutVars>
      </dgm:prSet>
      <dgm:spPr/>
      <dgm:t>
        <a:bodyPr/>
        <a:lstStyle/>
        <a:p>
          <a:endParaRPr lang="en-US"/>
        </a:p>
      </dgm:t>
    </dgm:pt>
    <dgm:pt modelId="{0301FE96-47ED-40F1-B825-F093332CEE92}" type="pres">
      <dgm:prSet presAssocID="{C33D3DE0-492B-4FF3-84C6-A65D1E670E30}" presName="ChildText" presStyleLbl="revTx" presStyleIdx="1" presStyleCnt="3">
        <dgm:presLayoutVars>
          <dgm:chMax val="0"/>
          <dgm:chPref val="0"/>
          <dgm:bulletEnabled val="1"/>
        </dgm:presLayoutVars>
      </dgm:prSet>
      <dgm:spPr/>
      <dgm:t>
        <a:bodyPr/>
        <a:lstStyle/>
        <a:p>
          <a:endParaRPr lang="en-US"/>
        </a:p>
      </dgm:t>
    </dgm:pt>
    <dgm:pt modelId="{3543D1B1-F02D-472C-B174-AED9FEB6CB18}" type="pres">
      <dgm:prSet presAssocID="{86E978DA-BF3E-4D9A-83B2-3D5739308643}" presName="sibTrans" presStyleCnt="0"/>
      <dgm:spPr/>
    </dgm:pt>
    <dgm:pt modelId="{E94029DF-6A79-418A-8F27-3D210AE8164F}" type="pres">
      <dgm:prSet presAssocID="{108AD150-A6E8-4AD1-9A9C-05B8CD909F1D}" presName="composite" presStyleCnt="0"/>
      <dgm:spPr/>
    </dgm:pt>
    <dgm:pt modelId="{39B723E6-7D4F-4704-A585-493C01274E29}" type="pres">
      <dgm:prSet presAssocID="{108AD150-A6E8-4AD1-9A9C-05B8CD909F1D}" presName="ParentText" presStyleLbl="node1" presStyleIdx="2" presStyleCnt="3" custLinFactNeighborX="85832" custLinFactNeighborY="3353">
        <dgm:presLayoutVars>
          <dgm:chMax val="1"/>
          <dgm:chPref val="1"/>
          <dgm:bulletEnabled val="1"/>
        </dgm:presLayoutVars>
      </dgm:prSet>
      <dgm:spPr/>
      <dgm:t>
        <a:bodyPr/>
        <a:lstStyle/>
        <a:p>
          <a:endParaRPr lang="en-US"/>
        </a:p>
      </dgm:t>
    </dgm:pt>
    <dgm:pt modelId="{7E0CA475-9D84-4762-89DC-98D941EA1D18}" type="pres">
      <dgm:prSet presAssocID="{108AD150-A6E8-4AD1-9A9C-05B8CD909F1D}" presName="FinalChildText" presStyleLbl="revTx" presStyleIdx="2" presStyleCnt="3">
        <dgm:presLayoutVars>
          <dgm:chMax val="0"/>
          <dgm:chPref val="0"/>
          <dgm:bulletEnabled val="1"/>
        </dgm:presLayoutVars>
      </dgm:prSet>
      <dgm:spPr/>
      <dgm:t>
        <a:bodyPr/>
        <a:lstStyle/>
        <a:p>
          <a:endParaRPr lang="en-US"/>
        </a:p>
      </dgm:t>
    </dgm:pt>
  </dgm:ptLst>
  <dgm:cxnLst>
    <dgm:cxn modelId="{21DE6E46-9CAF-40D3-82DC-9C021FF95C03}" type="presOf" srcId="{6716B3C9-3FA5-44CF-918E-E24E1FD57D80}" destId="{83C5761F-399F-4BD4-A989-6696CB84A0D7}" srcOrd="0" destOrd="0" presId="urn:microsoft.com/office/officeart/2005/8/layout/StepDownProcess"/>
    <dgm:cxn modelId="{C4EB1B53-E909-4F16-B51B-C3A1FCD48296}" type="presOf" srcId="{C33D3DE0-492B-4FF3-84C6-A65D1E670E30}" destId="{3E9CD6AA-0900-41F5-B43C-BC8CEBCECCDF}" srcOrd="0" destOrd="0" presId="urn:microsoft.com/office/officeart/2005/8/layout/StepDownProcess"/>
    <dgm:cxn modelId="{969F5AF0-AC5C-45CD-AB33-2452F339DB8C}" srcId="{CEFAADFA-63CF-433D-BF38-0E1BA3B7D14D}" destId="{108AD150-A6E8-4AD1-9A9C-05B8CD909F1D}" srcOrd="2" destOrd="0" parTransId="{97B4FEC2-A039-4726-9B8F-6E1F45741407}" sibTransId="{2577528B-CF02-4A23-B724-B9CD246785FF}"/>
    <dgm:cxn modelId="{22670994-16FD-4338-B2D8-1FDEB6CD6F46}" type="presOf" srcId="{58EBBB9D-F0BA-4A56-BB71-567E6025F0E1}" destId="{33B8FFEE-A7D8-4FEB-85B8-36FC9DA560C9}" srcOrd="0" destOrd="0" presId="urn:microsoft.com/office/officeart/2005/8/layout/StepDownProcess"/>
    <dgm:cxn modelId="{0FE75CAE-1A7E-4E8E-8391-105BEA08D788}" type="presOf" srcId="{BDBE9F3D-70FC-4B03-A76F-5A8AA624E5A6}" destId="{0301FE96-47ED-40F1-B825-F093332CEE92}" srcOrd="0" destOrd="0" presId="urn:microsoft.com/office/officeart/2005/8/layout/StepDownProcess"/>
    <dgm:cxn modelId="{C82FB7D2-173D-49E1-8B30-319853A6E19D}" type="presOf" srcId="{108AD150-A6E8-4AD1-9A9C-05B8CD909F1D}" destId="{39B723E6-7D4F-4704-A585-493C01274E29}" srcOrd="0" destOrd="0" presId="urn:microsoft.com/office/officeart/2005/8/layout/StepDownProcess"/>
    <dgm:cxn modelId="{4A310C8F-B6AD-4E09-BE50-0930C246F0A9}" srcId="{108AD150-A6E8-4AD1-9A9C-05B8CD909F1D}" destId="{7DFD26CE-C137-43F6-9724-C568CBCFF68E}" srcOrd="0" destOrd="0" parTransId="{C80776B4-4166-4431-9430-D31BC8005B6E}" sibTransId="{FACD18D2-6F35-4228-A677-F8051B635BE4}"/>
    <dgm:cxn modelId="{0387BBB9-2446-47F8-8424-183F9B3BDDB0}" type="presOf" srcId="{CEFAADFA-63CF-433D-BF38-0E1BA3B7D14D}" destId="{69D5A605-1E2B-4998-AE6E-9E98C58381B0}" srcOrd="0" destOrd="0" presId="urn:microsoft.com/office/officeart/2005/8/layout/StepDownProcess"/>
    <dgm:cxn modelId="{AE12563E-56FB-4697-8C0D-9651B4C7DC38}" srcId="{C33D3DE0-492B-4FF3-84C6-A65D1E670E30}" destId="{BDBE9F3D-70FC-4B03-A76F-5A8AA624E5A6}" srcOrd="0" destOrd="0" parTransId="{3F3399AB-F9F6-48DF-BDEA-1E73269536DD}" sibTransId="{8D582F84-DDA0-4972-B0F3-5D4A29DB2624}"/>
    <dgm:cxn modelId="{88767269-EB92-4093-9225-06F7709695AC}" type="presOf" srcId="{7DFD26CE-C137-43F6-9724-C568CBCFF68E}" destId="{7E0CA475-9D84-4762-89DC-98D941EA1D18}" srcOrd="0" destOrd="0" presId="urn:microsoft.com/office/officeart/2005/8/layout/StepDownProcess"/>
    <dgm:cxn modelId="{86AC70D5-32EE-4613-A628-9E658582A8C1}" srcId="{CEFAADFA-63CF-433D-BF38-0E1BA3B7D14D}" destId="{C33D3DE0-492B-4FF3-84C6-A65D1E670E30}" srcOrd="1" destOrd="0" parTransId="{52032468-254C-405D-B858-093FE090EF94}" sibTransId="{86E978DA-BF3E-4D9A-83B2-3D5739308643}"/>
    <dgm:cxn modelId="{9922575E-EAAF-4B8F-A24D-9E7233A3961B}" srcId="{CEFAADFA-63CF-433D-BF38-0E1BA3B7D14D}" destId="{6716B3C9-3FA5-44CF-918E-E24E1FD57D80}" srcOrd="0" destOrd="0" parTransId="{C4DEE67C-2D92-4BBF-BA81-B5ACAC18BF96}" sibTransId="{F51A7A57-A15E-4D5F-AC54-B4BDB1BDFD29}"/>
    <dgm:cxn modelId="{9A2F87E8-04CC-4F33-9513-27E905865E18}" srcId="{6716B3C9-3FA5-44CF-918E-E24E1FD57D80}" destId="{58EBBB9D-F0BA-4A56-BB71-567E6025F0E1}" srcOrd="0" destOrd="0" parTransId="{1C21758D-92FE-469C-B207-6D914C14D9BC}" sibTransId="{4BC07A6D-3568-40BE-8F3C-793E655C3C96}"/>
    <dgm:cxn modelId="{48050589-5629-4A2A-B1C3-8F0835A80E5B}" type="presParOf" srcId="{69D5A605-1E2B-4998-AE6E-9E98C58381B0}" destId="{E9189C2B-F4DC-4FC6-A893-6C59EE7B8841}" srcOrd="0" destOrd="0" presId="urn:microsoft.com/office/officeart/2005/8/layout/StepDownProcess"/>
    <dgm:cxn modelId="{0AD5C694-5EB5-48C1-8D93-028A35092C02}" type="presParOf" srcId="{E9189C2B-F4DC-4FC6-A893-6C59EE7B8841}" destId="{3EA11A4B-7A81-4B1C-84F9-9E491BE7BBBE}" srcOrd="0" destOrd="0" presId="urn:microsoft.com/office/officeart/2005/8/layout/StepDownProcess"/>
    <dgm:cxn modelId="{744EFB5C-6EAC-440C-94FD-D253AD6B9FD9}" type="presParOf" srcId="{E9189C2B-F4DC-4FC6-A893-6C59EE7B8841}" destId="{83C5761F-399F-4BD4-A989-6696CB84A0D7}" srcOrd="1" destOrd="0" presId="urn:microsoft.com/office/officeart/2005/8/layout/StepDownProcess"/>
    <dgm:cxn modelId="{81186CE1-C383-4686-AAC4-9E60C9B7F023}" type="presParOf" srcId="{E9189C2B-F4DC-4FC6-A893-6C59EE7B8841}" destId="{33B8FFEE-A7D8-4FEB-85B8-36FC9DA560C9}" srcOrd="2" destOrd="0" presId="urn:microsoft.com/office/officeart/2005/8/layout/StepDownProcess"/>
    <dgm:cxn modelId="{C42402C1-135F-418F-97BC-6E290C5087E2}" type="presParOf" srcId="{69D5A605-1E2B-4998-AE6E-9E98C58381B0}" destId="{05D0891D-AD99-442F-B239-59D4DD47EA25}" srcOrd="1" destOrd="0" presId="urn:microsoft.com/office/officeart/2005/8/layout/StepDownProcess"/>
    <dgm:cxn modelId="{7B12DF1A-1BCB-4789-AAE2-8AC8D275FB7C}" type="presParOf" srcId="{69D5A605-1E2B-4998-AE6E-9E98C58381B0}" destId="{D784059D-09FE-4311-B4FC-7B500E4FA8B0}" srcOrd="2" destOrd="0" presId="urn:microsoft.com/office/officeart/2005/8/layout/StepDownProcess"/>
    <dgm:cxn modelId="{A9280E23-2E72-4E3F-BAD6-72BC20B2E244}" type="presParOf" srcId="{D784059D-09FE-4311-B4FC-7B500E4FA8B0}" destId="{FEF10D6C-45EF-46E5-9E7A-B0FC4C493C76}" srcOrd="0" destOrd="0" presId="urn:microsoft.com/office/officeart/2005/8/layout/StepDownProcess"/>
    <dgm:cxn modelId="{7DB51037-18F7-4DD6-BA85-B6034F0B64CF}" type="presParOf" srcId="{D784059D-09FE-4311-B4FC-7B500E4FA8B0}" destId="{3E9CD6AA-0900-41F5-B43C-BC8CEBCECCDF}" srcOrd="1" destOrd="0" presId="urn:microsoft.com/office/officeart/2005/8/layout/StepDownProcess"/>
    <dgm:cxn modelId="{F16EEFA6-8E8B-4FDC-9A8C-DAC3FA14CA5E}" type="presParOf" srcId="{D784059D-09FE-4311-B4FC-7B500E4FA8B0}" destId="{0301FE96-47ED-40F1-B825-F093332CEE92}" srcOrd="2" destOrd="0" presId="urn:microsoft.com/office/officeart/2005/8/layout/StepDownProcess"/>
    <dgm:cxn modelId="{0D7E6EF4-C2D2-42E8-A9E9-802D28C5DE44}" type="presParOf" srcId="{69D5A605-1E2B-4998-AE6E-9E98C58381B0}" destId="{3543D1B1-F02D-472C-B174-AED9FEB6CB18}" srcOrd="3" destOrd="0" presId="urn:microsoft.com/office/officeart/2005/8/layout/StepDownProcess"/>
    <dgm:cxn modelId="{160882C4-6E15-46BE-8CA3-2A6641703676}" type="presParOf" srcId="{69D5A605-1E2B-4998-AE6E-9E98C58381B0}" destId="{E94029DF-6A79-418A-8F27-3D210AE8164F}" srcOrd="4" destOrd="0" presId="urn:microsoft.com/office/officeart/2005/8/layout/StepDownProcess"/>
    <dgm:cxn modelId="{44E802C7-AA3F-48C3-A84C-13774A5D33C4}" type="presParOf" srcId="{E94029DF-6A79-418A-8F27-3D210AE8164F}" destId="{39B723E6-7D4F-4704-A585-493C01274E29}" srcOrd="0" destOrd="0" presId="urn:microsoft.com/office/officeart/2005/8/layout/StepDownProcess"/>
    <dgm:cxn modelId="{EF0B8BEB-4393-416B-B5F6-7C4576DA2991}" type="presParOf" srcId="{E94029DF-6A79-418A-8F27-3D210AE8164F}" destId="{7E0CA475-9D84-4762-89DC-98D941EA1D1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11A4B-7A81-4B1C-84F9-9E491BE7BBBE}">
      <dsp:nvSpPr>
        <dsp:cNvPr id="0" name=""/>
        <dsp:cNvSpPr/>
      </dsp:nvSpPr>
      <dsp:spPr>
        <a:xfrm rot="5400000">
          <a:off x="565977" y="1335797"/>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83C5761F-399F-4BD4-A989-6696CB84A0D7}">
      <dsp:nvSpPr>
        <dsp:cNvPr id="0" name=""/>
        <dsp:cNvSpPr/>
      </dsp:nvSpPr>
      <dsp:spPr>
        <a:xfrm>
          <a:off x="0" y="0"/>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67968" y="67968"/>
        <a:ext cx="1852842" cy="1256144"/>
      </dsp:txXfrm>
    </dsp:sp>
    <dsp:sp modelId="{33B8FFEE-A7D8-4FEB-85B8-36FC9DA560C9}">
      <dsp:nvSpPr>
        <dsp:cNvPr id="0" name=""/>
        <dsp:cNvSpPr/>
      </dsp:nvSpPr>
      <dsp:spPr>
        <a:xfrm>
          <a:off x="2241756" y="15896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2241756" y="158961"/>
        <a:ext cx="1446447" cy="1125140"/>
      </dsp:txXfrm>
    </dsp:sp>
    <dsp:sp modelId="{FEF10D6C-45EF-46E5-9E7A-B0FC4C493C76}">
      <dsp:nvSpPr>
        <dsp:cNvPr id="0" name=""/>
        <dsp:cNvSpPr/>
      </dsp:nvSpPr>
      <dsp:spPr>
        <a:xfrm rot="5400000">
          <a:off x="4044192" y="2926498"/>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E9CD6AA-0900-41F5-B43C-BC8CEBCECCDF}">
      <dsp:nvSpPr>
        <dsp:cNvPr id="0" name=""/>
        <dsp:cNvSpPr/>
      </dsp:nvSpPr>
      <dsp:spPr>
        <a:xfrm>
          <a:off x="1901887" y="1589959"/>
          <a:ext cx="3944244"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1969855" y="1657927"/>
        <a:ext cx="3808308" cy="1256144"/>
      </dsp:txXfrm>
    </dsp:sp>
    <dsp:sp modelId="{0301FE96-47ED-40F1-B825-F093332CEE92}">
      <dsp:nvSpPr>
        <dsp:cNvPr id="0" name=""/>
        <dsp:cNvSpPr/>
      </dsp:nvSpPr>
      <dsp:spPr>
        <a:xfrm>
          <a:off x="4868398" y="1722726"/>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4868398" y="1722726"/>
        <a:ext cx="1446447" cy="1125140"/>
      </dsp:txXfrm>
    </dsp:sp>
    <dsp:sp modelId="{39B723E6-7D4F-4704-A585-493C01274E29}">
      <dsp:nvSpPr>
        <dsp:cNvPr id="0" name=""/>
        <dsp:cNvSpPr/>
      </dsp:nvSpPr>
      <dsp:spPr>
        <a:xfrm>
          <a:off x="5250221" y="3179919"/>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5318189" y="3247887"/>
        <a:ext cx="1852842" cy="1256144"/>
      </dsp:txXfrm>
    </dsp:sp>
    <dsp:sp modelId="{7E0CA475-9D84-4762-89DC-98D941EA1D18}">
      <dsp:nvSpPr>
        <dsp:cNvPr id="0" name=""/>
        <dsp:cNvSpPr/>
      </dsp:nvSpPr>
      <dsp:spPr>
        <a:xfrm>
          <a:off x="5539573" y="328649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5539573" y="3286491"/>
        <a:ext cx="1446447" cy="11251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E6F48A-38C9-49E5-85CD-BB51400455E7}" type="datetimeFigureOut">
              <a:rPr lang="en-US"/>
              <a:pPr>
                <a:defRPr/>
              </a:pPr>
              <a:t>2/23/2015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FAA74-2899-400C-B298-B705715FCD98}" type="slidenum">
              <a:rPr lang="en-US"/>
              <a:pPr>
                <a:defRPr/>
              </a:pPr>
              <a:t>‹#›</a:t>
            </a:fld>
            <a:endParaRPr lang="en-US"/>
          </a:p>
        </p:txBody>
      </p:sp>
    </p:spTree>
    <p:extLst>
      <p:ext uri="{BB962C8B-B14F-4D97-AF65-F5344CB8AC3E}">
        <p14:creationId xmlns:p14="http://schemas.microsoft.com/office/powerpoint/2010/main" val="85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B01E3F-01A9-4796-987A-E31A22435FFF}" type="datetimeFigureOut">
              <a:rPr lang="en-US"/>
              <a:pPr>
                <a:defRPr/>
              </a:pPr>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B29212-2518-4C84-B233-E0368DFBE056}" type="slidenum">
              <a:rPr lang="en-US"/>
              <a:pPr>
                <a:defRPr/>
              </a:pPr>
              <a:t>‹#›</a:t>
            </a:fld>
            <a:endParaRPr lang="en-US"/>
          </a:p>
        </p:txBody>
      </p:sp>
    </p:spTree>
    <p:extLst>
      <p:ext uri="{BB962C8B-B14F-4D97-AF65-F5344CB8AC3E}">
        <p14:creationId xmlns:p14="http://schemas.microsoft.com/office/powerpoint/2010/main" val="3541876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2014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5797-E609-4FE0-AC40-4EF61E32DD83}" type="slidenum">
              <a:rPr lang="en-US"/>
              <a:pPr>
                <a:defRPr/>
              </a:pPr>
              <a:t>‹#›</a:t>
            </a:fld>
            <a:endParaRPr lang="en-US"/>
          </a:p>
        </p:txBody>
      </p:sp>
    </p:spTree>
    <p:extLst>
      <p:ext uri="{BB962C8B-B14F-4D97-AF65-F5344CB8AC3E}">
        <p14:creationId xmlns:p14="http://schemas.microsoft.com/office/powerpoint/2010/main" val="3682609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p:cNvSpPr/>
          <p:nvPr userDrawn="1"/>
        </p:nvSpPr>
        <p:spPr>
          <a:xfrm>
            <a:off x="2695705" y="6315206"/>
            <a:ext cx="45339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70C0"/>
                </a:solidFill>
                <a:latin typeface="Times" pitchFamily="18" charset="0"/>
                <a:cs typeface="Andalus" pitchFamily="2" charset="-78"/>
              </a:rPr>
              <a:t>Introduction to Environmental &amp; Occupation Health</a:t>
            </a:r>
          </a:p>
        </p:txBody>
      </p:sp>
      <p:pic>
        <p:nvPicPr>
          <p:cNvPr id="11" name="Picture 6" descr="King Saud University"/>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a:xfrm>
            <a:off x="8229600" y="6324600"/>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15" name="Slide Number Placeholder 5"/>
          <p:cNvSpPr>
            <a:spLocks noGrp="1"/>
          </p:cNvSpPr>
          <p:nvPr>
            <p:ph type="sldNum" sz="quarter" idx="12"/>
          </p:nvPr>
        </p:nvSpPr>
        <p:spPr>
          <a:xfrm>
            <a:off x="8001000" y="6356350"/>
            <a:ext cx="685800" cy="365125"/>
          </a:xfrm>
        </p:spPr>
        <p:txBody>
          <a:bodyPr/>
          <a:lstStyle>
            <a:lvl1pPr>
              <a:defRPr/>
            </a:lvl1pPr>
          </a:lstStyle>
          <a:p>
            <a:pPr>
              <a:defRPr/>
            </a:pPr>
            <a:fld id="{DB4E3AB9-CF4E-46C4-BB9B-A00350E1FDEC}" type="slidenum">
              <a:rPr lang="en-US"/>
              <a:pPr>
                <a:defRPr/>
              </a:pPr>
              <a:t>‹#›</a:t>
            </a:fld>
            <a:endParaRPr lang="en-US" dirty="0"/>
          </a:p>
        </p:txBody>
      </p:sp>
    </p:spTree>
    <p:extLst>
      <p:ext uri="{BB962C8B-B14F-4D97-AF65-F5344CB8AC3E}">
        <p14:creationId xmlns:p14="http://schemas.microsoft.com/office/powerpoint/2010/main" val="731385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969926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39418631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smtClean="0"/>
              <a:t>2014  -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EED032-4A3B-4F41-8712-6725AF416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85" r:id="rId2"/>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417792"/>
      </p:ext>
    </p:extLst>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427166"/>
      </p:ext>
    </p:extLst>
  </p:cSld>
  <p:clrMap bg1="lt1" tx1="dk1" bg2="lt2" tx2="dk2" accent1="accent1" accent2="accent2" accent3="accent3" accent4="accent4" accent5="accent5" accent6="accent6" hlink="hlink" folHlink="folHlink"/>
  <p:sldLayoutIdLst>
    <p:sldLayoutId id="214748388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sa/url?sa=i&amp;source=images&amp;cd=&amp;cad=rja&amp;docid=wLW88-JpaZv2tM&amp;tbnid=iXJ-lqXk5020TM&amp;ved=0CAgQjRw&amp;url=http://www.whatisall.com/what-is-photochemical-smog/&amp;ei=tgISU5r3LuOs7QatkYDoDA&amp;psig=AFQjCNHpbRAv58P_Q1i1_j6s-KDP4Fub7Q&amp;ust=139377567086910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8.wmf"/><Relationship Id="rId4" Type="http://schemas.openxmlformats.org/officeDocument/2006/relationships/oleObject" Target="../embeddings/Microsoft_Word_97_-_2003_Document1.doc"/></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ideo" Target="file:///I:\311\materials\earthquake.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3D897BD-05EC-4A53-B3BD-0EEF4B9279B8}" type="slidenum">
              <a:rPr lang="en-US"/>
              <a:pPr>
                <a:defRPr/>
              </a:pPr>
              <a:t>1</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dirty="0"/>
              <a:t>4/3/2011</a:t>
            </a:r>
          </a:p>
        </p:txBody>
      </p:sp>
      <p:sp>
        <p:nvSpPr>
          <p:cNvPr id="4100" name="Rectangle 1"/>
          <p:cNvSpPr>
            <a:spLocks noChangeArrowheads="1"/>
          </p:cNvSpPr>
          <p:nvPr/>
        </p:nvSpPr>
        <p:spPr bwMode="auto">
          <a:xfrm>
            <a:off x="2743200" y="1168400"/>
            <a:ext cx="4191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a:latin typeface="Times New Roman" pitchFamily="18" charset="0"/>
                <a:cs typeface="Times New Roman" pitchFamily="18" charset="0"/>
              </a:rPr>
              <a:t>Introduction to</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ENVIRONMENTAL AND</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OCCUPATIONAL HEALTH</a:t>
            </a:r>
            <a:endParaRPr lang="en-US" altLang="en-US" sz="1800">
              <a:latin typeface="Arial" pitchFamily="34" charset="0"/>
            </a:endParaRPr>
          </a:p>
        </p:txBody>
      </p:sp>
      <p:graphicFrame>
        <p:nvGraphicFramePr>
          <p:cNvPr id="6" name="Table 5"/>
          <p:cNvGraphicFramePr>
            <a:graphicFrameLocks noGrp="1"/>
          </p:cNvGraphicFramePr>
          <p:nvPr/>
        </p:nvGraphicFramePr>
        <p:xfrm>
          <a:off x="1905000" y="3276600"/>
          <a:ext cx="6172200" cy="2753699"/>
        </p:xfrm>
        <a:graphic>
          <a:graphicData uri="http://schemas.openxmlformats.org/drawingml/2006/table">
            <a:tbl>
              <a:tblPr>
                <a:tableStyleId>{35758FB7-9AC5-4552-8A53-C91805E547FA}</a:tableStyleId>
              </a:tblPr>
              <a:tblGrid>
                <a:gridCol w="1584422"/>
                <a:gridCol w="4587778"/>
              </a:tblGrid>
              <a:tr h="381000">
                <a:tc>
                  <a:txBody>
                    <a:bodyPr/>
                    <a:lstStyle/>
                    <a:p>
                      <a:pPr marL="0" marR="0" algn="ctr">
                        <a:lnSpc>
                          <a:spcPct val="115000"/>
                        </a:lnSpc>
                        <a:spcBef>
                          <a:spcPts val="0"/>
                        </a:spcBef>
                        <a:spcAft>
                          <a:spcPts val="0"/>
                        </a:spcAft>
                      </a:pPr>
                      <a:r>
                        <a:rPr lang="en-US" sz="1600" dirty="0"/>
                        <a:t>session Description</a:t>
                      </a:r>
                      <a:endParaRPr lang="en-US" sz="1600" dirty="0">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t>Environmental &amp; Occupational health</a:t>
                      </a:r>
                      <a:endParaRPr lang="en-US" sz="1600" dirty="0" smtClean="0">
                        <a:latin typeface="+mn-lt"/>
                        <a:ea typeface="Calibri"/>
                        <a:cs typeface="Arial"/>
                      </a:endParaRPr>
                    </a:p>
                  </a:txBody>
                  <a:tcPr marL="68580" marR="68580" marT="0" marB="0" anchor="ctr"/>
                </a:tc>
              </a:tr>
              <a:tr h="2192867">
                <a:tc>
                  <a:txBody>
                    <a:bodyPr/>
                    <a:lstStyle/>
                    <a:p>
                      <a:pPr marL="0" marR="0" algn="ctr">
                        <a:lnSpc>
                          <a:spcPct val="115000"/>
                        </a:lnSpc>
                        <a:spcBef>
                          <a:spcPts val="0"/>
                        </a:spcBef>
                        <a:spcAft>
                          <a:spcPts val="0"/>
                        </a:spcAft>
                      </a:pPr>
                      <a:r>
                        <a:rPr lang="en-US" sz="1600" dirty="0"/>
                        <a:t>Topics covered</a:t>
                      </a:r>
                      <a:endParaRPr lang="en-US" sz="1600" dirty="0">
                        <a:latin typeface="Calibri"/>
                        <a:ea typeface="Calibri"/>
                        <a:cs typeface="Arial"/>
                      </a:endParaRPr>
                    </a:p>
                  </a:txBody>
                  <a:tcPr marL="68580" marR="68580" marT="0" marB="0"/>
                </a:tc>
                <a:tc>
                  <a:txBody>
                    <a:bodyPr/>
                    <a:lstStyle/>
                    <a:p>
                      <a:pPr marL="342900" marR="0" lvl="0" indent="-342900" algn="l" rtl="0">
                        <a:lnSpc>
                          <a:spcPct val="115000"/>
                        </a:lnSpc>
                        <a:spcBef>
                          <a:spcPts val="0"/>
                        </a:spcBef>
                        <a:spcAft>
                          <a:spcPts val="0"/>
                        </a:spcAft>
                        <a:buFont typeface="+mj-lt"/>
                        <a:buAutoNum type="arabicPeriod"/>
                      </a:pPr>
                      <a:r>
                        <a:rPr lang="en-US" sz="1600" dirty="0"/>
                        <a:t>Concepts of environment and health</a:t>
                      </a:r>
                    </a:p>
                    <a:p>
                      <a:pPr marL="342900" marR="0" lvl="0" indent="-342900" algn="l">
                        <a:lnSpc>
                          <a:spcPct val="115000"/>
                        </a:lnSpc>
                        <a:spcBef>
                          <a:spcPts val="0"/>
                        </a:spcBef>
                        <a:spcAft>
                          <a:spcPts val="0"/>
                        </a:spcAft>
                        <a:buFont typeface="+mj-lt"/>
                        <a:buAutoNum type="arabicPeriod"/>
                      </a:pPr>
                      <a:r>
                        <a:rPr lang="en-US" sz="1600" dirty="0"/>
                        <a:t>Environmental hazards</a:t>
                      </a:r>
                    </a:p>
                    <a:p>
                      <a:pPr marL="342900" marR="0" lvl="0" indent="-342900" algn="l">
                        <a:lnSpc>
                          <a:spcPct val="115000"/>
                        </a:lnSpc>
                        <a:spcBef>
                          <a:spcPts val="0"/>
                        </a:spcBef>
                        <a:spcAft>
                          <a:spcPts val="0"/>
                        </a:spcAft>
                        <a:buFont typeface="+mj-lt"/>
                        <a:buAutoNum type="arabicPeriod"/>
                      </a:pPr>
                      <a:r>
                        <a:rPr lang="en-US" sz="1600" dirty="0"/>
                        <a:t>Control of environmental hazards</a:t>
                      </a:r>
                    </a:p>
                    <a:p>
                      <a:pPr marL="342900" marR="0" lvl="0" indent="-342900" algn="l">
                        <a:lnSpc>
                          <a:spcPct val="115000"/>
                        </a:lnSpc>
                        <a:spcBef>
                          <a:spcPts val="0"/>
                        </a:spcBef>
                        <a:spcAft>
                          <a:spcPts val="0"/>
                        </a:spcAft>
                        <a:buFont typeface="+mj-lt"/>
                        <a:buAutoNum type="arabicPeriod"/>
                      </a:pPr>
                      <a:r>
                        <a:rPr lang="en-US" sz="1600" dirty="0"/>
                        <a:t>Mass gathering and health</a:t>
                      </a:r>
                    </a:p>
                    <a:p>
                      <a:pPr marL="342900" marR="0" lvl="0" indent="-342900" algn="l">
                        <a:lnSpc>
                          <a:spcPct val="115000"/>
                        </a:lnSpc>
                        <a:spcBef>
                          <a:spcPts val="0"/>
                        </a:spcBef>
                        <a:spcAft>
                          <a:spcPts val="0"/>
                        </a:spcAft>
                        <a:buFont typeface="+mj-lt"/>
                        <a:buAutoNum type="arabicPeriod"/>
                      </a:pPr>
                      <a:r>
                        <a:rPr lang="en-US" sz="1600" dirty="0"/>
                        <a:t>Principals of occupational health</a:t>
                      </a:r>
                    </a:p>
                    <a:p>
                      <a:pPr marL="342900" marR="0" lvl="0" indent="-342900" algn="l">
                        <a:lnSpc>
                          <a:spcPct val="115000"/>
                        </a:lnSpc>
                        <a:spcBef>
                          <a:spcPts val="0"/>
                        </a:spcBef>
                        <a:spcAft>
                          <a:spcPts val="0"/>
                        </a:spcAft>
                        <a:buFont typeface="+mj-lt"/>
                        <a:buAutoNum type="arabicPeriod"/>
                      </a:pPr>
                      <a:r>
                        <a:rPr lang="en-US" sz="1600" dirty="0"/>
                        <a:t>Examples of occupational </a:t>
                      </a:r>
                      <a:r>
                        <a:rPr lang="en-US" sz="1600" dirty="0" smtClean="0"/>
                        <a:t>diseases</a:t>
                      </a:r>
                      <a:endParaRPr lang="en-US" sz="1600" dirty="0"/>
                    </a:p>
                  </a:txBody>
                  <a:tcPr marL="68580" marR="68580" marT="0" marB="0"/>
                </a:tc>
              </a:tr>
            </a:tbl>
          </a:graphicData>
        </a:graphic>
      </p:graphicFrame>
      <p:sp>
        <p:nvSpPr>
          <p:cNvPr id="4102" name="Rectangle 2"/>
          <p:cNvSpPr>
            <a:spLocks noChangeArrowheads="1"/>
          </p:cNvSpPr>
          <p:nvPr/>
        </p:nvSpPr>
        <p:spPr bwMode="auto">
          <a:xfrm>
            <a:off x="3429000" y="23622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Times New Roman" pitchFamily="18" charset="0"/>
                <a:cs typeface="Times New Roman" pitchFamily="18" charset="0"/>
              </a:rPr>
              <a:t>YEAR</a:t>
            </a:r>
            <a:endParaRPr lang="en-US" altLang="en-US" sz="800" dirty="0">
              <a:latin typeface="Arial" pitchFamily="34" charset="0"/>
            </a:endParaRPr>
          </a:p>
          <a:p>
            <a:pPr algn="ctr">
              <a:spcBef>
                <a:spcPct val="0"/>
              </a:spcBef>
              <a:buFontTx/>
              <a:buNone/>
            </a:pPr>
            <a:r>
              <a:rPr lang="en-US" altLang="en-US" sz="1400" dirty="0" smtClean="0">
                <a:latin typeface="Times New Roman" pitchFamily="18" charset="0"/>
                <a:cs typeface="Times New Roman" pitchFamily="18" charset="0"/>
              </a:rPr>
              <a:t>1435-1436 </a:t>
            </a:r>
            <a:r>
              <a:rPr lang="en-US" altLang="en-US" sz="800" dirty="0">
                <a:latin typeface="Arial" pitchFamily="34" charset="0"/>
                <a:cs typeface="Times New Roman" pitchFamily="18" charset="0"/>
              </a:rPr>
              <a:t>Hajji</a:t>
            </a:r>
            <a:endParaRPr lang="en-US" altLang="en-US" sz="800" dirty="0">
              <a:latin typeface="Arial" pitchFamily="34" charset="0"/>
            </a:endParaRPr>
          </a:p>
          <a:p>
            <a:pPr algn="ctr">
              <a:spcBef>
                <a:spcPct val="0"/>
              </a:spcBef>
              <a:buFontTx/>
              <a:buNone/>
            </a:pPr>
            <a:r>
              <a:rPr lang="en-US" altLang="en-US" sz="1400" dirty="0" smtClean="0">
                <a:latin typeface="Times New Roman" pitchFamily="18" charset="0"/>
                <a:cs typeface="Times New Roman" pitchFamily="18" charset="0"/>
              </a:rPr>
              <a:t>2014 </a:t>
            </a:r>
            <a:r>
              <a:rPr lang="en-US" altLang="en-US" sz="1400" dirty="0">
                <a:latin typeface="Times New Roman" pitchFamily="18" charset="0"/>
                <a:cs typeface="Times New Roman" pitchFamily="18" charset="0"/>
              </a:rPr>
              <a:t>- </a:t>
            </a:r>
            <a:r>
              <a:rPr lang="en-US" altLang="en-US" sz="1400" dirty="0" smtClean="0">
                <a:latin typeface="Times New Roman" pitchFamily="18" charset="0"/>
                <a:cs typeface="Times New Roman" pitchFamily="18" charset="0"/>
              </a:rPr>
              <a:t>2015</a:t>
            </a:r>
            <a:r>
              <a:rPr lang="en-US" altLang="en-US" sz="1000" b="1" dirty="0" smtClean="0">
                <a:latin typeface="Arial" pitchFamily="34" charset="0"/>
                <a:cs typeface="Times New Roman" pitchFamily="18" charset="0"/>
              </a:rPr>
              <a:t> </a:t>
            </a:r>
            <a:r>
              <a:rPr lang="en-US" altLang="en-US" sz="800" dirty="0">
                <a:latin typeface="Arial" pitchFamily="34" charset="0"/>
                <a:cs typeface="Times New Roman" pitchFamily="18" charset="0"/>
              </a:rPr>
              <a:t>Gregorian</a:t>
            </a:r>
            <a:endParaRPr lang="en-US" altLang="en-US" sz="800" dirty="0">
              <a:latin typeface="Arial" pitchFamily="34" charset="0"/>
            </a:endParaRPr>
          </a:p>
          <a:p>
            <a:pPr algn="ctr">
              <a:spcBef>
                <a:spcPct val="0"/>
              </a:spcBef>
              <a:buFontTx/>
              <a:buNone/>
            </a:pPr>
            <a:r>
              <a:rPr lang="en-US" altLang="en-US" sz="1000" dirty="0"/>
              <a:t>   </a:t>
            </a:r>
            <a:endParaRPr lang="en-US" altLang="en-US" sz="1800"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5931737"/>
              </p:ext>
            </p:extLst>
          </p:nvPr>
        </p:nvGraphicFramePr>
        <p:xfrm>
          <a:off x="1447800" y="9144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0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133600"/>
            <a:ext cx="7467600" cy="2554545"/>
          </a:xfrm>
          <a:prstGeom prst="rect">
            <a:avLst/>
          </a:prstGeom>
        </p:spPr>
        <p:txBody>
          <a:bodyPr wrap="square">
            <a:spAutoFit/>
          </a:bodyPr>
          <a:lstStyle/>
          <a:p>
            <a:pPr marL="457200" indent="-457200">
              <a:buFont typeface="Wingdings" panose="05000000000000000000" pitchFamily="2" charset="2"/>
              <a:buChar char="§"/>
            </a:pPr>
            <a:r>
              <a:rPr lang="en-US" sz="3200" dirty="0"/>
              <a:t>The science of the relationships between organisms and their environments. </a:t>
            </a:r>
            <a:r>
              <a:rPr lang="en-US" sz="3200" dirty="0" smtClean="0"/>
              <a:t> </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smtClean="0"/>
              <a:t>Also </a:t>
            </a:r>
            <a:r>
              <a:rPr lang="en-US" sz="3200" dirty="0"/>
              <a:t>called  </a:t>
            </a:r>
            <a:r>
              <a:rPr lang="en-US" sz="3200" dirty="0" smtClean="0">
                <a:solidFill>
                  <a:srgbClr val="FF0000"/>
                </a:solidFill>
              </a:rPr>
              <a:t>BIO NO MICS</a:t>
            </a:r>
            <a:r>
              <a:rPr lang="en-US" sz="3200" dirty="0" smtClean="0"/>
              <a:t>.  </a:t>
            </a:r>
          </a:p>
        </p:txBody>
      </p:sp>
      <p:sp>
        <p:nvSpPr>
          <p:cNvPr id="4" name="Rectangle 3"/>
          <p:cNvSpPr/>
          <p:nvPr/>
        </p:nvSpPr>
        <p:spPr>
          <a:xfrm>
            <a:off x="1447800" y="1277034"/>
            <a:ext cx="1643527"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Ecology</a:t>
            </a:r>
            <a:endParaRPr lang="en-US" sz="3600" dirty="0"/>
          </a:p>
        </p:txBody>
      </p:sp>
    </p:spTree>
    <p:extLst>
      <p:ext uri="{BB962C8B-B14F-4D97-AF65-F5344CB8AC3E}">
        <p14:creationId xmlns:p14="http://schemas.microsoft.com/office/powerpoint/2010/main" val="3745661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7315200" cy="5139869"/>
          </a:xfrm>
          <a:prstGeom prst="rect">
            <a:avLst/>
          </a:prstGeom>
        </p:spPr>
        <p:txBody>
          <a:bodyPr wrap="square">
            <a:spAutoFit/>
          </a:bodyPr>
          <a:lstStyle/>
          <a:p>
            <a:pPr algn="just"/>
            <a:r>
              <a:rPr lang="en-US" sz="2400" dirty="0"/>
              <a:t>The </a:t>
            </a:r>
            <a:r>
              <a:rPr lang="en-US" sz="2800" u="sng" dirty="0"/>
              <a:t>ultimate goal </a:t>
            </a:r>
            <a:r>
              <a:rPr lang="en-US" sz="2400" dirty="0"/>
              <a:t>of ecology is to understand </a:t>
            </a:r>
            <a:r>
              <a:rPr lang="en-US" sz="2400" dirty="0" smtClean="0"/>
              <a:t>the</a:t>
            </a:r>
          </a:p>
          <a:p>
            <a:pPr algn="just"/>
            <a:r>
              <a:rPr lang="en-US" sz="2400" u="sng" dirty="0" smtClean="0"/>
              <a:t> </a:t>
            </a:r>
            <a:r>
              <a:rPr lang="en-US" sz="2400" u="sng" dirty="0"/>
              <a:t>nature of environmental influences on individual organisms</a:t>
            </a:r>
            <a:r>
              <a:rPr lang="en-US" sz="2400" dirty="0"/>
              <a:t>, </a:t>
            </a:r>
            <a:endParaRPr lang="en-US" sz="2400" dirty="0" smtClean="0"/>
          </a:p>
          <a:p>
            <a:pPr algn="just"/>
            <a:endParaRPr lang="en-US" sz="2400" dirty="0"/>
          </a:p>
          <a:p>
            <a:pPr algn="just"/>
            <a:r>
              <a:rPr lang="en-US" sz="2400" dirty="0" smtClean="0"/>
              <a:t>their </a:t>
            </a:r>
            <a:r>
              <a:rPr lang="en-US" sz="2400" dirty="0"/>
              <a:t>populations and communities, on landscapes and, ultimately, the biosphere (all life on Earth). </a:t>
            </a:r>
            <a:endParaRPr lang="en-US" sz="2400" dirty="0" smtClean="0"/>
          </a:p>
          <a:p>
            <a:pPr algn="just"/>
            <a:endParaRPr lang="en-US" sz="2400" dirty="0"/>
          </a:p>
          <a:p>
            <a:pPr algn="just"/>
            <a:r>
              <a:rPr lang="en-US" sz="2400" dirty="0" smtClean="0"/>
              <a:t>If </a:t>
            </a:r>
            <a:r>
              <a:rPr lang="en-US" sz="2400" dirty="0"/>
              <a:t>ecologists can achieve an understanding of these relationships, they will be able to contribute to the development of systems by which humans will be able to wisely use ecological resources, such as </a:t>
            </a:r>
            <a:r>
              <a:rPr lang="en-US" sz="2400" b="1" dirty="0">
                <a:solidFill>
                  <a:srgbClr val="FF0000"/>
                </a:solidFill>
              </a:rPr>
              <a:t>forests, agricultural soils, and hunted animals such as deer and fish. </a:t>
            </a:r>
            <a:endParaRPr lang="en-US" sz="2400" b="1" dirty="0"/>
          </a:p>
        </p:txBody>
      </p:sp>
    </p:spTree>
    <p:extLst>
      <p:ext uri="{BB962C8B-B14F-4D97-AF65-F5344CB8AC3E}">
        <p14:creationId xmlns:p14="http://schemas.microsoft.com/office/powerpoint/2010/main" val="2924621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58686" y="1940835"/>
            <a:ext cx="6324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In general, environment refers to the </a:t>
            </a:r>
            <a:r>
              <a:rPr lang="en-US" sz="2800" u="sng" dirty="0">
                <a:solidFill>
                  <a:srgbClr val="FF0000"/>
                </a:solidFill>
                <a:latin typeface="Calibri" pitchFamily="34" charset="0"/>
                <a:ea typeface="Times New Roman" pitchFamily="18" charset="0"/>
              </a:rPr>
              <a:t>surroundings</a:t>
            </a:r>
            <a:r>
              <a:rPr lang="en-US" sz="2800" dirty="0">
                <a:latin typeface="Calibri" pitchFamily="34" charset="0"/>
                <a:ea typeface="Times New Roman" pitchFamily="18" charset="0"/>
              </a:rPr>
              <a:t> of an </a:t>
            </a:r>
            <a:r>
              <a:rPr lang="en-US" sz="3600" b="1" dirty="0" smtClean="0">
                <a:solidFill>
                  <a:schemeClr val="tx2">
                    <a:lumMod val="60000"/>
                    <a:lumOff val="40000"/>
                  </a:schemeClr>
                </a:solidFill>
                <a:latin typeface="Calibri" pitchFamily="34" charset="0"/>
                <a:ea typeface="Times New Roman" pitchFamily="18" charset="0"/>
              </a:rPr>
              <a:t>object.</a:t>
            </a:r>
            <a:endParaRPr lang="en-US" sz="2800" b="1" dirty="0">
              <a:solidFill>
                <a:schemeClr val="tx2">
                  <a:lumMod val="60000"/>
                  <a:lumOff val="40000"/>
                </a:schemeClr>
              </a:solidFill>
              <a:ea typeface="Times New Roman" pitchFamily="18" charset="0"/>
            </a:endParaRPr>
          </a:p>
        </p:txBody>
      </p:sp>
      <p:sp>
        <p:nvSpPr>
          <p:cNvPr id="3" name="Rectangle 2"/>
          <p:cNvSpPr/>
          <p:nvPr/>
        </p:nvSpPr>
        <p:spPr>
          <a:xfrm>
            <a:off x="1462315" y="1277034"/>
            <a:ext cx="2649636" cy="646331"/>
          </a:xfrm>
          <a:prstGeom prst="rect">
            <a:avLst/>
          </a:prstGeom>
        </p:spPr>
        <p:txBody>
          <a:bodyPr wrap="none">
            <a:spAutoFit/>
          </a:bodyPr>
          <a:lstStyle/>
          <a:p>
            <a:r>
              <a:rPr lang="en-US" sz="3600" b="1" dirty="0" smtClean="0">
                <a:ln w="11430"/>
                <a:solidFill>
                  <a:srgbClr val="C00000"/>
                </a:solidFill>
                <a:effectLst>
                  <a:outerShdw blurRad="50800" dist="39000" dir="5460000" algn="tl">
                    <a:srgbClr val="000000">
                      <a:alpha val="38000"/>
                    </a:srgbClr>
                  </a:outerShdw>
                </a:effectLst>
              </a:rPr>
              <a:t>Environment</a:t>
            </a:r>
            <a:endParaRPr lang="en-US" sz="3600" b="1" dirty="0">
              <a:ln w="11430"/>
              <a:solidFill>
                <a:srgbClr val="C00000"/>
              </a:solidFill>
              <a:effectLst>
                <a:outerShdw blurRad="50800" dist="39000" dir="5460000" algn="tl">
                  <a:srgbClr val="000000">
                    <a:alpha val="38000"/>
                  </a:srgbClr>
                </a:outerShdw>
              </a:effectLst>
            </a:endParaRPr>
          </a:p>
        </p:txBody>
      </p:sp>
      <p:sp>
        <p:nvSpPr>
          <p:cNvPr id="4" name="Rectangle 3"/>
          <p:cNvSpPr/>
          <p:nvPr/>
        </p:nvSpPr>
        <p:spPr>
          <a:xfrm>
            <a:off x="1607458" y="3352800"/>
            <a:ext cx="1459054" cy="646331"/>
          </a:xfrm>
          <a:prstGeom prst="rect">
            <a:avLst/>
          </a:prstGeom>
        </p:spPr>
        <p:txBody>
          <a:bodyPr wrap="none">
            <a:spAutoFit/>
          </a:bodyPr>
          <a:lstStyle/>
          <a:p>
            <a:r>
              <a:rPr lang="en-US" sz="3600" b="1" dirty="0" smtClean="0">
                <a:ln w="11430"/>
                <a:solidFill>
                  <a:srgbClr val="C00000"/>
                </a:solidFill>
                <a:effectLst>
                  <a:outerShdw blurRad="50800" dist="39000" dir="5460000" algn="tl">
                    <a:srgbClr val="000000">
                      <a:alpha val="38000"/>
                    </a:srgbClr>
                  </a:outerShdw>
                </a:effectLst>
              </a:rPr>
              <a:t>Health</a:t>
            </a:r>
            <a:endParaRPr lang="en-US" sz="3600" b="1" dirty="0">
              <a:ln w="11430"/>
              <a:solidFill>
                <a:srgbClr val="C00000"/>
              </a:solidFill>
              <a:effectLst>
                <a:outerShdw blurRad="50800" dist="39000" dir="5460000" algn="tl">
                  <a:srgbClr val="000000">
                    <a:alpha val="38000"/>
                  </a:srgbClr>
                </a:outerShdw>
              </a:effectLst>
            </a:endParaRPr>
          </a:p>
        </p:txBody>
      </p:sp>
      <p:sp>
        <p:nvSpPr>
          <p:cNvPr id="5" name="Rectangle 4"/>
          <p:cNvSpPr/>
          <p:nvPr/>
        </p:nvSpPr>
        <p:spPr>
          <a:xfrm>
            <a:off x="1592943" y="4267199"/>
            <a:ext cx="69515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smtClean="0">
                <a:latin typeface="Calibri" pitchFamily="34" charset="0"/>
                <a:ea typeface="Times New Roman" pitchFamily="18" charset="0"/>
              </a:rPr>
              <a:t>A </a:t>
            </a:r>
            <a:r>
              <a:rPr lang="en-US" sz="2800" dirty="0">
                <a:latin typeface="Calibri" pitchFamily="34" charset="0"/>
                <a:ea typeface="Times New Roman" pitchFamily="18" charset="0"/>
              </a:rPr>
              <a:t>state of complete </a:t>
            </a:r>
            <a:r>
              <a:rPr lang="en-US" sz="2800" dirty="0" smtClean="0">
                <a:latin typeface="Calibri" pitchFamily="34" charset="0"/>
                <a:ea typeface="Times New Roman" pitchFamily="18" charset="0"/>
              </a:rPr>
              <a:t>physical</a:t>
            </a:r>
            <a:r>
              <a:rPr lang="en-US" sz="2800" dirty="0">
                <a:latin typeface="Calibri" pitchFamily="34" charset="0"/>
                <a:ea typeface="Times New Roman" pitchFamily="18" charset="0"/>
              </a:rPr>
              <a:t>, mental and social well-being and not merely the absence of disease or infirmity</a:t>
            </a:r>
          </a:p>
        </p:txBody>
      </p:sp>
    </p:spTree>
    <p:extLst>
      <p:ext uri="{BB962C8B-B14F-4D97-AF65-F5344CB8AC3E}">
        <p14:creationId xmlns:p14="http://schemas.microsoft.com/office/powerpoint/2010/main" val="3145739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371600" y="1219200"/>
            <a:ext cx="162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FF0000"/>
                </a:solidFill>
              </a:rPr>
              <a:t>Pollution:</a:t>
            </a:r>
            <a:endParaRPr lang="en-US" altLang="en-US" sz="2800">
              <a:solidFill>
                <a:srgbClr val="FF0000"/>
              </a:solidFill>
            </a:endParaRPr>
          </a:p>
        </p:txBody>
      </p:sp>
      <p:sp>
        <p:nvSpPr>
          <p:cNvPr id="10243" name="Rectangle 6"/>
          <p:cNvSpPr>
            <a:spLocks noChangeArrowheads="1"/>
          </p:cNvSpPr>
          <p:nvPr/>
        </p:nvSpPr>
        <p:spPr bwMode="auto">
          <a:xfrm>
            <a:off x="1371600" y="1533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Pollution is the </a:t>
            </a:r>
            <a:r>
              <a:rPr lang="en-US" altLang="en-US" sz="2800" u="sng"/>
              <a:t>introduction</a:t>
            </a:r>
            <a:r>
              <a:rPr lang="en-US" altLang="en-US" sz="2800"/>
              <a:t> of </a:t>
            </a:r>
            <a:r>
              <a:rPr lang="en-US" altLang="en-US" sz="2800" u="sng"/>
              <a:t>pollutants</a:t>
            </a:r>
            <a:r>
              <a:rPr lang="en-US" altLang="en-US" sz="2800"/>
              <a:t> or </a:t>
            </a:r>
            <a:r>
              <a:rPr lang="en-US" altLang="en-US" sz="2800" u="sng"/>
              <a:t>contaminants</a:t>
            </a:r>
            <a:r>
              <a:rPr lang="en-US" altLang="en-US" sz="2800"/>
              <a:t> into a natural environment that </a:t>
            </a:r>
            <a:r>
              <a:rPr lang="en-US" altLang="en-US" sz="2800" u="sng"/>
              <a:t>causes</a:t>
            </a:r>
            <a:r>
              <a:rPr lang="en-US" altLang="en-US" sz="2800"/>
              <a:t> </a:t>
            </a:r>
            <a:r>
              <a:rPr lang="en-US" altLang="en-US" sz="2800" u="sng"/>
              <a:t>instability, disorder, harm </a:t>
            </a:r>
            <a:r>
              <a:rPr lang="en-US" altLang="en-US" sz="2800"/>
              <a:t>or </a:t>
            </a:r>
            <a:r>
              <a:rPr lang="en-US" altLang="en-US" sz="2800" u="sng"/>
              <a:t>discomfort</a:t>
            </a:r>
            <a:r>
              <a:rPr lang="en-US" altLang="en-US" sz="2800"/>
              <a:t> </a:t>
            </a:r>
            <a:r>
              <a:rPr lang="en-US" altLang="en-US" sz="2800" u="sng"/>
              <a:t>to the </a:t>
            </a:r>
            <a:r>
              <a:rPr lang="en-US" altLang="en-US" sz="2800" u="sng">
                <a:solidFill>
                  <a:srgbClr val="FF0000"/>
                </a:solidFill>
              </a:rPr>
              <a:t>ecosystem</a:t>
            </a:r>
            <a:r>
              <a:rPr lang="en-US" altLang="en-US" sz="2800" u="sng"/>
              <a:t> </a:t>
            </a:r>
            <a:r>
              <a:rPr lang="en-US" altLang="en-US" sz="2800"/>
              <a:t>i.e. physical systems or living organisms. </a:t>
            </a:r>
          </a:p>
        </p:txBody>
      </p:sp>
      <p:pic>
        <p:nvPicPr>
          <p:cNvPr id="10244" name="Picture 2" descr="http://t1.gstatic.com/images?q=tbn:ANd9GcTRgtrqy7qR5ZQ73GpBLRSUl60I-CNFsrgb5jW8RlRPI0sQU-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3943350"/>
            <a:ext cx="23907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t3.gstatic.com/images?q=tbn:ANd9GcQ8f4Sr321zesrtrIed8A7Pz0XYUxULVnHB8nyW9HcidyeAIB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943350"/>
            <a:ext cx="247808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t2.gstatic.com/images?q=tbn:ANd9GcQz30Iqs0Z2MhOvgTaLANXCCm9XUCJEIru37RlyCuk3uNYoa1Of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946525"/>
            <a:ext cx="2543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F052DB-423C-4621-B9E2-A2CE4894FD3B}" type="slidenum">
              <a:rPr lang="en-US"/>
              <a:pPr>
                <a:defRPr/>
              </a:pPr>
              <a:t>15</a:t>
            </a:fld>
            <a:endParaRPr lang="en-US" dirty="0"/>
          </a:p>
        </p:txBody>
      </p:sp>
      <p:sp>
        <p:nvSpPr>
          <p:cNvPr id="11268" name="Rectangle 1"/>
          <p:cNvSpPr>
            <a:spLocks noChangeArrowheads="1"/>
          </p:cNvSpPr>
          <p:nvPr/>
        </p:nvSpPr>
        <p:spPr bwMode="auto">
          <a:xfrm>
            <a:off x="1219200" y="1649413"/>
            <a:ext cx="7620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solidFill>
                  <a:srgbClr val="FF0000"/>
                </a:solidFill>
                <a:cs typeface="Times New Roman" pitchFamily="18" charset="0"/>
              </a:rPr>
              <a:t>Pollution</a:t>
            </a:r>
            <a:r>
              <a:rPr lang="en-US" altLang="en-US" sz="2800" dirty="0">
                <a:cs typeface="Times New Roman" pitchFamily="18" charset="0"/>
              </a:rPr>
              <a:t> can take the form of </a:t>
            </a:r>
            <a:r>
              <a:rPr lang="en-US" altLang="en-US" sz="2800" dirty="0">
                <a:solidFill>
                  <a:srgbClr val="FF0000"/>
                </a:solidFill>
                <a:cs typeface="Times New Roman" pitchFamily="18" charset="0"/>
              </a:rPr>
              <a:t>chemical</a:t>
            </a:r>
            <a:r>
              <a:rPr lang="en-US" altLang="en-US" sz="2800" dirty="0">
                <a:cs typeface="Times New Roman" pitchFamily="18" charset="0"/>
              </a:rPr>
              <a:t> substances or </a:t>
            </a:r>
            <a:r>
              <a:rPr lang="en-US" altLang="en-US" sz="2800" dirty="0">
                <a:solidFill>
                  <a:srgbClr val="FF0000"/>
                </a:solidFill>
                <a:cs typeface="Times New Roman" pitchFamily="18" charset="0"/>
              </a:rPr>
              <a:t>energy</a:t>
            </a:r>
            <a:r>
              <a:rPr lang="en-US" altLang="en-US" sz="2800" dirty="0">
                <a:cs typeface="Times New Roman" pitchFamily="18" charset="0"/>
              </a:rPr>
              <a:t>, such as noise, heat, or light. </a:t>
            </a:r>
          </a:p>
          <a:p>
            <a:pPr eaLnBrk="1" hangingPunct="1">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u="sng" dirty="0">
                <a:latin typeface="Arial" pitchFamily="34" charset="0"/>
                <a:cs typeface="Times New Roman" pitchFamily="18" charset="0"/>
              </a:rPr>
              <a:t>Pollutants</a:t>
            </a:r>
            <a:r>
              <a:rPr lang="en-US" altLang="en-US" sz="2800" dirty="0">
                <a:latin typeface="Arial" pitchFamily="34" charset="0"/>
                <a:cs typeface="Times New Roman" pitchFamily="18" charset="0"/>
              </a:rPr>
              <a:t>, the </a:t>
            </a:r>
            <a:r>
              <a:rPr lang="en-US" altLang="en-US" sz="2800" u="sng" dirty="0">
                <a:latin typeface="Arial" pitchFamily="34" charset="0"/>
                <a:cs typeface="Times New Roman" pitchFamily="18" charset="0"/>
              </a:rPr>
              <a:t>elements of pollution</a:t>
            </a:r>
            <a:r>
              <a:rPr lang="en-US" altLang="en-US" sz="2800" dirty="0">
                <a:latin typeface="Arial" pitchFamily="34" charset="0"/>
                <a:cs typeface="Times New Roman" pitchFamily="18" charset="0"/>
              </a:rPr>
              <a:t>, can be </a:t>
            </a:r>
            <a:r>
              <a:rPr lang="en-US" altLang="en-US" sz="2800" u="sng" dirty="0">
                <a:latin typeface="Arial" pitchFamily="34" charset="0"/>
                <a:cs typeface="Times New Roman" pitchFamily="18" charset="0"/>
              </a:rPr>
              <a:t>foreign substances or energies</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or naturally occurring;</a:t>
            </a:r>
            <a:r>
              <a:rPr lang="en-US" altLang="en-US" sz="2800" dirty="0">
                <a:latin typeface="Arial" pitchFamily="34" charset="0"/>
                <a:cs typeface="Times New Roman" pitchFamily="18" charset="0"/>
              </a:rPr>
              <a:t> </a:t>
            </a:r>
          </a:p>
          <a:p>
            <a:pPr>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dirty="0">
                <a:latin typeface="Arial" pitchFamily="34" charset="0"/>
                <a:cs typeface="Times New Roman" pitchFamily="18" charset="0"/>
              </a:rPr>
              <a:t>When </a:t>
            </a:r>
            <a:r>
              <a:rPr lang="en-US" altLang="en-US" sz="2800" dirty="0">
                <a:solidFill>
                  <a:srgbClr val="FF0000"/>
                </a:solidFill>
                <a:latin typeface="Arial" pitchFamily="34" charset="0"/>
                <a:cs typeface="Times New Roman" pitchFamily="18" charset="0"/>
              </a:rPr>
              <a:t>naturally occurring</a:t>
            </a:r>
            <a:r>
              <a:rPr lang="en-US" altLang="en-US" sz="2800" dirty="0">
                <a:latin typeface="Arial" pitchFamily="34" charset="0"/>
                <a:cs typeface="Times New Roman" pitchFamily="18" charset="0"/>
              </a:rPr>
              <a:t>, they are </a:t>
            </a:r>
            <a:r>
              <a:rPr lang="en-US" altLang="en-US" sz="2800" u="sng" dirty="0">
                <a:latin typeface="Arial" pitchFamily="34" charset="0"/>
                <a:cs typeface="Times New Roman" pitchFamily="18" charset="0"/>
              </a:rPr>
              <a:t>considered</a:t>
            </a:r>
            <a:r>
              <a:rPr lang="en-US" altLang="en-US" sz="2800" dirty="0">
                <a:latin typeface="Arial" pitchFamily="34" charset="0"/>
                <a:cs typeface="Times New Roman" pitchFamily="18" charset="0"/>
              </a:rPr>
              <a:t> </a:t>
            </a:r>
            <a:r>
              <a:rPr lang="en-US" altLang="en-US" sz="2800" u="sng" dirty="0" smtClean="0">
                <a:latin typeface="Arial" pitchFamily="34" charset="0"/>
                <a:cs typeface="Times New Roman" pitchFamily="18" charset="0"/>
              </a:rPr>
              <a:t>Pollutants </a:t>
            </a:r>
            <a:r>
              <a:rPr lang="en-US" altLang="en-US" sz="2800" dirty="0" smtClean="0">
                <a:latin typeface="Arial" pitchFamily="34" charset="0"/>
                <a:cs typeface="Times New Roman" pitchFamily="18" charset="0"/>
              </a:rPr>
              <a:t> </a:t>
            </a:r>
            <a:r>
              <a:rPr lang="en-US" altLang="en-US" sz="2800" dirty="0">
                <a:latin typeface="Arial" pitchFamily="34" charset="0"/>
                <a:cs typeface="Times New Roman" pitchFamily="18" charset="0"/>
              </a:rPr>
              <a:t>when they </a:t>
            </a:r>
            <a:r>
              <a:rPr lang="en-US" altLang="en-US" sz="2800" u="sng" dirty="0">
                <a:latin typeface="Arial" pitchFamily="34" charset="0"/>
                <a:cs typeface="Times New Roman" pitchFamily="18" charset="0"/>
              </a:rPr>
              <a:t>exceed natural levels</a:t>
            </a:r>
            <a:r>
              <a:rPr lang="en-US" altLang="en-US" sz="2800" dirty="0">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17631D2-5BE1-4980-B168-BE7482D8823F}" type="slidenum">
              <a:rPr lang="en-US"/>
              <a:pPr>
                <a:defRPr/>
              </a:pPr>
              <a:t>16</a:t>
            </a:fld>
            <a:endParaRPr lang="en-US" dirty="0"/>
          </a:p>
        </p:txBody>
      </p:sp>
      <p:sp>
        <p:nvSpPr>
          <p:cNvPr id="12292" name="Rectangle 1"/>
          <p:cNvSpPr>
            <a:spLocks noChangeArrowheads="1"/>
          </p:cNvSpPr>
          <p:nvPr/>
        </p:nvSpPr>
        <p:spPr bwMode="auto">
          <a:xfrm>
            <a:off x="1143000" y="1143000"/>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1.3. Environmental health</a:t>
            </a:r>
            <a:endParaRPr lang="en-US" altLang="en-US" sz="2800">
              <a:latin typeface="Arial" pitchFamily="34" charset="0"/>
              <a:cs typeface="Times New Roman" pitchFamily="18" charset="0"/>
            </a:endParaRPr>
          </a:p>
        </p:txBody>
      </p:sp>
      <p:sp>
        <p:nvSpPr>
          <p:cNvPr id="12293" name="Rectangle 5"/>
          <p:cNvSpPr>
            <a:spLocks noChangeArrowheads="1"/>
          </p:cNvSpPr>
          <p:nvPr/>
        </p:nvSpPr>
        <p:spPr bwMode="auto">
          <a:xfrm>
            <a:off x="1295400" y="19812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 </a:t>
            </a:r>
            <a:r>
              <a:rPr lang="en-US" altLang="en-US" sz="2800"/>
              <a:t>is the branch of </a:t>
            </a:r>
            <a:r>
              <a:rPr lang="en-US" altLang="en-US" sz="2800" u="sng"/>
              <a:t>public health</a:t>
            </a:r>
            <a:r>
              <a:rPr lang="en-US" altLang="en-US" sz="2800"/>
              <a:t> that is </a:t>
            </a:r>
            <a:r>
              <a:rPr lang="en-US" altLang="en-US" sz="2800" u="sng"/>
              <a:t>concerned</a:t>
            </a:r>
            <a:r>
              <a:rPr lang="en-US" altLang="en-US" sz="2800"/>
              <a:t> with all aspects of the </a:t>
            </a:r>
            <a:r>
              <a:rPr lang="en-US" altLang="en-US" sz="2800" u="sng"/>
              <a:t>natural and built environment </a:t>
            </a:r>
            <a:r>
              <a:rPr lang="en-US" altLang="en-US" sz="2800"/>
              <a:t>that </a:t>
            </a:r>
            <a:r>
              <a:rPr lang="en-US" altLang="en-US" sz="2800" u="sng"/>
              <a:t>may affect human health. </a:t>
            </a:r>
          </a:p>
        </p:txBody>
      </p:sp>
      <p:pic>
        <p:nvPicPr>
          <p:cNvPr id="12294" name="Picture 3" descr="http://www.lgtoolbox.qld.gov.au/SiteCollectionImages/a.%20Generic%20Content/Environmental%20Health/Environmental%20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C53720-2862-414A-B6B7-69429A133F66}" type="slidenum">
              <a:rPr lang="en-US"/>
              <a:pPr>
                <a:defRPr/>
              </a:pPr>
              <a:t>17</a:t>
            </a:fld>
            <a:endParaRPr lang="en-US" dirty="0"/>
          </a:p>
        </p:txBody>
      </p:sp>
      <p:sp>
        <p:nvSpPr>
          <p:cNvPr id="13316" name="Rectangle 5"/>
          <p:cNvSpPr>
            <a:spLocks noChangeArrowheads="1"/>
          </p:cNvSpPr>
          <p:nvPr/>
        </p:nvSpPr>
        <p:spPr bwMode="auto">
          <a:xfrm>
            <a:off x="1600200" y="1662113"/>
            <a:ext cx="7467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Those aspects of the </a:t>
            </a:r>
            <a:r>
              <a:rPr lang="en-US" altLang="en-US" sz="2800" u="sng" dirty="0"/>
              <a:t>human health </a:t>
            </a:r>
            <a:r>
              <a:rPr lang="en-US" altLang="en-US" sz="2800" dirty="0"/>
              <a:t>and </a:t>
            </a:r>
            <a:r>
              <a:rPr lang="en-US" altLang="en-US" sz="2800" u="sng" dirty="0"/>
              <a:t>disease </a:t>
            </a:r>
            <a:r>
              <a:rPr lang="en-US" altLang="en-US" sz="2800" dirty="0"/>
              <a:t>that are determined by factors </a:t>
            </a:r>
            <a:r>
              <a:rPr lang="en-US" altLang="en-US" sz="2800" u="sng" dirty="0"/>
              <a:t>in the environment</a:t>
            </a:r>
            <a:r>
              <a:rPr lang="en-US" altLang="en-US" sz="2800" dirty="0"/>
              <a:t>. </a:t>
            </a:r>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r>
              <a:rPr lang="en-US" altLang="en-US" sz="2800" dirty="0"/>
              <a:t>It also refers to the theory and </a:t>
            </a:r>
            <a:r>
              <a:rPr lang="en-US" altLang="en-US" sz="2800" u="sng" dirty="0"/>
              <a:t>practice of assessing</a:t>
            </a:r>
            <a:r>
              <a:rPr lang="en-US" altLang="en-US" sz="2800" dirty="0"/>
              <a:t> and </a:t>
            </a:r>
            <a:r>
              <a:rPr lang="en-US" altLang="en-US" sz="2800" u="sng" dirty="0"/>
              <a:t>controlling factors </a:t>
            </a:r>
            <a:r>
              <a:rPr lang="en-US" altLang="en-US" sz="2800" dirty="0"/>
              <a:t>in the environment that can potentially affect health. </a:t>
            </a:r>
          </a:p>
        </p:txBody>
      </p:sp>
      <p:pic>
        <p:nvPicPr>
          <p:cNvPr id="13317" name="Picture 2" descr="http://ocw.jhsph.edu/courses/EnvironmentalHealth/homePag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33675"/>
            <a:ext cx="2286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hawaii.edu/ehso/images/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2774950"/>
            <a:ext cx="2362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1600200" y="1138238"/>
            <a:ext cx="349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a:t>
            </a:r>
            <a:r>
              <a:rPr lang="en-US" altLang="en-US" sz="2800" u="sng"/>
              <a:t>: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D2C4D91-725E-48A5-800A-198B07A9D15B}" type="slidenum">
              <a:rPr lang="en-US"/>
              <a:pPr>
                <a:defRPr/>
              </a:pPr>
              <a:t>18</a:t>
            </a:fld>
            <a:endParaRPr lang="en-US" dirty="0"/>
          </a:p>
        </p:txBody>
      </p:sp>
      <p:sp>
        <p:nvSpPr>
          <p:cNvPr id="14340" name="Rectangle 5"/>
          <p:cNvSpPr>
            <a:spLocks noChangeArrowheads="1"/>
          </p:cNvSpPr>
          <p:nvPr/>
        </p:nvSpPr>
        <p:spPr bwMode="auto">
          <a:xfrm>
            <a:off x="1219200" y="1143000"/>
            <a:ext cx="625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1.4. Concepts of Environment and health</a:t>
            </a:r>
            <a:endParaRPr lang="en-US" altLang="en-US" sz="2800"/>
          </a:p>
        </p:txBody>
      </p:sp>
      <p:sp>
        <p:nvSpPr>
          <p:cNvPr id="14341" name="Rectangle 1"/>
          <p:cNvSpPr>
            <a:spLocks noChangeArrowheads="1"/>
          </p:cNvSpPr>
          <p:nvPr/>
        </p:nvSpPr>
        <p:spPr bwMode="auto">
          <a:xfrm>
            <a:off x="1295400" y="17526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u="sng">
                <a:cs typeface="Times New Roman" pitchFamily="18" charset="0"/>
              </a:rPr>
              <a:t>Air quality</a:t>
            </a:r>
            <a:r>
              <a:rPr lang="en-US" altLang="en-US" sz="2800">
                <a:cs typeface="Times New Roman" pitchFamily="18" charset="0"/>
              </a:rPr>
              <a:t>, including both </a:t>
            </a:r>
            <a:r>
              <a:rPr lang="en-US" altLang="en-US" sz="2800" u="sng">
                <a:cs typeface="Times New Roman" pitchFamily="18" charset="0"/>
              </a:rPr>
              <a:t>ambient outdoor air </a:t>
            </a:r>
            <a:r>
              <a:rPr lang="en-US" altLang="en-US" sz="2800">
                <a:cs typeface="Times New Roman" pitchFamily="18" charset="0"/>
              </a:rPr>
              <a:t>and </a:t>
            </a:r>
            <a:r>
              <a:rPr lang="en-US" altLang="en-US" sz="2800" u="sng">
                <a:cs typeface="Times New Roman" pitchFamily="18" charset="0"/>
              </a:rPr>
              <a:t>indoor air quality</a:t>
            </a:r>
            <a:r>
              <a:rPr lang="en-US" altLang="en-US" sz="2800">
                <a:cs typeface="Times New Roman" pitchFamily="18" charset="0"/>
              </a:rPr>
              <a:t>, which also comprises concerns about environmental </a:t>
            </a:r>
            <a:r>
              <a:rPr lang="en-US" altLang="en-US" sz="2800" u="sng">
                <a:cs typeface="Times New Roman" pitchFamily="18" charset="0"/>
              </a:rPr>
              <a:t>tobacco smoke.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p:txBody>
      </p:sp>
      <p:pic>
        <p:nvPicPr>
          <p:cNvPr id="14342" name="Picture 3" descr="http://theairshed.com/_borders/top.h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363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thenutritionpost.com/wp-content/uploads/2011/04/china-ai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3505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Vertic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3144600"/>
              </p:ext>
            </p:extLst>
          </p:nvPr>
        </p:nvGraphicFramePr>
        <p:xfrm>
          <a:off x="1371600" y="1219200"/>
          <a:ext cx="6781800" cy="1111885"/>
        </p:xfrm>
        <a:graphic>
          <a:graphicData uri="http://schemas.openxmlformats.org/drawingml/2006/table">
            <a:tbl>
              <a:tblPr/>
              <a:tblGrid>
                <a:gridCol w="6781800"/>
              </a:tblGrid>
              <a:tr h="11118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dirty="0" smtClean="0">
                          <a:effectLst/>
                          <a:latin typeface="Times New Roman" pitchFamily="18" charset="0"/>
                          <a:ea typeface="Calibri"/>
                          <a:cs typeface="Times New Roman" pitchFamily="18" charset="0"/>
                        </a:rPr>
                        <a:t>Climate Change And Public Health</a:t>
                      </a:r>
                      <a:endParaRPr lang="en-US" sz="4400" dirty="0" smtClean="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1516353" y="2667000"/>
            <a:ext cx="5236370" cy="584775"/>
          </a:xfrm>
          <a:prstGeom prst="rect">
            <a:avLst/>
          </a:prstGeom>
        </p:spPr>
        <p:txBody>
          <a:bodyPr wrap="none">
            <a:spAutoFit/>
          </a:bodyPr>
          <a:lstStyle/>
          <a:p>
            <a:pPr fontAlgn="auto">
              <a:spcBef>
                <a:spcPts val="0"/>
              </a:spcBef>
              <a:spcAft>
                <a:spcPts val="0"/>
              </a:spcAft>
            </a:pPr>
            <a:r>
              <a:rPr lang="en-US" sz="3200" dirty="0">
                <a:solidFill>
                  <a:srgbClr val="FF0000"/>
                </a:solidFill>
                <a:latin typeface="Calibri"/>
                <a:cs typeface="+mn-cs"/>
              </a:rPr>
              <a:t>What Causes Climate Change?</a:t>
            </a:r>
          </a:p>
        </p:txBody>
      </p:sp>
      <p:sp>
        <p:nvSpPr>
          <p:cNvPr id="3" name="Rectangle 2"/>
          <p:cNvSpPr/>
          <p:nvPr/>
        </p:nvSpPr>
        <p:spPr>
          <a:xfrm>
            <a:off x="1348854" y="3312053"/>
            <a:ext cx="6400800" cy="2246769"/>
          </a:xfrm>
          <a:prstGeom prst="rect">
            <a:avLst/>
          </a:prstGeom>
        </p:spPr>
        <p:txBody>
          <a:bodyPr wrap="square">
            <a:spAutoFit/>
          </a:bodyPr>
          <a:lstStyle/>
          <a:p>
            <a:pPr algn="ctr" fontAlgn="auto">
              <a:spcBef>
                <a:spcPts val="0"/>
              </a:spcBef>
              <a:spcAft>
                <a:spcPts val="0"/>
              </a:spcAft>
            </a:pPr>
            <a:r>
              <a:rPr lang="en-US" sz="2800" dirty="0">
                <a:solidFill>
                  <a:prstClr val="black"/>
                </a:solidFill>
                <a:latin typeface="Calibri"/>
                <a:cs typeface="+mn-cs"/>
              </a:rPr>
              <a:t>“Climate forcing” </a:t>
            </a:r>
          </a:p>
          <a:p>
            <a:pPr algn="ctr" fontAlgn="auto">
              <a:spcBef>
                <a:spcPts val="0"/>
              </a:spcBef>
              <a:spcAft>
                <a:spcPts val="0"/>
              </a:spcAft>
            </a:pPr>
            <a:r>
              <a:rPr lang="en-US" sz="2800" dirty="0">
                <a:solidFill>
                  <a:prstClr val="black"/>
                </a:solidFill>
                <a:latin typeface="Calibri"/>
                <a:cs typeface="+mn-cs"/>
              </a:rPr>
              <a:t>whether </a:t>
            </a:r>
            <a:r>
              <a:rPr lang="en-US" sz="2800" u="sng" dirty="0">
                <a:solidFill>
                  <a:prstClr val="black"/>
                </a:solidFill>
                <a:latin typeface="Calibri"/>
                <a:cs typeface="+mn-cs"/>
              </a:rPr>
              <a:t>natural or manmade </a:t>
            </a:r>
            <a:r>
              <a:rPr lang="en-US" sz="2800" dirty="0">
                <a:solidFill>
                  <a:prstClr val="black"/>
                </a:solidFill>
                <a:latin typeface="Calibri"/>
                <a:cs typeface="+mn-cs"/>
              </a:rPr>
              <a:t>(anthropogenic) are events that cause </a:t>
            </a:r>
            <a:r>
              <a:rPr lang="en-US" sz="2800" u="sng" dirty="0">
                <a:solidFill>
                  <a:prstClr val="black"/>
                </a:solidFill>
                <a:latin typeface="Calibri"/>
                <a:cs typeface="+mn-cs"/>
              </a:rPr>
              <a:t>changes in the atmosphere </a:t>
            </a:r>
            <a:r>
              <a:rPr lang="en-US" sz="2800" dirty="0">
                <a:solidFill>
                  <a:prstClr val="black"/>
                </a:solidFill>
                <a:latin typeface="Calibri"/>
                <a:cs typeface="+mn-cs"/>
              </a:rPr>
              <a:t>and are a </a:t>
            </a:r>
            <a:r>
              <a:rPr lang="en-US" sz="2800" dirty="0">
                <a:solidFill>
                  <a:srgbClr val="FF0000"/>
                </a:solidFill>
                <a:latin typeface="Calibri"/>
                <a:cs typeface="+mn-cs"/>
              </a:rPr>
              <a:t>significant</a:t>
            </a:r>
            <a:r>
              <a:rPr lang="en-US" sz="2800" dirty="0">
                <a:solidFill>
                  <a:prstClr val="black"/>
                </a:solidFill>
                <a:latin typeface="Calibri"/>
                <a:cs typeface="+mn-cs"/>
              </a:rPr>
              <a:t> cause of global  climate change.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489775"/>
            <a:ext cx="16271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92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22CDAF-24F4-4B89-8E4C-25B0C9F3D699}" type="slidenum">
              <a:rPr lang="en-US" smtClean="0"/>
              <a:pPr>
                <a:defRPr/>
              </a:pPr>
              <a:t>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00356795"/>
              </p:ext>
            </p:extLst>
          </p:nvPr>
        </p:nvGraphicFramePr>
        <p:xfrm>
          <a:off x="1317199" y="1371601"/>
          <a:ext cx="7369602" cy="4419598"/>
        </p:xfrm>
        <a:graphic>
          <a:graphicData uri="http://schemas.openxmlformats.org/drawingml/2006/table">
            <a:tbl>
              <a:tblPr>
                <a:tableStyleId>{3C2FFA5D-87B4-456A-9821-1D502468CF0F}</a:tableStyleId>
              </a:tblPr>
              <a:tblGrid>
                <a:gridCol w="731941"/>
                <a:gridCol w="1974841"/>
                <a:gridCol w="959992"/>
                <a:gridCol w="1097134"/>
                <a:gridCol w="1302847"/>
                <a:gridCol w="1302847"/>
              </a:tblGrid>
              <a:tr h="558869">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Time</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Date</a:t>
                      </a:r>
                      <a:endParaRPr lang="en-US" sz="1800" b="0" i="0" u="none" strike="noStrike">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595120">
                <a:tc rowSpan="6">
                  <a:txBody>
                    <a:bodyPr/>
                    <a:lstStyle/>
                    <a:p>
                      <a:pPr algn="ctr" rtl="0" fontAlgn="ctr"/>
                      <a:r>
                        <a:rPr lang="en-US" sz="1200" u="none" strike="noStrike">
                          <a:effectLst/>
                        </a:rPr>
                        <a:t>A</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Environmental Health  and hazards </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1-2 PM</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06/05/1436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25/02/2015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Prevention and Control of environmental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10-11AM</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07/05/1436</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26/02/2015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Thursday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Introduction to occupational health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b="0" i="0" u="none" strike="noStrike" dirty="0" smtClean="0">
                          <a:solidFill>
                            <a:schemeClr val="dk1"/>
                          </a:solidFill>
                          <a:effectLst/>
                          <a:latin typeface="+mn-lt"/>
                        </a:rPr>
                        <a:t>11-12PM</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07/05/1436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26/02/2015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Thursday</a:t>
                      </a:r>
                      <a:endParaRPr lang="en-US" sz="1200" b="0" i="0" u="none" strike="noStrike">
                        <a:solidFill>
                          <a:srgbClr val="000000"/>
                        </a:solidFill>
                        <a:effectLst/>
                        <a:latin typeface="Times New Roman"/>
                      </a:endParaRPr>
                    </a:p>
                  </a:txBody>
                  <a:tcPr marL="9525" marR="9525" marT="9525" marB="0" anchor="ctr"/>
                </a:tc>
              </a:tr>
              <a:tr h="305113">
                <a:tc vMerge="1">
                  <a:txBody>
                    <a:bodyPr/>
                    <a:lstStyle/>
                    <a:p>
                      <a:endParaRPr lang="en-US"/>
                    </a:p>
                  </a:txBody>
                  <a:tcPr/>
                </a:tc>
                <a:tc>
                  <a:txBody>
                    <a:bodyPr/>
                    <a:lstStyle/>
                    <a:p>
                      <a:pPr algn="ctr" rtl="0" fontAlgn="ctr"/>
                      <a:r>
                        <a:rPr lang="en-US" sz="1200" u="none" strike="noStrike">
                          <a:effectLst/>
                        </a:rPr>
                        <a:t>Occupational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1/3/2015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Sunday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Epidemiology of Heat stroke &amp; Heat exhaustion</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14/05/1436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5/3/2015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Thursday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Occupational Risks and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19/05/1436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10/3/2015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Tuesday</a:t>
                      </a:r>
                      <a:endParaRPr lang="en-US" sz="1200" b="0" i="0" u="none" strike="noStrike" dirty="0">
                        <a:solidFill>
                          <a:srgbClr val="000000"/>
                        </a:solidFill>
                        <a:effectLst/>
                        <a:latin typeface="Times New Roman"/>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336" y="1183981"/>
            <a:ext cx="7411064" cy="4524315"/>
          </a:xfrm>
          <a:prstGeom prst="rect">
            <a:avLst/>
          </a:prstGeom>
        </p:spPr>
        <p:txBody>
          <a:bodyPr wrap="square">
            <a:spAutoFit/>
          </a:bodyPr>
          <a:lstStyle/>
          <a:p>
            <a:pPr fontAlgn="auto">
              <a:spcBef>
                <a:spcPts val="0"/>
              </a:spcBef>
              <a:spcAft>
                <a:spcPts val="0"/>
              </a:spcAft>
            </a:pPr>
            <a:r>
              <a:rPr lang="en-US" sz="3200" u="sng" dirty="0">
                <a:solidFill>
                  <a:prstClr val="black"/>
                </a:solidFill>
                <a:latin typeface="Calibri"/>
                <a:cs typeface="+mn-cs"/>
              </a:rPr>
              <a:t>Greenhouse gases   </a:t>
            </a:r>
            <a:r>
              <a:rPr lang="en-US" sz="3200" dirty="0">
                <a:solidFill>
                  <a:prstClr val="black"/>
                </a:solidFill>
                <a:latin typeface="Calibri"/>
                <a:cs typeface="+mn-cs"/>
              </a:rPr>
              <a:t>trap heat in the atmosphere </a:t>
            </a:r>
            <a:r>
              <a:rPr lang="en-US" sz="3200" u="sng" dirty="0">
                <a:solidFill>
                  <a:prstClr val="black"/>
                </a:solidFill>
                <a:latin typeface="Calibri"/>
                <a:cs typeface="+mn-cs"/>
              </a:rPr>
              <a:t>and warm the Earth</a:t>
            </a:r>
            <a:r>
              <a:rPr lang="en-US" sz="3200" dirty="0">
                <a:solidFill>
                  <a:prstClr val="black"/>
                </a:solidFill>
                <a:latin typeface="Calibri"/>
                <a:cs typeface="+mn-cs"/>
              </a:rPr>
              <a:t>. </a:t>
            </a:r>
          </a:p>
          <a:p>
            <a:pPr fontAlgn="auto">
              <a:spcBef>
                <a:spcPts val="0"/>
              </a:spcBef>
              <a:spcAft>
                <a:spcPts val="0"/>
              </a:spcAft>
            </a:pPr>
            <a:endParaRPr lang="en-US" sz="3200" dirty="0">
              <a:solidFill>
                <a:prstClr val="black"/>
              </a:solidFill>
              <a:latin typeface="Calibri"/>
              <a:cs typeface="+mn-cs"/>
            </a:endParaRPr>
          </a:p>
          <a:p>
            <a:pPr fontAlgn="auto">
              <a:spcBef>
                <a:spcPts val="0"/>
              </a:spcBef>
              <a:spcAft>
                <a:spcPts val="0"/>
              </a:spcAft>
            </a:pPr>
            <a:r>
              <a:rPr lang="en-US" sz="3200" dirty="0">
                <a:solidFill>
                  <a:prstClr val="black"/>
                </a:solidFill>
                <a:latin typeface="Calibri"/>
                <a:cs typeface="+mn-cs"/>
              </a:rPr>
              <a:t>While some greenhouse gases </a:t>
            </a:r>
            <a:r>
              <a:rPr lang="en-US" sz="3200" u="sng" dirty="0">
                <a:solidFill>
                  <a:prstClr val="black"/>
                </a:solidFill>
                <a:latin typeface="Calibri"/>
                <a:cs typeface="+mn-cs"/>
              </a:rPr>
              <a:t>occur naturally,</a:t>
            </a:r>
            <a:r>
              <a:rPr lang="en-US" sz="3200" dirty="0">
                <a:solidFill>
                  <a:prstClr val="black"/>
                </a:solidFill>
                <a:latin typeface="Calibri"/>
                <a:cs typeface="+mn-cs"/>
              </a:rPr>
              <a:t> </a:t>
            </a:r>
            <a:r>
              <a:rPr lang="en-US" sz="3200" u="sng" dirty="0">
                <a:solidFill>
                  <a:srgbClr val="FF0000"/>
                </a:solidFill>
                <a:latin typeface="Calibri"/>
                <a:cs typeface="+mn-cs"/>
              </a:rPr>
              <a:t>human activities are amplifying </a:t>
            </a:r>
            <a:r>
              <a:rPr lang="en-US" sz="3200" dirty="0">
                <a:solidFill>
                  <a:prstClr val="black"/>
                </a:solidFill>
                <a:latin typeface="Calibri"/>
                <a:cs typeface="+mn-cs"/>
              </a:rPr>
              <a:t>the natural greenhouse effect and  impacting the concentrations of gases in the atmosphere, thereby contributing to climate change.  </a:t>
            </a:r>
          </a:p>
        </p:txBody>
      </p:sp>
    </p:spTree>
    <p:extLst>
      <p:ext uri="{BB962C8B-B14F-4D97-AF65-F5344CB8AC3E}">
        <p14:creationId xmlns:p14="http://schemas.microsoft.com/office/powerpoint/2010/main" val="3773069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Low"/>
            <a:endParaRPr lang="en-US">
              <a:solidFill>
                <a:prstClr val="black"/>
              </a:solidFill>
            </a:endParaRPr>
          </a:p>
        </p:txBody>
      </p:sp>
      <p:sp>
        <p:nvSpPr>
          <p:cNvPr id="5" name="Rectangle 3"/>
          <p:cNvSpPr>
            <a:spLocks noChangeArrowheads="1"/>
          </p:cNvSpPr>
          <p:nvPr/>
        </p:nvSpPr>
        <p:spPr bwMode="auto">
          <a:xfrm>
            <a:off x="1295400" y="1742730"/>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Low">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Carbon dioxide </a:t>
            </a:r>
            <a:r>
              <a:rPr lang="en-US" sz="2400" dirty="0">
                <a:solidFill>
                  <a:prstClr val="black"/>
                </a:solidFill>
                <a:latin typeface="Times New Roman" pitchFamily="18" charset="0"/>
                <a:ea typeface="Calibri" pitchFamily="34" charset="0"/>
                <a:cs typeface="Times New Roman" pitchFamily="18" charset="0"/>
              </a:rPr>
              <a:t>(CO2) - Fossil fuel use is the primary source of CO2. </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Methane</a:t>
            </a:r>
            <a:r>
              <a:rPr lang="en-US" sz="2400" dirty="0">
                <a:solidFill>
                  <a:prstClr val="black"/>
                </a:solidFill>
                <a:latin typeface="Times New Roman" pitchFamily="18" charset="0"/>
                <a:ea typeface="Calibri" pitchFamily="34" charset="0"/>
                <a:cs typeface="Times New Roman" pitchFamily="18" charset="0"/>
              </a:rPr>
              <a:t> (CH4) - Agricultural activities, waste management, and energy use all contribute to CH4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Nitrous oxide </a:t>
            </a:r>
            <a:r>
              <a:rPr lang="en-US" sz="2400" dirty="0">
                <a:solidFill>
                  <a:prstClr val="black"/>
                </a:solidFill>
                <a:latin typeface="Times New Roman" pitchFamily="18" charset="0"/>
                <a:ea typeface="Calibri" pitchFamily="34" charset="0"/>
                <a:cs typeface="Times New Roman" pitchFamily="18" charset="0"/>
              </a:rPr>
              <a:t>(N2O) - Agricultural activities, such as fertilizer use, are the primary source of N2O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Fluorinated gases </a:t>
            </a:r>
            <a:r>
              <a:rPr lang="en-US" sz="2400" dirty="0">
                <a:solidFill>
                  <a:prstClr val="black"/>
                </a:solidFill>
                <a:latin typeface="Times New Roman" pitchFamily="18" charset="0"/>
                <a:ea typeface="Calibri" pitchFamily="34" charset="0"/>
                <a:cs typeface="Times New Roman" pitchFamily="18" charset="0"/>
              </a:rPr>
              <a:t>(F-gases) - Industrial processes, refrigeration, and the use of a variety of consumer products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Black carbon </a:t>
            </a:r>
            <a:r>
              <a:rPr lang="en-US" sz="2400" dirty="0">
                <a:solidFill>
                  <a:prstClr val="black"/>
                </a:solidFill>
                <a:latin typeface="Times New Roman" pitchFamily="18" charset="0"/>
                <a:ea typeface="Calibri" pitchFamily="34" charset="0"/>
                <a:cs typeface="Times New Roman" pitchFamily="18" charset="0"/>
              </a:rPr>
              <a:t>(BC) is a solid particle or aerosol, not a gas, but it also contributes to warming of the atmosphere.</a:t>
            </a:r>
            <a:endParaRPr lang="en-US" sz="3600" dirty="0">
              <a:solidFill>
                <a:prstClr val="black"/>
              </a:solidFill>
            </a:endParaRPr>
          </a:p>
        </p:txBody>
      </p:sp>
      <p:sp>
        <p:nvSpPr>
          <p:cNvPr id="7" name="Rectangle 6"/>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spTree>
    <p:extLst>
      <p:ext uri="{BB962C8B-B14F-4D97-AF65-F5344CB8AC3E}">
        <p14:creationId xmlns:p14="http://schemas.microsoft.com/office/powerpoint/2010/main" val="2152063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C2D4F7-6D5D-4369-B64D-550F9AB889F1}" type="slidenum">
              <a:rPr lang="en-US"/>
              <a:pPr>
                <a:defRPr/>
              </a:pPr>
              <a:t>22</a:t>
            </a:fld>
            <a:endParaRPr lang="en-US" dirty="0"/>
          </a:p>
        </p:txBody>
      </p:sp>
      <p:sp>
        <p:nvSpPr>
          <p:cNvPr id="15364" name="Rectangle 5"/>
          <p:cNvSpPr>
            <a:spLocks noChangeArrowheads="1"/>
          </p:cNvSpPr>
          <p:nvPr/>
        </p:nvSpPr>
        <p:spPr bwMode="auto">
          <a:xfrm>
            <a:off x="1295400" y="1371600"/>
            <a:ext cx="639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a:spcBef>
                <a:spcPct val="0"/>
              </a:spcBef>
              <a:buFontTx/>
              <a:buChar char="•"/>
            </a:pPr>
            <a:r>
              <a:rPr lang="en-US" altLang="en-US" sz="2800" b="1">
                <a:cs typeface="Times New Roman" pitchFamily="18" charset="0"/>
              </a:rPr>
              <a:t>Climate change</a:t>
            </a:r>
            <a:r>
              <a:rPr lang="en-US" altLang="en-US" sz="2800">
                <a:cs typeface="Times New Roman" pitchFamily="18" charset="0"/>
              </a:rPr>
              <a:t> and its effects on health. </a:t>
            </a:r>
            <a:endParaRPr lang="en-US" altLang="en-US" sz="2800">
              <a:latin typeface="Arial" pitchFamily="34" charset="0"/>
              <a:cs typeface="Times New Roman" pitchFamily="18" charset="0"/>
            </a:endParaRPr>
          </a:p>
        </p:txBody>
      </p:sp>
      <p:pic>
        <p:nvPicPr>
          <p:cNvPr id="15365" name="Picture 2" descr="http://waleshome.org/wp-content/uploads/2010/11/climate-chan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57400"/>
            <a:ext cx="162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keepbanderabeautiful.org/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http://www.sott.net/image/image/517/climate-change-hurri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22034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laohamutuk.org/Agri/Climate/green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http://www.animalsaustralia.org/images/opinions/500-climate_chan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76800"/>
            <a:ext cx="4762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gtoolbox.qld.gov.au/SiteCollectionImages/a.%20Generic%20Content/Environmental%20Health/Environmental%20Health.jpg"/>
          <p:cNvPicPr>
            <a:picLocks noChangeAspect="1" noChangeArrowheads="1"/>
          </p:cNvPicPr>
          <p:nvPr/>
        </p:nvPicPr>
        <p:blipFill rotWithShape="1">
          <a:blip r:embed="rId2" cstate="print"/>
          <a:srcRect l="23384"/>
          <a:stretch/>
        </p:blipFill>
        <p:spPr bwMode="auto">
          <a:xfrm>
            <a:off x="6725265" y="1447801"/>
            <a:ext cx="2199660" cy="1905000"/>
          </a:xfrm>
          <a:prstGeom prst="rect">
            <a:avLst/>
          </a:prstGeom>
          <a:noFill/>
        </p:spPr>
      </p:pic>
      <p:sp>
        <p:nvSpPr>
          <p:cNvPr id="5" name="Rectangle 4"/>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pic>
        <p:nvPicPr>
          <p:cNvPr id="6" name="Picture 5" descr="F:\جامعة الملك سعود\King soud Univer الملك سعود\FOLDER 1 COURSES\Post Grad\College of  Business Administration\Ecology of Health\GlobalGHGEmissionsByG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08239"/>
            <a:ext cx="4267200" cy="3886200"/>
          </a:xfrm>
          <a:prstGeom prst="rect">
            <a:avLst/>
          </a:prstGeom>
          <a:noFill/>
          <a:ln>
            <a:noFill/>
          </a:ln>
        </p:spPr>
      </p:pic>
    </p:spTree>
    <p:extLst>
      <p:ext uri="{BB962C8B-B14F-4D97-AF65-F5344CB8AC3E}">
        <p14:creationId xmlns:p14="http://schemas.microsoft.com/office/powerpoint/2010/main" val="337650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4138697"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Source</a:t>
            </a:r>
          </a:p>
        </p:txBody>
      </p:sp>
      <p:pic>
        <p:nvPicPr>
          <p:cNvPr id="5" name="Picture 4" descr="F:\جامعة الملك سعود\King soud Univer الملك سعود\FOLDER 1 COURSES\Post Grad\College of  Business Administration\Ecology of Health\GlobalGHGEmissionsBySource.pn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648200" cy="4191000"/>
          </a:xfrm>
          <a:prstGeom prst="rect">
            <a:avLst/>
          </a:prstGeom>
          <a:noFill/>
          <a:ln>
            <a:noFill/>
          </a:ln>
        </p:spPr>
      </p:pic>
    </p:spTree>
    <p:extLst>
      <p:ext uri="{BB962C8B-B14F-4D97-AF65-F5344CB8AC3E}">
        <p14:creationId xmlns:p14="http://schemas.microsoft.com/office/powerpoint/2010/main" val="2486569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95400"/>
            <a:ext cx="6119880" cy="523220"/>
          </a:xfrm>
          <a:prstGeom prst="rect">
            <a:avLst/>
          </a:prstGeom>
        </p:spPr>
        <p:txBody>
          <a:bodyPr wrap="none">
            <a:spAutoFit/>
          </a:bodyPr>
          <a:lstStyle/>
          <a:p>
            <a:pPr fontAlgn="auto">
              <a:spcBef>
                <a:spcPts val="0"/>
              </a:spcBef>
              <a:spcAft>
                <a:spcPts val="0"/>
              </a:spcAft>
            </a:pPr>
            <a:r>
              <a:rPr lang="en-US" sz="2800" b="1" dirty="0">
                <a:solidFill>
                  <a:srgbClr val="FF0000"/>
                </a:solidFill>
                <a:latin typeface="Calibri"/>
                <a:cs typeface="+mn-cs"/>
              </a:rPr>
              <a:t>Projecting the Future of Climate Change</a:t>
            </a:r>
            <a:endParaRPr lang="en-US" sz="2800" dirty="0">
              <a:solidFill>
                <a:srgbClr val="FF0000"/>
              </a:solidFill>
              <a:latin typeface="Calibri"/>
              <a:cs typeface="+mn-cs"/>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pic>
        <p:nvPicPr>
          <p:cNvPr id="47105" name="Picture 35"/>
          <p:cNvPicPr>
            <a:picLocks noChangeAspect="1" noChangeArrowheads="1"/>
          </p:cNvPicPr>
          <p:nvPr/>
        </p:nvPicPr>
        <p:blipFill>
          <a:blip r:embed="rId2">
            <a:extLst>
              <a:ext uri="{28A0092B-C50C-407E-A947-70E740481C1C}">
                <a14:useLocalDpi xmlns:a14="http://schemas.microsoft.com/office/drawing/2010/main" val="0"/>
              </a:ext>
            </a:extLst>
          </a:blip>
          <a:srcRect l="25000" t="17911" r="26909" b="10443"/>
          <a:stretch>
            <a:fillRect/>
          </a:stretch>
        </p:blipFill>
        <p:spPr bwMode="auto">
          <a:xfrm>
            <a:off x="2284902" y="1769325"/>
            <a:ext cx="4725498" cy="3945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0" y="5795215"/>
            <a:ext cx="6629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prstClr val="black"/>
                </a:solidFill>
                <a:latin typeface="Times New Roman" pitchFamily="18" charset="0"/>
                <a:ea typeface="Calibri" pitchFamily="34" charset="0"/>
                <a:cs typeface="Times New Roman" pitchFamily="18" charset="0"/>
              </a:rPr>
              <a:t>January</a:t>
            </a:r>
            <a:r>
              <a:rPr lang="en-US" sz="1600" dirty="0">
                <a:solidFill>
                  <a:prstClr val="black"/>
                </a:solidFill>
                <a:latin typeface="Calibri"/>
                <a:ea typeface="Calibri" pitchFamily="34" charset="0"/>
                <a:cs typeface="Times New Roman" pitchFamily="18" charset="0"/>
              </a:rPr>
              <a:t>–</a:t>
            </a:r>
            <a:r>
              <a:rPr lang="en-US" sz="1600" dirty="0">
                <a:solidFill>
                  <a:prstClr val="black"/>
                </a:solidFill>
                <a:latin typeface="Times New Roman" pitchFamily="18" charset="0"/>
                <a:ea typeface="Calibri" pitchFamily="34" charset="0"/>
                <a:cs typeface="Times New Roman" pitchFamily="18" charset="0"/>
              </a:rPr>
              <a:t>December Global Surface Mean Temperature Anomalies</a:t>
            </a:r>
            <a:endParaRPr lang="en-US" sz="2400" dirty="0">
              <a:solidFill>
                <a:prstClr val="black"/>
              </a:solidFill>
            </a:endParaRPr>
          </a:p>
        </p:txBody>
      </p:sp>
    </p:spTree>
    <p:extLst>
      <p:ext uri="{BB962C8B-B14F-4D97-AF65-F5344CB8AC3E}">
        <p14:creationId xmlns:p14="http://schemas.microsoft.com/office/powerpoint/2010/main" val="3028961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348" t="26249" r="19791" b="11987"/>
          <a:stretch/>
        </p:blipFill>
        <p:spPr bwMode="auto">
          <a:xfrm>
            <a:off x="1905000" y="1295400"/>
            <a:ext cx="6029325"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987191" y="5257800"/>
            <a:ext cx="5947134"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cs typeface="+mn-cs"/>
              </a:rPr>
              <a:t>Variations in Earth’s Average Surface Temperature Over the Past 20,000 Years</a:t>
            </a:r>
          </a:p>
        </p:txBody>
      </p:sp>
    </p:spTree>
    <p:extLst>
      <p:ext uri="{BB962C8B-B14F-4D97-AF65-F5344CB8AC3E}">
        <p14:creationId xmlns:p14="http://schemas.microsoft.com/office/powerpoint/2010/main" val="1039249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576" t="25323" r="13195" b="13079"/>
          <a:stretch/>
        </p:blipFill>
        <p:spPr bwMode="auto">
          <a:xfrm>
            <a:off x="1981200" y="1371600"/>
            <a:ext cx="5434012" cy="4471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235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979" t="21926" r="51736" b="19615"/>
          <a:stretch/>
        </p:blipFill>
        <p:spPr bwMode="auto">
          <a:xfrm>
            <a:off x="2209800" y="1219200"/>
            <a:ext cx="5341937" cy="4911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665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632" t="16985" r="52257" b="27119"/>
          <a:stretch/>
        </p:blipFill>
        <p:spPr bwMode="auto">
          <a:xfrm>
            <a:off x="2209800" y="1295400"/>
            <a:ext cx="5371147" cy="4728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73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07846209"/>
              </p:ext>
            </p:extLst>
          </p:nvPr>
        </p:nvGraphicFramePr>
        <p:xfrm>
          <a:off x="1308100" y="1371600"/>
          <a:ext cx="7378700" cy="4419598"/>
        </p:xfrm>
        <a:graphic>
          <a:graphicData uri="http://schemas.openxmlformats.org/drawingml/2006/table">
            <a:tbl>
              <a:tblPr>
                <a:tableStyleId>{3C2FFA5D-87B4-456A-9821-1D502468CF0F}</a:tableStyleId>
              </a:tblPr>
              <a:tblGrid>
                <a:gridCol w="732844"/>
                <a:gridCol w="1977280"/>
                <a:gridCol w="961178"/>
                <a:gridCol w="1098488"/>
                <a:gridCol w="1304455"/>
                <a:gridCol w="1304455"/>
              </a:tblGrid>
              <a:tr h="558870">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Time</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Date</a:t>
                      </a:r>
                      <a:endParaRPr lang="en-US" sz="1800" b="0" i="0" u="none" strike="noStrike">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595120">
                <a:tc rowSpan="6">
                  <a:txBody>
                    <a:bodyPr/>
                    <a:lstStyle/>
                    <a:p>
                      <a:pPr algn="ctr" rtl="0" fontAlgn="ctr"/>
                      <a:r>
                        <a:rPr lang="en-US" sz="1200" u="none" strike="noStrike">
                          <a:effectLst/>
                        </a:rPr>
                        <a:t>B</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Environmental Health  and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28/04/1436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18/02/2015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Prevention and Control of environmental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3-4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04/05/1436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Introduction to occupational health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1-3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05/05/1436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24/02/2015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Tuesday</a:t>
                      </a:r>
                      <a:endParaRPr lang="en-US" sz="1200" b="0" i="0" u="none" strike="noStrike">
                        <a:solidFill>
                          <a:srgbClr val="000000"/>
                        </a:solidFill>
                        <a:effectLst/>
                        <a:latin typeface="Times New Roman"/>
                      </a:endParaRPr>
                    </a:p>
                  </a:txBody>
                  <a:tcPr marL="9525" marR="9525" marT="9525" marB="0" anchor="ctr"/>
                </a:tc>
              </a:tr>
              <a:tr h="305112">
                <a:tc vMerge="1">
                  <a:txBody>
                    <a:bodyPr/>
                    <a:lstStyle/>
                    <a:p>
                      <a:endParaRPr lang="en-US"/>
                    </a:p>
                  </a:txBody>
                  <a:tcPr/>
                </a:tc>
                <a:tc>
                  <a:txBody>
                    <a:bodyPr/>
                    <a:lstStyle/>
                    <a:p>
                      <a:pPr algn="ctr" rtl="0" fontAlgn="ctr"/>
                      <a:r>
                        <a:rPr lang="en-US" sz="1200" u="none" strike="noStrike">
                          <a:effectLst/>
                        </a:rPr>
                        <a:t>Occupational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3-4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11/05/1436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Epidemiology of Heat stroke &amp; Heat exhaustion</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13/05/1436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4/3/2015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Occupational Risks and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3-4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18/05/1436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9/3/2015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Monday</a:t>
                      </a:r>
                      <a:endParaRPr lang="en-US" sz="12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697797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646" t="23779" r="25694" b="24957"/>
          <a:stretch/>
        </p:blipFill>
        <p:spPr bwMode="auto">
          <a:xfrm>
            <a:off x="1850923" y="1828800"/>
            <a:ext cx="6062202"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76600" y="5715000"/>
            <a:ext cx="3075522" cy="369332"/>
          </a:xfrm>
          <a:prstGeom prst="rect">
            <a:avLst/>
          </a:prstGeom>
        </p:spPr>
        <p:txBody>
          <a:bodyPr wrap="none">
            <a:spAutoFit/>
          </a:bodyPr>
          <a:lstStyle/>
          <a:p>
            <a:pPr fontAlgn="auto">
              <a:spcBef>
                <a:spcPts val="0"/>
              </a:spcBef>
              <a:spcAft>
                <a:spcPts val="0"/>
              </a:spcAft>
            </a:pPr>
            <a:r>
              <a:rPr lang="en-US" dirty="0">
                <a:solidFill>
                  <a:prstClr val="black"/>
                </a:solidFill>
                <a:latin typeface="Calibri"/>
                <a:cs typeface="+mn-cs"/>
              </a:rPr>
              <a:t>Ground-level Ozone Formation</a:t>
            </a:r>
          </a:p>
        </p:txBody>
      </p:sp>
    </p:spTree>
    <p:extLst>
      <p:ext uri="{BB962C8B-B14F-4D97-AF65-F5344CB8AC3E}">
        <p14:creationId xmlns:p14="http://schemas.microsoft.com/office/powerpoint/2010/main" val="219060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7917" t="14082" r="24305" b="20016"/>
          <a:stretch/>
        </p:blipFill>
        <p:spPr bwMode="auto">
          <a:xfrm>
            <a:off x="2286000" y="1066800"/>
            <a:ext cx="4724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8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Mamduh\Desktop\o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5559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4867870"/>
            <a:ext cx="7543800" cy="646331"/>
          </a:xfrm>
          <a:prstGeom prst="rect">
            <a:avLst/>
          </a:prstGeom>
        </p:spPr>
        <p:txBody>
          <a:bodyPr wrap="square">
            <a:spAutoFit/>
          </a:bodyPr>
          <a:lstStyle/>
          <a:p>
            <a:r>
              <a:rPr lang="en-US" dirty="0" smtClean="0"/>
              <a:t>Image of the largest Antarctic ozone hole ever recorded (September 2006), over the Southern pole</a:t>
            </a:r>
            <a:endParaRPr lang="en-US" dirty="0"/>
          </a:p>
        </p:txBody>
      </p:sp>
    </p:spTree>
    <p:extLst>
      <p:ext uri="{BB962C8B-B14F-4D97-AF65-F5344CB8AC3E}">
        <p14:creationId xmlns:p14="http://schemas.microsoft.com/office/powerpoint/2010/main" val="88281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C:\Users\Mamduh\Desktop\o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629400" cy="469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5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Mamduh\Desktop\Uars_ozone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2228"/>
            <a:ext cx="7239000" cy="512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09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48" y="1371600"/>
            <a:ext cx="7162800" cy="830997"/>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Categories of human health consequences of climate change: </a:t>
            </a:r>
            <a:endParaRPr lang="en-US" sz="2400" dirty="0">
              <a:solidFill>
                <a:srgbClr val="C00000"/>
              </a:solidFill>
              <a:latin typeface="Calibri"/>
              <a:cs typeface="+mn-cs"/>
            </a:endParaRPr>
          </a:p>
        </p:txBody>
      </p:sp>
      <p:sp>
        <p:nvSpPr>
          <p:cNvPr id="5" name="Rectangle 4"/>
          <p:cNvSpPr/>
          <p:nvPr/>
        </p:nvSpPr>
        <p:spPr>
          <a:xfrm>
            <a:off x="1538748" y="2224720"/>
            <a:ext cx="7010400" cy="3785652"/>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400" dirty="0">
                <a:solidFill>
                  <a:prstClr val="black"/>
                </a:solidFill>
                <a:latin typeface="Calibri"/>
                <a:cs typeface="+mn-cs"/>
              </a:rPr>
              <a:t>Asthma, Respiratory Allergies, and Airway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Cancer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Cardiovascular Disease and Stroke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Foodborne Diseases and Nutrition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Heat-Related Morbidity and Mortality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Human Developmental Effects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Mental Health and Stress-Related Disorders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Neurological Diseases and Disorders </a:t>
            </a:r>
          </a:p>
          <a:p>
            <a:pPr marL="342900" indent="-342900" fontAlgn="auto">
              <a:spcBef>
                <a:spcPts val="0"/>
              </a:spcBef>
              <a:spcAft>
                <a:spcPts val="0"/>
              </a:spcAft>
              <a:buFont typeface="+mj-lt"/>
              <a:buAutoNum type="arabicPeriod"/>
            </a:pPr>
            <a:r>
              <a:rPr lang="en-US" sz="2400" dirty="0" err="1">
                <a:solidFill>
                  <a:prstClr val="black"/>
                </a:solidFill>
                <a:latin typeface="Calibri"/>
                <a:cs typeface="+mn-cs"/>
              </a:rPr>
              <a:t>Vectorborne</a:t>
            </a:r>
            <a:r>
              <a:rPr lang="en-US" sz="2400" dirty="0">
                <a:solidFill>
                  <a:prstClr val="black"/>
                </a:solidFill>
                <a:latin typeface="Calibri"/>
                <a:cs typeface="+mn-cs"/>
              </a:rPr>
              <a:t> and Zoonotic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Waterborne Diseases </a:t>
            </a:r>
          </a:p>
        </p:txBody>
      </p:sp>
    </p:spTree>
    <p:extLst>
      <p:ext uri="{BB962C8B-B14F-4D97-AF65-F5344CB8AC3E}">
        <p14:creationId xmlns:p14="http://schemas.microsoft.com/office/powerpoint/2010/main" val="2622580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calgaryherald.com/news/4423794.bin?size=620x4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98788"/>
            <a:ext cx="4800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695794D-6AAC-4AD3-91B7-43F80E1754B8}" type="slidenum">
              <a:rPr lang="en-US"/>
              <a:pPr>
                <a:defRPr/>
              </a:pPr>
              <a:t>36</a:t>
            </a:fld>
            <a:endParaRPr lang="en-US" dirty="0"/>
          </a:p>
        </p:txBody>
      </p:sp>
      <p:sp>
        <p:nvSpPr>
          <p:cNvPr id="16389" name="Rectangle 1"/>
          <p:cNvSpPr>
            <a:spLocks noChangeArrowheads="1"/>
          </p:cNvSpPr>
          <p:nvPr/>
        </p:nvSpPr>
        <p:spPr bwMode="auto">
          <a:xfrm>
            <a:off x="1295400" y="11112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Disaste</a:t>
            </a:r>
            <a:r>
              <a:rPr lang="en-US" altLang="en-US" sz="2800">
                <a:cs typeface="Times New Roman" pitchFamily="18" charset="0"/>
              </a:rPr>
              <a:t>r preparedness and response. </a:t>
            </a:r>
            <a:endParaRPr lang="en-US" altLang="en-US" sz="2800">
              <a:latin typeface="Arial" pitchFamily="34" charset="0"/>
              <a:cs typeface="Times New Roman" pitchFamily="18" charset="0"/>
            </a:endParaRPr>
          </a:p>
        </p:txBody>
      </p:sp>
      <p:pic>
        <p:nvPicPr>
          <p:cNvPr id="16390" name="Picture 3" descr="http://wandaphullworld.com/wp-content/uploads/2011/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4294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FBCFD95-863D-4D17-9E4E-4F8E0F668083}" type="slidenum">
              <a:rPr lang="en-US"/>
              <a:pPr>
                <a:defRPr/>
              </a:pPr>
              <a:t>37</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17412" name="Rectangle 1"/>
          <p:cNvSpPr>
            <a:spLocks noChangeArrowheads="1"/>
          </p:cNvSpPr>
          <p:nvPr/>
        </p:nvSpPr>
        <p:spPr bwMode="auto">
          <a:xfrm>
            <a:off x="12192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Food safety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17413" name="Rectangle 5"/>
          <p:cNvSpPr>
            <a:spLocks noChangeArrowheads="1"/>
          </p:cNvSpPr>
          <p:nvPr/>
        </p:nvSpPr>
        <p:spPr bwMode="auto">
          <a:xfrm>
            <a:off x="1447800" y="18288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including in </a:t>
            </a:r>
            <a:r>
              <a:rPr lang="en-US" altLang="en-US" sz="2800" u="sng">
                <a:cs typeface="Times New Roman" pitchFamily="18" charset="0"/>
              </a:rPr>
              <a:t>agriculture</a:t>
            </a:r>
            <a:r>
              <a:rPr lang="en-US" altLang="en-US" sz="2800">
                <a:cs typeface="Times New Roman" pitchFamily="18" charset="0"/>
              </a:rPr>
              <a:t>, </a:t>
            </a:r>
            <a:r>
              <a:rPr lang="en-US" altLang="en-US" sz="2800" u="sng">
                <a:cs typeface="Times New Roman" pitchFamily="18" charset="0"/>
              </a:rPr>
              <a:t>transportatio</a:t>
            </a:r>
            <a:r>
              <a:rPr lang="en-US" altLang="en-US" sz="2800">
                <a:cs typeface="Times New Roman" pitchFamily="18" charset="0"/>
              </a:rPr>
              <a:t>n, food </a:t>
            </a:r>
            <a:r>
              <a:rPr lang="en-US" altLang="en-US" sz="2800" u="sng">
                <a:cs typeface="Times New Roman" pitchFamily="18" charset="0"/>
              </a:rPr>
              <a:t>processing</a:t>
            </a:r>
            <a:r>
              <a:rPr lang="en-US" altLang="en-US" sz="2800">
                <a:cs typeface="Times New Roman" pitchFamily="18" charset="0"/>
              </a:rPr>
              <a:t>, wholesale and retail distribution and sale. </a:t>
            </a:r>
          </a:p>
        </p:txBody>
      </p:sp>
      <p:pic>
        <p:nvPicPr>
          <p:cNvPr id="17414" name="Picture 3" descr="http://2.bp.blogspot.com/_XsIC6_fIohw/ScuIqkG6IJI/AAAAAAAAAwA/lGO37xvsuhg/s320/pic_food_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http://www.mafoodsafetyeducation.info/images/fight_bac_puzzle_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http://lancaster.unl.edu/food/Images/FoodSafety_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129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cdn.kvnf.org/wp-content/uploads/2010/12/food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953000"/>
            <a:ext cx="1406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D840930-CF62-46EA-8CDE-B7950CA68E57}" type="slidenum">
              <a:rPr lang="en-US"/>
              <a:pPr>
                <a:defRPr/>
              </a:pPr>
              <a:t>38</a:t>
            </a:fld>
            <a:endParaRPr lang="en-US" dirty="0"/>
          </a:p>
        </p:txBody>
      </p:sp>
      <p:sp>
        <p:nvSpPr>
          <p:cNvPr id="18436" name="Rectangle 1"/>
          <p:cNvSpPr>
            <a:spLocks noChangeArrowheads="1"/>
          </p:cNvSpPr>
          <p:nvPr/>
        </p:nvSpPr>
        <p:spPr bwMode="auto">
          <a:xfrm>
            <a:off x="1447800" y="2133600"/>
            <a:ext cx="7162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including hazardous waste management, </a:t>
            </a:r>
            <a:r>
              <a:rPr lang="en-US" altLang="en-US" sz="2800" u="sng">
                <a:cs typeface="Times New Roman" pitchFamily="18" charset="0"/>
              </a:rPr>
              <a:t>contaminated site remediation</a:t>
            </a:r>
            <a:r>
              <a:rPr lang="en-US" altLang="en-US" sz="2800">
                <a:cs typeface="Times New Roman" pitchFamily="18" charset="0"/>
              </a:rPr>
              <a:t>, the </a:t>
            </a:r>
            <a:r>
              <a:rPr lang="en-US" altLang="en-US" sz="2800" u="sng">
                <a:cs typeface="Times New Roman" pitchFamily="18" charset="0"/>
              </a:rPr>
              <a:t>prevention of leaks from underground storage tanks </a:t>
            </a:r>
            <a:r>
              <a:rPr lang="en-US" altLang="en-US" sz="2800">
                <a:cs typeface="Times New Roman" pitchFamily="18" charset="0"/>
              </a:rPr>
              <a:t>and the </a:t>
            </a:r>
            <a:r>
              <a:rPr lang="en-US" altLang="en-US" sz="2800" u="sng">
                <a:cs typeface="Times New Roman" pitchFamily="18" charset="0"/>
              </a:rPr>
              <a:t>prevention of hazardous materials releases to the environment</a:t>
            </a:r>
            <a:r>
              <a:rPr lang="en-US" altLang="en-US" sz="2800">
                <a:cs typeface="Times New Roman" pitchFamily="18" charset="0"/>
              </a:rPr>
              <a:t> and responses to emergency situations resulting from such releases. </a:t>
            </a:r>
            <a:endParaRPr lang="en-US" altLang="en-US" sz="2800">
              <a:latin typeface="Arial" pitchFamily="34" charset="0"/>
              <a:cs typeface="Times New Roman" pitchFamily="18" charset="0"/>
            </a:endParaRPr>
          </a:p>
        </p:txBody>
      </p:sp>
      <p:sp>
        <p:nvSpPr>
          <p:cNvPr id="18437" name="Rectangle 1"/>
          <p:cNvSpPr>
            <a:spLocks noChangeArrowheads="1"/>
          </p:cNvSpPr>
          <p:nvPr/>
        </p:nvSpPr>
        <p:spPr bwMode="auto">
          <a:xfrm>
            <a:off x="1447800" y="1295400"/>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cs typeface="Times New Roman" pitchFamily="18" charset="0"/>
              </a:rPr>
              <a:t>Hazardous materials management</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E981C3-9A36-4DB9-AAE0-D7BA43346EFE}" type="slidenum">
              <a:rPr lang="en-US"/>
              <a:pPr>
                <a:defRPr/>
              </a:pPr>
              <a:t>39</a:t>
            </a:fld>
            <a:endParaRPr lang="en-US" dirty="0"/>
          </a:p>
        </p:txBody>
      </p:sp>
      <p:sp>
        <p:nvSpPr>
          <p:cNvPr id="19460" name="Rectangle 1"/>
          <p:cNvSpPr>
            <a:spLocks noChangeArrowheads="1"/>
          </p:cNvSpPr>
          <p:nvPr/>
        </p:nvSpPr>
        <p:spPr bwMode="auto">
          <a:xfrm>
            <a:off x="1371600" y="1649413"/>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Housing</a:t>
            </a:r>
            <a:r>
              <a:rPr lang="en-US" altLang="en-US" sz="2800">
                <a:cs typeface="Times New Roman" pitchFamily="18" charset="0"/>
              </a:rPr>
              <a:t>, including substandard housing abatement </a:t>
            </a:r>
          </a:p>
          <a:p>
            <a:pPr>
              <a:spcBef>
                <a:spcPct val="0"/>
              </a:spcBef>
              <a:buFontTx/>
              <a:buChar char="•"/>
            </a:pPr>
            <a:r>
              <a:rPr lang="en-US" altLang="en-US" sz="2800" b="1">
                <a:cs typeface="Times New Roman" pitchFamily="18" charset="0"/>
              </a:rPr>
              <a:t>Childhood lead poisoning prevention</a:t>
            </a:r>
            <a:r>
              <a:rPr lang="en-US" altLang="en-US" sz="2800">
                <a:cs typeface="Times New Roman" pitchFamily="18" charset="0"/>
              </a:rPr>
              <a:t>.</a:t>
            </a:r>
          </a:p>
          <a:p>
            <a:pPr>
              <a:spcBef>
                <a:spcPct val="0"/>
              </a:spcBef>
              <a:buFontTx/>
              <a:buChar char="•"/>
            </a:pPr>
            <a:r>
              <a:rPr lang="en-US" altLang="en-US" sz="2800">
                <a:cs typeface="Times New Roman" pitchFamily="18" charset="0"/>
              </a:rPr>
              <a:t> </a:t>
            </a:r>
            <a:r>
              <a:rPr lang="en-US" altLang="en-US" sz="2800" b="1">
                <a:cs typeface="Times New Roman" pitchFamily="18" charset="0"/>
              </a:rPr>
              <a:t>Land use planning</a:t>
            </a:r>
            <a:r>
              <a:rPr lang="en-US" altLang="en-US" sz="2800">
                <a:cs typeface="Times New Roman" pitchFamily="18" charset="0"/>
              </a:rPr>
              <a:t>, including smart growth. </a:t>
            </a:r>
            <a:endParaRPr lang="en-US" altLang="en-US" sz="2800">
              <a:latin typeface="Arial" pitchFamily="34" charset="0"/>
              <a:cs typeface="Times New Roman" pitchFamily="18" charset="0"/>
            </a:endParaRPr>
          </a:p>
        </p:txBody>
      </p:sp>
      <p:pic>
        <p:nvPicPr>
          <p:cNvPr id="19461" name="Picture 3" descr="http://www.mississippi.org/assets/templates/mda/images/photo_nsp_housing.jpg"/>
          <p:cNvPicPr>
            <a:picLocks noChangeAspect="1" noChangeArrowheads="1"/>
          </p:cNvPicPr>
          <p:nvPr/>
        </p:nvPicPr>
        <p:blipFill>
          <a:blip r:embed="rId2">
            <a:extLst>
              <a:ext uri="{28A0092B-C50C-407E-A947-70E740481C1C}">
                <a14:useLocalDpi xmlns:a14="http://schemas.microsoft.com/office/drawing/2010/main" val="0"/>
              </a:ext>
            </a:extLst>
          </a:blip>
          <a:srcRect r="7082" b="10182"/>
          <a:stretch>
            <a:fillRect/>
          </a:stretch>
        </p:blipFill>
        <p:spPr bwMode="auto">
          <a:xfrm>
            <a:off x="5715000" y="35814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38776495"/>
              </p:ext>
            </p:extLst>
          </p:nvPr>
        </p:nvGraphicFramePr>
        <p:xfrm>
          <a:off x="1329709" y="1295400"/>
          <a:ext cx="7433292" cy="4495799"/>
        </p:xfrm>
        <a:graphic>
          <a:graphicData uri="http://schemas.openxmlformats.org/drawingml/2006/table">
            <a:tbl>
              <a:tblPr>
                <a:tableStyleId>{3C2FFA5D-87B4-456A-9821-1D502468CF0F}</a:tableStyleId>
              </a:tblPr>
              <a:tblGrid>
                <a:gridCol w="738267"/>
                <a:gridCol w="1991908"/>
                <a:gridCol w="968289"/>
                <a:gridCol w="1106616"/>
                <a:gridCol w="1314106"/>
                <a:gridCol w="1314106"/>
              </a:tblGrid>
              <a:tr h="568505">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Time</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Date</a:t>
                      </a:r>
                      <a:endParaRPr lang="en-US" sz="1800" b="0" i="0" u="none" strike="noStrike">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605381">
                <a:tc rowSpan="6">
                  <a:txBody>
                    <a:bodyPr/>
                    <a:lstStyle/>
                    <a:p>
                      <a:pPr algn="ctr" rtl="0" fontAlgn="ctr"/>
                      <a:r>
                        <a:rPr lang="en-US" sz="1200" u="none" strike="noStrike">
                          <a:effectLst/>
                        </a:rPr>
                        <a:t>F</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Environmental Health and hazards</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04/05/1436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900389">
                <a:tc vMerge="1">
                  <a:txBody>
                    <a:bodyPr/>
                    <a:lstStyle/>
                    <a:p>
                      <a:endParaRPr lang="en-US"/>
                    </a:p>
                  </a:txBody>
                  <a:tcPr/>
                </a:tc>
                <a:tc>
                  <a:txBody>
                    <a:bodyPr/>
                    <a:lstStyle/>
                    <a:p>
                      <a:pPr algn="ctr" rtl="0" fontAlgn="ctr"/>
                      <a:r>
                        <a:rPr lang="en-US" sz="1200" u="none" strike="noStrike">
                          <a:effectLst/>
                        </a:rPr>
                        <a:t>Prevention and Control of environmental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10-12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05/05/1436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24/02/2015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Tuesday</a:t>
                      </a:r>
                      <a:endParaRPr lang="en-US" sz="1200" b="0" i="0" u="none" strike="noStrike">
                        <a:solidFill>
                          <a:srgbClr val="000000"/>
                        </a:solidFill>
                        <a:effectLst/>
                        <a:latin typeface="Times New Roman"/>
                      </a:endParaRPr>
                    </a:p>
                  </a:txBody>
                  <a:tcPr marL="9525" marR="9525" marT="9525" marB="0" anchor="ctr"/>
                </a:tc>
              </a:tr>
              <a:tr h="605381">
                <a:tc vMerge="1">
                  <a:txBody>
                    <a:bodyPr/>
                    <a:lstStyle/>
                    <a:p>
                      <a:endParaRPr lang="en-US"/>
                    </a:p>
                  </a:txBody>
                  <a:tcPr/>
                </a:tc>
                <a:tc>
                  <a:txBody>
                    <a:bodyPr/>
                    <a:lstStyle/>
                    <a:p>
                      <a:pPr algn="ctr" rtl="0" fontAlgn="ctr"/>
                      <a:r>
                        <a:rPr lang="en-US" sz="1200" u="none" strike="noStrike">
                          <a:effectLst/>
                        </a:rPr>
                        <a:t>Introduction to occupational health</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8-9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06/05/1436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25/02/2015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310373">
                <a:tc vMerge="1">
                  <a:txBody>
                    <a:bodyPr/>
                    <a:lstStyle/>
                    <a:p>
                      <a:endParaRPr lang="en-US"/>
                    </a:p>
                  </a:txBody>
                  <a:tcPr/>
                </a:tc>
                <a:tc>
                  <a:txBody>
                    <a:bodyPr/>
                    <a:lstStyle/>
                    <a:p>
                      <a:pPr algn="ctr" rtl="0" fontAlgn="ctr"/>
                      <a:r>
                        <a:rPr lang="en-US" sz="1200" u="none" strike="noStrike">
                          <a:effectLst/>
                        </a:rPr>
                        <a:t>Occupational diseases</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11/05/1436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900389">
                <a:tc vMerge="1">
                  <a:txBody>
                    <a:bodyPr/>
                    <a:lstStyle/>
                    <a:p>
                      <a:endParaRPr lang="en-US"/>
                    </a:p>
                  </a:txBody>
                  <a:tcPr/>
                </a:tc>
                <a:tc>
                  <a:txBody>
                    <a:bodyPr/>
                    <a:lstStyle/>
                    <a:p>
                      <a:pPr algn="ctr" rtl="0" fontAlgn="ctr"/>
                      <a:r>
                        <a:rPr lang="en-US" sz="1200" u="none" strike="noStrike">
                          <a:effectLst/>
                        </a:rPr>
                        <a:t>Epidemiology of Heat stroke and Heat exhaustion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12-Nov</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12/05/1436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Tuesday</a:t>
                      </a:r>
                      <a:endParaRPr lang="en-US" sz="1200" b="0" i="0" u="none" strike="noStrike">
                        <a:solidFill>
                          <a:srgbClr val="000000"/>
                        </a:solidFill>
                        <a:effectLst/>
                        <a:latin typeface="Times New Roman"/>
                      </a:endParaRPr>
                    </a:p>
                  </a:txBody>
                  <a:tcPr marL="9525" marR="9525" marT="9525" marB="0" anchor="ctr"/>
                </a:tc>
              </a:tr>
              <a:tr h="605381">
                <a:tc vMerge="1">
                  <a:txBody>
                    <a:bodyPr/>
                    <a:lstStyle/>
                    <a:p>
                      <a:endParaRPr lang="en-US"/>
                    </a:p>
                  </a:txBody>
                  <a:tcPr/>
                </a:tc>
                <a:tc>
                  <a:txBody>
                    <a:bodyPr/>
                    <a:lstStyle/>
                    <a:p>
                      <a:pPr algn="ctr" rtl="0" fontAlgn="ctr"/>
                      <a:r>
                        <a:rPr lang="en-US" sz="1200" u="none" strike="noStrike">
                          <a:effectLst/>
                        </a:rPr>
                        <a:t>Occupational risks and diseases</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8-9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20/05/1436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11/3/2015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Wednesday</a:t>
                      </a:r>
                      <a:endParaRPr lang="en-US" sz="12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697797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21E139E-60BF-41F6-8C23-E037DD8E760A}" type="slidenum">
              <a:rPr lang="en-US"/>
              <a:pPr>
                <a:defRPr/>
              </a:pPr>
              <a:t>40</a:t>
            </a:fld>
            <a:endParaRPr lang="en-US" dirty="0"/>
          </a:p>
        </p:txBody>
      </p:sp>
      <p:sp>
        <p:nvSpPr>
          <p:cNvPr id="20484" name="Rectangle 1"/>
          <p:cNvSpPr>
            <a:spLocks noChangeArrowheads="1"/>
          </p:cNvSpPr>
          <p:nvPr/>
        </p:nvSpPr>
        <p:spPr bwMode="auto">
          <a:xfrm>
            <a:off x="1295400" y="1219200"/>
            <a:ext cx="571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Liquid waste disposal</a:t>
            </a:r>
            <a:r>
              <a:rPr lang="en-US" altLang="en-US" sz="2800">
                <a:cs typeface="Times New Roman" pitchFamily="18" charset="0"/>
              </a:rPr>
              <a:t>, including city wastewater treatment plants and on-site waste water disposal systems, such as septic tank systems and chemical toilets. </a:t>
            </a:r>
            <a:endParaRPr lang="en-US" altLang="en-US" sz="2800">
              <a:latin typeface="Arial" pitchFamily="34" charset="0"/>
              <a:cs typeface="Times New Roman" pitchFamily="18" charset="0"/>
            </a:endParaRPr>
          </a:p>
        </p:txBody>
      </p:sp>
      <p:pic>
        <p:nvPicPr>
          <p:cNvPr id="20485" name="Picture 3" descr="http://www.durhamcountync.gov/departments/ceng/images/Utility_Division/Wastewater_Treatment_Plant-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76575"/>
            <a:ext cx="4019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2464A8-D2CD-400C-BBA4-177B487EE811}" type="slidenum">
              <a:rPr lang="en-US"/>
              <a:pPr>
                <a:defRPr/>
              </a:pPr>
              <a:t>41</a:t>
            </a:fld>
            <a:endParaRPr lang="en-US" dirty="0"/>
          </a:p>
        </p:txBody>
      </p:sp>
      <p:sp>
        <p:nvSpPr>
          <p:cNvPr id="21508" name="Rectangle 1"/>
          <p:cNvSpPr>
            <a:spLocks noChangeArrowheads="1"/>
          </p:cNvSpPr>
          <p:nvPr/>
        </p:nvSpPr>
        <p:spPr bwMode="auto">
          <a:xfrm>
            <a:off x="1219200" y="12192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Medical waste management </a:t>
            </a:r>
            <a:r>
              <a:rPr lang="en-US" altLang="en-US" sz="2800">
                <a:cs typeface="Times New Roman" pitchFamily="18" charset="0"/>
              </a:rPr>
              <a:t>and disposal. </a:t>
            </a:r>
            <a:endParaRPr lang="en-US" altLang="en-US" sz="2800">
              <a:latin typeface="Arial" pitchFamily="34" charset="0"/>
              <a:cs typeface="Times New Roman" pitchFamily="18" charset="0"/>
            </a:endParaRPr>
          </a:p>
        </p:txBody>
      </p:sp>
      <p:pic>
        <p:nvPicPr>
          <p:cNvPr id="21509" name="Picture 3" descr="http://shrewsbury.net/wp-content/uploads/2009/11/medical-wa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95750"/>
            <a:ext cx="27717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http://image.shutterstock.com/display_pic_with_logo/1109/1109,1109573662,3/stock-photo-clinical-waste-disposal-181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28670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D9C477-A1FC-4232-A91F-4A564D0E9DFB}" type="slidenum">
              <a:rPr lang="en-US"/>
              <a:pPr>
                <a:defRPr/>
              </a:pPr>
              <a:t>42</a:t>
            </a:fld>
            <a:endParaRPr lang="en-US" dirty="0"/>
          </a:p>
        </p:txBody>
      </p:sp>
      <p:sp>
        <p:nvSpPr>
          <p:cNvPr id="22532" name="Rectangle 1"/>
          <p:cNvSpPr>
            <a:spLocks noChangeArrowheads="1"/>
          </p:cNvSpPr>
          <p:nvPr/>
        </p:nvSpPr>
        <p:spPr bwMode="auto">
          <a:xfrm>
            <a:off x="1219200" y="1295400"/>
            <a:ext cx="6781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Noise</a:t>
            </a:r>
            <a:r>
              <a:rPr lang="en-US" altLang="en-US" sz="2800">
                <a:cs typeface="Times New Roman" pitchFamily="18" charset="0"/>
              </a:rPr>
              <a:t> pollution control.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a:p>
            <a:pPr algn="justLow">
              <a:spcBef>
                <a:spcPct val="0"/>
              </a:spcBef>
              <a:buFontTx/>
              <a:buChar char="•"/>
            </a:pPr>
            <a:r>
              <a:rPr lang="en-US" altLang="en-US" sz="2800" b="1">
                <a:cs typeface="Times New Roman" pitchFamily="18" charset="0"/>
              </a:rPr>
              <a:t>Occupational health</a:t>
            </a:r>
            <a:r>
              <a:rPr lang="en-US" altLang="en-US" sz="2800">
                <a:cs typeface="Times New Roman" pitchFamily="18" charset="0"/>
              </a:rPr>
              <a:t> and </a:t>
            </a:r>
            <a:r>
              <a:rPr lang="en-US" altLang="en-US" sz="2800" b="1">
                <a:cs typeface="Times New Roman" pitchFamily="18" charset="0"/>
              </a:rPr>
              <a:t>industrial hygiene</a:t>
            </a:r>
            <a:r>
              <a:rPr lang="en-US" altLang="en-US" sz="2800">
                <a:cs typeface="Times New Roman" pitchFamily="18" charset="0"/>
              </a:rPr>
              <a:t>. </a:t>
            </a:r>
            <a:endParaRPr lang="en-US" altLang="en-US" sz="2800">
              <a:latin typeface="Arial" pitchFamily="34" charset="0"/>
            </a:endParaRPr>
          </a:p>
          <a:p>
            <a:pPr algn="justLow">
              <a:spcBef>
                <a:spcPct val="0"/>
              </a:spcBef>
              <a:buFontTx/>
              <a:buChar char="•"/>
            </a:pPr>
            <a:r>
              <a:rPr lang="en-US" altLang="en-US" sz="2800" b="1">
                <a:cs typeface="Times New Roman" pitchFamily="18" charset="0"/>
              </a:rPr>
              <a:t>Radiological health</a:t>
            </a:r>
            <a:r>
              <a:rPr lang="en-US" altLang="en-US" sz="2800">
                <a:cs typeface="Times New Roman" pitchFamily="18" charset="0"/>
              </a:rPr>
              <a:t>, including exposure to ionizing radiation from X-rays or radioactive isotopes. </a:t>
            </a:r>
            <a:endParaRPr lang="en-US" altLang="en-US" sz="2800">
              <a:latin typeface="Arial" pitchFamily="34" charset="0"/>
            </a:endParaRPr>
          </a:p>
        </p:txBody>
      </p:sp>
      <p:pic>
        <p:nvPicPr>
          <p:cNvPr id="22533" name="Picture 3" descr="http://www.stuffintheair.com/images/air-and-noise-pollution-control-21303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1219200"/>
            <a:ext cx="2657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6DAF54-E0E5-46AC-8980-CDEDFFB53A68}" type="slidenum">
              <a:rPr lang="en-US"/>
              <a:pPr>
                <a:defRPr/>
              </a:pPr>
              <a:t>43</a:t>
            </a:fld>
            <a:endParaRPr lang="en-US" dirty="0"/>
          </a:p>
        </p:txBody>
      </p:sp>
      <p:sp>
        <p:nvSpPr>
          <p:cNvPr id="23556" name="Rectangle 1"/>
          <p:cNvSpPr>
            <a:spLocks noChangeArrowheads="1"/>
          </p:cNvSpPr>
          <p:nvPr/>
        </p:nvSpPr>
        <p:spPr bwMode="auto">
          <a:xfrm>
            <a:off x="1295400" y="121920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Recreational water illness prevention</a:t>
            </a:r>
            <a:r>
              <a:rPr lang="en-US" altLang="en-US" sz="2800">
                <a:cs typeface="Times New Roman" pitchFamily="18" charset="0"/>
              </a:rPr>
              <a:t>, including from swimming pools, spas and ocean and freshwater bathing places. </a:t>
            </a:r>
            <a:endParaRPr lang="en-US" altLang="en-US" sz="2800">
              <a:latin typeface="Arial" pitchFamily="34" charset="0"/>
              <a:cs typeface="Times New Roman" pitchFamily="18" charset="0"/>
            </a:endParaRPr>
          </a:p>
        </p:txBody>
      </p:sp>
      <p:pic>
        <p:nvPicPr>
          <p:cNvPr id="23557" name="Picture 3" descr="http://www.abovepools.net/wp-content/uploads/2010/11/swimming-p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2819400"/>
            <a:ext cx="43227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cdn0.wn.com/vp/i/9c/d75f0fa52291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F382EA-F5F7-4E59-A187-AFBDC6185E2F}" type="slidenum">
              <a:rPr lang="en-US"/>
              <a:pPr>
                <a:defRPr/>
              </a:pPr>
              <a:t>44</a:t>
            </a:fld>
            <a:endParaRPr lang="en-US" dirty="0"/>
          </a:p>
        </p:txBody>
      </p:sp>
      <p:sp>
        <p:nvSpPr>
          <p:cNvPr id="24581" name="Rectangle 1"/>
          <p:cNvSpPr>
            <a:spLocks noChangeArrowheads="1"/>
          </p:cNvSpPr>
          <p:nvPr/>
        </p:nvSpPr>
        <p:spPr bwMode="auto">
          <a:xfrm>
            <a:off x="1295400" y="118745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Safe drinking water. </a:t>
            </a:r>
            <a:endParaRPr lang="en-US" altLang="en-US" sz="2800">
              <a:latin typeface="Arial" pitchFamily="34" charset="0"/>
              <a:cs typeface="Times New Roman" pitchFamily="18" charset="0"/>
            </a:endParaRPr>
          </a:p>
        </p:txBody>
      </p:sp>
      <p:pic>
        <p:nvPicPr>
          <p:cNvPr id="24582" name="Picture 3" descr="http://www.climatechangeconnection.org/impacts/images/Drinking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inVertical)">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99AF669-4AC2-4D4E-B6E8-3A086C939C2B}" type="slidenum">
              <a:rPr lang="en-US"/>
              <a:pPr>
                <a:defRPr/>
              </a:pPr>
              <a:t>45</a:t>
            </a:fld>
            <a:endParaRPr lang="en-US" dirty="0"/>
          </a:p>
        </p:txBody>
      </p:sp>
      <p:sp>
        <p:nvSpPr>
          <p:cNvPr id="25604" name="Rectangle 5"/>
          <p:cNvSpPr>
            <a:spLocks noChangeArrowheads="1"/>
          </p:cNvSpPr>
          <p:nvPr/>
        </p:nvSpPr>
        <p:spPr bwMode="auto">
          <a:xfrm>
            <a:off x="1219200" y="1143000"/>
            <a:ext cx="586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Solid waste management</a:t>
            </a:r>
            <a:r>
              <a:rPr lang="en-US" altLang="en-US" sz="2800"/>
              <a:t>, including landfills, recycling facilities, composting and solid waste transfer stations</a:t>
            </a:r>
          </a:p>
        </p:txBody>
      </p:sp>
      <p:pic>
        <p:nvPicPr>
          <p:cNvPr id="25605" name="Picture 2" descr="http://www.interfacelogic.com/images/solid_waste_management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ttp://www.co.fresno.ca.us/uploadedImages/Departments/Public_Works_and_Planning/recy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40386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4F3CDE-C29D-4EFB-B330-E488D6356D08}" type="slidenum">
              <a:rPr lang="en-US"/>
              <a:pPr>
                <a:defRPr/>
              </a:pPr>
              <a:t>46</a:t>
            </a:fld>
            <a:endParaRPr lang="en-US" dirty="0"/>
          </a:p>
        </p:txBody>
      </p:sp>
      <p:sp>
        <p:nvSpPr>
          <p:cNvPr id="26628" name="Rectangle 1"/>
          <p:cNvSpPr>
            <a:spLocks noChangeArrowheads="1"/>
          </p:cNvSpPr>
          <p:nvPr/>
        </p:nvSpPr>
        <p:spPr bwMode="auto">
          <a:xfrm>
            <a:off x="1447800" y="1865313"/>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Toxic chemical exposure</a:t>
            </a:r>
            <a:r>
              <a:rPr lang="en-US" altLang="en-US" sz="2800">
                <a:cs typeface="Times New Roman" pitchFamily="18" charset="0"/>
              </a:rPr>
              <a:t> whether in consumer products, housing, workplaces</a:t>
            </a:r>
            <a:r>
              <a:rPr lang="en-US" altLang="en-US" sz="2800" u="sng">
                <a:solidFill>
                  <a:srgbClr val="FF0000"/>
                </a:solidFill>
                <a:cs typeface="Times New Roman" pitchFamily="18" charset="0"/>
              </a:rPr>
              <a:t>, air, water or soil</a:t>
            </a:r>
            <a:r>
              <a:rPr lang="en-US" altLang="en-US" sz="2800">
                <a:cs typeface="Times New Roman" pitchFamily="18" charset="0"/>
              </a:rPr>
              <a:t>.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None/>
            </a:pPr>
            <a:endParaRPr lang="en-US" altLang="en-US" sz="2800">
              <a:latin typeface="Arial" pitchFamily="34" charset="0"/>
              <a:cs typeface="Times New Roman" pitchFamily="18" charset="0"/>
            </a:endParaRPr>
          </a:p>
        </p:txBody>
      </p:sp>
      <p:pic>
        <p:nvPicPr>
          <p:cNvPr id="26629" name="Picture 3" descr="http://www.networlddirectory.com/images/blogs/11-2008/air-pollution-7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3048000"/>
            <a:ext cx="2905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19200" y="1630363"/>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u="sng">
                <a:latin typeface="Arial" pitchFamily="34" charset="0"/>
              </a:rPr>
              <a:t>Paints</a:t>
            </a:r>
            <a:r>
              <a:rPr lang="en-US" altLang="en-US" sz="2000">
                <a:latin typeface="Arial" pitchFamily="34" charset="0"/>
              </a:rPr>
              <a:t> and solvents</a:t>
            </a:r>
          </a:p>
          <a:p>
            <a:pPr eaLnBrk="1" hangingPunct="1">
              <a:spcBef>
                <a:spcPct val="0"/>
              </a:spcBef>
              <a:buFont typeface="Wingdings" pitchFamily="2" charset="2"/>
              <a:buChar char="Ø"/>
            </a:pPr>
            <a:r>
              <a:rPr lang="en-US" altLang="en-US" sz="2000">
                <a:latin typeface="Arial" pitchFamily="34" charset="0"/>
              </a:rPr>
              <a:t>Automotive wastes (used </a:t>
            </a:r>
            <a:r>
              <a:rPr lang="en-US" altLang="en-US" sz="2000" u="sng">
                <a:latin typeface="Arial" pitchFamily="34" charset="0"/>
              </a:rPr>
              <a:t>motor</a:t>
            </a:r>
            <a:r>
              <a:rPr lang="en-US" altLang="en-US" sz="2000">
                <a:latin typeface="Arial" pitchFamily="34" charset="0"/>
              </a:rPr>
              <a:t> oil, antifreeze, etc.)</a:t>
            </a:r>
          </a:p>
          <a:p>
            <a:pPr eaLnBrk="1" hangingPunct="1">
              <a:spcBef>
                <a:spcPct val="0"/>
              </a:spcBef>
              <a:buFont typeface="Wingdings" pitchFamily="2" charset="2"/>
              <a:buChar char="Ø"/>
            </a:pPr>
            <a:r>
              <a:rPr lang="en-US" altLang="en-US" sz="2000" u="sng">
                <a:latin typeface="Arial" pitchFamily="34" charset="0"/>
              </a:rPr>
              <a:t>Pesticides</a:t>
            </a:r>
            <a:r>
              <a:rPr lang="en-US" altLang="en-US" sz="2000">
                <a:latin typeface="Arial" pitchFamily="34" charset="0"/>
              </a:rPr>
              <a:t> (insecticides, herbicides, fungicides, etc.)</a:t>
            </a:r>
          </a:p>
          <a:p>
            <a:pPr eaLnBrk="1" hangingPunct="1">
              <a:spcBef>
                <a:spcPct val="0"/>
              </a:spcBef>
              <a:buFont typeface="Wingdings" pitchFamily="2" charset="2"/>
              <a:buChar char="Ø"/>
            </a:pPr>
            <a:r>
              <a:rPr lang="en-US" altLang="en-US" sz="2000" u="sng">
                <a:latin typeface="Arial" pitchFamily="34" charset="0"/>
              </a:rPr>
              <a:t>Mercury-containing</a:t>
            </a:r>
            <a:r>
              <a:rPr lang="en-US" altLang="en-US" sz="2000">
                <a:latin typeface="Arial" pitchFamily="34" charset="0"/>
              </a:rPr>
              <a:t> wastes (thermometers, switches, fluorescent lighting, etc.)</a:t>
            </a:r>
          </a:p>
          <a:p>
            <a:pPr eaLnBrk="1" hangingPunct="1">
              <a:spcBef>
                <a:spcPct val="0"/>
              </a:spcBef>
              <a:buFont typeface="Wingdings" pitchFamily="2" charset="2"/>
              <a:buChar char="Ø"/>
            </a:pPr>
            <a:r>
              <a:rPr lang="en-US" altLang="en-US" sz="2000" u="sng">
                <a:latin typeface="Arial" pitchFamily="34" charset="0"/>
              </a:rPr>
              <a:t>Electronics</a:t>
            </a:r>
            <a:r>
              <a:rPr lang="en-US" altLang="en-US" sz="2000">
                <a:latin typeface="Arial" pitchFamily="34" charset="0"/>
              </a:rPr>
              <a:t> (computers, televisions, cell phones)</a:t>
            </a:r>
          </a:p>
          <a:p>
            <a:pPr eaLnBrk="1" hangingPunct="1">
              <a:spcBef>
                <a:spcPct val="0"/>
              </a:spcBef>
              <a:buFont typeface="Wingdings" pitchFamily="2" charset="2"/>
              <a:buChar char="Ø"/>
            </a:pPr>
            <a:r>
              <a:rPr lang="en-US" altLang="en-US" sz="2000" u="sng">
                <a:latin typeface="Arial" pitchFamily="34" charset="0"/>
              </a:rPr>
              <a:t>Aerosols</a:t>
            </a:r>
            <a:r>
              <a:rPr lang="en-US" altLang="en-US" sz="2000">
                <a:latin typeface="Arial" pitchFamily="34" charset="0"/>
              </a:rPr>
              <a:t> / Propane cylinders</a:t>
            </a:r>
          </a:p>
          <a:p>
            <a:pPr eaLnBrk="1" hangingPunct="1">
              <a:spcBef>
                <a:spcPct val="0"/>
              </a:spcBef>
              <a:buFont typeface="Wingdings" pitchFamily="2" charset="2"/>
              <a:buChar char="Ø"/>
            </a:pPr>
            <a:r>
              <a:rPr lang="en-US" altLang="en-US" sz="2000" u="sng">
                <a:latin typeface="Arial" pitchFamily="34" charset="0"/>
              </a:rPr>
              <a:t>Cleaning agents</a:t>
            </a:r>
          </a:p>
          <a:p>
            <a:pPr eaLnBrk="1" hangingPunct="1">
              <a:spcBef>
                <a:spcPct val="0"/>
              </a:spcBef>
              <a:buFont typeface="Wingdings" pitchFamily="2" charset="2"/>
              <a:buChar char="Ø"/>
            </a:pPr>
            <a:r>
              <a:rPr lang="en-US" altLang="en-US" sz="2000" u="sng">
                <a:latin typeface="Arial" pitchFamily="34" charset="0"/>
              </a:rPr>
              <a:t>Refrigerant</a:t>
            </a:r>
            <a:r>
              <a:rPr lang="en-US" altLang="en-US" sz="2000">
                <a:latin typeface="Arial" pitchFamily="34" charset="0"/>
              </a:rPr>
              <a:t> -containing appliances</a:t>
            </a:r>
          </a:p>
          <a:p>
            <a:pPr eaLnBrk="1" hangingPunct="1">
              <a:spcBef>
                <a:spcPct val="0"/>
              </a:spcBef>
              <a:buFont typeface="Wingdings" pitchFamily="2" charset="2"/>
              <a:buChar char="Ø"/>
            </a:pPr>
            <a:r>
              <a:rPr lang="en-US" altLang="en-US" sz="2000">
                <a:latin typeface="Arial" pitchFamily="34" charset="0"/>
              </a:rPr>
              <a:t>Some specialty </a:t>
            </a:r>
            <a:r>
              <a:rPr lang="en-US" altLang="en-US" sz="2000" u="sng">
                <a:latin typeface="Arial" pitchFamily="34" charset="0"/>
              </a:rPr>
              <a:t>Batteries</a:t>
            </a:r>
            <a:r>
              <a:rPr lang="en-US" altLang="en-US" sz="2000">
                <a:latin typeface="Arial" pitchFamily="34" charset="0"/>
              </a:rPr>
              <a:t> (e.g. lithium, nickel cadmium, or button cell batteries)</a:t>
            </a:r>
            <a:endParaRPr lang="en-US" altLang="en-US" sz="2000" u="sng">
              <a:latin typeface="Arial" pitchFamily="34" charset="0"/>
            </a:endParaRPr>
          </a:p>
          <a:p>
            <a:pPr eaLnBrk="1" hangingPunct="1">
              <a:spcBef>
                <a:spcPct val="0"/>
              </a:spcBef>
              <a:buFont typeface="Wingdings" pitchFamily="2" charset="2"/>
              <a:buChar char="Ø"/>
            </a:pPr>
            <a:r>
              <a:rPr lang="en-US" altLang="en-US" sz="2000" u="sng">
                <a:latin typeface="Arial" pitchFamily="34" charset="0"/>
              </a:rPr>
              <a:t>Radioactive waste </a:t>
            </a:r>
            <a:r>
              <a:rPr lang="en-US" altLang="en-US" sz="2000">
                <a:latin typeface="Arial" pitchFamily="34" charset="0"/>
              </a:rPr>
              <a:t>(some home </a:t>
            </a:r>
            <a:r>
              <a:rPr lang="en-US" altLang="en-US" sz="2000" u="sng">
                <a:latin typeface="Arial" pitchFamily="34" charset="0"/>
              </a:rPr>
              <a:t>smoke detectors</a:t>
            </a:r>
            <a:r>
              <a:rPr lang="en-US" altLang="en-US" sz="2000">
                <a:latin typeface="Arial" pitchFamily="34" charset="0"/>
              </a:rPr>
              <a:t> are classified as radioactive waste because they contain very small amounts of a radioactive isotope of americium).</a:t>
            </a:r>
          </a:p>
        </p:txBody>
      </p:sp>
      <p:sp>
        <p:nvSpPr>
          <p:cNvPr id="27651" name="Rectangle 2"/>
          <p:cNvSpPr>
            <a:spLocks noChangeArrowheads="1"/>
          </p:cNvSpPr>
          <p:nvPr/>
        </p:nvSpPr>
        <p:spPr bwMode="auto">
          <a:xfrm>
            <a:off x="1371600" y="118586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pitchFamily="34" charset="0"/>
              </a:rPr>
              <a:t>Household Hazardous Waste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48</a:t>
            </a:fld>
            <a:endParaRPr lang="en-US" dirty="0"/>
          </a:p>
        </p:txBody>
      </p:sp>
      <p:sp>
        <p:nvSpPr>
          <p:cNvPr id="3" name="Rounded Rectangle 2"/>
          <p:cNvSpPr/>
          <p:nvPr/>
        </p:nvSpPr>
        <p:spPr>
          <a:xfrm>
            <a:off x="4648200" y="4724400"/>
            <a:ext cx="41148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rPr>
              <a:t>END OF LECTURE  1</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96296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FB795DB-463B-4E2A-8872-BF255BAE75D1}" type="slidenum">
              <a:rPr lang="en-US"/>
              <a:pPr>
                <a:defRPr/>
              </a:pPr>
              <a:t>49</a:t>
            </a:fld>
            <a:endParaRPr lang="en-US" dirty="0"/>
          </a:p>
        </p:txBody>
      </p:sp>
      <p:sp>
        <p:nvSpPr>
          <p:cNvPr id="28676" name="Rectangle 1"/>
          <p:cNvSpPr>
            <a:spLocks noChangeArrowheads="1"/>
          </p:cNvSpPr>
          <p:nvPr/>
        </p:nvSpPr>
        <p:spPr bwMode="auto">
          <a:xfrm>
            <a:off x="1371600" y="1143000"/>
            <a:ext cx="367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EXAMPLE I:  Air quality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28677" name="Rectangle 5"/>
          <p:cNvSpPr>
            <a:spLocks noChangeArrowheads="1"/>
          </p:cNvSpPr>
          <p:nvPr/>
        </p:nvSpPr>
        <p:spPr bwMode="auto">
          <a:xfrm>
            <a:off x="1981200" y="16764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primary pollutants include</a:t>
            </a:r>
          </a:p>
        </p:txBody>
      </p:sp>
      <p:sp>
        <p:nvSpPr>
          <p:cNvPr id="286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1400">
                <a:cs typeface="Times New Roman" pitchFamily="18" charset="0"/>
              </a:rPr>
              <a:t>Sulphur oxides (SOx) - especially sulphur dioxide, a chemical compound with the formula SO2. </a:t>
            </a:r>
            <a:endParaRPr lang="en-US" altLang="en-US" sz="800">
              <a:latin typeface="Arial" pitchFamily="34" charset="0"/>
              <a:cs typeface="Times New Roman" pitchFamily="18" charset="0"/>
            </a:endParaRPr>
          </a:p>
          <a:p>
            <a:pPr>
              <a:spcBef>
                <a:spcPct val="0"/>
              </a:spcBef>
              <a:buFontTx/>
              <a:buNone/>
            </a:pPr>
            <a:endParaRPr lang="en-US" altLang="en-US" sz="1800">
              <a:latin typeface="Arial" pitchFamily="34" charset="0"/>
              <a:cs typeface="Times New Roman" pitchFamily="18" charset="0"/>
            </a:endParaRPr>
          </a:p>
        </p:txBody>
      </p:sp>
      <p:pic>
        <p:nvPicPr>
          <p:cNvPr id="28679" name="Picture 17" descr="http://upload.wikimedia.org/wikipedia/commons/thumb/f/ff/Air_.pollution_1.jpg/260px-Air_.pollu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5863"/>
            <a:ext cx="1981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4"/>
          <p:cNvSpPr>
            <a:spLocks noChangeArrowheads="1"/>
          </p:cNvSpPr>
          <p:nvPr/>
        </p:nvSpPr>
        <p:spPr bwMode="auto">
          <a:xfrm>
            <a:off x="1371600" y="2514600"/>
            <a:ext cx="7448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pPr>
            <a:r>
              <a:rPr lang="en-US" altLang="en-US" sz="2800" u="sng">
                <a:cs typeface="Times New Roman" pitchFamily="18" charset="0"/>
              </a:rPr>
              <a:t>Nitrogen oxides </a:t>
            </a:r>
            <a:r>
              <a:rPr lang="en-US" altLang="en-US" sz="2800">
                <a:cs typeface="Times New Roman" pitchFamily="18" charset="0"/>
              </a:rPr>
              <a:t>(NOx) - especially nitrogen Carbon monoxide - is a colourless, odorless, non-irritating but </a:t>
            </a:r>
            <a:r>
              <a:rPr lang="en-US" altLang="en-US" sz="2800" u="sng">
                <a:solidFill>
                  <a:srgbClr val="FF0000"/>
                </a:solidFill>
                <a:cs typeface="Times New Roman" pitchFamily="18" charset="0"/>
              </a:rPr>
              <a:t>very poisonous gas</a:t>
            </a:r>
            <a:endParaRPr lang="en-US" altLang="en-US" sz="2800" u="sng">
              <a:solidFill>
                <a:srgbClr val="FF0000"/>
              </a:solidFill>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Carbon dioxide </a:t>
            </a:r>
            <a:r>
              <a:rPr lang="en-US" altLang="en-US" sz="2800">
                <a:cs typeface="Times New Roman" pitchFamily="18" charset="0"/>
              </a:rPr>
              <a:t>(CO2) - a colourless, odorless, </a:t>
            </a:r>
            <a:r>
              <a:rPr lang="en-US" altLang="en-US" sz="2800">
                <a:solidFill>
                  <a:srgbClr val="FF0000"/>
                </a:solidFill>
                <a:cs typeface="Times New Roman" pitchFamily="18" charset="0"/>
              </a:rPr>
              <a:t>non-toxic</a:t>
            </a:r>
            <a:r>
              <a:rPr lang="en-US" altLang="en-US" sz="2800">
                <a:cs typeface="Times New Roman" pitchFamily="18" charset="0"/>
              </a:rPr>
              <a:t> greenhouse gas associated with ocean acidification, emitted from sources such as combustion, cement production, and respiration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arn(inVertical)">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2895845" y="4075113"/>
            <a:ext cx="37841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rgbClr val="0070C0"/>
                </a:solidFill>
                <a:latin typeface="Arial" pitchFamily="34" charset="0"/>
              </a:rPr>
              <a:t>WHAT IS Health?</a:t>
            </a:r>
          </a:p>
          <a:p>
            <a:pPr algn="ctr" eaLnBrk="1" hangingPunct="1">
              <a:spcBef>
                <a:spcPct val="0"/>
              </a:spcBef>
              <a:buFontTx/>
              <a:buNone/>
            </a:pPr>
            <a:endParaRPr lang="en-US" altLang="en-US" sz="3600" dirty="0">
              <a:solidFill>
                <a:srgbClr val="0070C0"/>
              </a:solidFill>
              <a:latin typeface="Arial" pitchFamily="34" charset="0"/>
            </a:endParaRPr>
          </a:p>
          <a:p>
            <a:pPr algn="ctr" eaLnBrk="1" hangingPunct="1">
              <a:spcBef>
                <a:spcPct val="0"/>
              </a:spcBef>
              <a:buFontTx/>
              <a:buNone/>
            </a:pPr>
            <a:r>
              <a:rPr lang="en-US" altLang="en-US" dirty="0" smtClean="0">
                <a:solidFill>
                  <a:srgbClr val="0070C0"/>
                </a:solidFill>
                <a:latin typeface="Arial" pitchFamily="34" charset="0"/>
              </a:rPr>
              <a:t>State of Health</a:t>
            </a:r>
            <a:r>
              <a:rPr lang="en-US" altLang="en-US" dirty="0" smtClean="0">
                <a:latin typeface="Arial" pitchFamily="34" charset="0"/>
              </a:rPr>
              <a:t> </a:t>
            </a:r>
            <a:endParaRPr lang="en-US" altLang="en-US" dirty="0">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9B88B3A-09EE-460C-8815-15B10999778E}" type="slidenum">
              <a:rPr lang="en-US"/>
              <a:pPr>
                <a:defRPr/>
              </a:pPr>
              <a:t>50</a:t>
            </a:fld>
            <a:endParaRPr lang="en-US" dirty="0"/>
          </a:p>
        </p:txBody>
      </p:sp>
      <p:pic>
        <p:nvPicPr>
          <p:cNvPr id="29700" name="Picture 5" descr="http://upload.wikimedia.org/wikipedia/commons/thumb/0/04/Santiago30std.jpg/220px-Santiago30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p:cNvSpPr>
            <a:spLocks noChangeArrowheads="1"/>
          </p:cNvSpPr>
          <p:nvPr/>
        </p:nvSpPr>
        <p:spPr bwMode="auto">
          <a:xfrm>
            <a:off x="1219200" y="1371600"/>
            <a:ext cx="7467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u="sng">
                <a:solidFill>
                  <a:srgbClr val="FF0000"/>
                </a:solidFill>
                <a:cs typeface="Times New Roman" pitchFamily="18" charset="0"/>
              </a:rPr>
              <a:t>Particulate matter </a:t>
            </a:r>
            <a:r>
              <a:rPr lang="en-US" altLang="en-US" sz="2800">
                <a:cs typeface="Times New Roman" pitchFamily="18" charset="0"/>
              </a:rPr>
              <a:t>- Particulates, alternatively referred to as particulate matter (PM) or </a:t>
            </a:r>
            <a:r>
              <a:rPr lang="en-US" altLang="en-US" sz="2800" u="sng">
                <a:cs typeface="Times New Roman" pitchFamily="18" charset="0"/>
              </a:rPr>
              <a:t>fine particles</a:t>
            </a:r>
            <a:r>
              <a:rPr lang="en-US" altLang="en-US" sz="2800">
                <a:cs typeface="Times New Roman" pitchFamily="18" charset="0"/>
              </a:rPr>
              <a:t>, are tiny particles of solid or liquid suspended in a gas. </a:t>
            </a:r>
            <a:endParaRPr lang="en-US" altLang="en-US" sz="2800">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Toxic metals</a:t>
            </a:r>
            <a:r>
              <a:rPr lang="en-US" altLang="en-US" sz="2800">
                <a:cs typeface="Times New Roman" pitchFamily="18" charset="0"/>
              </a:rPr>
              <a:t>, such as </a:t>
            </a:r>
            <a:r>
              <a:rPr lang="en-US" altLang="en-US" sz="2800" u="sng">
                <a:cs typeface="Times New Roman" pitchFamily="18" charset="0"/>
              </a:rPr>
              <a:t>lead, cadmium and copper</a:t>
            </a:r>
            <a:r>
              <a:rPr lang="en-US" altLang="en-US" sz="2800">
                <a:cs typeface="Times New Roman" pitchFamily="18" charset="0"/>
              </a:rPr>
              <a:t>. </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1DFF5CC-7428-40AC-89FB-1BD6A86FF8A9}" type="slidenum">
              <a:rPr lang="en-US"/>
              <a:pPr>
                <a:defRPr/>
              </a:pPr>
              <a:t>51</a:t>
            </a:fld>
            <a:endParaRPr lang="en-US" dirty="0"/>
          </a:p>
        </p:txBody>
      </p:sp>
      <p:sp>
        <p:nvSpPr>
          <p:cNvPr id="30724" name="Rectangle 1"/>
          <p:cNvSpPr>
            <a:spLocks noChangeArrowheads="1"/>
          </p:cNvSpPr>
          <p:nvPr/>
        </p:nvSpPr>
        <p:spPr bwMode="auto">
          <a:xfrm>
            <a:off x="1295400" y="14478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u="sng">
                <a:cs typeface="Times New Roman" pitchFamily="18" charset="0"/>
              </a:rPr>
              <a:t>Chlorofluorocarbons</a:t>
            </a:r>
            <a:r>
              <a:rPr lang="en-US" altLang="en-US" sz="2800">
                <a:cs typeface="Times New Roman" pitchFamily="18" charset="0"/>
              </a:rPr>
              <a:t> (CFCs) - harmful to the ozone layer emitted from products currently banned from use. </a:t>
            </a:r>
          </a:p>
          <a:p>
            <a:pPr eaLnBrk="1" hangingPunct="1">
              <a:spcBef>
                <a:spcPct val="0"/>
              </a:spcBef>
              <a:buFontTx/>
              <a:buChar char="•"/>
            </a:pPr>
            <a:endParaRPr lang="en-US" altLang="en-US" sz="2800">
              <a:latin typeface="Arial" pitchFamily="34" charset="0"/>
              <a:cs typeface="Times New Roman" pitchFamily="18" charset="0"/>
            </a:endParaRPr>
          </a:p>
          <a:p>
            <a:pPr>
              <a:spcBef>
                <a:spcPct val="0"/>
              </a:spcBef>
            </a:pPr>
            <a:r>
              <a:rPr lang="en-US" altLang="en-US" sz="2800" u="sng">
                <a:latin typeface="Arial" pitchFamily="34" charset="0"/>
                <a:cs typeface="Times New Roman" pitchFamily="18" charset="0"/>
              </a:rPr>
              <a:t>Ammonia (NH3) </a:t>
            </a:r>
            <a:r>
              <a:rPr lang="en-US" altLang="en-US" sz="2800">
                <a:latin typeface="Arial" pitchFamily="34" charset="0"/>
                <a:cs typeface="Times New Roman" pitchFamily="18" charset="0"/>
              </a:rPr>
              <a:t>- emitted from agricultural processes.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EBC0AB-9FEE-41F3-9661-87DF4168FC5A}" type="slidenum">
              <a:rPr lang="en-US"/>
              <a:pPr>
                <a:defRPr/>
              </a:pPr>
              <a:t>52</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31748" name="Rectangle 1"/>
          <p:cNvSpPr>
            <a:spLocks noChangeArrowheads="1"/>
          </p:cNvSpPr>
          <p:nvPr/>
        </p:nvSpPr>
        <p:spPr bwMode="auto">
          <a:xfrm>
            <a:off x="1327150" y="16017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are not emitted directly. Rather, they form in the air when primary pollutants react or interact. </a:t>
            </a:r>
          </a:p>
          <a:p>
            <a:pPr algn="justLow" eaLnBrk="1" hangingPunct="1">
              <a:spcBef>
                <a:spcPct val="0"/>
              </a:spcBef>
              <a:buFontTx/>
              <a:buNone/>
            </a:pPr>
            <a:r>
              <a:rPr lang="en-US" altLang="en-US" sz="2800">
                <a:cs typeface="Times New Roman" pitchFamily="18" charset="0"/>
              </a:rPr>
              <a:t>include:</a:t>
            </a:r>
            <a:endParaRPr lang="en-US" altLang="en-US" sz="2800">
              <a:latin typeface="Arial" pitchFamily="34" charset="0"/>
            </a:endParaRPr>
          </a:p>
          <a:p>
            <a:pPr>
              <a:spcBef>
                <a:spcPct val="0"/>
              </a:spcBef>
              <a:buFontTx/>
              <a:buChar char="•"/>
            </a:pPr>
            <a:r>
              <a:rPr lang="en-US" altLang="en-US" sz="2800" u="sng">
                <a:cs typeface="Times New Roman" pitchFamily="18" charset="0"/>
              </a:rPr>
              <a:t>Particulate matter </a:t>
            </a:r>
            <a:r>
              <a:rPr lang="en-US" altLang="en-US" sz="2800">
                <a:cs typeface="Times New Roman" pitchFamily="18" charset="0"/>
              </a:rPr>
              <a:t>formed from gaseous primary pollutants and compounds in </a:t>
            </a:r>
            <a:r>
              <a:rPr lang="en-US" altLang="en-US" sz="2800">
                <a:solidFill>
                  <a:srgbClr val="FF0000"/>
                </a:solidFill>
                <a:cs typeface="Times New Roman" pitchFamily="18" charset="0"/>
              </a:rPr>
              <a:t>photochemical smog.</a:t>
            </a:r>
            <a:r>
              <a:rPr lang="en-US" altLang="en-US" sz="2800">
                <a:cs typeface="Times New Roman" pitchFamily="18" charset="0"/>
              </a:rPr>
              <a:t> </a:t>
            </a:r>
            <a:endParaRPr lang="en-US" altLang="en-US" sz="2800">
              <a:latin typeface="Arial" pitchFamily="34" charset="0"/>
            </a:endParaRPr>
          </a:p>
        </p:txBody>
      </p:sp>
      <p:sp>
        <p:nvSpPr>
          <p:cNvPr id="31749"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pic>
        <p:nvPicPr>
          <p:cNvPr id="31750" name="Picture 7" descr="http://t2.gstatic.com/images?q=tbn:ANd9GcRbODa5um3uldE6vdCnPkhlqTK1xqNQv0afWgFfHjLRtZyTgmD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746500"/>
            <a:ext cx="40513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C9D39A-F60F-42D4-B9D7-E2E8BDC4C481}" type="slidenum">
              <a:rPr lang="en-US" smtClean="0"/>
              <a:pPr>
                <a:defRPr/>
              </a:pPr>
              <a:t>53</a:t>
            </a:fld>
            <a:endParaRPr lang="en-US" dirty="0"/>
          </a:p>
        </p:txBody>
      </p:sp>
      <p:sp>
        <p:nvSpPr>
          <p:cNvPr id="4" name="Rectangle 1"/>
          <p:cNvSpPr>
            <a:spLocks noChangeArrowheads="1"/>
          </p:cNvSpPr>
          <p:nvPr/>
        </p:nvSpPr>
        <p:spPr bwMode="auto">
          <a:xfrm>
            <a:off x="1343025" y="18288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Char char="•"/>
            </a:pPr>
            <a:r>
              <a:rPr lang="en-US" altLang="en-US" sz="2800" u="sng">
                <a:cs typeface="Times New Roman" pitchFamily="18" charset="0"/>
              </a:rPr>
              <a:t>Ground level ozone </a:t>
            </a:r>
            <a:r>
              <a:rPr lang="en-US" altLang="en-US" sz="2800">
                <a:cs typeface="Times New Roman" pitchFamily="18" charset="0"/>
              </a:rPr>
              <a:t>(O3) formed from NOx and VOCs. Ozone (O3) is a key constituent of the troposphere. </a:t>
            </a:r>
            <a:endParaRPr lang="en-US" altLang="en-US" sz="2800">
              <a:latin typeface="Arial" pitchFamily="34" charset="0"/>
            </a:endParaRPr>
          </a:p>
        </p:txBody>
      </p:sp>
      <p:sp>
        <p:nvSpPr>
          <p:cNvPr id="32773"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sp>
        <p:nvSpPr>
          <p:cNvPr id="32774" name="AutoShape 6" descr="data:image/jpeg;base64,/9j/4AAQSkZJRgABAQAAAQABAAD/2wCEAAkGBxQTEhQUEhQUFRUUFBQUFRUYFRQWFBcVFRYXFxQUFBQYHSggGBslHBQVITEhJSksLi4uGB8zODMuNygtLisBCgoKDg0OGhAQGiwkHCQvLSwsLCwsLCwsLCwsLCwsLCwsLCwsLCwtLC0sLCwsLCwsLCwsLCwsLiwsLCwsLCw3LP/AABEIANEA8QMBIgACEQEDEQH/xAAbAAABBQEBAAAAAAAAAAAAAAAEAAECAwUGB//EADwQAAIBAgMGAwUGBQMFAAAAAAECAwARBBIhBRMiMUFRBmFxFCMygZFCobHB0fAVJDNScmLh8QcWQ4Ky/8QAGgEAAwEBAQEAAAAAAAAAAAAAAAECAwQFBv/EAC4RAAICAQQBBAEDAgcAAAAAAAABAhEDBBIhMUEFE1Fh8HGBwTKhFBUiUmKCkf/aAAwDAQACEQMRAD8A3KempVRiPSpUqQCpUquweGMjqi8yfoOpqZSUU2+kNKymlXdYDZyRiyjXqx+I/P8AKr58OrCzAMOxFeX/AJnzcYPb83/Ffya+19nn9KtHbWzdywt8DXt5d1NZ1eljyRyQU49Mzap0KlSpVYhCr4zVFWRmmhMvehZBRQqiQVaZII4ql6JcUPJWiECy0MaJloY1ohEaVHrgRaO++LSRmQbvDvLGouwQSshLJmKniylRpciojZrWuWiAtGbmaIAb0KYgxLaFsy2B1N6W5BtYFSol8E4BJsLJK5uyiywybqW+v2X0IqyTZbqWuY7IZFkbexZYzEA0glbNZCAymx6EUbkFMCpUcdn2mWIt8UecGynX2Y4jLoxBHCVuCe9U4bAu6llAsCRqygswUuVQE3Zsqk2HanuQ6YNSo0bKkPRbXtmzpltu98WzXtl3ZDZuViO9VzYMqjMTqsxhI0I/oxTK6uCQwKzLRuQqYNSpUqoBUqVKgDoKVWPHVdcZoPSpqekAq2fC1t8f8Db6rWNV2DxJjcOvMdO46isNTjeTFKC7aKg6dnoKVJqz8BtFJRdTr1U/EPl+dET4lUF2YKPM14cdRsh7bj/q+PJ1VfJk+KrboX55xb6NXILtEQzxZ2hVJFlUmV1Qh7LkaNnUxlhduBrX+Vjrba2lvm0+Bb27nuxoPDwlibWAAuzHRQO5P7NetosUsWGpcPv9DCbuXBOPauDZ7tPhbCWSNxvd24ZcasV90W4V3TXvy1BGlNgts4XN/UhjJkSMxtLG591tAwM4zi4zR2JHIAi3cxnhKNa4NwGBF7EMLg668jVd67E7Js08A8RjSdkVE/ly0jyWAkfEiKSJomAAUCwDdc2nK9B4PbeGaSNbYdd/BLlVpzbfRYhUeMN/eVa4Gh4TprQOGwqx3yXAJvbMxW51OVSbL8gKvvQFoJQ1CQUozUnq0ZMEcUPKKLkFCy1ohAUtOdnS5M+Q5cufmL5L2D5b5st/tWtSlqmDHpo7wz+0JhDhi67gRvaLc50k3gcXUBghUANbXSrba6BJPsqweIkjKWMTCLeCJnhV5ollJLpFMTovE2hBIBsDys8eJkUghozeKGKRHjDo6wACJspPC4sdb24jcGj8d4hLaIMcq7oxK/8ALnFRMGjcShjiCJM2Vw12W2gAIptobbZg4iSRA/tq5bpu/fwjcOy5tQsqg8rgk2BBqP8AqXz8gMuLlKSoXQrIuIXMYxvFXEtvJRnvy3nFy8uVGY/2mJ3dzGpeeWR1IR1LSxJFNG6K9wpEakaggjmap29tU4mJ7ROh94VjcLdQ0aqIkcTOCt1NtIx/pGpNmJ2ufaJJljbLKZv6ceGjxMe9UhHDLlEjqbas9+IkN3K80F/YO2Nk3kcoMYkQBR7v3ZUQmC27DCwyHoalDtKZSbNEFaxZFjKrnUModBn0OUgHNmHCpABF6LG32GXKJ+HEYOVz7pXljjWJZs4V8uclGcr8NyLEmqW245iySDEP7ooeOLV0xW8R1LMbMYTlDEdLGwo/YP3B4Z5xHFkksMIGCNl4FidTFkmsRmGRlQG4PCmtxUsRNJd0kK6y7wgAaOIo4SAQTcWhX79Teicd4hLxSIseKG8gxEeZmjLZt6JYAwbEPdSrSR3zadFCmwniNvZnlAjmVWfFMFG53MqTx2jXEceZXjfUZQ3IWIuaE/8AiDX2Zl6ejsZtbeq6lZQC8EiByhCWg3cqABjlJZVYgaHne96BrWLtGbVCpUqVUB1V71U8dVxPV4auRosotSq1lqJWlQ7IUqcimpAKnNNWlAFZSzxoiWIzguGLAckBYhje3S3pUydDSsDgwzvfKtwOZ0Cj1Y6D51KZWQZCeE2cWIKnoGBHPl+NVRnkGJy3BNvvIHe1aUyxyF2zMcqkggZURQLRoA2ra5R05mlJtPnodEsNjwZI8t0JaIO1/soFXIp6KcuvfrpVLYVQr5vjCFzlIyocygJ1ueLvp9az6uw+IKXy215ggEaG4Nj2IBpbK6HfyTOBeynL8RVQLi92+EFb3W/S9UOhBIIsQSCOxHMUfs6VeMyyWDEEizM7EG4ZWHIg9T3OlVbWxCSSl0DAEC97XJtYmwoUnuoOKB4zVhNUA1INWhDQz0LLRLUNLWsSAKahGoqU0Ka2RLGpUqVMBUqVNQMVKlSpgKlUlSmYUgGpUqVMBUqVKgDejFEAUNG1ERyVzMskKe1Ty3qNqQEbUstPSLUqAqZaP2eWZT8ORLDWJJX4iTlQEdbMdSBQ2hqeCj47ZigIOoIUmwuFBJsCSLa1E1wVFlOKPGxC5ASSF7A8hU8PiigIyqwJB4hexAIBA5faPO4q/aaubMy2VRkXjDnmW4nubnU9vLlQNJU0N8M18fA7ZAzKLAAO5+JmsbIoBOUXAGltDyrLliZfiBGpHkSpsbHrrVuBy5gWfJlswOQsMwNwCBRm2ZIysQibNbeE/FpmIa2vmWqFcWoj7VmXSpUq0JFSpU4FADGhZzRzrQGKWtoEMz5Wqmpyc6hWxAqVKlTGKkBTVekdICkipxR3q9IL0QsVqW4AdltVLCiZKpYUIZQRUatK1ArVCI0qlkpqAN61Peo09cpZaklqvVgaDFSDUhhL1WTUklvoarkXtVIREvarInBIBNgSATYmw72HOg5GqnfVW2xWdY+zxHAS5BXiIKn+o5sIiD2ALG3rWERVEeLNstzlvfLc5b97cr+dGR2NZLG43bstysppxTutqiaAD9n7MM0ccsTIY3ViXJKiMqSHSQHVWBFiLcwe1BEVPB4to3DCOMJJGqYqEM2SRwNMQhIusgIAvbVbAklVIrpDdCp1NNSoEXnlQWJWiQ9VyC9aRZDRjyprVJWj5YqpMVbqRIJapAUXuKtgwlG4KKIsPRUUFFRwUQI7Vm5lUDCG1VyrRjVQ60kwAHWqylHGKksFVuCgERXqW5tRrAChZpAKabYiGQUqr31NTpgaVPeo09YlkqVRp70gJA1LNUKV6AKp1rOmNa5rPxkVawZLBRIRWlg8RWRRWEltzq5Lgk3wQwqhhanw7iiJEvXO0WgWtjYsEN/eMGe6e6Fi9pCRGcvY5W4joLHtWQRVs+PZWjdGKtGwYaAgjKVKsDzBDN6c687XahYVHd/S3yd2j07ztqPaNXxEwjY8gpvlW4zWHUr0BN7elBYeNVXM+pOoHQDpfuarwviON0jZpgwaEpPg8gOIlxTDKc11uOK2Vw2W3LSxGbt7EtE7RtzUkdbG2lx3Gldfovp0Z6mU0+P9v539fqY+r614tPGG3m+/4+vv9CW0togcrD5UNs3aIkJU/ENfUd/w+tczj8ffrUfC85bFKByCuW9LW/ErX1et0mJYHxyvJ83o8+WWVPw/B3+DwgkdEBAaQkLe9iQrORcA/ZRj8qcbHZmIWxYc14r/ANV4uZFvijfryF6ohjdpIRHYsHbhN+JXikjYA3FjaQm/lVmIgxpVQ+6kfdYTLKI2dXkw0xmhlOR7HM2bMAfS1fM2z3lFFw2PIC10PAbMRqAbA/gQfnVjbLlvlEb3sDa3Q8vwP0oEYOaRSsaxKZZlxcTRoSI58ghLG7Gykob3I+JhfWpxzyoyrLhXkieRXCYdMsYxEeIacuDJMrXLuSbFhw/D3LY9qCUwMgtwNq2UetyLfVT9KU8DobOpU2vY6GxqhsfiQ5zFOCbOgZZQwTetII5FD5SVDZQwAOgv1vXHKwjRDl92pRcoIGTMxXQk6gNb5ULkTSJvUAKQpy4FWSSsKGmmAqrE4sdKy5sReqjGxNhE+KoN5b1AmmrZKiLHzU9NalTCzcvT1G9KuY0JU4NRvT3ooCwLemItUKhKxoSsCTSDvrQs0/Q0PPL3ocua1jAlslJzqINRp6smwqHEkVoR4+sWnBqXBMdnU4J1fibkvTuegrN8QOG1UhTa3kQOXpQeHxuRGHc3rGx+0L9a9HB6Vg1OGsqtM4MvqWbTZrwupIhs3bWIwmJSaO+UECRN4FWSPMCVPPXS4Nr9ORNamNweJnQSSTmaRiz2JIQK5uEivyUcul647G42vRNmRFIYlb4ljQH1Ci4rHJpcfpu16du+e+eP/EdH+Iya5P30vHXHJxUuwcU5sI7eZZMo+hJPyvXUeHdhjDKbnNI9szdLDkq+X4/dW3h4Gc5UBY2JsOdgLmk2HcIHKkIxIDW0JHSufUa7LmVS6+jXFp4Y+geR5FZJIsheN8wV75HBVkdGI1AKu2tjY2Nja1X4LaLxMpiw0KIIdzkGImAVGkLyKvu+I8RIcgW1AUAk1XSvXHRum0NhtozxhF3cbom6IHtE0ZDQzySI5ZI+IMsgBQi3DzYG1SbauKyjSPNGyhGWQJvEUyBc94GKsFk1uXUkHhW5qNQxEthTUbDcy3F4rMxbKEvbhU3VdLWU9tOw9BQ5moGbE0M0xNbKBm5Gm+OAoSbGE0HSq1BITZJnJqNKlVEiqSLU4sOzelGxYQDnrSckhpAuSlWjux2FKo3FbR6eo3p6goe9Peo0qAJ0xFRLVHfCigKcRhb8qBkhI51rhhVOIiJ5VUZPyS0ZVPepSIRzFQrUge9KmpUAJ1uLGsjGbJc/Cy/+1x+ANa9Kt8WoyYlUXwZTwwm7kuQbYHh2NHEkrZ2U3VbWRT0Jv8RHSuty1zqvatLBYw8q5szlke6Ts3glFUgsBc6kmRGQO8UqZSY5lFkzAnVSCwI5EXB50fjdr+0ojuGjlW8csPEYwwsd5Cx0ZGuD36GxBFAE08aFiFUEk6ADnXNRrfFCvSvR/wDBpbhbC5vpmGlgSbnkOXP0oN8OwFypHrYfdStLtjjjlLiKbKnawuaycTiMxrQnuwCKCzE2AAuT6AUHjNlzRC8kZUd9D9bHT51vjozmmnVAdKnjALKCQuZ0S5vYF2CgtYEgXYXPQVqHw7OfhXOc8qEA6jdPu2PFYWLAgdTY1o5JdkJNmVTVprsOUhSoDBokm5gEK65wCrWNwNSBe1Gf9uOkgRyoYiMjUke8eOMA5QbWaVQb+dr0nOPyPYzFhgLUfFhAPOi8RgJI1Jy8IJF7juVvbnYlTYkdKBu3epux1QTT3ocKakBU0MuvSqrNSooLBxO3apHEEakad+VcnLt2Y8iq/wCI/UmgJpXfV2LE9zeoeVeEVsZ3oxB7Gq3xR7VxOD2hLDojED+3mv0PL5UafEM555B/60LIvKBwZ0TzE1XnPeuc/iUx1zWHooH4VE7ckHY+q2/CqWaJPts62CbvR6vXLtt2LJcK+bsbZQf8uo+VEbL8QodJfdkcjqVPz6GhzixqLOgIB50PLg1PLSlh8ajkhHViOYB1q9ielNP4E0BewHuKrkwrDpf0owStfUD61bmqtzFSMemrYZQeYvVMuHT0qt4tpm3ojCOAbk0jGn9x+lUsO1PsXRqe2L3o7Y+0kSS5YaqQD2J/ZHzrnLV1mH8MxLGDMzFyLkKQAt+nI3NZzjFLkuLbfBo4XaxVmBjVjK0SRMZLC0hC5GW1wc5B00IK6i1Z/iOdWjnkRyWwzpHL7sRxMWJX3OpvY6EE3tY9ied8R4sLwZrgZSpBswKkFWBHJgQCCOoFPs3xK88WJad48RNBGj4eHEbpYiLsJpmRciysoA8xm868qWTc3B9n1mDRPBCGpjzDjz226rnj97VfZiYbxK8EyyoeWhHRlPNfL1rpts+JQ4VY+LeAZR3zCrMV4Mw2IG9feYaRkjMkEYAjjkaNWcIzKQy3P2TpqKCwmzkhsi2YoMu8y2JHn29K00uKcW1J8HL61rdNqVGeKNSXD/PNFJ2S0vu9Pee7GtiS/CLHvrXSvHjGkSRtxPcIpEcZkiL4aZmWRcsnBKsjtc3IvzGmmPIJDl3JyyK8bxkjMM6OrKGXqCVAI52NauK9ojBjbDxxI0cuZI2c5S8iu8gYXvdl1va1d022z5+NJEMP7ZlXgV1MSRFtxKGdQjxDiWSzXV+RDDMLgDS0HXFgmQogeNUEjezyWO4aKVGkAk5gRJfXUHS1PhtoucOqNh5ZJsmHjffKVw7jDg6hVkkF2Vi1wgBsMw6VXJj8To27RRvQ+hkCtmwfspTRQDyVx+WlR+xf7j418UFkRwzoh1ZVlARWJlCNxZDbOLHIGsACT1zo2bsBR8uKnkZhLGCCwZArTK0UhgWF0yrYSqQpYZxpc6HSw5wrC11bU2Gh1Nr2HfStI9Gcuyot3Iql38zRmIwLJfMpFgrHqAGF1uRoLg0PlXterQgfTzpVfcf209OxUefuludvSkpHamMZ5n9+pqCvY6fOuI2CVhN9QQO2gP8At86KVV6D9+Z61TE4I8vuqUkvbSkwGxDAXvqew/Os9Rc0RJr+9KgnDz5/fTXAw2JdKrxZW1ifl1qo4g/vnQza1NCLY2JIHyvW3g9svEAp41GgvoR5XFYVqNw+J0AI171VtcoGbZ28D/4h65/9qg22jyEYHqzH9KxptLkfSpwy3sT9fPtVLJL5FtRsHaTkcKgHtck1S+0ZD1AHp+pquJxzJ0tQ8rjpa1J5JfIUhSYliSGY6jlrb6UopivwE+Z/Ohp3a9zp2qyFr69ba+dTb7HwbkO0BluyXsNSCfrlrXx3iJpEGTmdDcga99a5XB4sZcpFwefcc+vbWnL20J9PT8qpzb7BKuivaIY6Xu9zf+3oAF+/WsPEYaUmwjck8rKSL+o0rblIBN9bCqTPfv2sCdO1z1rmnijKW49TB6zqMOFYe4rr6O+xPiiRsKqiN1kYHeRuI7KxWPiRw1zxI5HLSQgjSsjZoIBztxMbkDp2Avzrm0x7JzAPS/UX7jka2tiTGQGWZWGFSVI5p1ytus40ZlvcLqt2tw3vXTHJT4R5be41JZHFmiazo6SJf4c0bq6q9tcpy2PkTVy+IvZ2aRMMsaySCZ0jxTi893zFrRgSxsJNVIHwAknpRt3C+yyFJHAFsyMCLOh5MveuSx2LaQk9Byv29Kc8l+BdHS4P/qLJGIgY3tGuEBAxBCncBllAGW1nBB+Wt+dFQePLRxbpHLpDg1cSysIs0BO8VEUHISGPvdb2XTSuHaK6+lDiO32vpWamG49Lwfi2zp7sSKgw5Qti23gaJXRjK7RkykrJe9hqLHlerYvE09gDHmUrEpUYpwVtC8Mm6cJwHiVwwtqDyOteZRYjoxNvl99EwSm90Zh6H8vnVb/lBZ6D/H5GWRHjbK6x2viDJlZY442JvGrOTu73LWN72vzBL1zCbSlX7Zb5Lf8AC/31Q+05LfG1+xA/TWj3WlwDpnUe0f6qVcn/ABCb+4fQUqn3H8ha+AMj51B7dKFEpqe8HWqGXwPrp1+lGtEQbEjUX05AetZBkpGW9DYGozqOWvn+lCM5JoEy+dVyYkjlSQGqjVI8v+KxlmY8+VSMnmaANSwH7vV0J/fasKXGtyB/fXlRmFxhIFhc9dQL0CNV2uNAaohlANje34VAwk3JJHl+VDy5uQDEd7fhRTQkzXmk156dr0HiMT5egvQSJLbzqccZJGYEHTrSfA7FJiidL2oiHEn5+XWq9qgDLkHJVv211/P7qDjDZSRp+dKwNBcT/afX9LUlxjXAbXt3rNizZhlBv186Ojia2osadMV0WTzk3/C9UQYkg/jVgg70PKoHMj60v1Cwp5iRboRRnhnbr4KfeIA6MN3PASMs0R5oQdMwubHpcjkxrIEun3UTHCp7aDn50roLo3/EPiCNo/ZcOd7hY5N5hnkRhNCjrxYZWY3Mak2GbWwA5KDWXs+N5DljjaQ9QoJIHc25etAJs4vIiIdXZVHO12Nrny1r23YWzoIIYIY1lImd4w6KhOaMlHmnJNzxKeV7DsBptjxrJy3wTOb8dnl+OwEsQvJE6i2ptoPUjSstxrwg+Vd3tjH2ZluDlZluORsbEjy0qzY3hiKwnnBYsMyRXIRQeRYDmTztyH4ejqPSZY4qUJXfhnBh16nJxa68nnxQdKvWIfPuNDXd7Vgw5BG5iHooU/VbGuH2lhwh4Tw30udR5Vz5/Tc2LH7j5Rri1uPJPYuyviHUEVFWued6rjYmrkGg0rzmdZLJSqPzpVIjGuByFPzqkyXpy/7/ANq1KLRYU+UtooJ9Bc/dQrPXQeDduR4ZcaXZ8zwRLGsc7YeV2GIQsI5VUlSFBJ01AI600howHXzpjERzBHLWx6i41PlXcYPbOCxbTz4tMPG8s0jTI5maUQDDqsPsbLoZN4rFidSSCdDVmD2phnWFZ2V4t5sffAhiMkWAeKYtbosjKDVUOjgr9Kdl00t++ddzhhhYsNLBvMMXkweGEkmSVkaWLGTGcrYBmcRGMgC2bKtqO2vJs6NWkhTCPIsdgoV90xXFRgMEBGphZjzPLUkg0bWKjzQQ/wCofnRuEw6/3EnnYDXpp56kV3/t2AvEjDCmKHE7SUCQurhJJC2FZGKsrqUAtnspKqCQRXLY3agw2MmfATZVzWV0SyMu8jlAVZcxADxLrfW2mhtR12DRSZQosDbkeK/I0ijNqSCoOoA79CflXR4naeDnw+HbES4YybjBxs+WZsQk3tF596qFQYRE7kgEa8rG1asO1NloZVDwBZY8MpVLmITJPiQsroLXRQ8LMAdR1OpN7vkn2/g4xbcgP3a9Uy4oA2uA17EHT51t7T2rh48Lh3wjxDFoIwXQkyCRoZI8ZnQoVKEucpuOa5dL0F4f2uZJsc+JaNpcRgpkV5V4TKN1kXhFlJVCPPKKbn4Qlj+WZskTk3VhbseX3fKiVvbWx9OVdbg8Ns+SaFYFifNKwgEa4ln3Ywkh/n1tdmE6xk21sG6Ua8eBjbJiEhWU4fCu6kTRpZ45DMYQVLpJmyGxUMAVsOdEKQSg2cOvK45Dn28qFxOIINhp5/pXbQbfgKqX9nZZIdiI8eV8o3ZlTF5l6OmY+gynWorLs3JCMsRIxMKyF95vQPbCspYWs0Rw+tyQOR53FOUm1wJY+ezz1pGY8ybanTl5+Q5fWnXCuT5V0KYxAcW2VI82ClWNEzqhcTYYqlr8V1VjYk3IJonxNtDDsH9nWJSmNxEaiMNxYYLG0MjXJvdjIAfK3Ss3Gv6mV4tGDHhLc6vEIt1+VAHFOp1H6GrIdoA2B/fnahRxsh7jT2e27ljkv8DqT6A62ruNl7bWOTdySzJhZ2fPu5MqpJJ/5ORZUJJzZSNWzEHiNYfgvY6YiRnl1iisSL/Gx+FT5aEn5d63vEezIZDdPdEADhAy2HLg5fS1ev6fp04yhJcPp+Uzg1WVwlGSfXa+UQ8WQHEqcQiwxMsDTtEJs8suHjOQ4oLu1AH4j6URtDagtodLaenSgfDG0nhIw0shnjIVMPG5ijhDtJwRzyH3jRgtdUuRzW3wiiPGmy3H8xAgMJjDyOjLuy97SPChOfc3K2Nra9rGu3Dl9rIsWo4rr8/Pgxz41lh7mDm+/wA/Pk57H4+/WsDGzZ9PnTYmVjyBqMEeXUm5PP8AQVpr9VB4nBPvgjSaVxkpMGuRperVxhH71FSnlXqL/WgWcdL18rPHR7Sdmj7f60qzN55UqikVRnroP96kT086YGnzaaC/789BVgVvpe56E+f1Nek4fwJBHaNi0kqYl4ndkeOPh2fNiSseSTjXMqENodORBsfOSQBxW16frV/8cmsoM85CCyAzS2UZWQBRm4Rldhp0YjkaaKR2uy/B8UmW+IYEQYOaT3cYynGhN0ql5RnsWbMdD8IUEtYaOzPC8Ymw0czzNvWjZzHCxgySSSRqBiM3C14+oHxWFyLV5xgtpTI28SWZXCCIMssivkAAWMMDfKAoFr20Hao/xGcKqLLKFR94iCWQIkgObOig2DA63FtapSFUTrvDOzVxjzx71o92USMlEzSNK7IikPIiI/CODPckkLexq2HwhI4QNMy5o8A592eE43E+zlDxalLE+diNOdcbgNoTpI7pNMjvfeOksis5Juc7KQWuT170bBLiAioJplRSCiCaQIpDBwUTNYEMA2nUA9KTlYVFHQv4WiRJH3hmU4aZkJRoik0GPw+Gc5VkOZSsj2uftcgRo+1vAy/zLCV1CPtIxqkDPEq4AMSssrSExliAFvm01JJIrEihkGjSy5bMCN49rOwdxYG1i6hj/qAPMVr4Pa8qRSxXRlm3pdmUmYmZN3KWkzcZKlhmYFhmNiKcYt+BOcUbQ8C4Q4wKryiETbl4QlyrnAnFJkkaQlwSjXuAbkAaa1h+FPD0E0eJ3l98ZsFh4WYEKntTuokYLKOLgNwQwFtA19Ava5C6lZZQ2dZMwkkDZ0XIj3vfNlOXNztpTvFcOCW4yC/E3EVJKsRfVgXYg89TWcpJOg3WaON8KxRq0zTypCsM0muGyzXhxMWHdN2ZbAM0qlWzdwQLUc/gOO5jGKkz7x4QDAMm9GEGLW7b2+XJdSbXv0trXN7Wkkc3eWV8ybts0sjFkDBgjFmOZcwBsdAQDUd/LcnezXDZ772TnkyZr5ueThv205UlKI7R0GD8MRuIQ8u7DJsnKViaRt/j0ez3aUZcrJc27mwHKof9tGGCSWSWR5Fw4xBtETCQ2J3AjGILave7EFeXoay8EHayq8t/dKvvH0MJO4K66ZMxy9r6VEeJ5fZzhuAoy/EEKyMrSrKQxvYksFJbKGOUXJqlk/sJ7WjbwmxA8Cyh5SzQPigqw5kMaT7hoxJn1nJuQluwuCaOm8Mxq8imWf3S4fegYYNIsmJcosYVZSr5LcbKxAPCLnlw4x8ie6WSRY8yyZFlkCZ73DhQ1gwZQcwF7ipNtbEmTMcTic6hkD+0TFghIJQNmuAdNPKr91i2QOzfwuoVgZvehcWwGT3RGExXs0l5c1xckMOHle9B+IfDgwzDK294pkc5VBUwuqMxyO4CksLXII5EA6VyC7RcXVnfLZ0tme2WQ5pEte1mOpHInXnRB2xMy8U0rEIUu0sjXTMDuzmJut1U25XAok1LsVJLgMkjB+VZeKg1uOny+lPJi2IFzb00/wCaqEnfrWO2mNHZ/wDT3aQSKaO9jmV7eVsv3EffWhtDaF+tefYfEmNwymxH4Hp51oS7ZzDUWPlyr6L0zX4ceLZPho8nW6PJkybo9GhjcZRMnjSb2ZcPpkESwswzZmjTKEXiJCmyhWK2z2W/KuXkxRNQz3rl9R10M0ko815OvSaZ4ov7NP21dKj7bbmL1m370xPn9/SvN91nT7aDmxIPNfvoaRhfTSoH60waolKy0qLb+lPVP75CmqBggqeI5fKlSqwBZunpUT09PzNKlVIYbB9mofpSpVIjR2b0/wAvyrVXpSpVth7Zll6GXrUJOR9KVKtZdMyRVB8X0/GivtfI0qVeazcqx3T5/lQx+F/T8qVKnHoaNbYfxp/mv5VzMH2fQfitKlTj5GiU/wDUH+I/+nqb82/ypUqtgwbEfEfX9aHh6fKlSqvABifa9TTNz+lKlUsB5KZ+VKlQAl5/vtUjSpUDIGnSlSoAT9KR+E09KgQ1KlSoKP/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32775" name="Picture 10" descr="Ground 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95600"/>
            <a:ext cx="32766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eechd.com/EH/Images/IndoorAirQua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562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30654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SECOND-HAND SMOKE</a:t>
            </a:r>
          </a:p>
        </p:txBody>
      </p:sp>
      <p:pic>
        <p:nvPicPr>
          <p:cNvPr id="34819" name="Picture 2" descr="http://womenshealth.gov/smoking-how-to-quit/images/second-hand-smo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1362075"/>
            <a:ext cx="39004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eldercareresourcespittsburgh.com/wp-content/themes/seventeen/functions/timthumb.php?src=http://www.eldercareresourcespittsburgh.com/wp-content/uploads/2012/09/second-hand-smoke.jpg&amp;w=540&amp;h=250&amp;z=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5143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ChangeArrowheads="1"/>
          </p:cNvSpPr>
          <p:nvPr/>
        </p:nvSpPr>
        <p:spPr bwMode="auto">
          <a:xfrm>
            <a:off x="1447800" y="204628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Second-hand smoke is tobacco smoke which affects persons other than the 'active' smoker.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arn(inVertic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11207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RADON</a:t>
            </a:r>
          </a:p>
        </p:txBody>
      </p:sp>
      <p:sp>
        <p:nvSpPr>
          <p:cNvPr id="34819" name="Rectangle 2"/>
          <p:cNvSpPr>
            <a:spLocks noChangeArrowheads="1"/>
          </p:cNvSpPr>
          <p:nvPr/>
        </p:nvSpPr>
        <p:spPr bwMode="auto">
          <a:xfrm>
            <a:off x="160020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u="sng">
                <a:latin typeface="Arial" pitchFamily="34" charset="0"/>
              </a:rPr>
              <a:t>Radon is an invisible, radioactive atomic </a:t>
            </a:r>
            <a:r>
              <a:rPr lang="en-US" altLang="en-US" sz="2400" u="sng">
                <a:solidFill>
                  <a:srgbClr val="FF0000"/>
                </a:solidFill>
                <a:latin typeface="Arial" pitchFamily="34" charset="0"/>
              </a:rPr>
              <a:t>gas</a:t>
            </a:r>
            <a:r>
              <a:rPr lang="en-US" altLang="en-US" sz="2400" u="sng">
                <a:latin typeface="Arial" pitchFamily="34" charset="0"/>
              </a:rPr>
              <a:t> </a:t>
            </a:r>
            <a:r>
              <a:rPr lang="en-US" altLang="en-US" sz="2400">
                <a:latin typeface="Arial" pitchFamily="34" charset="0"/>
              </a:rPr>
              <a:t>that results from the </a:t>
            </a:r>
            <a:r>
              <a:rPr lang="en-US" altLang="en-US" sz="2400" u="sng">
                <a:latin typeface="Arial" pitchFamily="34" charset="0"/>
              </a:rPr>
              <a:t>radioactive decay </a:t>
            </a:r>
            <a:r>
              <a:rPr lang="en-US" altLang="en-US" sz="2400">
                <a:latin typeface="Arial" pitchFamily="34" charset="0"/>
              </a:rPr>
              <a:t>of </a:t>
            </a:r>
            <a:r>
              <a:rPr lang="en-US" altLang="en-US" sz="2400">
                <a:solidFill>
                  <a:srgbClr val="FF0000"/>
                </a:solidFill>
                <a:latin typeface="Arial" pitchFamily="34" charset="0"/>
              </a:rPr>
              <a:t>radium</a:t>
            </a:r>
            <a:r>
              <a:rPr lang="en-US" altLang="en-US" sz="2400">
                <a:latin typeface="Arial" pitchFamily="34" charset="0"/>
              </a:rPr>
              <a:t>, which may be found in rock formations beneath buildings or in certain building materials themselves. </a:t>
            </a:r>
          </a:p>
        </p:txBody>
      </p:sp>
      <p:pic>
        <p:nvPicPr>
          <p:cNvPr id="34820" name="Picture 2" descr="http://0.tqn.com/d/chemistry/1/0/M/J/1/Ra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4375"/>
            <a:ext cx="37719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Vertic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zgs.az.gov/GEOHAZARDS/images/radon_movement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400"/>
            <a:ext cx="50292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1295400" y="44958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Radon is probably the most pervasive serious hazard for indoor air in the United States and Europe, probably responsible for tens of thousands of deaths from lung cancer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1295400"/>
            <a:ext cx="43735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MOULDS AND OTHER ALLERGENS</a:t>
            </a:r>
          </a:p>
        </p:txBody>
      </p:sp>
      <p:sp>
        <p:nvSpPr>
          <p:cNvPr id="36867" name="Rectangle 2"/>
          <p:cNvSpPr>
            <a:spLocks noChangeArrowheads="1"/>
          </p:cNvSpPr>
          <p:nvPr/>
        </p:nvSpPr>
        <p:spPr bwMode="auto">
          <a:xfrm>
            <a:off x="1447800" y="1981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These biological chemicals can arise from a host of means, but there are two common classes:</a:t>
            </a:r>
          </a:p>
        </p:txBody>
      </p:sp>
      <p:sp>
        <p:nvSpPr>
          <p:cNvPr id="36868" name="Rectangle 3"/>
          <p:cNvSpPr>
            <a:spLocks noChangeArrowheads="1"/>
          </p:cNvSpPr>
          <p:nvPr/>
        </p:nvSpPr>
        <p:spPr bwMode="auto">
          <a:xfrm>
            <a:off x="1227138" y="30035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lphaLcParenBoth"/>
            </a:pPr>
            <a:r>
              <a:rPr lang="en-US" altLang="en-US" sz="2400">
                <a:latin typeface="Arial" pitchFamily="34" charset="0"/>
              </a:rPr>
              <a:t>Moisture induced growth of mold colonies and </a:t>
            </a:r>
          </a:p>
          <a:p>
            <a:pPr eaLnBrk="1" hangingPunct="1">
              <a:spcBef>
                <a:spcPct val="0"/>
              </a:spcBef>
              <a:buFontTx/>
              <a:buAutoNum type="alphaLcParenBoth"/>
            </a:pPr>
            <a:endParaRPr lang="en-US" altLang="en-US" sz="2400">
              <a:latin typeface="Arial" pitchFamily="34" charset="0"/>
            </a:endParaRPr>
          </a:p>
          <a:p>
            <a:pPr eaLnBrk="1" hangingPunct="1">
              <a:spcBef>
                <a:spcPct val="0"/>
              </a:spcBef>
              <a:buFontTx/>
              <a:buAutoNum type="alphaLcParenBoth"/>
            </a:pPr>
            <a:r>
              <a:rPr lang="en-US" altLang="en-US" sz="2400">
                <a:latin typeface="Arial" pitchFamily="34" charset="0"/>
              </a:rPr>
              <a:t>Natural released into the air such as animal dander and plant pollen. </a:t>
            </a:r>
          </a:p>
        </p:txBody>
      </p:sp>
      <p:pic>
        <p:nvPicPr>
          <p:cNvPr id="37893" name="Picture 2" descr="http://neutocrete.com/wp-content/uploads/2012/04/molb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67050"/>
            <a:ext cx="294957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uglyhousephotos.com/wordpress/wp-content/uploads/2008/10/08103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2667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neutocrete.com/wp-content/uploads/2012/04/molbbl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36650"/>
            <a:ext cx="26336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newjerseymoldbusters.com/Mold_Behind_WallPaper_N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7033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blackmoldstachybotrys.com/wp-content/uploads/2012/02/Black-Mold-Test-L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3957638"/>
            <a:ext cx="19478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p:cNvSpPr>
            <a:spLocks noChangeArrowheads="1"/>
          </p:cNvSpPr>
          <p:nvPr/>
        </p:nvSpPr>
        <p:spPr bwMode="auto">
          <a:xfrm>
            <a:off x="1295400" y="3105150"/>
            <a:ext cx="7434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pitchFamily="34" charset="0"/>
              </a:rPr>
              <a:t>There are some varieties of mould that contain toxic compounds (</a:t>
            </a:r>
            <a:r>
              <a:rPr lang="en-US" altLang="en-US" sz="2400" b="1">
                <a:solidFill>
                  <a:srgbClr val="FF0000"/>
                </a:solidFill>
                <a:latin typeface="Arial" pitchFamily="34" charset="0"/>
              </a:rPr>
              <a:t>mycotoxins</a:t>
            </a:r>
            <a:r>
              <a:rPr lang="en-US" altLang="en-US" sz="2400">
                <a:latin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371600" y="38862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pitchFamily="34" charset="0"/>
              </a:rPr>
              <a:t>"a state of complete </a:t>
            </a:r>
            <a:r>
              <a:rPr lang="en-US" altLang="en-US" sz="3600" u="sng">
                <a:latin typeface="Arial" pitchFamily="34" charset="0"/>
              </a:rPr>
              <a:t>physical, mental and social well-being </a:t>
            </a:r>
            <a:r>
              <a:rPr lang="en-US" altLang="en-US" sz="3600">
                <a:latin typeface="Arial" pitchFamily="34" charset="0"/>
              </a:rPr>
              <a:t>and not merely the absence of disease or infirmity“ </a:t>
            </a:r>
          </a:p>
        </p:txBody>
      </p:sp>
      <p:sp>
        <p:nvSpPr>
          <p:cNvPr id="6148" name="Rectangle 1"/>
          <p:cNvSpPr>
            <a:spLocks noChangeArrowheads="1"/>
          </p:cNvSpPr>
          <p:nvPr/>
        </p:nvSpPr>
        <p:spPr bwMode="auto">
          <a:xfrm>
            <a:off x="3541713" y="3429000"/>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0070C0"/>
                </a:solidFill>
                <a:latin typeface="Arial" pitchFamily="34" charset="0"/>
              </a:rPr>
              <a:t>Health</a:t>
            </a:r>
            <a:r>
              <a:rPr lang="en-US" altLang="en-US" sz="3600">
                <a:latin typeface="Arial" pitchFamily="34" charset="0"/>
              </a:rPr>
              <a:t> is </a:t>
            </a:r>
          </a:p>
        </p:txBody>
      </p:sp>
    </p:spTree>
    <p:extLst>
      <p:ext uri="{BB962C8B-B14F-4D97-AF65-F5344CB8AC3E}">
        <p14:creationId xmlns:p14="http://schemas.microsoft.com/office/powerpoint/2010/main" val="400722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219200"/>
            <a:ext cx="276701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CARBON MONOXIDE</a:t>
            </a:r>
          </a:p>
        </p:txBody>
      </p:sp>
      <p:sp>
        <p:nvSpPr>
          <p:cNvPr id="38915" name="Rectangle 2"/>
          <p:cNvSpPr>
            <a:spLocks noChangeArrowheads="1"/>
          </p:cNvSpPr>
          <p:nvPr/>
        </p:nvSpPr>
        <p:spPr bwMode="auto">
          <a:xfrm>
            <a:off x="1455738" y="2133600"/>
            <a:ext cx="74310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 colourless, odourless gas that is a byproduct of incomplete combustion of fossil fuels. </a:t>
            </a: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Common sources of carbon monoxide are tobacco smoke, space heaters using fossil fuels, defective central heating furnaces and automobile exhaust.</a:t>
            </a:r>
          </a:p>
        </p:txBody>
      </p:sp>
      <p:pic>
        <p:nvPicPr>
          <p:cNvPr id="39940" name="Picture 2" descr="http://www.pasafehomes.org/wp-content/uploads/2009/04/co-ca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50" y="2873375"/>
            <a:ext cx="5000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inVertic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438308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VOLATILE ORGANIC COMPOUNDS</a:t>
            </a:r>
          </a:p>
        </p:txBody>
      </p:sp>
      <p:sp>
        <p:nvSpPr>
          <p:cNvPr id="39939" name="Rectangle 2"/>
          <p:cNvSpPr>
            <a:spLocks noChangeArrowheads="1"/>
          </p:cNvSpPr>
          <p:nvPr/>
        </p:nvSpPr>
        <p:spPr bwMode="auto">
          <a:xfrm>
            <a:off x="1371600" y="2016125"/>
            <a:ext cx="754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Concentrations of many VOCs are consistently higher indoors (</a:t>
            </a:r>
            <a:r>
              <a:rPr lang="en-US" altLang="en-US" sz="2400" b="1">
                <a:solidFill>
                  <a:srgbClr val="FF0000"/>
                </a:solidFill>
                <a:latin typeface="Arial" pitchFamily="34" charset="0"/>
              </a:rPr>
              <a:t>up to ten times higher</a:t>
            </a:r>
            <a:r>
              <a:rPr lang="en-US" altLang="en-US" sz="2400">
                <a:latin typeface="Arial" pitchFamily="34" charset="0"/>
              </a:rPr>
              <a:t>) than outdoors. </a:t>
            </a:r>
          </a:p>
        </p:txBody>
      </p:sp>
      <p:sp>
        <p:nvSpPr>
          <p:cNvPr id="39940" name="Rectangle 3"/>
          <p:cNvSpPr>
            <a:spLocks noChangeArrowheads="1"/>
          </p:cNvSpPr>
          <p:nvPr/>
        </p:nvSpPr>
        <p:spPr bwMode="auto">
          <a:xfrm>
            <a:off x="1404938" y="32004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Examples</a:t>
            </a:r>
            <a:r>
              <a:rPr lang="en-US" altLang="en-US" sz="2400">
                <a:latin typeface="Arial" pitchFamily="34" charset="0"/>
              </a:rPr>
              <a:t> include: </a:t>
            </a:r>
            <a:r>
              <a:rPr lang="en-US" altLang="en-US" sz="2400" u="sng">
                <a:latin typeface="Arial" pitchFamily="34" charset="0"/>
              </a:rPr>
              <a:t>paints</a:t>
            </a:r>
            <a:r>
              <a:rPr lang="en-US" altLang="en-US" sz="2400">
                <a:latin typeface="Arial" pitchFamily="34" charset="0"/>
              </a:rPr>
              <a:t> and </a:t>
            </a:r>
            <a:r>
              <a:rPr lang="en-US" altLang="en-US" sz="2400" u="sng">
                <a:latin typeface="Arial" pitchFamily="34" charset="0"/>
              </a:rPr>
              <a:t>lacquers</a:t>
            </a:r>
            <a:r>
              <a:rPr lang="en-US" altLang="en-US" sz="2400">
                <a:latin typeface="Arial" pitchFamily="34" charset="0"/>
              </a:rPr>
              <a:t>, </a:t>
            </a:r>
            <a:r>
              <a:rPr lang="en-US" altLang="en-US" sz="2400" u="sng">
                <a:latin typeface="Arial" pitchFamily="34" charset="0"/>
              </a:rPr>
              <a:t>paint strippers</a:t>
            </a:r>
            <a:r>
              <a:rPr lang="en-US" altLang="en-US" sz="2400">
                <a:latin typeface="Arial" pitchFamily="34" charset="0"/>
              </a:rPr>
              <a:t>, </a:t>
            </a:r>
            <a:r>
              <a:rPr lang="en-US" altLang="en-US" sz="2400" u="sng">
                <a:latin typeface="Arial" pitchFamily="34" charset="0"/>
              </a:rPr>
              <a:t>cleaning supplies</a:t>
            </a:r>
            <a:r>
              <a:rPr lang="en-US" altLang="en-US" sz="2400">
                <a:latin typeface="Arial" pitchFamily="34" charset="0"/>
              </a:rPr>
              <a:t>, </a:t>
            </a:r>
            <a:r>
              <a:rPr lang="en-US" altLang="en-US" sz="2400" u="sng">
                <a:latin typeface="Arial" pitchFamily="34" charset="0"/>
              </a:rPr>
              <a:t>pesticides</a:t>
            </a:r>
            <a:r>
              <a:rPr lang="en-US" altLang="en-US" sz="2400">
                <a:latin typeface="Arial" pitchFamily="34" charset="0"/>
              </a:rPr>
              <a:t>, building materials and </a:t>
            </a:r>
            <a:r>
              <a:rPr lang="en-US" altLang="en-US" sz="2400" u="sng">
                <a:latin typeface="Arial" pitchFamily="34" charset="0"/>
              </a:rPr>
              <a:t>furnishings</a:t>
            </a:r>
            <a:r>
              <a:rPr lang="en-US" altLang="en-US" sz="2400">
                <a:latin typeface="Arial" pitchFamily="34" charset="0"/>
              </a:rPr>
              <a:t>, </a:t>
            </a:r>
            <a:r>
              <a:rPr lang="en-US" altLang="en-US" sz="2400" u="sng">
                <a:latin typeface="Arial" pitchFamily="34" charset="0"/>
              </a:rPr>
              <a:t>office equipment </a:t>
            </a:r>
            <a:r>
              <a:rPr lang="en-US" altLang="en-US" sz="2400">
                <a:latin typeface="Arial" pitchFamily="34" charset="0"/>
              </a:rPr>
              <a:t>such as copiers and printers, </a:t>
            </a:r>
            <a:r>
              <a:rPr lang="en-US" altLang="en-US" sz="2400" u="sng">
                <a:latin typeface="Arial" pitchFamily="34" charset="0"/>
              </a:rPr>
              <a:t>correction fluids </a:t>
            </a:r>
            <a:r>
              <a:rPr lang="en-US" altLang="en-US" sz="2400">
                <a:latin typeface="Arial" pitchFamily="34" charset="0"/>
              </a:rPr>
              <a:t>and </a:t>
            </a:r>
            <a:r>
              <a:rPr lang="en-US" altLang="en-US" sz="2400" u="sng">
                <a:latin typeface="Arial" pitchFamily="34" charset="0"/>
              </a:rPr>
              <a:t>carbonless copy paper</a:t>
            </a:r>
            <a:r>
              <a:rPr lang="en-US" altLang="en-US" sz="2400">
                <a:latin typeface="Arial" pitchFamily="34" charset="0"/>
              </a:rPr>
              <a:t>, graphics and craft materials including </a:t>
            </a:r>
            <a:r>
              <a:rPr lang="en-US" altLang="en-US" sz="2400" u="sng">
                <a:latin typeface="Arial" pitchFamily="34" charset="0"/>
              </a:rPr>
              <a:t>glues</a:t>
            </a:r>
            <a:r>
              <a:rPr lang="en-US" altLang="en-US" sz="2400">
                <a:latin typeface="Arial" pitchFamily="34" charset="0"/>
              </a:rPr>
              <a:t> and </a:t>
            </a:r>
            <a:r>
              <a:rPr lang="en-US" altLang="en-US" sz="2400" u="sng">
                <a:latin typeface="Arial" pitchFamily="34" charset="0"/>
              </a:rPr>
              <a:t>adhesives</a:t>
            </a:r>
            <a:r>
              <a:rPr lang="en-US" altLang="en-US" sz="2400">
                <a:latin typeface="Arial" pitchFamily="34" charset="0"/>
              </a:rPr>
              <a:t>, </a:t>
            </a:r>
            <a:r>
              <a:rPr lang="en-US" altLang="en-US" sz="2400" u="sng">
                <a:latin typeface="Arial" pitchFamily="34" charset="0"/>
              </a:rPr>
              <a:t>permanent markers</a:t>
            </a:r>
            <a:r>
              <a:rPr lang="en-US" altLang="en-US" sz="2400">
                <a:latin typeface="Arial" pitchFamily="34" charset="0"/>
              </a:rPr>
              <a:t>, and </a:t>
            </a:r>
            <a:r>
              <a:rPr lang="en-US" altLang="en-US" sz="2400" u="sng">
                <a:latin typeface="Arial" pitchFamily="34" charset="0"/>
              </a:rPr>
              <a:t>photographic solutions</a:t>
            </a:r>
            <a:r>
              <a:rPr lang="en-US" altLang="en-US" sz="24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arn(inVertical)">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fade">
                                      <p:cBhvr>
                                        <p:cTn id="12" dur="1000"/>
                                        <p:tgtEl>
                                          <p:spTgt spid="39940"/>
                                        </p:tgtEl>
                                      </p:cBhvr>
                                    </p:animEffect>
                                    <p:anim calcmode="lin" valueType="num">
                                      <p:cBhvr>
                                        <p:cTn id="13" dur="1000" fill="hold"/>
                                        <p:tgtEl>
                                          <p:spTgt spid="39940"/>
                                        </p:tgtEl>
                                        <p:attrNameLst>
                                          <p:attrName>ppt_x</p:attrName>
                                        </p:attrNameLst>
                                      </p:cBhvr>
                                      <p:tavLst>
                                        <p:tav tm="0">
                                          <p:val>
                                            <p:strVal val="#ppt_x"/>
                                          </p:val>
                                        </p:tav>
                                        <p:tav tm="100000">
                                          <p:val>
                                            <p:strVal val="#ppt_x"/>
                                          </p:val>
                                        </p:tav>
                                      </p:tavLst>
                                    </p:anim>
                                    <p:anim calcmode="lin" valueType="num">
                                      <p:cBhvr>
                                        <p:cTn id="14"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172243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LEGIONELLA</a:t>
            </a:r>
          </a:p>
        </p:txBody>
      </p:sp>
      <p:sp>
        <p:nvSpPr>
          <p:cNvPr id="40963" name="Rectangle 2"/>
          <p:cNvSpPr>
            <a:spLocks noChangeArrowheads="1"/>
          </p:cNvSpPr>
          <p:nvPr/>
        </p:nvSpPr>
        <p:spPr bwMode="auto">
          <a:xfrm>
            <a:off x="1395413" y="33289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Legionellosis or Legionnaire's Disease </a:t>
            </a:r>
            <a:r>
              <a:rPr lang="en-US" altLang="en-US" sz="2400">
                <a:latin typeface="Arial" pitchFamily="34" charset="0"/>
              </a:rPr>
              <a:t>is caused by a waterborne bacterium Legionella that grows best in slow-moving or still, warm water. </a:t>
            </a: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The primary </a:t>
            </a:r>
            <a:r>
              <a:rPr lang="en-US" altLang="en-US" sz="2400" u="sng">
                <a:latin typeface="Arial" pitchFamily="34" charset="0"/>
              </a:rPr>
              <a:t>route of exposure </a:t>
            </a:r>
            <a:r>
              <a:rPr lang="en-US" altLang="en-US" sz="2400">
                <a:latin typeface="Arial" pitchFamily="34" charset="0"/>
              </a:rPr>
              <a:t>is through the creation of an </a:t>
            </a:r>
            <a:r>
              <a:rPr lang="en-US" altLang="en-US" sz="2400">
                <a:solidFill>
                  <a:srgbClr val="FF0000"/>
                </a:solidFill>
                <a:latin typeface="Arial" pitchFamily="34" charset="0"/>
              </a:rPr>
              <a:t>aerosol effect</a:t>
            </a:r>
            <a:r>
              <a:rPr lang="en-US" altLang="en-US" sz="2400">
                <a:latin typeface="Arial" pitchFamily="34" charset="0"/>
              </a:rPr>
              <a:t>, most commonly from </a:t>
            </a:r>
            <a:r>
              <a:rPr lang="en-US" altLang="en-US" sz="2400">
                <a:solidFill>
                  <a:srgbClr val="FF0000"/>
                </a:solidFill>
                <a:latin typeface="Arial" pitchFamily="34" charset="0"/>
              </a:rPr>
              <a:t>evaporative cooling towers</a:t>
            </a:r>
            <a:r>
              <a:rPr lang="en-US" altLang="en-US" sz="2400">
                <a:latin typeface="Arial" pitchFamily="34" charset="0"/>
              </a:rPr>
              <a:t> or </a:t>
            </a:r>
            <a:r>
              <a:rPr lang="en-US" altLang="en-US" sz="2400">
                <a:solidFill>
                  <a:srgbClr val="FF0000"/>
                </a:solidFill>
                <a:latin typeface="Arial" pitchFamily="34" charset="0"/>
              </a:rPr>
              <a:t>showerheads</a:t>
            </a:r>
            <a:r>
              <a:rPr lang="en-US" altLang="en-US" sz="2400">
                <a:latin typeface="Arial" pitchFamily="34" charset="0"/>
              </a:rPr>
              <a:t>. </a:t>
            </a:r>
          </a:p>
        </p:txBody>
      </p:sp>
      <p:sp>
        <p:nvSpPr>
          <p:cNvPr id="41988" name="AutoShape 2" descr="data:image/jpeg;base64,/9j/4AAQSkZJRgABAQAAAQABAAD/2wCEAAkGBhQSERUUExQWFRUWGBwaGRgYGBocHBocGBgYHBocHBgbHCYeHRsjGRwZHy8gJScpLCwsFx8xNTAqNSYrLCkBCQoKDgwOGg8PGi0kHyQsLCwqLCwsLCwsLCwsLCwsLCwqLywsLC0sLCwsKSwsLCwsLCwsLCwsLCwsLCwsLCwvLP/AABEIALkBEAMBIgACEQEDEQH/xAAbAAACAwEBAQAAAAAAAAAAAAACBAEDBQYAB//EAEEQAAECAwYCBwYEBQMEAwAAAAECEQADIQQFEjFBUWFxBhMiMoGRoUJSscHR8BQzcuEjNGKy8YKSwhVDU3MWouL/xAAbAQACAwEBAQAAAAAAAAAAAAAAAQIDBAUGB//EADARAAIBAwMBBwMDBQEAAAAAAAABAgMRIQQSMUEFEyJRYXHwgbHBMpGhI0LR4fEV/9oADAMBAAIRAxEAPwDRSIJ4CacJofCIBeN55gJYYsaEZwSANXHAa7QITBCAYEsN8oh6xKlMc/3jzwCJSPveJSkROGjbQMxTZEVrABIMGQ3KAChHsXlAMFUEnKIA+/vwg0loBEENEPWCUjeKwulIBlyVNFtktnVTJcz3FgnlkcuDwsIMijHWE1fBKMnFprodB0usQVi2WKF98j8DHF2GZSuYoeYzjuLvtH4iygH8ySyTxT7J8qcxHFXmnqprmiV/3Bn8xXzjFSeyptfU9Fraa1OlVSHMfs/n3HQY9jiiRaAdYvxRuPNtNYZ5J2ESj72iEQZybbKARAiMWsexNHiX4QAeK6QKUx4fdYNtqiACGgVFhBKO33SBSn79fJ4AJ1iVB4Ft4kbwAFEJEQ7xKVQAFvAlcePGjwJ3gGVqJi4CkVoiYBBJggYEc4LlAAK6tELGxg1hjFYMAFg2gFjOJSYFZ8oABSqn3WLUikCiXFijVoABWpoJBiokmJlqZoAJOceXM0g5kyhz+8vSF0AkDZqffKAZYF0oCfIQWtYhHCDGcADV23iZE0TAHAooe8klyM8w0aV+2UJKZ8sY0HtpOeYNRxDxhiNS5b1CR+Hm/lqPYV7hJfCf6CddCdsstenuV0dnsvWd1LZLhmHeEozSFhQCgMzkobHX6RRInl2U4UMx9/GNO97tVIWThdJ7yR8Rvy+eaypSZiAQXDOlQzHj8oy0qzp4fB3dd2bT1S3wdpefn7hBUT6eUJKxy6qqn3xl4jQ+kMJnA5GkdKM1JXR4+tQqUJbaisWrziVH9jAgfvErP7RIpBVUxGKPPBFMAgcUQM+frBPHuUAEmPJ+6U5RCo8mAAsvvjAA1r4RL5cBrX1OcQS+kAEnN4g5tEJTBnTRvWAAE8YJo8uIAfKAAg0QDnApVEtAAWKIlp+/3j2JhEO8AArH3x+UeRlvBhO8eKoACCmiFVgDEhUAEmPJXQ5R7A8egAgJP39YkChiRSCArABWTB4/v7zgTUZV1iUQAeS8GuWDnX/EeAiFLYQDNe7LxCwJE87CXMPolROuQCvAxkWq5Pw05SsS0hQqkd3F7xBFDnWGZF2TZspUxKHQMiWGL9L974QNgvxKk9VPyFErVmkj2Vk6ZgE8jGCtTTzE9R2fq5wShXTs+H86/cQNtZWFTB8j7JiF3aFF0HAdgOyfAZcx6wzbbp6skEfwz6f/AJ+EXXfY5KZQlISyqlTu9TmknwoKRki5ReD0FaFOrC0ldGbKtBBKFMFJ2L+LxeVhs4XmXRKkrMxZmTAS6sSsueFnHwhuVb7IwHVoLnKpPIMXMbVqklk8zPsKcpNwdl06lWMQaZlfD74xvz+icpYC1vZzoiWzkaYndjwz3jn7Tda0TChMxCks4KiQdWcAGtDFy1EeuDBPsuun4PF7AqMGFCInWGZLl41FChrhJcB86gUiuXOBiyM4y4MVbT1KDtUVi4nxj2PSABpSvziTEygkj7MQImPIQf8AMAEgx7GBEvw+/pAlEAElT04QCQ0eBggmAAUirVizCzxCvsxHH5QAeP2I8jfTWPLIw08d4kLb/EAEK/aIL/tHtOUey+/pABIS0Acj6ROJ48DAAYyjz6tybXzjyUwTVgAgaQUQsgCtBApnp0MA7O1wsWXKoePNAhUVmaVKCEAqWoskAOSeUHAJOTshhIJISlJUo0CQHJOzRtWe6JcntWllL/8AG/YT+r3z6c84Ozyk2OWSspM9Y7RBDIHupPhU/IRyF4dJFzVHqzr3j/xHzjFUqym9sD0el0VLTw77UP56ep0l7dJphKUSwVqIOGWlsgBU6JA34xy3bxr69OBSi5BybKm4ibmvMWWbiNQvsr94uXBHEHTnHU2zoiJzTLQsykpJwhLYyNQXokZZuYrjelPOTTV7vXae0PDZ49/X6CvRWcuemZIwFYlh0K2B9gv4t/iMu2zTJUUqSpGE0JoU+Go45R1Kb4lWZAlWZGFLuQHJUrUqVqeZjGn2uUV9bPCFUbtMQA53oavpFFRqTwdTRRqUoJTzj6mOq8C4BBKlFktXE+jb8I1bjudNkWZ0wgK9iUMpZ1JOWL0FYUuebLlzZs9H5aqSthTtlGwJy4A6RXOTPnl8CgjQqdL+Jq3KK1g2y8eOF8wNXj0mWonCyjuchzPyEc4q81FSiuaCo8PTwjXFhlJrNOP+kUTpSlT90i60oTMQEYEy0BmKQARXSlNqwnd8k47YfpQgm8kqlqQsrUC9AC/kBHrvTMCQ8tf+0n4CNazWmRKIEuWCrLtOo+r+gi+RYphUuYmYiWk5SykmrVcgsATtF1KpKnwc7XaOnqrb7q3HzIgJjFlApOygQfWDxRQm9fxRRZyVIOKpp7OeF8zGqq45SaJXNfd0n0wxtjqVbxI85V7Hlu/oyTXzGBMCCK25Qc+65g7kxC+BBSfRx8IVWhaKrQQN8x5igi2NaEupgq9n6inzF/TJbn9I9AS54ORfZjHiaF4tMJYEh60gJfjHl8Ih30fygAJq/SCWci2R+UCF6x7f4QAe+/vhE4Ih2jylQAeJAHxjzQKRziwIf78IABQmDUmkeJrDFhsS55IlswzWe6nx1PAQm0ldllOnKo9sVdigU2beceFqSzuG3faOhkos9mGi5gr1i9P0pyTrx4xkSVy12jr0ysh2UgUUp6LwZUGRPPQGMr1ST4O1T7FqSjdyszbueypkIE+b+YodhKskJOpHvEeT84wb4m/iVdaghKgSNDj4UqwILFjDt6yFLAM9bBqoSS55q+nnGYq9JUqiEAFvZDnz+sZJVZOW479DQ0o0u7tcusnRqes/xFJkoGZJCleCQW8yI2pE+VZnTZkds0K1F1eKtBwDDhHOf9ZUvMs+iaqPiP3gP+pEdlCFGubEDxJgnXlIdDsunR4Rs2mTJWhXXdsnPtFIA4MR5mOfsnRhJWMMxUuWSWchRYcKZ7xJmrKqSlzVUyDhLnNgTlnvDltsxCwwUti7KYD1b5xWptZRqqaanPwzSfv09jRuuxypKv4KHWP+6suQeByFDkkCG7Xa0jvHErNzvwTlSMyRY5sxgJiZXhibwcCMG33ZakWlKU2nG7sOrrRndOJtqvDcm8sjCjCL2x/g3CFTnzQkFnZid2B4HOKl9GrMo/xUqmV9pSj6Bh8IGT0ZwdqdaZhJYqRLVhFN1AcMh5xdIuCRVa1TClbYUmYsvzJOWw9YjYscl04LTesmSyZaUJLEJCQHYaBq0pSELTecyYMm/UflnB222yZQZATLTVgGHPzz5xhz5sycD1Kwn+ohyfDQcYTZbCCSvYuXNTLLrUCrj8hvxgvx5XRILA7Vb4CCl3emZLwzEspu1u+4OtavGWq9OoPUhBUsUwpGfprEUm+CyVSMcyNiWkor2QNST8TCw6QzSpSZeAJdsQDk8a09IzZl5makoWkg6g6V2zfnDtis7CNtCj1keb7V7StaFF+7/BbZ7LQbu4Or7vm7xqSrZOH/AHMX6wD60PrC8uLgaRudOL5R5qGqq03eEmhgXwaY5fig/I/WHbJeUokATMJyCVunPiaesZaQIlSQdIplpovg6FLtmtHE0n/Hz9h7pJgYHs9YCCkpZzXVs0tvCEpfj9IFKAMgPKDFYsp09itcxazVLUzUlG1g2pnlHmYVyiTwiANYtMQM1niQYhQ21jzwAG3rEJz384kQWGADyql4OzIXMVglpxnXQDiTkIustgx9tZKZIVhUUgYs+dBo9WqWhy+77l2dOBDS0CgSPpmTnn4xlqV0sRO3pOy5VLTqYXP/AHyLpV0yZdZp61Td3JA3pmrx8oUvXpOmWnACEgBhLQPTCKAcY5xd6zJuRKE8DU+OnhF9zWOUu0ykLTiSskM5qcJZ9TURU4Tkt0zdHVUKM1SoJN+fT/fzI1cVxrtajPtLokp7idFlzXMYgMtn3jWtt6y5XZlCqqUqtebDdtdo3OkNmmIswpLCkpYITQMMg7MC1No+c3T0zRZ5yk2mWoKLhwklgT8GpSM0sOyOvSe6G+buN3lMmKqt0/0g18T8hF3R+yy/4pnoAKAky0qIwtVyasSCwq8Zl5XvLtM+XLlKIClDtFKgHJpo7DOOmtl2SZTOnrVN3pldNAQwitLNzdKfhUfPyEbTeyTSWQqmSWanKghPq6hUxTJftBObc/KND8KqcjGlQSmoDD3aHkAYy5vRpRJ6ybjScktgG1WJJhO44uKwac3pJIlgpExCQAKBXyEYd49LEAPLJmHZLesVy+iMkLQo2eWUBQKgFM6QQ4qzuNI661zrPMdCBLCQO5gAbhhYekS5K8xfH5Me55FpXKRPXNRKSsYkoSnEoB6Ooln8It/FlCwsBasRDrYOADVtGFS28VTbkKUKTKmrQk5JoQN2JqBweM+2dJJsnsWiWlKUgATB3VcKd084TGvU6q+ZdnChgKVpIcEqd6cTn4Rl2hCFhgQw0SqnkDFMqxzDKE0hHaqkVUqtRQJ1DbxE+6poDzJaEHYqc+Iw084HnoSglGy3CpulFSHB5v8AF4YCE0BThUMlAN6/KKpE2WVgLSEvqMqcQxFeEa6bIHw94HJdSOROWRpCSuTlLbhiVovEnq0FLOoDEGZzwzD5eMX2tIkkzQAGDKJzYZF/SBtN0EPSmof4H4RfhxjAxmJwspg/geMP3K21/achel7InTsaBoxPvF/pSG7Or/EZd53Z+HmYc0nunfhzGRhmyT6R1KVtqseH1ym6snNWZrS5lKwyDCElbw0hcXo5rRaVQSRFYrBO4bQ/ecMiWBESkQBVBpMAiQY8YrTsWpBZmACQnnEgf4iQa/tEHP7+EAE6xZ1st0iYSEYgFkZhL1bwgJlBTOOtvFEr8LLCEAy1oBZs3D14vrFNWpsR0NBpe/nzxYTvAyUfy6UBJGaT3hpXXMxjybhlze0tAXnVyW8QY5+Vd6lKWEyyoSyQTTmKnMs0DSW7hcpXig+YzjH3Sk7qSPQvWzpRcZUpWWG+ePwdEroXLNEKXL8cQ8lfUQd19DZ0ufLmpnoPVqdigp0IIoToYG6ukiFIkyQuabQSUkEqWVVORqGY65N4xt2mVPlpbrkdYrup6sHwK8SX400iLlKOGWRpUatqkUr9Pi/I3f8APSqWkKXiWwxMWBLVYBtY4a2WaWe9id9x8wY6O+LHIloxTEpmLbtrIq4FcLvhGwjCmdHZUpjMxLUahLnCAdGFS1M4pnlnS01oRxc5233JX+HOauRFR4j6QM27rfMSATMWkZEqA/uYnnHR2W9kgtISHo+ACjbq+sX/AIhSi8xTDYGp8YIysSrUe8zdr2b+xzd3XXb0dyaEl+4VYn07oBG0dOmw2n/vqlJH9L4jTnhH3SLpV6JQCmSkOWfCKgu9VbczFiZKVJPWKKlaMWA3rmfGG3chCDp9X9cszpvVIBxLUTuSzHgzfOLbjk2aZJQtkzFNVSqqBcguxpyAHjGHO6MCetRVNmMksAGZuNB8YYtXRqaEDqurbJzRuQOZ8YgaHZ4bsdBapCWdDp5CnBxoNKRbZJKZwKJiQokOUs4UN2y5jSOZsNz/AIZfWTZ63GSe0A/E0ChwaAmdMTZ7RLXLJWATiSTmDmMXGv7Q75K3BuLsMWw2i75qJqBjs6VVQaqQC4YHYPTyhm8ekaLRWSHfMmgHhnHRW5KJ0tMxDKlrFORzDcKg8o4C1dHJiJrSSz1DnskPvvwYwSxgKTUnufKErxsFqMwKRMGHVIA8W38Y6bo7fCplnFlQCqal0swdnNSckiuZhi7rlCUvPm4yR3UDCP8AcanTQQ4b0COxJSADoNtyfnCWOSUmpfpz78GvZ7LO6pKZ3VrmBgyCau+ZIZ+OWcIW9UyQ5CSxzavB6V9GhK0W60BSFSZoMxCgSMIKSl6gnNmJDxtWycLQkTQkh8wDiYjMHX0ifJns4PNrM5m3SkT0suoOZGYOihx0jlbVZVyF4Vf6VaKG4+kdtaJIKqMDrQ15j5wlaZYwlM1OJGoPs8Qc24iJU6jgyvV6OGpj5Poc/ZrSGhuXaOMV2+4FIGOSesRm3tDw9ocqxm2e2R0IVFLg8jqNJUoytNG8iZFwmUjKl2obxeLUM4tuYnEfCvSLHaEBbkpzIrBonFakpSHUoslI+24wbkJU5SaSXI+8EhPxgWggYkVhAcYFc0DMw1YbApSkLWhRkYmWoMKDNqudAWBzhi+LZZhMdEuS2hwpp98Yz1K8YOx1tJ2XU1C3cL2MhVsTuDnHT3BMM6wEf+NakjlRQ/uMYP8A8qSkZhPJOmndEbfRS9fxUm0kEkJWnMEZpO9dBGadfvMWOzQ7Meje9y+XOPvC9l2ScpLY0zGVnUEDCfgKQ3dlp/FEoQlWTqxpOEDck0PJ4p6RJWZ0tMtJ1c4VECozYFt4fVfSZaRKSrgz1UTqYy3R21GfKd7+nH1Nqy9RZHTZ5Y6xYbHqd66chSFp1u6t1rV2mOeQHD6xi2m3iUlycUw+65L6BIg7Hd6pmCZPBWvNEkVCdioDNXoIe5siqUYfPmCFLNtBMzEiz75GZXTUJ466RtTLWRLITLJoGKizsKVPaNIJaESXVMIUtqDRO7b84wrwvsrNCG0J+QzMJuxKMd7wsFNmSVKUlDJLnESGqatxLRFhukz5ikzlqCEZ4DhCjmA+bNnA3RNMyb1eFSiXcMcR0ciN213UtEshJQkh+wT8x+8RSvkuqSs9t+RC02gP1UlKUJGwYDnuYzrSAkMpazoxUa+A0haxWiYUq7QcqqCO6cmBBrASLG2JU5aivcUDDZqNwhNlkY2wNXSSleakSiDQF66OKsOWsdCiYpnSoKTxZ/MUfXKMO6LptSpPWjDhJOALDKIGuesSpM9PaUnquL0PMZee8NXRW9s3ho3025J7KqPRlihfzBiBdMhWclAfVIA+TekY0u3TFA4kylDcKIfwwtwj0szQTgVg5KPwZoe4h3Xk7G2qd1CChDql54aApJzZgBXUUjLtJ6xBwltjseXyi6Xa5zhKsM4nIBLKrsxbzEFe929WRiGElqgg12JFH86wPIopRdnyc+i3TlKwLWJYBZRw7e6SW2rG3JZmT2U6qOZ5PUnnABapYAbGBmGr6xZLvCSqhwOPZIY5agwkWSfkiLVe0uSnAk+AqSePGEOj/SS0yJqj1ap0mYe0hAJUh6OGGZDONeEa/VWd3KJbAh8LAs9WIY5PHW2+3y1I/hFBlp7uBqNs2RicV1uZqs0lt23uY8+TKnDFLc8GIWGzGFgoEcRGdMQwwqYpDgKAqnmPsGNK674TImTFLGLrQBjA7SWdss01OUZU+95U209WlfaIoCCkHgHZy0DsKG5Oz48zLtU3qFlOrYksWSR8qwx/8fkz0Y1tLUoO6M+Z9kwzetoTILpOnaGbAattGNLvqXMUyC5OQST8BCT2vBdOCrRtJDqehEoO9oWeSEj4kw5J6L2ROapq+awH8kiFPxQSe0lTcXPpBWW9RNJEtLgZqIZI8deQizvpPqY//Pox/tX8HS3emzSU4ZcpCX9pXaJ/1K09Iy70XKRimSZUsLAzSkZe0wFMvnGdaLSiUnRsuJMZNpmWlYZJQy+92mIHBwIg5tl8NNGOVwayVV+6QeWUVY4ln5GO0fODp7VYyixyghZUCnG4ZnX2iGbJyY5K1WaZUlWfD94vShQIwzFS3NSFECtCSHYsPhD3Sfo2UIARNmqNDjK3fkO6xGkcuvScXdntuy9bGpDbFcGAUKGgPItD9htFplpUZKhLxirsdKOGIJEZttsCwHlTlkDRRBfkWpFNmtUwDCJiwRRnrFVOlu4Zu1euVBLfBtP0TXtyfR0WuWqVLAUErwDGDQ4qYjsXLnxjNnz0pclaK6kpfxjCsdjtaHWuatCB7K2JV/pUDh8Y6W7bJhQJ9oCStnQnC2D+pQyxH05xKSzYqpSThvs1fo+TNmXYoJMwSEnZwAovsGcBuUa5kpskpkAqmzGxKD12SkPRI9czwxL3vqYtSpcsAq9ok9lIOp+grFlgtloStA76JaSlXWjDmAHCgMRO2kQTSeC+UZyWf2M2RJM21YbR2ZTEjtMVK0BbRnLcIstQSF4JSQCM1ZgDcnMnhBW2zgrxrZWbJFUjixzbeEZ09Sj2cKBpv5RBmmKvn/h0VjtiJCClAAJqok1J4nlppGJeV5FZ7Km3Vty0J9IzpqSaKUo6DjpkIeu+6kDtTch7JNTz+kF28DVOMPE+RSyWOUAooSVqFSQCoucyTDFl6pRYVYZFRHo7w7ar3YMlJwgaBh9IwLQkFTzC1XAyzO8Jk4pteR0cy2TMCUpLoSGSFaeI24woq0LYOl/EfAt67Rn2OWSf4WMDcqU3qW8hD94dZKSCVpWCwJKWIejjCaw73IbVF2wI/i0KVhKe2CzYa15Q7Ku4ryThBzKnyfZ3+EeshwAhILqJxE0c7nWImz1FLlWHYUc+npCJtvhG1ZLTKs0ohDFRHaUcy3A5AbRzl+3+VoIAOQApxzAHxjy5IYqUlSgBq5Artw5Qsm9ZOVMWjA18WaG2yMacU78sm6L1tBdNokjbrEnCfFJPwjpZNklTw6ClShmBRQ+YjIsNjVOLBYQPP5xbN6GrT2pc9JWKgqSUkciCW8Iau+hCSjHG6zHrVYFoZgFp1CmB8C3oYfsduNnSZJlDCtZOJKgWOEO4pRhpFd2LWZC02sJXMCuyaMtLZ0oSC/HKMiZbD1qsRdu7vtn5Q+MlSTqXT6F8/vEy1a1SfmHoYTn2dE3szEh82OjapO/KOXvzpSuTPAlB2Ha2Lnuv95xs3f0nkzwEq/hr40FNlZfCFZ8lilG+02LqursLIqxZzswNTrC6Z6ZToloSlYorCAMsiSBtFsy+ZkhOFIMxSz2QEu5yfTmSNoXm2OY5VMWAVZsA/nl4AQumCazJ7voeKh3lMo7aDw1iiZfBIZOW47ohS02frHlgqL5upgObfDWGplklISxUVMOQiJbZXyWWUSwcUxlKIZ1ZD9Kch+0VzLQoyCAQCl8JOwy9IUkSHOiU6Fq/tDCVy0qBID7mvxguNxQ+lMGlWYygEJ0Mejvnyksd40rrvRKJZkz3wGktfuEvRX9Hw5ZZiMngpiwoMf8AO/o8V1IqUcmrS15UaicWeve7VSlYkMQa5hjy+sR0dtsqVakTpgokK07SSQwVxZ/V4rtV8gk0CQ/ZGjBmDDKKfxkoLHXIKRmlRAUgvxGVNxHH64PojX9O1TyOovEiYtE1DmVmFEEBezA1IzLttnGDet8gzUSjMw9YrCFZEBjX5B9TG5JvLHKTKlqkzAAya1bQMDVh90jn5nRRWN1HGXchQBB4GjtEpXKaLjbL9jTuS2y5E9CcIUhFVsXwg0xni5HGGumOKWoqTRs9XHLhGBaLsYkplmWSCMUvbalW8I3bTOM6wy15qCMCjqSns7Z0EJPDQ5RtOM/owLJdSZksrlTCrEkOoKd+FaBnjGvPo7PA/hzBTJKx8xl5RqXN0F/6eBMXNUZigSyFEID1Yj29nI8Ii09JUyzhmpKychLDrP8Ao1HGkNpdSMKkndxd0Ylmkqkpea65pqzOBwSBnzjRlTJaQFFQUoh3Ps7jCcjxNc4otHSSSFKKxNlOwT1ktSXzfcDbwhBV5y11QCviG+ZeIPBoj4y+VfqeuQTLWuWlXbUwZuAzIBr4Rq9IrOmYAQQpJ7SSKgbERhptSgpKerITMUkYnFHLE+RjpukHVoQEoQyQOyAMuAI4w1lMUvDONjjLRfEyQrCZZL+09DxjXk2WdO6szGRLKgQVaHMHDnszw0LOlaASxZiR7p15GKheCirDVRrhBGYap4EfYhE7t3sX2+xAKYFa1GgammgEBJsZArhTwFTTOsJWJM1NpMws47iQolLMygct41jYDNl4ivtqc4EUw1qCTU86Q+SLbikmykS0j2iX0Jp6CKk2qTLIKUy6EGiU/Ic4Us/RaVLOKatc5WbKJw/7Xr4vlHrZbgzS0dke6khI5qFITwEfEdHLvVC0gY0Fqs6YG0WVQSFJoOFR5ZeUcrLsqVNTrFeg+Qh2VYbSkfwpqZQPssSPI09IalcjKkocMbtNuVQKSR2h2hl46gQle9nOE4e8zp0q3wjT6uYfzFS1Bswkg+TkZ/GF5llUlID4g7CmWbcxCZKLS4PlwSSopUCpT7OX/wAw/Z+hdonZslG6jof6RrHXTkJkLKyAAodo8dH5xcm9VEHq0PxVRPlmfKJbyt6dNZyPXbd8uyy0gKKizdYou3LQDgIStltx8B7z/AfOBkLX1bTFIUd8mcuAA+UUUzSMShqfr9Ig2aIQSPCYwZA8Trx3MUGYHLustkBQctH9YuYB8Z/0h/gHJhmyIBZSklKB7wKX9KQixtIRSlRl9YQpIzAarcxlFqLoQqViVMKVbAAsdiTrD81SMacPcTUpGRIycc9IXvC3omTUqZinM1H+W3MPBBuTwPJ/zA4nFYh/2jxBMd4+Vlxs7N2tA/8ASThw0S6qhQ00OxMTLR2gHIehLKDOEkVIAyUOVY8iRlUhz/8AYvspxnnmxFO0IGz2YHCQ9R2RRgMSQAK0ckUyo5aIX9TRsXRCdtsZUWYvTENlEAs3BwDxcaRVNu4js4qYiA4IGDRZzZy4bQg1jQMpq7qbVysqLitTR1vrAzbAkqoovUAjIs71Css8n1FGMZKuni/EuTv6HtapTSpVP0rh8v0uZ8i6zkcJDinacFwzEJq7jLJ9I6Nd5LKUzbOSEOQUrqAUliAHfNw4LRhzLIUhJ6w4UgqSCkBmIJKmNDl7x5Q/LuUrUuUha5KnOJKSMLtVkmj8R5xmluttZ2KKpOTqU2mnyl97fP8AO1aL6QjElaAFJUQ6Fy6sSHwFYKcgc4R6N2jEi0S14UJK8cvFMl1CqGgWdQ/jGZeXRIIWpSsMxanWpStSStRYAYXZJOQjasCMFkDYRM6xdUhVMMwJT7LkaUDeBeHjyI5tfcueFn97/gtTbZq5RkqmyWQWSsrRiwtQPjYtk7RhXFYTItE1a1IWWBSrrEOSSd1aRtWAA2nCCP4qWI1BACsv0qzjJmyKrUCO0kK3yEyjpcZJUf8AMQaL4ySurpX9P36l9uQicuWJhThUshsSCCQkkZEjPThCV4XAgqSwwrJwhg2ZqKFywqSzCgzUBC6rITMwqUjq0EvtjAmJIqnPsL4FtXEHa1Ls0xwt0S3UpKnOEJBPYLitHANGUDQRH6Ft7fpkv9FNmu2YiYgrmJMsKCi6VYmB2SkjbzjoLuUm02nAkuAhSmbUMK+Z8oV6pC6hwS3fdy5RV6vUp1egOTQhcU38PbUJAJTNbJ+yVIcOFAZpINMiW3EO1hbnJO7zYsmoKJyykt2WOxY7a84mUROQVVStBYji2+qTDF5UtH6gRXz+sZlntJlzlKzSpgoPSuvMfWIPBpScldchomqJC/aSqu3HzeNmXbVISVSw4UxzAP3whISgJwb2wR5ZN96xnXlbZlnCurAIJqk11ZxtAsCklMBF6zFzCFSsCUkg9oOfFsmjoZtvlGSyQU0bDo3MUaMq61JlpK5rFRcng/xrFU24VTqy00AfEXSPI5+UCuEoxfPQCzWpElJoVAB3S3xJaHbLfWJmlgKNQFqqeDikctarKqWvq5zPpseUMz7JNly8VVoFW9ocjrCuyxxi8s3j0kmJZK5KAPeGL5loKx3h1q3xkFCnSksEqDaNTflA3NjWALQA57pOZ4K20gL2saJMxIxBOMsAd8wRtXWHnkqWzi1mFf1ok9WeyokjusSR6MwOsJWQ4kA90NzJpDkx8OGYC/vfVv8AEc7fV3LWlpKwndPvcmyhdSxeGOMmqu22dKmxpUoaCp8dolNrQoti8Egk+JaM+65aMIlykMphiPu7knXlGipIQAhDOo1JGupPhANevJdJtEtJolRPBLn9vGGrdeKVIw4FB6BwOTM5hZVoRKQw18So/EkwNtuybLUJkwpKRUoFCMmOLUg6QyLte7LrpUbPNAmSx1ZQUgkhwSzONCcoX6S2JVsUiTLUAVGqvdTqTwyjVnJE2ViJCi3a5vr4MYXuqVMkpXMICsRATXtYQ/Bs+MNFUkpJt88FEG8QM/KLDmecdw+ZkTC71JcYTU1G2fd4ZQVpkKSrAs1z7xIqGPB2pESvv1i+9fzz+kfKKZStNLzN9Gkp6epUd7xtYVVn655E8/KCZ3ck4iCXJL4cnrVqMDlELyj0vOLrGC7LSHeqqkEnEakMxNaswZ8mDZQ3dNyTZmJUuZ1SJbAlsTlgwCTsnWkJJjqehndnck/ExTWXhN+gk++WX+5yF8X6tCsEyWVKKu8kkBegcE0OmGojq7gs2OxF0lE1KlA1dQCi4qn7pHM9Le8n/wBifiI7boz3p36B8VRz4o9ZVdlx5M4Vc1SFpSkkLSoBJBNATpoBpQaQ4UDqA7lTkKLkOxUAGBZgCzcYtvr+ZH6v+UEe5M/V8orsbHNNLBzFlmnGouWxVDmoxEkFjV3OebmHekqilExSVEKKScTsQWoxDMwAAbQCFkZr8fiYu6R/kH9HyERSLpyje9gUlSZcsqKtFK7SqmhU9a84bv5IQBNSGKFJXT+hv+IaBvD8v/SfnGjeP5Z/Sf7YdiG9YshC+JoIRMSXFFD75QVkkIOPEtKag9ogE046Uhaz/wApK/Qn4CF7z7yecJrJOM7xsjSkWkFGIF+rWz1NEl/hSNG+rrdiKpUAXfcUjHu3uTfD4GOjtX8rL/8AUP7IaV0VTqbZKxx9gssyYQVKASnJObtqr9o6my3ypAKVJSoENQt5Av8AGM27O75fKLJuUCVidSak7NFExRM0LwjF7IAdgK55w5fV5404QC1CX0auuses3t8/+IhS8fy1coLYEppyWODEt95roEDsnNZyH3uYasvRpeFM4spRD4S5JB4vnqIuOXh8o3rP/LI/Qn4QlG5KpV22shPqlhAWkYkEPhObbA/IxdYBKnoxIAPvAgOngRpDd2fkS+XzjA6J/wA0f0riVip1G0/QYm9HMCD1HYq5SXIPjn5xgTVBnJJVufkBH0Rf1j59N7yeZ+ERlEtoVm1lFJlqNe7ruaVGcdjeQTNkpmCoWl/qPAvHOKyjpbl/kUfqV/cYIroFapxL1MKw2lUvCQCp+wQASTVgQNxnGtMtYlqwrfAdfdPHgd9Hgbk/Ol/rX/YYtvP8xUNLBCdROVrH/9k="/>
          <p:cNvSpPr>
            <a:spLocks noChangeAspect="1" noChangeArrowheads="1"/>
          </p:cNvSpPr>
          <p:nvPr/>
        </p:nvSpPr>
        <p:spPr bwMode="auto">
          <a:xfrm>
            <a:off x="63500" y="-846138"/>
            <a:ext cx="2590800"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40965" name="Picture 4" descr="http://upload.wikimedia.org/wikipedia/commons/a/ab/Legionella_pneumophila_(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38" y="1295400"/>
            <a:ext cx="29892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zandair.com/Portals/26263/images/iStock_000012689586XSmall-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9387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arn(inVertical)">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arn(inVertic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arn(inVertical)">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371600" y="12954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Legionella testing typically involves </a:t>
            </a:r>
            <a:r>
              <a:rPr lang="en-US" altLang="en-US" sz="2400" u="sng">
                <a:latin typeface="Arial" pitchFamily="34" charset="0"/>
              </a:rPr>
              <a:t>collecting water samples </a:t>
            </a:r>
            <a:r>
              <a:rPr lang="en-US" altLang="en-US" sz="2400">
                <a:latin typeface="Arial" pitchFamily="34" charset="0"/>
              </a:rPr>
              <a:t>and </a:t>
            </a:r>
            <a:r>
              <a:rPr lang="en-US" altLang="en-US" sz="2400" u="sng">
                <a:latin typeface="Arial" pitchFamily="34" charset="0"/>
              </a:rPr>
              <a:t>surface swabs </a:t>
            </a:r>
            <a:r>
              <a:rPr lang="en-US" altLang="en-US" sz="2400">
                <a:latin typeface="Arial" pitchFamily="34" charset="0"/>
              </a:rPr>
              <a:t>from evaporative cooling basins, shower heads, and other locations where warm water collects</a:t>
            </a:r>
          </a:p>
        </p:txBody>
      </p:sp>
      <p:pic>
        <p:nvPicPr>
          <p:cNvPr id="41987" name="Picture 2" descr="http://t0.gstatic.com/images?q=tbn:ANd9GcSFoHx1K1ug21MB3Xk9DVGOaCR0cXeGIcMF5T02BJaGkc2Fb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065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allbacteria.com/wp-content/uploads/2012/09/legione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692525"/>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23526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ASBESTOS FIBRES</a:t>
            </a:r>
          </a:p>
        </p:txBody>
      </p:sp>
      <p:sp>
        <p:nvSpPr>
          <p:cNvPr id="43011" name="Rectangle 2"/>
          <p:cNvSpPr>
            <a:spLocks noChangeArrowheads="1"/>
          </p:cNvSpPr>
          <p:nvPr/>
        </p:nvSpPr>
        <p:spPr bwMode="auto">
          <a:xfrm>
            <a:off x="1371600" y="1905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Asbestos is found in older homes and buildings, but it is most dangerous in schools and industrial settings</a:t>
            </a:r>
          </a:p>
        </p:txBody>
      </p:sp>
      <p:pic>
        <p:nvPicPr>
          <p:cNvPr id="44036" name="Picture 2" descr="http://c0263062.cdn.cloudfiles.rackspacecloud.com/content/images/sized/asbestos-abatement-drafty-house-rehab_7396819a14938544bc9f9d14403779ec_3x2_jpg_600x40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686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73C001-66EE-4E84-9C1E-FA31A0EC14F2}" type="slidenum">
              <a:rPr lang="en-US"/>
              <a:pPr>
                <a:defRPr/>
              </a:pPr>
              <a:t>65</a:t>
            </a:fld>
            <a:endParaRPr lang="en-US" dirty="0"/>
          </a:p>
        </p:txBody>
      </p:sp>
      <p:sp>
        <p:nvSpPr>
          <p:cNvPr id="4506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5061" name="Picture 2" descr="bdg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828800"/>
            <a:ext cx="5797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
          <p:cNvSpPr>
            <a:spLocks noChangeArrowheads="1"/>
          </p:cNvSpPr>
          <p:nvPr/>
        </p:nvSpPr>
        <p:spPr bwMode="auto">
          <a:xfrm>
            <a:off x="1371600" y="12192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EXAMPLE II: WATER:</a:t>
            </a:r>
            <a:endParaRPr lang="en-US" altLang="en-US" sz="280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5D7A38F-A69C-4E0C-B767-4EDE86CFD21C}" type="slidenum">
              <a:rPr lang="en-US"/>
              <a:pPr>
                <a:defRPr/>
              </a:pPr>
              <a:t>66</a:t>
            </a:fld>
            <a:endParaRPr lang="en-US" dirty="0"/>
          </a:p>
        </p:txBody>
      </p:sp>
      <p:pic>
        <p:nvPicPr>
          <p:cNvPr id="46084" name="Picture 5" descr="watercycle3"/>
          <p:cNvPicPr>
            <a:picLocks noChangeAspect="1" noChangeArrowheads="1"/>
          </p:cNvPicPr>
          <p:nvPr/>
        </p:nvPicPr>
        <p:blipFill>
          <a:blip r:embed="rId2">
            <a:clrChange>
              <a:clrFrom>
                <a:srgbClr val="F7FFFF"/>
              </a:clrFrom>
              <a:clrTo>
                <a:srgbClr val="F7FFFF">
                  <a:alpha val="0"/>
                </a:srgbClr>
              </a:clrTo>
            </a:clrChange>
            <a:extLst>
              <a:ext uri="{28A0092B-C50C-407E-A947-70E740481C1C}">
                <a14:useLocalDpi xmlns:a14="http://schemas.microsoft.com/office/drawing/2010/main" val="0"/>
              </a:ext>
            </a:extLst>
          </a:blip>
          <a:srcRect t="14189"/>
          <a:stretch>
            <a:fillRect/>
          </a:stretch>
        </p:blipFill>
        <p:spPr bwMode="auto">
          <a:xfrm>
            <a:off x="4876800" y="1219200"/>
            <a:ext cx="3946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
          <p:cNvSpPr>
            <a:spLocks noChangeArrowheads="1"/>
          </p:cNvSpPr>
          <p:nvPr/>
        </p:nvSpPr>
        <p:spPr bwMode="auto">
          <a:xfrm>
            <a:off x="1447800" y="3352800"/>
            <a:ext cx="495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tabLst>
                <a:tab pos="4572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4572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4572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9pPr>
          </a:lstStyle>
          <a:p>
            <a:pPr algn="justLow" eaLnBrk="1" hangingPunct="1">
              <a:spcBef>
                <a:spcPct val="0"/>
              </a:spcBef>
              <a:buFontTx/>
              <a:buChar char="•"/>
            </a:pPr>
            <a:r>
              <a:rPr lang="en-US" altLang="en-US" sz="2800">
                <a:cs typeface="Times New Roman" pitchFamily="18" charset="0"/>
              </a:rPr>
              <a:t>Evaporation and Transpiration</a:t>
            </a:r>
            <a:endParaRPr lang="en-US" altLang="en-US" sz="2800">
              <a:latin typeface="Arial" pitchFamily="34" charset="0"/>
              <a:cs typeface="Times New Roman" pitchFamily="18" charset="0"/>
            </a:endParaRPr>
          </a:p>
          <a:p>
            <a:pPr algn="justLow">
              <a:spcBef>
                <a:spcPct val="0"/>
              </a:spcBef>
              <a:buFontTx/>
              <a:buChar char="•"/>
            </a:pPr>
            <a:r>
              <a:rPr lang="en-US" altLang="en-US" sz="2800">
                <a:cs typeface="Times New Roman" pitchFamily="18" charset="0"/>
              </a:rPr>
              <a:t>Condensation and Precipitation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Runoff and infiltration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Streams</a:t>
            </a:r>
            <a:endParaRPr lang="en-US" altLang="en-US" sz="2800">
              <a:latin typeface="Arial" pitchFamily="34" charset="0"/>
            </a:endParaRPr>
          </a:p>
          <a:p>
            <a:pPr algn="justLow">
              <a:spcBef>
                <a:spcPct val="0"/>
              </a:spcBef>
              <a:buFontTx/>
              <a:buChar char="•"/>
            </a:pPr>
            <a:r>
              <a:rPr lang="en-US" altLang="en-US" sz="2800">
                <a:cs typeface="Times New Roman" pitchFamily="18" charset="0"/>
              </a:rPr>
              <a:t>Groundwater – held in aquifers</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2781AE8-2846-4BAC-B110-C43BD0CA4808}" type="slidenum">
              <a:rPr lang="en-US"/>
              <a:pPr>
                <a:defRPr/>
              </a:pPr>
              <a:t>67</a:t>
            </a:fld>
            <a:endParaRPr lang="en-US" dirty="0"/>
          </a:p>
        </p:txBody>
      </p:sp>
      <p:sp>
        <p:nvSpPr>
          <p:cNvPr id="47108" name="Rectangle 1"/>
          <p:cNvSpPr>
            <a:spLocks noChangeArrowheads="1"/>
          </p:cNvSpPr>
          <p:nvPr/>
        </p:nvSpPr>
        <p:spPr bwMode="auto">
          <a:xfrm>
            <a:off x="1447800" y="1447800"/>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Sources of Pollution &amp; Causes of Contamination</a:t>
            </a:r>
            <a:endParaRPr lang="en-US" altLang="en-US" sz="2800">
              <a:latin typeface="Arial" pitchFamily="34" charset="0"/>
              <a:cs typeface="Times New Roman" pitchFamily="18" charset="0"/>
            </a:endParaRPr>
          </a:p>
          <a:p>
            <a:pPr lvl="1">
              <a:spcBef>
                <a:spcPct val="0"/>
              </a:spcBef>
              <a:buFont typeface="Wingdings" pitchFamily="2" charset="2"/>
              <a:buChar char=""/>
            </a:pPr>
            <a:r>
              <a:rPr lang="en-US" altLang="en-US">
                <a:cs typeface="Times New Roman" pitchFamily="18" charset="0"/>
              </a:rPr>
              <a:t>Improper Waste Disposal</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Well Construction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Poor Site Selection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Wells Not Properly Abandoned</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Waste Storage</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Lack of Information on Hazardous Sites or Activities</a:t>
            </a:r>
            <a:endParaRPr lang="en-US" altLang="en-US">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4E06BED-93C6-47E2-8B43-6B30CCF67CB0}" type="slidenum">
              <a:rPr lang="en-US"/>
              <a:pPr>
                <a:defRPr/>
              </a:pPr>
              <a:t>68</a:t>
            </a:fld>
            <a:endParaRPr lang="en-US" dirty="0"/>
          </a:p>
        </p:txBody>
      </p:sp>
      <p:pic>
        <p:nvPicPr>
          <p:cNvPr id="48132" name="Picture 5" descr="wrenf9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9ADFB4-1A7F-4B88-ABDF-787CDCAFF0A5}" type="slidenum">
              <a:rPr lang="en-US" smtClean="0"/>
              <a:pPr>
                <a:defRPr/>
              </a:pPr>
              <a:t>69</a:t>
            </a:fld>
            <a:endParaRPr lang="en-US" dirty="0"/>
          </a:p>
        </p:txBody>
      </p:sp>
      <p:pic>
        <p:nvPicPr>
          <p:cNvPr id="49156" name="Picture 2" descr="G:\جامعة الملك سعود\King soud Univer الملك سعود\FOLDER 1 COURSES\Under Grad\Envirnometal health 1\POWER POINT\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58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66850" y="2224088"/>
            <a:ext cx="7239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a:p>
            <a:pPr algn="ctr" eaLnBrk="1" hangingPunct="1">
              <a:spcBef>
                <a:spcPct val="0"/>
              </a:spcBef>
              <a:buFontTx/>
              <a:buNone/>
            </a:pPr>
            <a:r>
              <a:rPr lang="en-US" altLang="en-US">
                <a:latin typeface="Arial" pitchFamily="34" charset="0"/>
              </a:rPr>
              <a:t>"the science and art of </a:t>
            </a:r>
            <a:r>
              <a:rPr lang="en-US" altLang="en-US" u="sng">
                <a:latin typeface="Arial" pitchFamily="34" charset="0"/>
              </a:rPr>
              <a:t>preventing disease</a:t>
            </a:r>
            <a:r>
              <a:rPr lang="en-US" altLang="en-US">
                <a:latin typeface="Arial" pitchFamily="34" charset="0"/>
              </a:rPr>
              <a:t>, </a:t>
            </a:r>
            <a:r>
              <a:rPr lang="en-US" altLang="en-US" u="sng">
                <a:latin typeface="Arial" pitchFamily="34" charset="0"/>
              </a:rPr>
              <a:t>prolonging life </a:t>
            </a:r>
            <a:r>
              <a:rPr lang="en-US" altLang="en-US">
                <a:latin typeface="Arial" pitchFamily="34" charset="0"/>
              </a:rPr>
              <a:t>and </a:t>
            </a:r>
            <a:r>
              <a:rPr lang="en-US" altLang="en-US" u="sng">
                <a:latin typeface="Arial" pitchFamily="34" charset="0"/>
              </a:rPr>
              <a:t>promoting health </a:t>
            </a:r>
          </a:p>
          <a:p>
            <a:pPr algn="ctr" eaLnBrk="1" hangingPunct="1">
              <a:spcBef>
                <a:spcPct val="0"/>
              </a:spcBef>
              <a:buFontTx/>
              <a:buNone/>
            </a:pPr>
            <a:r>
              <a:rPr lang="en-US" altLang="en-US">
                <a:latin typeface="Arial" pitchFamily="34" charset="0"/>
              </a:rPr>
              <a:t>through the </a:t>
            </a:r>
            <a:r>
              <a:rPr lang="en-US" altLang="en-US">
                <a:solidFill>
                  <a:srgbClr val="FF0000"/>
                </a:solidFill>
                <a:latin typeface="Arial" pitchFamily="34" charset="0"/>
              </a:rPr>
              <a:t>organized efforts </a:t>
            </a:r>
            <a:r>
              <a:rPr lang="en-US" altLang="en-US">
                <a:latin typeface="Arial" pitchFamily="34" charset="0"/>
              </a:rPr>
              <a:t>and </a:t>
            </a:r>
            <a:r>
              <a:rPr lang="en-US" altLang="en-US">
                <a:solidFill>
                  <a:srgbClr val="FF0000"/>
                </a:solidFill>
                <a:latin typeface="Arial" pitchFamily="34" charset="0"/>
              </a:rPr>
              <a:t>informed choices of society</a:t>
            </a:r>
            <a:r>
              <a:rPr lang="en-US" altLang="en-US">
                <a:latin typeface="Arial" pitchFamily="34" charset="0"/>
              </a:rPr>
              <a:t>, </a:t>
            </a:r>
            <a:r>
              <a:rPr lang="en-US" altLang="en-US">
                <a:solidFill>
                  <a:srgbClr val="FF0000"/>
                </a:solidFill>
                <a:latin typeface="Arial" pitchFamily="34" charset="0"/>
              </a:rPr>
              <a:t>organizations</a:t>
            </a:r>
            <a:r>
              <a:rPr lang="en-US" altLang="en-US">
                <a:latin typeface="Arial" pitchFamily="34" charset="0"/>
              </a:rPr>
              <a:t>, </a:t>
            </a:r>
            <a:r>
              <a:rPr lang="en-US" altLang="en-US">
                <a:solidFill>
                  <a:srgbClr val="FF0000"/>
                </a:solidFill>
                <a:latin typeface="Arial" pitchFamily="34" charset="0"/>
              </a:rPr>
              <a:t>public and private, communities and individuals</a:t>
            </a:r>
            <a:r>
              <a:rPr lang="en-US" altLang="en-US">
                <a:latin typeface="Arial" pitchFamily="34" charset="0"/>
              </a:rPr>
              <a:t>. “</a:t>
            </a:r>
          </a:p>
        </p:txBody>
      </p:sp>
      <p:sp>
        <p:nvSpPr>
          <p:cNvPr id="7171" name="Rectangle 1"/>
          <p:cNvSpPr>
            <a:spLocks noChangeArrowheads="1"/>
          </p:cNvSpPr>
          <p:nvPr/>
        </p:nvSpPr>
        <p:spPr bwMode="auto">
          <a:xfrm>
            <a:off x="2286000" y="1524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solidFill>
                  <a:srgbClr val="0070C0"/>
                </a:solidFill>
                <a:latin typeface="Arial" pitchFamily="34" charset="0"/>
              </a:rPr>
              <a:t>Public health </a:t>
            </a:r>
          </a:p>
          <a:p>
            <a:pPr algn="ctr" eaLnBrk="1" hangingPunct="1">
              <a:spcBef>
                <a:spcPct val="0"/>
              </a:spcBef>
              <a:buFontTx/>
              <a:buNone/>
            </a:pPr>
            <a:r>
              <a:rPr lang="en-US" altLang="en-US" sz="4000">
                <a:latin typeface="Arial" pitchFamily="34" charset="0"/>
              </a:rPr>
              <a:t>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0FB78D-5438-4D96-88AE-A383F88EC5DC}" type="slidenum">
              <a:rPr lang="en-US"/>
              <a:pPr>
                <a:defRPr/>
              </a:pPr>
              <a:t>70</a:t>
            </a:fld>
            <a:endParaRPr lang="en-US" dirty="0"/>
          </a:p>
        </p:txBody>
      </p:sp>
      <p:sp>
        <p:nvSpPr>
          <p:cNvPr id="50180" name="Rectangle 1"/>
          <p:cNvSpPr>
            <a:spLocks noChangeArrowheads="1"/>
          </p:cNvSpPr>
          <p:nvPr/>
        </p:nvSpPr>
        <p:spPr bwMode="auto">
          <a:xfrm>
            <a:off x="1295400" y="1219200"/>
            <a:ext cx="495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Water Disinfection</a:t>
            </a:r>
            <a:endParaRPr lang="en-US" altLang="en-US" sz="2800">
              <a:latin typeface="Arial" pitchFamily="34" charset="0"/>
            </a:endParaRPr>
          </a:p>
        </p:txBody>
      </p:sp>
      <p:sp>
        <p:nvSpPr>
          <p:cNvPr id="50181" name="Rectangle 3"/>
          <p:cNvSpPr>
            <a:spLocks noChangeArrowheads="1"/>
          </p:cNvSpPr>
          <p:nvPr/>
        </p:nvSpPr>
        <p:spPr bwMode="auto">
          <a:xfrm>
            <a:off x="1600200" y="19050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1. </a:t>
            </a:r>
            <a:r>
              <a:rPr lang="en-US" altLang="en-US" sz="2800" u="sng"/>
              <a:t>Chlorination</a:t>
            </a:r>
            <a:r>
              <a:rPr lang="en-US" altLang="en-US" sz="2800"/>
              <a:t>. using chlorine</a:t>
            </a:r>
            <a:endParaRPr lang="en-US" altLang="en-US" sz="2800">
              <a:latin typeface="Arial" pitchFamily="34" charset="0"/>
            </a:endParaRPr>
          </a:p>
          <a:p>
            <a:pPr>
              <a:spcBef>
                <a:spcPct val="0"/>
              </a:spcBef>
              <a:buFontTx/>
              <a:buNone/>
            </a:pPr>
            <a:r>
              <a:rPr lang="en-US" altLang="en-US" sz="2800"/>
              <a:t> 2. </a:t>
            </a:r>
            <a:r>
              <a:rPr lang="en-US" altLang="en-US" sz="2800" u="sng"/>
              <a:t>Ozonization</a:t>
            </a:r>
            <a:r>
              <a:rPr lang="en-US" altLang="en-US" sz="2800"/>
              <a:t>. using ozone</a:t>
            </a:r>
            <a:endParaRPr lang="en-US" altLang="en-US" sz="2800">
              <a:latin typeface="Arial" pitchFamily="34" charset="0"/>
            </a:endParaRPr>
          </a:p>
          <a:p>
            <a:pPr>
              <a:spcBef>
                <a:spcPct val="0"/>
              </a:spcBef>
              <a:buFontTx/>
              <a:buNone/>
            </a:pPr>
            <a:r>
              <a:rPr lang="en-US" altLang="en-US" sz="2800"/>
              <a:t> 3. </a:t>
            </a:r>
            <a:r>
              <a:rPr lang="en-US" altLang="en-US" sz="2800" u="sng"/>
              <a:t>Bromination</a:t>
            </a:r>
            <a:r>
              <a:rPr lang="en-US" altLang="en-US" sz="2800"/>
              <a:t>. using bromine.</a:t>
            </a:r>
            <a:endParaRPr lang="en-US" altLang="en-US" sz="2800">
              <a:latin typeface="Arial" pitchFamily="34" charset="0"/>
            </a:endParaRPr>
          </a:p>
          <a:p>
            <a:pPr>
              <a:spcBef>
                <a:spcPct val="0"/>
              </a:spcBef>
              <a:buFontTx/>
              <a:buNone/>
            </a:pPr>
            <a:r>
              <a:rPr lang="en-US" altLang="en-US" sz="2800"/>
              <a:t> 4. </a:t>
            </a:r>
            <a:r>
              <a:rPr lang="en-US" altLang="en-US" sz="2800" u="sng"/>
              <a:t>Iodination.</a:t>
            </a:r>
            <a:r>
              <a:rPr lang="en-US" altLang="en-US" sz="2800"/>
              <a:t> using iodine.</a:t>
            </a:r>
            <a:endParaRPr lang="en-US" altLang="en-US" sz="2800">
              <a:latin typeface="Arial" pitchFamily="34" charset="0"/>
            </a:endParaRPr>
          </a:p>
          <a:p>
            <a:pPr>
              <a:spcBef>
                <a:spcPct val="0"/>
              </a:spcBef>
              <a:buFontTx/>
              <a:buNone/>
            </a:pPr>
            <a:endParaRPr lang="en-US" altLang="en-US" sz="2800">
              <a:latin typeface="Arial" pitchFamily="34" charset="0"/>
            </a:endParaRPr>
          </a:p>
        </p:txBody>
      </p:sp>
      <p:sp>
        <p:nvSpPr>
          <p:cNvPr id="50182" name="Rectangle 4"/>
          <p:cNvSpPr>
            <a:spLocks noChangeArrowheads="1"/>
          </p:cNvSpPr>
          <p:nvPr/>
        </p:nvSpPr>
        <p:spPr bwMode="auto">
          <a:xfrm>
            <a:off x="1524000" y="37338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 5. </a:t>
            </a:r>
            <a:r>
              <a:rPr lang="en-US" altLang="en-US" sz="2800" u="sng"/>
              <a:t>Exposure to Ultra Violet Rays </a:t>
            </a:r>
            <a:r>
              <a:rPr lang="en-US" altLang="en-US" sz="2800"/>
              <a:t>using UV Rays.</a:t>
            </a:r>
            <a:endParaRPr lang="en-US" altLang="en-US" sz="2800">
              <a:latin typeface="Arial" pitchFamily="34" charset="0"/>
            </a:endParaRPr>
          </a:p>
          <a:p>
            <a:pPr algn="justLow">
              <a:spcBef>
                <a:spcPct val="0"/>
              </a:spcBef>
              <a:buFontTx/>
              <a:buNone/>
            </a:pPr>
            <a:r>
              <a:rPr lang="en-US" altLang="en-US" sz="2800"/>
              <a:t> 6. </a:t>
            </a:r>
            <a:r>
              <a:rPr lang="en-US" altLang="en-US" sz="2800" u="sng"/>
              <a:t>Heating</a:t>
            </a:r>
            <a:r>
              <a:rPr lang="en-US" altLang="en-US" sz="2800"/>
              <a:t>. By boiling</a:t>
            </a:r>
            <a:endParaRPr lang="en-US" altLang="en-US" sz="2800">
              <a:latin typeface="Arial" pitchFamily="34" charset="0"/>
            </a:endParaRPr>
          </a:p>
          <a:p>
            <a:pPr algn="justLow">
              <a:spcBef>
                <a:spcPct val="0"/>
              </a:spcBef>
              <a:buFontTx/>
              <a:buNone/>
            </a:pPr>
            <a:r>
              <a:rPr lang="en-US" altLang="en-US" sz="2800"/>
              <a:t> 7. </a:t>
            </a:r>
            <a:r>
              <a:rPr lang="en-US" altLang="en-US" sz="2800" u="sng"/>
              <a:t>Addition of lime</a:t>
            </a:r>
            <a:r>
              <a:rPr lang="en-US" altLang="en-US" sz="2800"/>
              <a:t>. using lime.</a:t>
            </a:r>
            <a:endParaRPr lang="en-US" altLang="en-US" sz="2800">
              <a:latin typeface="Arial" pitchFamily="34" charset="0"/>
            </a:endParaRPr>
          </a:p>
          <a:p>
            <a:pPr algn="justLow">
              <a:spcBef>
                <a:spcPct val="0"/>
              </a:spcBef>
              <a:buFontTx/>
              <a:buNone/>
            </a:pPr>
            <a:r>
              <a:rPr lang="en-US" altLang="en-US" sz="2800"/>
              <a:t> 8. </a:t>
            </a:r>
            <a:r>
              <a:rPr lang="en-US" altLang="en-US" sz="2800" u="sng"/>
              <a:t>Exposure to Ultra Sonic Waves</a:t>
            </a:r>
            <a:r>
              <a:rPr lang="en-US" altLang="en-US" sz="2800"/>
              <a:t>.</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790CD2-0F3F-477F-B6DC-CCE9BA2630D4}" type="slidenum">
              <a:rPr lang="en-US"/>
              <a:pPr>
                <a:defRPr/>
              </a:pPr>
              <a:t>71</a:t>
            </a:fld>
            <a:endParaRPr lang="en-US" dirty="0"/>
          </a:p>
        </p:txBody>
      </p:sp>
      <p:sp>
        <p:nvSpPr>
          <p:cNvPr id="51204" name="Rectangle 1"/>
          <p:cNvSpPr>
            <a:spLocks noChangeArrowheads="1"/>
          </p:cNvSpPr>
          <p:nvPr/>
        </p:nvSpPr>
        <p:spPr bwMode="auto">
          <a:xfrm>
            <a:off x="1295400" y="12192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Chlorination is the most common method </a:t>
            </a:r>
            <a:r>
              <a:rPr lang="en-US" altLang="en-US" sz="2800"/>
              <a:t>for ease of control and low cost in addition to its effectively.</a:t>
            </a:r>
            <a:endParaRPr lang="en-US" altLang="en-US" sz="2800">
              <a:latin typeface="Arial" pitchFamily="34" charset="0"/>
            </a:endParaRPr>
          </a:p>
        </p:txBody>
      </p:sp>
      <p:sp>
        <p:nvSpPr>
          <p:cNvPr id="51205" name="Rectangle 2"/>
          <p:cNvSpPr>
            <a:spLocks noChangeArrowheads="1"/>
          </p:cNvSpPr>
          <p:nvPr/>
        </p:nvSpPr>
        <p:spPr bwMode="auto">
          <a:xfrm>
            <a:off x="1295400" y="3008313"/>
            <a:ext cx="7620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400"/>
              <a:t>Applying Chlorination in rural areas: </a:t>
            </a:r>
            <a:endParaRPr lang="en-US" altLang="en-US" sz="2400">
              <a:latin typeface="Arial" pitchFamily="34" charset="0"/>
            </a:endParaRPr>
          </a:p>
          <a:p>
            <a:pPr algn="justLow">
              <a:spcBef>
                <a:spcPct val="0"/>
              </a:spcBef>
              <a:buFontTx/>
              <a:buNone/>
            </a:pPr>
            <a:r>
              <a:rPr lang="en-US" altLang="en-US" sz="2400"/>
              <a:t>This could be carried out with any powder or solution containing Cl2 as:</a:t>
            </a:r>
            <a:endParaRPr lang="en-US" altLang="en-US" sz="2400">
              <a:latin typeface="Arial" pitchFamily="34" charset="0"/>
            </a:endParaRPr>
          </a:p>
          <a:p>
            <a:pPr algn="justLow">
              <a:spcBef>
                <a:spcPct val="0"/>
              </a:spcBef>
              <a:buFontTx/>
              <a:buNone/>
            </a:pPr>
            <a:r>
              <a:rPr lang="en-US" altLang="en-US" sz="2400"/>
              <a:t> </a:t>
            </a:r>
            <a:endParaRPr lang="en-US" altLang="en-US" sz="2400">
              <a:latin typeface="Arial" pitchFamily="34" charset="0"/>
            </a:endParaRPr>
          </a:p>
          <a:p>
            <a:pPr algn="justLow">
              <a:spcBef>
                <a:spcPct val="0"/>
              </a:spcBef>
              <a:buFontTx/>
              <a:buNone/>
            </a:pPr>
            <a:r>
              <a:rPr lang="en-US" altLang="en-US" sz="2400"/>
              <a:t>a. Chlorinated lime = </a:t>
            </a:r>
            <a:r>
              <a:rPr lang="en-US" altLang="en-US" sz="2400">
                <a:solidFill>
                  <a:srgbClr val="FF0000"/>
                </a:solidFill>
              </a:rPr>
              <a:t>Bleaching powder</a:t>
            </a:r>
            <a:r>
              <a:rPr lang="en-US" altLang="en-US" sz="2400"/>
              <a:t>, 25-35% Cl2</a:t>
            </a:r>
            <a:endParaRPr lang="en-US" altLang="en-US" sz="2400">
              <a:latin typeface="Arial" pitchFamily="34" charset="0"/>
            </a:endParaRPr>
          </a:p>
          <a:p>
            <a:pPr algn="justLow">
              <a:spcBef>
                <a:spcPct val="0"/>
              </a:spcBef>
              <a:buFontTx/>
              <a:buNone/>
            </a:pPr>
            <a:r>
              <a:rPr lang="en-US" altLang="en-US" sz="2400"/>
              <a:t>b. HTH = </a:t>
            </a:r>
            <a:r>
              <a:rPr lang="en-US" altLang="en-US" sz="2400">
                <a:solidFill>
                  <a:srgbClr val="FF0000"/>
                </a:solidFill>
              </a:rPr>
              <a:t>High test hypochlorite powder</a:t>
            </a:r>
            <a:r>
              <a:rPr lang="en-US" altLang="en-US" sz="2400"/>
              <a:t>, 70-75% CI2.</a:t>
            </a:r>
            <a:endParaRPr lang="en-US" altLang="en-US" sz="2400">
              <a:latin typeface="Arial" pitchFamily="34" charset="0"/>
            </a:endParaRPr>
          </a:p>
          <a:p>
            <a:pPr algn="justLow">
              <a:spcBef>
                <a:spcPct val="0"/>
              </a:spcBef>
              <a:buFontTx/>
              <a:buNone/>
            </a:pPr>
            <a:r>
              <a:rPr lang="en-US" altLang="en-US" sz="2400"/>
              <a:t>c. </a:t>
            </a:r>
            <a:r>
              <a:rPr lang="en-US" altLang="en-US" sz="2400">
                <a:solidFill>
                  <a:srgbClr val="FF0000"/>
                </a:solidFill>
              </a:rPr>
              <a:t>Sodium hypochlorite solution</a:t>
            </a:r>
            <a:r>
              <a:rPr lang="en-US" altLang="en-US" sz="2400"/>
              <a:t>, 15% Cl2</a:t>
            </a:r>
            <a:endParaRPr lang="en-US" altLang="en-US" sz="2400">
              <a:latin typeface="Arial" pitchFamily="34" charset="0"/>
            </a:endParaRPr>
          </a:p>
        </p:txBody>
      </p:sp>
      <p:pic>
        <p:nvPicPr>
          <p:cNvPr id="51206" name="Picture 4" descr="http://www.traderscity.com/board/userpix11/9858-calcium-hypochlorite-bleaching-powder-water-treat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8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http://image.made-in-china.com/4f0j00mCZTAvqEyukJ/Calcium-Hypochlorite-Bleaching-pow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590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http://www.learner.org/courses/envsci/visual/img_lrg/sodium_hypochlorite.jpg"/>
          <p:cNvPicPr>
            <a:picLocks noChangeAspect="1" noChangeArrowheads="1"/>
          </p:cNvPicPr>
          <p:nvPr/>
        </p:nvPicPr>
        <p:blipFill>
          <a:blip r:embed="rId4">
            <a:extLst>
              <a:ext uri="{28A0092B-C50C-407E-A947-70E740481C1C}">
                <a14:useLocalDpi xmlns:a14="http://schemas.microsoft.com/office/drawing/2010/main" val="0"/>
              </a:ext>
            </a:extLst>
          </a:blip>
          <a:srcRect l="34238" t="2000" r="36092" b="3999"/>
          <a:stretch>
            <a:fillRect/>
          </a:stretch>
        </p:blipFill>
        <p:spPr bwMode="auto">
          <a:xfrm>
            <a:off x="8153400" y="4953000"/>
            <a:ext cx="715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2F8156-FFA6-47BA-B7EA-96D446DD9803}" type="slidenum">
              <a:rPr lang="en-US"/>
              <a:pPr>
                <a:defRPr/>
              </a:pPr>
              <a:t>72</a:t>
            </a:fld>
            <a:endParaRPr lang="en-US" dirty="0"/>
          </a:p>
        </p:txBody>
      </p:sp>
      <p:sp>
        <p:nvSpPr>
          <p:cNvPr id="51201" name="Rectangle 1"/>
          <p:cNvSpPr>
            <a:spLocks noChangeArrowheads="1"/>
          </p:cNvSpPr>
          <p:nvPr/>
        </p:nvSpPr>
        <p:spPr bwMode="auto">
          <a:xfrm>
            <a:off x="1295400" y="1449388"/>
            <a:ext cx="7620000" cy="4400550"/>
          </a:xfrm>
          <a:prstGeom prst="rect">
            <a:avLst/>
          </a:prstGeom>
          <a:noFill/>
          <a:ln w="9525">
            <a:noFill/>
            <a:miter lim="800000"/>
            <a:headEnd/>
            <a:tailEnd/>
          </a:ln>
          <a:effectLst/>
        </p:spPr>
        <p:txBody>
          <a:bodyPr anchor="ctr">
            <a:spAutoFit/>
          </a:bodyPr>
          <a:lstStyle/>
          <a:p>
            <a:pPr>
              <a:defRPr/>
            </a:pPr>
            <a:r>
              <a:rPr lang="en-US" sz="2000" b="1" dirty="0">
                <a:solidFill>
                  <a:srgbClr val="FF0000"/>
                </a:solidFill>
                <a:latin typeface="Tahoma" pitchFamily="34" charset="0"/>
                <a:ea typeface="Times New Roman" pitchFamily="18" charset="0"/>
                <a:cs typeface="Tahoma" pitchFamily="34" charset="0"/>
              </a:rPr>
              <a:t>Ex.</a:t>
            </a:r>
            <a:r>
              <a:rPr lang="en-US" sz="2000" b="1" dirty="0">
                <a:latin typeface="Tahoma" pitchFamily="34" charset="0"/>
                <a:ea typeface="Times New Roman" pitchFamily="18" charset="0"/>
                <a:cs typeface="Tahoma" pitchFamily="34" charset="0"/>
              </a:rPr>
              <a:t> Water quantity</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100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Tahoma" pitchFamily="34" charset="0"/>
                <a:ea typeface="Times New Roman" pitchFamily="18" charset="0"/>
                <a:cs typeface="Tahoma" pitchFamily="34" charset="0"/>
              </a:rPr>
              <a:t>      Residual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required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0.5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demand</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0.6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dose</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1.1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pitchFamily="34" charset="0"/>
                <a:ea typeface="Times New Roman" pitchFamily="18" charset="0"/>
              </a:rPr>
              <a:t> </a:t>
            </a:r>
            <a:r>
              <a:rPr lang="en-US" sz="2000" b="1" dirty="0">
                <a:latin typeface="Tahoma" pitchFamily="34" charset="0"/>
                <a:ea typeface="Times New Roman" pitchFamily="18" charset="0"/>
                <a:cs typeface="Tahoma" pitchFamily="34" charset="0"/>
              </a:rPr>
              <a:t>So every 1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 needs 1.1 gm CI</a:t>
            </a:r>
            <a:r>
              <a:rPr lang="en-US" sz="2000" b="1" baseline="-30000" dirty="0">
                <a:latin typeface="Tahoma" pitchFamily="34" charset="0"/>
                <a:ea typeface="Times New Roman" pitchFamily="18" charset="0"/>
                <a:cs typeface="Tahoma" pitchFamily="34" charset="0"/>
              </a:rPr>
              <a:t>2</a:t>
            </a:r>
            <a:r>
              <a:rPr lang="en-US" sz="2000" b="1" dirty="0">
                <a:latin typeface="Calibri"/>
                <a:ea typeface="Times New Roman" pitchFamily="18" charset="0"/>
                <a:cs typeface="Tahoma" pitchFamily="34" charset="0"/>
              </a:rPr>
              <a:t>­</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 m3 need 100 x 1.1 = 110 gm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for one month 110 x 30 = 3300 gm Cl</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Every 1 gm of HTH contains 0.75 gm CI</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100x1.1x30</a:t>
            </a:r>
            <a:endParaRPr lang="en-US" sz="2000" dirty="0"/>
          </a:p>
          <a:p>
            <a:pPr eaLnBrk="0" hangingPunct="0">
              <a:defRPr/>
            </a:pPr>
            <a:r>
              <a:rPr lang="en-US" sz="2000" b="1" dirty="0">
                <a:latin typeface="Tahoma" pitchFamily="34" charset="0"/>
                <a:ea typeface="Times New Roman" pitchFamily="18" charset="0"/>
                <a:cs typeface="Tahoma" pitchFamily="34" charset="0"/>
              </a:rPr>
              <a:t> So amount of HTH needed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4400 </a:t>
            </a:r>
            <a:r>
              <a:rPr lang="en-US" sz="1050" b="1" dirty="0">
                <a:latin typeface="Tahoma" pitchFamily="34" charset="0"/>
                <a:ea typeface="Times New Roman" pitchFamily="18" charset="0"/>
                <a:cs typeface="Tahoma" pitchFamily="34" charset="0"/>
              </a:rPr>
              <a:t>gm HTH / month</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0.75</a:t>
            </a:r>
          </a:p>
          <a:p>
            <a:pPr eaLnBrk="0" hangingPunct="0">
              <a:defRPr/>
            </a:pPr>
            <a:r>
              <a:rPr lang="en-US" sz="2000" b="1" dirty="0">
                <a:latin typeface="Tahoma" pitchFamily="34" charset="0"/>
                <a:cs typeface="Tahoma" pitchFamily="34" charset="0"/>
              </a:rPr>
              <a:t>                                                             = 4.4 Kg HTH / month</a:t>
            </a:r>
            <a:endParaRPr lang="en-US"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2B8FC45-CF4A-421B-9D8A-0E95F375FCBB}" type="slidenum">
              <a:rPr lang="en-US"/>
              <a:pPr>
                <a:defRPr/>
              </a:pPr>
              <a:t>73</a:t>
            </a:fld>
            <a:endParaRPr lang="en-US" dirty="0"/>
          </a:p>
        </p:txBody>
      </p:sp>
      <p:sp>
        <p:nvSpPr>
          <p:cNvPr id="54276" name="Rectangle 1"/>
          <p:cNvSpPr>
            <a:spLocks noChangeArrowheads="1"/>
          </p:cNvSpPr>
          <p:nvPr/>
        </p:nvSpPr>
        <p:spPr bwMode="auto">
          <a:xfrm>
            <a:off x="1295400" y="1219200"/>
            <a:ext cx="437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latin typeface="Times New Roman" pitchFamily="18" charset="0"/>
                <a:ea typeface="Calibri" pitchFamily="34" charset="0"/>
                <a:cs typeface="Times New Roman" pitchFamily="18" charset="0"/>
              </a:rPr>
              <a:t>1.5. Epidemiologic Triangle</a:t>
            </a:r>
            <a:endParaRPr lang="en-US" altLang="en-US" sz="2800">
              <a:latin typeface="Arial" pitchFamily="34" charset="0"/>
              <a:ea typeface="Calibri" pitchFamily="34" charset="0"/>
              <a:cs typeface="Times New Roman" pitchFamily="18" charset="0"/>
            </a:endParaRPr>
          </a:p>
        </p:txBody>
      </p:sp>
      <p:pic>
        <p:nvPicPr>
          <p:cNvPr id="542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0745"/>
          <a:stretch>
            <a:fillRect/>
          </a:stretch>
        </p:blipFill>
        <p:spPr bwMode="auto">
          <a:xfrm>
            <a:off x="1905000" y="1905000"/>
            <a:ext cx="541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Picture 6" descr="Giardiasis"/>
          <p:cNvSpPr>
            <a:spLocks noChangeAspect="1" noChangeArrowheads="1"/>
          </p:cNvSpPr>
          <p:nvPr/>
        </p:nvSpPr>
        <p:spPr bwMode="auto">
          <a:xfrm>
            <a:off x="5562600" y="1905000"/>
            <a:ext cx="171767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54279" name="Picture 7" descr="http://upload.wikimedia.org/wikipedia/commons/thumb/8/83/Giardia_1.jpg/240px-Giardia_1.jpg"/>
          <p:cNvSpPr>
            <a:spLocks noChangeAspect="1" noChangeArrowheads="1"/>
          </p:cNvSpPr>
          <p:nvPr/>
        </p:nvSpPr>
        <p:spPr bwMode="auto">
          <a:xfrm>
            <a:off x="1371600" y="3505200"/>
            <a:ext cx="16462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wrongdiagnosis.com/phil/images/3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5562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3615716-2CD4-4495-A9E9-C748EF9CC2FD}" type="slidenum">
              <a:rPr lang="en-US"/>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F710F2C-40C2-4F25-992B-CE4571AAD4D7}" type="slidenum">
              <a:rPr lang="en-US"/>
              <a:pPr>
                <a:defRPr/>
              </a:pPr>
              <a:t>75</a:t>
            </a:fld>
            <a:endParaRPr lang="en-US" dirty="0"/>
          </a:p>
        </p:txBody>
      </p:sp>
      <p:pic>
        <p:nvPicPr>
          <p:cNvPr id="563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752600"/>
            <a:ext cx="678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ChangeArrowheads="1"/>
          </p:cNvSpPr>
          <p:nvPr/>
        </p:nvSpPr>
        <p:spPr bwMode="auto">
          <a:xfrm>
            <a:off x="1219200" y="1111250"/>
            <a:ext cx="2895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000">
                <a:latin typeface="Times New Roman" pitchFamily="18" charset="0"/>
                <a:ea typeface="Calibri" pitchFamily="34" charset="0"/>
                <a:cs typeface="Times New Roman" pitchFamily="18" charset="0"/>
              </a:rPr>
              <a:t>Pandemic (H1N1) 2009 Virus Viewed from an Epidemiological Triangle Model</a:t>
            </a:r>
            <a:endParaRPr lang="en-US" altLang="en-US" sz="200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648B3D-D756-46C6-B7A4-A4390DE214F1}" type="slidenum">
              <a:rPr lang="en-US"/>
              <a:pPr>
                <a:defRPr/>
              </a:pPr>
              <a:t>76</a:t>
            </a:fld>
            <a:endParaRPr lang="en-US" dirty="0"/>
          </a:p>
        </p:txBody>
      </p:sp>
      <p:sp>
        <p:nvSpPr>
          <p:cNvPr id="57348" name="Rectangle 1"/>
          <p:cNvSpPr>
            <a:spLocks noChangeArrowheads="1"/>
          </p:cNvSpPr>
          <p:nvPr/>
        </p:nvSpPr>
        <p:spPr bwMode="auto">
          <a:xfrm>
            <a:off x="1219200" y="1143000"/>
            <a:ext cx="262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NZ" altLang="en-US" sz="2800" b="1">
                <a:cs typeface="Times New Roman" pitchFamily="18" charset="0"/>
              </a:rPr>
              <a:t>Risk Assessment</a:t>
            </a:r>
            <a:endParaRPr lang="en-NZ" altLang="en-US" sz="2800">
              <a:latin typeface="Arial" pitchFamily="34" charset="0"/>
              <a:cs typeface="Times New Roman" pitchFamily="18" charset="0"/>
            </a:endParaRPr>
          </a:p>
        </p:txBody>
      </p:sp>
      <p:sp>
        <p:nvSpPr>
          <p:cNvPr id="48" name="Slide Number Placeholder 1"/>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CEBB0A3F-0B9E-451E-8A83-FC292E85A861}" type="slidenum">
              <a:rPr lang="en-US" sz="1200">
                <a:solidFill>
                  <a:schemeClr val="tx1">
                    <a:tint val="75000"/>
                  </a:schemeClr>
                </a:solidFill>
                <a:latin typeface="+mn-lt"/>
                <a:cs typeface="+mn-cs"/>
              </a:rPr>
              <a:pPr algn="r" fontAlgn="auto">
                <a:spcBef>
                  <a:spcPts val="0"/>
                </a:spcBef>
                <a:spcAft>
                  <a:spcPts val="0"/>
                </a:spcAft>
                <a:defRPr/>
              </a:pPr>
              <a:t>76</a:t>
            </a:fld>
            <a:endParaRPr lang="en-US" sz="1200" dirty="0">
              <a:solidFill>
                <a:schemeClr val="tx1">
                  <a:tint val="75000"/>
                </a:schemeClr>
              </a:solidFill>
              <a:latin typeface="+mn-lt"/>
              <a:cs typeface="+mn-cs"/>
            </a:endParaRPr>
          </a:p>
        </p:txBody>
      </p:sp>
      <p:sp>
        <p:nvSpPr>
          <p:cNvPr id="57350" name="Text Box 3"/>
          <p:cNvSpPr txBox="1">
            <a:spLocks noChangeArrowheads="1"/>
          </p:cNvSpPr>
          <p:nvPr/>
        </p:nvSpPr>
        <p:spPr bwMode="auto">
          <a:xfrm>
            <a:off x="1447800" y="25146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HAZARD</a:t>
            </a:r>
            <a:endParaRPr lang="en-AU" altLang="en-US" sz="2800">
              <a:solidFill>
                <a:srgbClr val="920205"/>
              </a:solidFill>
            </a:endParaRPr>
          </a:p>
        </p:txBody>
      </p:sp>
      <p:sp>
        <p:nvSpPr>
          <p:cNvPr id="57351" name="Text Box 4"/>
          <p:cNvSpPr txBox="1">
            <a:spLocks noChangeArrowheads="1"/>
          </p:cNvSpPr>
          <p:nvPr/>
        </p:nvSpPr>
        <p:spPr bwMode="auto">
          <a:xfrm>
            <a:off x="6096000" y="2438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CONSEQUENCE</a:t>
            </a:r>
            <a:endParaRPr lang="en-AU" altLang="en-US" sz="2800">
              <a:solidFill>
                <a:srgbClr val="920205"/>
              </a:solidFill>
            </a:endParaRPr>
          </a:p>
        </p:txBody>
      </p:sp>
      <p:sp>
        <p:nvSpPr>
          <p:cNvPr id="57352" name="Text Box 5"/>
          <p:cNvSpPr txBox="1">
            <a:spLocks noChangeArrowheads="1"/>
          </p:cNvSpPr>
          <p:nvPr/>
        </p:nvSpPr>
        <p:spPr bwMode="auto">
          <a:xfrm>
            <a:off x="3505200" y="2514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2400">
              <a:solidFill>
                <a:srgbClr val="920205"/>
              </a:solidFill>
              <a:latin typeface="Times New Roman" pitchFamily="18" charset="0"/>
            </a:endParaRPr>
          </a:p>
        </p:txBody>
      </p:sp>
      <p:sp>
        <p:nvSpPr>
          <p:cNvPr id="57353" name="Text Box 6"/>
          <p:cNvSpPr txBox="1">
            <a:spLocks noChangeArrowheads="1"/>
          </p:cNvSpPr>
          <p:nvPr/>
        </p:nvSpPr>
        <p:spPr bwMode="auto">
          <a:xfrm>
            <a:off x="3886200" y="2514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EVENT</a:t>
            </a:r>
            <a:endParaRPr lang="en-AU" altLang="en-US" sz="2800">
              <a:solidFill>
                <a:srgbClr val="920205"/>
              </a:solidFill>
            </a:endParaRPr>
          </a:p>
        </p:txBody>
      </p:sp>
      <p:sp>
        <p:nvSpPr>
          <p:cNvPr id="57354" name="Text Box 7"/>
          <p:cNvSpPr txBox="1">
            <a:spLocks noChangeArrowheads="1"/>
          </p:cNvSpPr>
          <p:nvPr/>
        </p:nvSpPr>
        <p:spPr bwMode="auto">
          <a:xfrm>
            <a:off x="1600200" y="3810000"/>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i="1">
                <a:solidFill>
                  <a:srgbClr val="920205"/>
                </a:solidFill>
              </a:rPr>
              <a:t>E. Coli </a:t>
            </a:r>
            <a:r>
              <a:rPr lang="en-NZ" altLang="en-US" sz="2400">
                <a:solidFill>
                  <a:srgbClr val="920205"/>
                </a:solidFill>
              </a:rPr>
              <a:t>0157</a:t>
            </a:r>
            <a:endParaRPr lang="en-AU" altLang="en-US" sz="2400" i="1">
              <a:solidFill>
                <a:srgbClr val="920205"/>
              </a:solidFill>
            </a:endParaRPr>
          </a:p>
        </p:txBody>
      </p:sp>
      <p:sp>
        <p:nvSpPr>
          <p:cNvPr id="57355" name="Text Box 8"/>
          <p:cNvSpPr txBox="1">
            <a:spLocks noChangeArrowheads="1"/>
          </p:cNvSpPr>
          <p:nvPr/>
        </p:nvSpPr>
        <p:spPr bwMode="auto">
          <a:xfrm>
            <a:off x="3733800" y="3733800"/>
            <a:ext cx="1752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Chlorinator</a:t>
            </a:r>
          </a:p>
          <a:p>
            <a:pPr algn="ctr" eaLnBrk="1" hangingPunct="1">
              <a:spcBef>
                <a:spcPct val="50000"/>
              </a:spcBef>
              <a:buFontTx/>
              <a:buNone/>
            </a:pPr>
            <a:r>
              <a:rPr lang="en-NZ" altLang="en-US" sz="2400">
                <a:solidFill>
                  <a:srgbClr val="920205"/>
                </a:solidFill>
              </a:rPr>
              <a:t>fails</a:t>
            </a:r>
            <a:endParaRPr lang="en-AU" altLang="en-US" sz="2400">
              <a:solidFill>
                <a:srgbClr val="920205"/>
              </a:solidFill>
            </a:endParaRPr>
          </a:p>
        </p:txBody>
      </p:sp>
      <p:sp>
        <p:nvSpPr>
          <p:cNvPr id="57356" name="Text Box 9"/>
          <p:cNvSpPr txBox="1">
            <a:spLocks noChangeArrowheads="1"/>
          </p:cNvSpPr>
          <p:nvPr/>
        </p:nvSpPr>
        <p:spPr bwMode="auto">
          <a:xfrm>
            <a:off x="6172200" y="37338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People  are</a:t>
            </a:r>
          </a:p>
          <a:p>
            <a:pPr algn="ctr" eaLnBrk="1" hangingPunct="1">
              <a:lnSpc>
                <a:spcPct val="70000"/>
              </a:lnSpc>
              <a:spcBef>
                <a:spcPct val="50000"/>
              </a:spcBef>
              <a:buFontTx/>
              <a:buNone/>
            </a:pPr>
            <a:r>
              <a:rPr lang="en-AU" altLang="en-US" sz="2400">
                <a:solidFill>
                  <a:srgbClr val="920205"/>
                </a:solidFill>
              </a:rPr>
              <a:t>Sick </a:t>
            </a:r>
          </a:p>
          <a:p>
            <a:pPr algn="ctr" eaLnBrk="1" hangingPunct="1">
              <a:lnSpc>
                <a:spcPct val="70000"/>
              </a:lnSpc>
              <a:spcBef>
                <a:spcPct val="50000"/>
              </a:spcBef>
              <a:buFontTx/>
              <a:buNone/>
            </a:pPr>
            <a:r>
              <a:rPr lang="en-AU" altLang="en-US" sz="2400">
                <a:solidFill>
                  <a:srgbClr val="920205"/>
                </a:solidFill>
              </a:rPr>
              <a:t>(some die)</a:t>
            </a:r>
          </a:p>
        </p:txBody>
      </p:sp>
      <p:sp>
        <p:nvSpPr>
          <p:cNvPr id="57357" name="Line 10"/>
          <p:cNvSpPr>
            <a:spLocks noChangeShapeType="1"/>
          </p:cNvSpPr>
          <p:nvPr/>
        </p:nvSpPr>
        <p:spPr bwMode="auto">
          <a:xfrm>
            <a:off x="3124200" y="274320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8" name="Line 11"/>
          <p:cNvSpPr>
            <a:spLocks noChangeShapeType="1"/>
          </p:cNvSpPr>
          <p:nvPr/>
        </p:nvSpPr>
        <p:spPr bwMode="auto">
          <a:xfrm>
            <a:off x="5334000" y="274320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9" name="Rectangle 13"/>
          <p:cNvSpPr>
            <a:spLocks noChangeArrowheads="1"/>
          </p:cNvSpPr>
          <p:nvPr/>
        </p:nvSpPr>
        <p:spPr bwMode="auto">
          <a:xfrm>
            <a:off x="1905000" y="1676400"/>
            <a:ext cx="292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C00000"/>
                </a:solidFill>
              </a:rPr>
              <a:t>Potential for risk</a:t>
            </a:r>
          </a:p>
        </p:txBody>
      </p:sp>
      <p:sp>
        <p:nvSpPr>
          <p:cNvPr id="57360" name="Line 10"/>
          <p:cNvSpPr>
            <a:spLocks noChangeShapeType="1"/>
          </p:cNvSpPr>
          <p:nvPr/>
        </p:nvSpPr>
        <p:spPr bwMode="auto">
          <a:xfrm>
            <a:off x="3086100" y="440055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1" name="Line 11"/>
          <p:cNvSpPr>
            <a:spLocks noChangeShapeType="1"/>
          </p:cNvSpPr>
          <p:nvPr/>
        </p:nvSpPr>
        <p:spPr bwMode="auto">
          <a:xfrm>
            <a:off x="5295900" y="440055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2F37C54-16A1-47B9-A360-151C5DCAC789}" type="slidenum">
              <a:rPr lang="en-US"/>
              <a:pPr>
                <a:defRPr/>
              </a:pPr>
              <a:t>77</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58372" name="Rectangle 3"/>
          <p:cNvSpPr txBox="1">
            <a:spLocks noChangeArrowheads="1"/>
          </p:cNvSpPr>
          <p:nvPr/>
        </p:nvSpPr>
        <p:spPr bwMode="auto">
          <a:xfrm>
            <a:off x="1349375" y="1600200"/>
            <a:ext cx="77946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pPr>
            <a:r>
              <a:rPr lang="en-NZ" altLang="en-US" sz="2400">
                <a:solidFill>
                  <a:srgbClr val="920205"/>
                </a:solidFill>
              </a:rPr>
              <a:t>For each event:</a:t>
            </a:r>
          </a:p>
          <a:p>
            <a:pPr eaLnBrk="1" hangingPunct="1">
              <a:buFontTx/>
              <a:buNone/>
            </a:pPr>
            <a:endParaRPr lang="en-NZ" altLang="en-US" sz="2400">
              <a:solidFill>
                <a:srgbClr val="920205"/>
              </a:solidFill>
            </a:endParaRPr>
          </a:p>
          <a:p>
            <a:pPr eaLnBrk="1" hangingPunct="1"/>
            <a:r>
              <a:rPr lang="en-NZ" altLang="en-US" sz="2400">
                <a:solidFill>
                  <a:srgbClr val="920205"/>
                </a:solidFill>
              </a:rPr>
              <a:t>How severe would the public health consequences be?            [Severity]</a:t>
            </a:r>
          </a:p>
          <a:p>
            <a:pPr eaLnBrk="1" hangingPunct="1">
              <a:buFontTx/>
              <a:buNone/>
            </a:pPr>
            <a:endParaRPr lang="en-NZ" altLang="en-US" sz="2400">
              <a:solidFill>
                <a:srgbClr val="920205"/>
              </a:solidFill>
            </a:endParaRPr>
          </a:p>
          <a:p>
            <a:pPr eaLnBrk="1" hangingPunct="1"/>
            <a:r>
              <a:rPr lang="en-NZ" altLang="en-US" sz="2400">
                <a:solidFill>
                  <a:srgbClr val="920205"/>
                </a:solidFill>
              </a:rPr>
              <a:t>How likely is the event to happen ?  [Frequency]</a:t>
            </a:r>
          </a:p>
          <a:p>
            <a:pPr eaLnBrk="1" hangingPunct="1"/>
            <a:endParaRPr lang="en-NZ" altLang="en-US" sz="2400">
              <a:solidFill>
                <a:srgbClr val="920205"/>
              </a:solidFill>
            </a:endParaRPr>
          </a:p>
          <a:p>
            <a:pPr algn="ctr" eaLnBrk="1" hangingPunct="1">
              <a:buFontTx/>
              <a:buNone/>
            </a:pPr>
            <a:r>
              <a:rPr lang="en-NZ" altLang="en-US" sz="2400">
                <a:solidFill>
                  <a:srgbClr val="920205"/>
                </a:solidFill>
              </a:rPr>
              <a:t>Importance  =  Severity  X  Frequency</a:t>
            </a:r>
          </a:p>
          <a:p>
            <a:pPr eaLnBrk="1" hangingPunct="1"/>
            <a:endParaRPr lang="en-NZ" altLang="en-US" sz="2000">
              <a:solidFill>
                <a:srgbClr val="920205"/>
              </a:solidFill>
            </a:endParaRPr>
          </a:p>
          <a:p>
            <a:pPr eaLnBrk="1" hangingPunct="1"/>
            <a:endParaRPr lang="en-AU" altLang="en-US" sz="2000">
              <a:solidFill>
                <a:srgbClr val="920205"/>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0DDD2CE-7FE7-4C0B-AA71-7D7C7B16C478}" type="slidenum">
              <a:rPr lang="en-US"/>
              <a:pPr>
                <a:defRPr/>
              </a:pPr>
              <a:t>78</a:t>
            </a:fld>
            <a:endParaRPr lang="en-US" dirty="0"/>
          </a:p>
        </p:txBody>
      </p:sp>
      <p:graphicFrame>
        <p:nvGraphicFramePr>
          <p:cNvPr id="59396" name="Object 2"/>
          <p:cNvGraphicFramePr>
            <a:graphicFrameLocks noChangeAspect="1"/>
          </p:cNvGraphicFramePr>
          <p:nvPr/>
        </p:nvGraphicFramePr>
        <p:xfrm>
          <a:off x="1676400" y="2209800"/>
          <a:ext cx="6704013" cy="3349625"/>
        </p:xfrm>
        <a:graphic>
          <a:graphicData uri="http://schemas.openxmlformats.org/presentationml/2006/ole">
            <mc:AlternateContent xmlns:mc="http://schemas.openxmlformats.org/markup-compatibility/2006">
              <mc:Choice xmlns:v="urn:schemas-microsoft-com:vml" Requires="v">
                <p:oleObj spid="_x0000_s59408" name="Document" r:id="rId4" imgW="6266688" imgH="2339340" progId="Word.Document.8">
                  <p:embed/>
                </p:oleObj>
              </mc:Choice>
              <mc:Fallback>
                <p:oleObj name="Document" r:id="rId4" imgW="6266688" imgH="233934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09800"/>
                        <a:ext cx="67040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txBox="1">
            <a:spLocks noChangeArrowheads="1"/>
          </p:cNvSpPr>
          <p:nvPr/>
        </p:nvSpPr>
        <p:spPr>
          <a:xfrm>
            <a:off x="1981200" y="1219200"/>
            <a:ext cx="5484813" cy="914400"/>
          </a:xfrm>
          <a:prstGeom prst="rect">
            <a:avLst/>
          </a:prstGeom>
        </p:spPr>
        <p:txBody>
          <a:bodyPr/>
          <a:lstStyle/>
          <a:p>
            <a:pPr algn="ctr" fontAlgn="auto">
              <a:spcBef>
                <a:spcPts val="0"/>
              </a:spcBef>
              <a:spcAft>
                <a:spcPts val="0"/>
              </a:spcAft>
              <a:defRPr/>
            </a:pPr>
            <a:r>
              <a:rPr lang="en-NZ" sz="2800" dirty="0">
                <a:solidFill>
                  <a:srgbClr val="920205"/>
                </a:solidFill>
                <a:latin typeface="+mj-lt"/>
                <a:ea typeface="+mj-ea"/>
                <a:cs typeface="+mj-cs"/>
              </a:rPr>
              <a:t>Risk scoring matrix</a:t>
            </a:r>
            <a:endParaRPr lang="en-AU" sz="2800" dirty="0">
              <a:solidFill>
                <a:srgbClr val="920205"/>
              </a:solidFill>
              <a:latin typeface="+mj-lt"/>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E2EEE22-27EC-46D1-87A6-F9B0F93FAC8B}" type="slidenum">
              <a:rPr lang="en-US"/>
              <a:pPr>
                <a:defRPr/>
              </a:pPr>
              <a:t>79</a:t>
            </a:fld>
            <a:endParaRPr lang="en-US" dirty="0"/>
          </a:p>
        </p:txBody>
      </p:sp>
      <p:pic>
        <p:nvPicPr>
          <p:cNvPr id="3" name="earthquake.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8944EFF-A707-4704-A0FE-51EBF7E8541B}" type="slidenum">
              <a:rPr lang="en-US"/>
              <a:pPr>
                <a:defRPr/>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56525470"/>
              </p:ext>
            </p:extLst>
          </p:nvPr>
        </p:nvGraphicFramePr>
        <p:xfrm>
          <a:off x="1371600" y="1143000"/>
          <a:ext cx="5411788" cy="1111250"/>
        </p:xfrm>
        <a:graphic>
          <a:graphicData uri="http://schemas.openxmlformats.org/drawingml/2006/table">
            <a:tbl>
              <a:tblPr/>
              <a:tblGrid>
                <a:gridCol w="811578"/>
                <a:gridCol w="4600210"/>
              </a:tblGrid>
              <a:tr h="432823">
                <a:tc>
                  <a:txBody>
                    <a:bodyPr/>
                    <a:lstStyle/>
                    <a:p>
                      <a:pPr marL="0" marR="0" algn="ctr">
                        <a:lnSpc>
                          <a:spcPct val="115000"/>
                        </a:lnSpc>
                        <a:spcBef>
                          <a:spcPts val="0"/>
                        </a:spcBef>
                      </a:pPr>
                      <a:r>
                        <a:rPr lang="en-US" sz="1600" dirty="0">
                          <a:latin typeface="Times New Roman"/>
                          <a:ea typeface="Calibri"/>
                          <a:cs typeface="Arial"/>
                        </a:rPr>
                        <a:t>part</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3600" spc="-25" dirty="0">
                          <a:latin typeface="Times New Roman"/>
                          <a:ea typeface="Times New Roman"/>
                          <a:cs typeface="Arial"/>
                        </a:rPr>
                        <a:t>Environmental Health</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427">
                <a:tc>
                  <a:txBody>
                    <a:bodyPr/>
                    <a:lstStyle/>
                    <a:p>
                      <a:pPr marL="0" marR="0" algn="ctr">
                        <a:lnSpc>
                          <a:spcPct val="115000"/>
                        </a:lnSpc>
                        <a:spcBef>
                          <a:spcPts val="0"/>
                        </a:spcBef>
                      </a:pPr>
                      <a:r>
                        <a:rPr lang="en-US" sz="2800" b="1" dirty="0">
                          <a:latin typeface="Broadway BT"/>
                          <a:ea typeface="Calibri"/>
                          <a:cs typeface="Broadway BT"/>
                        </a:rPr>
                        <a:t>1</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2049" name="Rectangle 1"/>
          <p:cNvSpPr>
            <a:spLocks noChangeArrowheads="1"/>
          </p:cNvSpPr>
          <p:nvPr/>
        </p:nvSpPr>
        <p:spPr bwMode="auto">
          <a:xfrm>
            <a:off x="1371600" y="2166254"/>
            <a:ext cx="7239000" cy="4278094"/>
          </a:xfrm>
          <a:prstGeom prst="rect">
            <a:avLst/>
          </a:prstGeom>
          <a:noFill/>
          <a:ln w="9525">
            <a:noFill/>
            <a:miter lim="800000"/>
            <a:headEnd/>
            <a:tailEnd/>
          </a:ln>
          <a:effectLst/>
        </p:spPr>
        <p:txBody>
          <a:bodyPr anchor="ctr">
            <a:spAutoFit/>
          </a:bodyPr>
          <a:lstStyle/>
          <a:p>
            <a:pPr algn="justLow">
              <a:defRPr/>
            </a:pPr>
            <a:r>
              <a:rPr lang="en-US" dirty="0">
                <a:solidFill>
                  <a:srgbClr val="FF0000"/>
                </a:solidFill>
                <a:latin typeface="Calibri" pitchFamily="34" charset="0"/>
                <a:ea typeface="Times New Roman" pitchFamily="18" charset="0"/>
              </a:rPr>
              <a:t>1.1. </a:t>
            </a:r>
            <a:r>
              <a:rPr lang="en-US" b="1" dirty="0">
                <a:solidFill>
                  <a:srgbClr val="FF0000"/>
                </a:solidFill>
                <a:latin typeface="Times" pitchFamily="18" charset="0"/>
                <a:ea typeface="Times New Roman" pitchFamily="18" charset="0"/>
              </a:rPr>
              <a:t>Environment: </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1.2. Pollution:</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1.3. Environmental health</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1.4. Concepts of Environment and </a:t>
            </a:r>
            <a:r>
              <a:rPr lang="en-US" b="1" dirty="0" smtClean="0">
                <a:solidFill>
                  <a:srgbClr val="FF0000"/>
                </a:solidFill>
                <a:latin typeface="Times" pitchFamily="18" charset="0"/>
                <a:ea typeface="Times New Roman" pitchFamily="18" charset="0"/>
              </a:rPr>
              <a:t>health</a:t>
            </a:r>
          </a:p>
          <a:p>
            <a:pPr algn="justLow" eaLnBrk="0" hangingPunct="0">
              <a:defRPr/>
            </a:pPr>
            <a:endParaRPr lang="en-US" b="1" dirty="0" smtClean="0">
              <a:latin typeface="Times" pitchFamily="18" charset="0"/>
              <a:ea typeface="Times New Roman" pitchFamily="18" charset="0"/>
            </a:endParaRPr>
          </a:p>
          <a:p>
            <a:pPr algn="justLow" eaLnBrk="0" hangingPunct="0">
              <a:defRPr/>
            </a:pPr>
            <a:r>
              <a:rPr lang="en-US" sz="2000" b="1" dirty="0">
                <a:solidFill>
                  <a:srgbClr val="FF0000"/>
                </a:solidFill>
                <a:latin typeface="Times" pitchFamily="18" charset="0"/>
              </a:rPr>
              <a:t>EXAMPLE</a:t>
            </a:r>
          </a:p>
          <a:p>
            <a:pPr lvl="2" algn="justLow" eaLnBrk="0" hangingPunct="0">
              <a:defRPr/>
            </a:pPr>
            <a:r>
              <a:rPr lang="en-US" sz="1600" dirty="0">
                <a:latin typeface="Calibri" pitchFamily="34" charset="0"/>
                <a:ea typeface="Times New Roman" pitchFamily="18" charset="0"/>
              </a:rPr>
              <a:t>EXAMPLE I:  Air quality </a:t>
            </a:r>
            <a:endParaRPr lang="en-US" sz="900" dirty="0"/>
          </a:p>
          <a:p>
            <a:pPr lvl="2" algn="justLow" eaLnBrk="0" hangingPunct="0">
              <a:defRPr/>
            </a:pPr>
            <a:r>
              <a:rPr lang="en-US" sz="1600" dirty="0">
                <a:latin typeface="Calibri" pitchFamily="34" charset="0"/>
                <a:ea typeface="Times New Roman" pitchFamily="18" charset="0"/>
              </a:rPr>
              <a:t>EXAMPLE II: WATER Pollution</a:t>
            </a:r>
            <a:endParaRPr lang="en-US" sz="900" dirty="0"/>
          </a:p>
          <a:p>
            <a:pPr lvl="2" algn="justLow" eaLnBrk="0" hangingPunct="0">
              <a:defRPr/>
            </a:pPr>
            <a:r>
              <a:rPr lang="en-US" sz="1600" dirty="0">
                <a:latin typeface="Calibri" pitchFamily="34" charset="0"/>
                <a:ea typeface="Times New Roman" pitchFamily="18" charset="0"/>
              </a:rPr>
              <a:t>EXAMPLE III: Water Disinfection</a:t>
            </a:r>
            <a:endParaRPr lang="en-US" sz="900" dirty="0"/>
          </a:p>
          <a:p>
            <a:pPr algn="justLow" eaLnBrk="0" hangingPunct="0">
              <a:defRPr/>
            </a:pPr>
            <a:r>
              <a:rPr lang="en-US" dirty="0">
                <a:latin typeface="Calibri" pitchFamily="34" charset="0"/>
                <a:ea typeface="Times New Roman" pitchFamily="18" charset="0"/>
              </a:rPr>
              <a:t>1.5. </a:t>
            </a:r>
            <a:r>
              <a:rPr lang="en-US" b="1" dirty="0">
                <a:latin typeface="Times" pitchFamily="18" charset="0"/>
                <a:ea typeface="Times New Roman" pitchFamily="18" charset="0"/>
              </a:rPr>
              <a:t>Epidemiologic Triangle</a:t>
            </a:r>
          </a:p>
          <a:p>
            <a:pPr lvl="1" algn="justLow" eaLnBrk="0" hangingPunct="0">
              <a:defRPr/>
            </a:pPr>
            <a:r>
              <a:rPr lang="en-US" dirty="0">
                <a:latin typeface="Calibri" pitchFamily="34" charset="0"/>
                <a:ea typeface="Times New Roman" pitchFamily="18" charset="0"/>
              </a:rPr>
              <a:t>Exercises: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Pandemic (H1N1) 2009</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Giardia </a:t>
            </a:r>
            <a:r>
              <a:rPr lang="en-US" dirty="0" err="1">
                <a:latin typeface="Calibri" pitchFamily="34" charset="0"/>
                <a:ea typeface="Times New Roman" pitchFamily="18" charset="0"/>
              </a:rPr>
              <a:t>lamblia</a:t>
            </a:r>
            <a:r>
              <a:rPr lang="en-US" dirty="0">
                <a:latin typeface="Calibri" pitchFamily="34" charset="0"/>
                <a:ea typeface="Times New Roman" pitchFamily="18" charset="0"/>
              </a:rPr>
              <a:t>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Escherichia coli</a:t>
            </a:r>
            <a:endParaRPr lang="en-US" sz="1000" dirty="0"/>
          </a:p>
          <a:p>
            <a:pPr algn="justLow" eaLnBrk="0" hangingPunct="0">
              <a:defRPr/>
            </a:pPr>
            <a:r>
              <a:rPr lang="en-US" dirty="0">
                <a:latin typeface="Calibri" pitchFamily="34" charset="0"/>
                <a:ea typeface="Times New Roman" pitchFamily="18" charset="0"/>
              </a:rPr>
              <a:t>1.6. </a:t>
            </a:r>
            <a:r>
              <a:rPr lang="en-US" b="1" dirty="0">
                <a:latin typeface="Times" pitchFamily="18" charset="0"/>
                <a:ea typeface="Times New Roman" pitchFamily="18" charset="0"/>
              </a:rPr>
              <a:t>Risk Assessment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B33C2C-4F13-4D5B-B71F-CFF4DC997F87}" type="slidenum">
              <a:rPr lang="en-US" smtClean="0"/>
              <a:pPr>
                <a:defRPr/>
              </a:pPr>
              <a:t>80</a:t>
            </a:fld>
            <a:endParaRPr lang="en-US" dirty="0"/>
          </a:p>
        </p:txBody>
      </p:sp>
      <p:sp>
        <p:nvSpPr>
          <p:cNvPr id="2" name="Date Placeholder 1"/>
          <p:cNvSpPr>
            <a:spLocks noGrp="1"/>
          </p:cNvSpPr>
          <p:nvPr>
            <p:ph type="dt" sz="half" idx="4294967295"/>
          </p:nvPr>
        </p:nvSpPr>
        <p:spPr>
          <a:xfrm>
            <a:off x="0" y="6356350"/>
            <a:ext cx="2133600" cy="365125"/>
          </a:xfrm>
        </p:spPr>
        <p:txBody>
          <a:bodyPr/>
          <a:lstStyle/>
          <a:p>
            <a:pPr>
              <a:defRPr/>
            </a:pPr>
            <a:r>
              <a:rPr lang="ar-EG" dirty="0" smtClean="0"/>
              <a:t>  </a:t>
            </a:r>
            <a:endParaRPr lang="en-US" dirty="0"/>
          </a:p>
        </p:txBody>
      </p:sp>
      <p:sp>
        <p:nvSpPr>
          <p:cNvPr id="4" name="Rounded Rectangle 3"/>
          <p:cNvSpPr/>
          <p:nvPr/>
        </p:nvSpPr>
        <p:spPr>
          <a:xfrm>
            <a:off x="5867400" y="5257800"/>
            <a:ext cx="2590800" cy="457200"/>
          </a:xfrm>
          <a:prstGeom prst="roundRect">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331B678-A7A7-4FBB-80AB-F1C1D862CF69}" type="slidenum">
              <a:rPr lang="en-US"/>
              <a:pPr>
                <a:defRPr/>
              </a:pPr>
              <a:t>9</a:t>
            </a:fld>
            <a:endParaRPr lang="en-US" dirty="0"/>
          </a:p>
        </p:txBody>
      </p:sp>
      <p:sp>
        <p:nvSpPr>
          <p:cNvPr id="9220" name="Rectangle 1"/>
          <p:cNvSpPr>
            <a:spLocks noChangeArrowheads="1"/>
          </p:cNvSpPr>
          <p:nvPr/>
        </p:nvSpPr>
        <p:spPr bwMode="auto">
          <a:xfrm>
            <a:off x="1447800" y="28956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a:cs typeface="Times New Roman" pitchFamily="18" charset="0"/>
              </a:rPr>
              <a:t>In general, environment refers to the </a:t>
            </a:r>
            <a:r>
              <a:rPr lang="en-US" altLang="en-US" sz="2800" u="sng">
                <a:solidFill>
                  <a:srgbClr val="FF0000"/>
                </a:solidFill>
                <a:cs typeface="Times New Roman" pitchFamily="18" charset="0"/>
              </a:rPr>
              <a:t>surroundings</a:t>
            </a:r>
            <a:r>
              <a:rPr lang="en-US" altLang="en-US" sz="2800">
                <a:cs typeface="Times New Roman" pitchFamily="18" charset="0"/>
              </a:rPr>
              <a:t> of an object</a:t>
            </a:r>
            <a:endParaRPr lang="en-US" altLang="en-US" sz="2800">
              <a:latin typeface="Arial" pitchFamily="34" charset="0"/>
              <a:cs typeface="Times New Roman" pitchFamily="18" charset="0"/>
            </a:endParaRPr>
          </a:p>
        </p:txBody>
      </p:sp>
      <p:sp>
        <p:nvSpPr>
          <p:cNvPr id="9221" name="Rectangle 6"/>
          <p:cNvSpPr>
            <a:spLocks noChangeArrowheads="1"/>
          </p:cNvSpPr>
          <p:nvPr/>
        </p:nvSpPr>
        <p:spPr bwMode="auto">
          <a:xfrm>
            <a:off x="762000" y="1143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solidFill>
                  <a:srgbClr val="000000"/>
                </a:solidFill>
                <a:cs typeface="Times New Roman" pitchFamily="18" charset="0"/>
              </a:rPr>
              <a:t>1.1.  Environment: </a:t>
            </a:r>
            <a:endParaRPr lang="en-US" altLang="en-US" sz="2800">
              <a:solidFill>
                <a:srgbClr val="000000"/>
              </a:solidFill>
              <a:latin typeface="Arial" pitchFamily="34" charset="0"/>
              <a:cs typeface="Times New Roman" pitchFamily="18" charset="0"/>
            </a:endParaRPr>
          </a:p>
        </p:txBody>
      </p:sp>
      <p:pic>
        <p:nvPicPr>
          <p:cNvPr id="9222" name="Picture 3" descr="http://www.bakercommodities.com/images/environment.jpg"/>
          <p:cNvPicPr>
            <a:picLocks noChangeAspect="1" noChangeArrowheads="1"/>
          </p:cNvPicPr>
          <p:nvPr/>
        </p:nvPicPr>
        <p:blipFill>
          <a:blip r:embed="rId2">
            <a:extLst>
              <a:ext uri="{28A0092B-C50C-407E-A947-70E740481C1C}">
                <a14:useLocalDpi xmlns:a14="http://schemas.microsoft.com/office/drawing/2010/main" val="0"/>
              </a:ext>
            </a:extLst>
          </a:blip>
          <a:srcRect r="30055"/>
          <a:stretch>
            <a:fillRect/>
          </a:stretch>
        </p:blipFill>
        <p:spPr bwMode="auto">
          <a:xfrm>
            <a:off x="5257800" y="2057400"/>
            <a:ext cx="3657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2067</Words>
  <Application>Microsoft Office PowerPoint</Application>
  <PresentationFormat>On-screen Show (4:3)</PresentationFormat>
  <Paragraphs>425</Paragraphs>
  <Slides>80</Slides>
  <Notes>0</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80</vt:i4>
      </vt:variant>
    </vt:vector>
  </HeadingPairs>
  <TitlesOfParts>
    <vt:vector size="84" baseType="lpstr">
      <vt:lpstr>Office Theme</vt:lpstr>
      <vt:lpstr>1_Office Theme</vt:lpstr>
      <vt:lpstr>2_Office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Elmesseiry</cp:lastModifiedBy>
  <cp:revision>90</cp:revision>
  <dcterms:created xsi:type="dcterms:W3CDTF">2011-04-03T16:52:14Z</dcterms:created>
  <dcterms:modified xsi:type="dcterms:W3CDTF">2015-02-23T06:48:21Z</dcterms:modified>
</cp:coreProperties>
</file>