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24" r:id="rId22"/>
    <p:sldId id="325" r:id="rId23"/>
    <p:sldId id="344" r:id="rId24"/>
    <p:sldId id="345" r:id="rId25"/>
    <p:sldId id="346" r:id="rId26"/>
    <p:sldId id="347" r:id="rId27"/>
    <p:sldId id="348" r:id="rId28"/>
    <p:sldId id="349" r:id="rId29"/>
    <p:sldId id="352" r:id="rId30"/>
    <p:sldId id="411" r:id="rId31"/>
    <p:sldId id="353" r:id="rId32"/>
    <p:sldId id="355" r:id="rId33"/>
    <p:sldId id="357" r:id="rId34"/>
    <p:sldId id="360" r:id="rId35"/>
    <p:sldId id="361" r:id="rId36"/>
    <p:sldId id="362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7" r:id="rId60"/>
    <p:sldId id="408" r:id="rId61"/>
    <p:sldId id="409" r:id="rId62"/>
    <p:sldId id="410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19CE61-1756-4CFB-9EC5-3C221C576640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52CEBD-EF19-4B6A-8428-32245B3F5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0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E2417B-96A9-4703-8229-66F9B1A863AF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4A2ACB-DDB8-4D4C-BF70-52352AF10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51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6F3E-752E-4BC3-8C52-0EB6EC41D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08A8-90BD-4206-AD68-A160A3F8D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1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B943-EA6D-4262-83BD-526605888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2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239000" y="609600"/>
            <a:ext cx="1828800" cy="5334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400" b="1" dirty="0">
                <a:solidFill>
                  <a:srgbClr val="002060"/>
                </a:solidFill>
                <a:latin typeface="Andalus" pitchFamily="2" charset="-78"/>
                <a:cs typeface="+mj-cs"/>
              </a:rPr>
              <a:t>جامعة الملك سعود</a:t>
            </a:r>
            <a:endParaRPr lang="en-US" sz="1400" b="1" dirty="0">
              <a:solidFill>
                <a:srgbClr val="002060"/>
              </a:solidFill>
              <a:latin typeface="Andalus" pitchFamily="2" charset="-78"/>
              <a:cs typeface="+mj-cs"/>
            </a:endParaRPr>
          </a:p>
        </p:txBody>
      </p:sp>
      <p:pic>
        <p:nvPicPr>
          <p:cNvPr id="3" name="Picture 7" descr="G:\جامعة الملك سعود\POWER MAMDUH POINTS\ksuLogoxx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143000" y="228600"/>
            <a:ext cx="3733800" cy="838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Faculty of Medicine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Family and Community Medicine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6200000" flipH="1">
            <a:off x="-1981200" y="3124200"/>
            <a:ext cx="624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G:\جامعة الملك سعود\POWER MAMDUH POINTS\KSUjj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120650"/>
            <a:ext cx="1708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724400" y="228600"/>
            <a:ext cx="2590800" cy="7620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كلية الطب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قسم طب العائلة والمجتمع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19400" y="6324600"/>
            <a:ext cx="3581400" cy="457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" pitchFamily="18" charset="0"/>
                <a:cs typeface="Andalus" pitchFamily="2" charset="-78"/>
              </a:rPr>
              <a:t>Introduction to Environmental &amp; Occupation Health</a:t>
            </a:r>
          </a:p>
        </p:txBody>
      </p:sp>
      <p:pic>
        <p:nvPicPr>
          <p:cNvPr id="11" name="Picture 6" descr="King Saud Universit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3848" r="74492" b="6651"/>
          <a:stretch>
            <a:fillRect/>
          </a:stretch>
        </p:blipFill>
        <p:spPr bwMode="auto">
          <a:xfrm>
            <a:off x="76200" y="1295400"/>
            <a:ext cx="99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>
          <a:xfrm>
            <a:off x="8229600" y="6324600"/>
            <a:ext cx="609600" cy="457200"/>
          </a:xfrm>
          <a:prstGeom prst="ellipse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02B6-D534-47EE-84EE-FC9BD9CE2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2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C971-311B-4D4E-8154-81833DC9D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6-E7C9-4CDD-B700-B6E2D3E1C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45D9-9AB9-4ECA-BE28-7FF11F65F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A047-4213-4797-AA5B-CE7D85492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3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B9AE-7D6E-4A93-BEF3-55F08E2CE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8290-0C0B-453B-ACA2-557489A3F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3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8580-1F8A-430A-B38E-DE81C407C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E350D-1D46-4537-9ED4-657359BD9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car%20painting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1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File:Methylmercury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pronto.com/prodRedirExitInterst.do?exitPoint=disambiguated-search&amp;merchantProductId=1621479909&amp;pageLocation=gridProductImage0&amp;parentId=78af0db3-12feda5450d-196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manimata2.wm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Asbestos.wm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asbestoend.wm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cilicosis%20all.wm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bhopal.wmv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chermoblyl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mexico%20gulf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504C7-D494-442A-9652-85C709BCA05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endParaRPr lang="en-US" alt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295400" y="3276600"/>
            <a:ext cx="784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September 21, 1921</a:t>
            </a:r>
            <a:r>
              <a:rPr lang="en-US" alt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: Oppau explosion in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Germany</a:t>
            </a:r>
            <a:r>
              <a:rPr lang="en-US" alt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Occurred when a tower silo storing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4,500 tonnes </a:t>
            </a:r>
            <a:r>
              <a:rPr lang="en-US" alt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of a mixture of </a:t>
            </a:r>
            <a:r>
              <a:rPr lang="en-US" altLang="en-US" sz="2800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ammonium sulfate </a:t>
            </a:r>
            <a:r>
              <a:rPr lang="en-US" alt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altLang="en-US" sz="2800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ammonium nitrate fertilizer</a:t>
            </a:r>
            <a:r>
              <a:rPr lang="en-US" alt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exploded</a:t>
            </a:r>
            <a:r>
              <a:rPr lang="en-US" alt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at a BASF plant in Oppau, now part of Ludwigshafen, Germany,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killing 500–600 </a:t>
            </a:r>
            <a:r>
              <a:rPr lang="en-US" alt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people and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injuring about 2,000 more</a:t>
            </a:r>
            <a:r>
              <a:rPr lang="en-US" alt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47800" y="1143000"/>
          <a:ext cx="5411788" cy="1111250"/>
        </p:xfrm>
        <a:graphic>
          <a:graphicData uri="http://schemas.openxmlformats.org/drawingml/2006/table">
            <a:tbl>
              <a:tblPr/>
              <a:tblGrid>
                <a:gridCol w="811578"/>
                <a:gridCol w="4600210"/>
              </a:tblGrid>
              <a:tr h="432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Arial"/>
                        </a:rPr>
                        <a:t>part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3600" spc="-25">
                          <a:latin typeface="Times New Roman"/>
                          <a:ea typeface="Times New Roman"/>
                          <a:cs typeface="Arial"/>
                        </a:rPr>
                        <a:t>Occupational  Health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800" b="1" dirty="0" smtClean="0">
                          <a:latin typeface="Broadway BT"/>
                          <a:ea typeface="Calibri"/>
                          <a:cs typeface="Broadway BT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95400" y="2743200"/>
            <a:ext cx="7239000" cy="4794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dirty="0">
                <a:ln/>
                <a:solidFill>
                  <a:prstClr val="black"/>
                </a:solidFill>
                <a:latin typeface="Calibri"/>
                <a:ea typeface="Times New Roman" pitchFamily="18" charset="0"/>
              </a:rPr>
              <a:t>Examples of famous industrial accidents</a:t>
            </a: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2587D-09CD-4F9C-93FF-DD5D7D6AAD6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371600"/>
            <a:ext cx="2590800" cy="1723420"/>
            <a:chOff x="6667502" y="2451099"/>
            <a:chExt cx="2819400" cy="2819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Oval 3"/>
            <p:cNvSpPr/>
            <p:nvPr/>
          </p:nvSpPr>
          <p:spPr>
            <a:xfrm>
              <a:off x="6667502" y="2451099"/>
              <a:ext cx="2819400" cy="28194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7048502" y="3034423"/>
              <a:ext cx="2133600" cy="1550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Occupational health Divisions</a:t>
              </a:r>
            </a:p>
          </p:txBody>
        </p:sp>
      </p:grp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810000" y="1295400"/>
            <a:ext cx="510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health can be divided into many divisions and the integration of those divisions is very important.  These divisions are:</a:t>
            </a:r>
            <a:endParaRPr lang="en-US" altLang="en-US" sz="24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2743200" y="3048000"/>
            <a:ext cx="5943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diseases.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safety.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toxicology.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environment.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Analysis of biological samples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Ergonomics.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Air pollution.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Legislation.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E6804-0A7F-457B-B2C3-5DD35AC4FCC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295400" y="12954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 factors affect Workers:</a:t>
            </a:r>
            <a:endParaRPr lang="en-US" altLang="en-US" sz="2800" u="sng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6" name="Picture 4" descr="http://www.familytrees.us/family-tree-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276600"/>
            <a:ext cx="18145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295400" y="2057400"/>
            <a:ext cx="6248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 factors affect Workers are including the </a:t>
            </a:r>
            <a:r>
              <a:rPr lang="en-US" altLang="en-US" sz="24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worker health, age, genetics, and physical fitness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Low" eaLnBrk="1" hangingPunct="1"/>
            <a:endParaRPr lang="en-US" altLang="en-US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Workers with </a:t>
            </a:r>
            <a:r>
              <a:rPr lang="en-US" altLang="en-US" sz="24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family history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certain diseases are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 encourages expose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chemicals and radiation hazards. Even at low exposure level. </a:t>
            </a:r>
          </a:p>
          <a:p>
            <a:pPr algn="justLow" eaLnBrk="1" hangingPunct="1"/>
            <a:endParaRPr lang="en-US" altLang="en-US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Also a </a:t>
            </a:r>
            <a:r>
              <a:rPr lang="en-US" altLang="en-US" sz="24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young worker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highly physical fitness shows much resistant to occupational diseases than aged one.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E8CF-ECE3-41B9-AF74-883D6BAD4B2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295400" y="1143000"/>
            <a:ext cx="5289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External factors affect Workers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71600" y="1905000"/>
            <a:ext cx="7162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>
              <a:buFont typeface="Wingdings" pitchFamily="2" charset="2"/>
              <a:buChar char="Ø"/>
              <a:defRPr/>
            </a:pP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Physical factors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such as the exposure to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 stress noise vibration electromagnetic fields, and radiation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/>
          </a:p>
          <a:p>
            <a:pPr algn="justLow" eaLnBrk="0" hangingPunct="0">
              <a:buFont typeface="Wingdings" pitchFamily="2" charset="2"/>
              <a:buChar char="Ø"/>
              <a:defRPr/>
            </a:pP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 factors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exposure to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dust, gases, and acid 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vapors. </a:t>
            </a:r>
            <a:endParaRPr lang="en-US" sz="2400" u="sng" dirty="0"/>
          </a:p>
          <a:p>
            <a:pPr algn="justLow" eaLnBrk="0" hangingPunct="0">
              <a:buFont typeface="Wingdings" pitchFamily="2" charset="2"/>
              <a:buChar char="Ø"/>
              <a:defRPr/>
            </a:pP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Biological factors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such as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deficiency, vitamin deficiency,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Anthrax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wool industries,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Cow Pox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cow farms,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Schistosomiasis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agricultural fields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u="sng" dirty="0"/>
          </a:p>
          <a:p>
            <a:pPr algn="justLow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social factors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for workers how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immigrates seeking jobs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rural area to urban areas which may cause social problems.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D420E-BF82-4C5E-A296-177EBA84F6D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676400" y="1219200"/>
            <a:ext cx="425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Occupational Hazards</a:t>
            </a:r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447800" y="1981200"/>
            <a:ext cx="708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Physical hazards</a:t>
            </a:r>
            <a:r>
              <a:rPr lang="en-US" altLang="en-US" sz="28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 include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noise, temperature extremes, illumination extremes, ionizing or non-ionizing radiation, and ergonomics. </a:t>
            </a:r>
            <a:endParaRPr lang="en-US" altLang="en-US" sz="2800" u="sng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5" name="Picture 4" descr="http://specialtyfabricsreview.com/repository/1/1570/large_0709_ps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71925"/>
            <a:ext cx="33147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9FC48-57CE-4BD9-9A7A-9D0605DE83E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143000" y="1143000"/>
            <a:ext cx="6934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 hazards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related to Dangerous Goods or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Hazardous Substances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frequently investigated by Occupational Hygienists. </a:t>
            </a:r>
          </a:p>
          <a:p>
            <a:pPr algn="justLow"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Other related areas including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Indoor air quality (IAQ)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safety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may also receive the attention of the Occupational Hygienist. 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3" descr="http://www.oshaobserver.com/wp-content/uploads/2009/10/hazcom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209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2C9E-51BE-4643-833E-B8B2E9C065A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143000" y="1600200"/>
            <a:ext cx="5562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Biological hazards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 stem from the potential for </a:t>
            </a: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legionella exposure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work or the investigation of biological injury or effects at work, such as dermatitis may be investigated.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3" descr="http://www.detailing-specialists.co.uk/dynamicdata/assetmanager/images/legionella-g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3505200"/>
            <a:ext cx="2166937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www.shlabor.com/en/img/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4800600"/>
            <a:ext cx="48006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  <a:latin typeface="+mn-lt"/>
                <a:cs typeface="+mn-cs"/>
              </a:rPr>
              <a:t>Legionella</a:t>
            </a:r>
            <a:r>
              <a:rPr lang="en-US" dirty="0">
                <a:latin typeface="+mn-lt"/>
                <a:cs typeface="+mn-cs"/>
              </a:rPr>
              <a:t> is a pathogenic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Gram negative bacterium</a:t>
            </a:r>
            <a:r>
              <a:rPr lang="en-US" dirty="0">
                <a:latin typeface="+mn-lt"/>
                <a:cs typeface="+mn-cs"/>
              </a:rPr>
              <a:t>, including species that cause legionellosis or Legionnaires'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DCF60-8F13-4630-8FCE-FF860E9C72C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71600" y="11430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Calibri" pitchFamily="34" charset="0"/>
              </a:rPr>
              <a:t>Appropriate controls </a:t>
            </a:r>
            <a:r>
              <a:rPr lang="en-US" altLang="en-US" sz="3200">
                <a:latin typeface="Calibri" pitchFamily="34" charset="0"/>
              </a:rPr>
              <a:t>are selected from the hierarchy of control: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2057400"/>
            <a:ext cx="4572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 Elimination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, MUSCUT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Substitution;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 Engineering,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D5391-843F-48CE-A436-92861A8E841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2057400"/>
          <a:ext cx="7239000" cy="389096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88771"/>
                <a:gridCol w="2275114"/>
                <a:gridCol w="2275114"/>
              </a:tblGrid>
              <a:tr h="51323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Substitution of a More Hazardous Chemical by a Less Hazardous Chemical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Task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Hazardous Chemical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Substitute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</a:tr>
              <a:tr h="775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Extraction solvents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Ethyl ether; Methyl-t-butyl ether (MTBE)1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Hexanes1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</a:tr>
              <a:tr h="657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Oxidation of organic compounds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Chromate ion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Hypochlorite ion1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</a:tr>
              <a:tr h="657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Qualitative test for heavy metals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Sulfide ion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Hydroxide ion1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</a:tr>
              <a:tr h="775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Freezing point lowering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Benzene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/>
                        <a:t>Cyclohexane</a:t>
                      </a:r>
                      <a:r>
                        <a:rPr lang="en-US" sz="1800" kern="1200" dirty="0"/>
                        <a:t>; Sodium chloride solution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754" marR="51754" marT="7665" marB="0" anchor="ctr"/>
                </a:tc>
              </a:tr>
            </a:tbl>
          </a:graphicData>
        </a:graphic>
      </p:graphicFrame>
      <p:sp>
        <p:nvSpPr>
          <p:cNvPr id="19487" name="Rectangle 3"/>
          <p:cNvSpPr>
            <a:spLocks noChangeArrowheads="1"/>
          </p:cNvSpPr>
          <p:nvPr/>
        </p:nvSpPr>
        <p:spPr bwMode="auto">
          <a:xfrm>
            <a:off x="1524000" y="1295400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Substitution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FDDA2-F26D-48A3-8288-5F896345101B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219200"/>
            <a:ext cx="190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Engineering</a:t>
            </a:r>
          </a:p>
        </p:txBody>
      </p:sp>
      <p:pic>
        <p:nvPicPr>
          <p:cNvPr id="3" name="car paint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38313"/>
            <a:ext cx="576897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61709-F821-4DEA-B29E-74A17F405EF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71600" y="1143000"/>
            <a:ext cx="190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Engineering</a:t>
            </a:r>
          </a:p>
        </p:txBody>
      </p:sp>
      <p:pic>
        <p:nvPicPr>
          <p:cNvPr id="3" name="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9068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0D510-799F-4CD3-B46C-060BD38A897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099" name="Picture 2" descr="Methylmercur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1162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 descr="Methylmercury-cation-3D-vd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7524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File:Tomokos han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49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95400" y="121920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itchFamily="34" charset="0"/>
              </a:rPr>
              <a:t>1932-1968: The </a:t>
            </a:r>
            <a:r>
              <a:rPr lang="en-US" altLang="en-US" sz="3200" u="sng">
                <a:solidFill>
                  <a:srgbClr val="FF0000"/>
                </a:solidFill>
                <a:latin typeface="Calibri" pitchFamily="34" charset="0"/>
              </a:rPr>
              <a:t>Minamata</a:t>
            </a:r>
            <a:r>
              <a:rPr lang="en-US" altLang="en-US" sz="3200">
                <a:latin typeface="Calibri" pitchFamily="34" charset="0"/>
              </a:rPr>
              <a:t> </a:t>
            </a:r>
            <a:r>
              <a:rPr lang="en-US" altLang="en-US" sz="3200" u="sng">
                <a:solidFill>
                  <a:srgbClr val="FF0000"/>
                </a:solidFill>
                <a:latin typeface="Calibri" pitchFamily="34" charset="0"/>
              </a:rPr>
              <a:t>disaster</a:t>
            </a:r>
            <a:r>
              <a:rPr lang="en-US" altLang="en-US" sz="3200">
                <a:latin typeface="Calibri" pitchFamily="34" charset="0"/>
              </a:rPr>
              <a:t> was caused by the dumping of mercury compounds in </a:t>
            </a:r>
            <a:r>
              <a:rPr lang="en-US" altLang="en-US" sz="3200" u="sng">
                <a:solidFill>
                  <a:srgbClr val="FF0000"/>
                </a:solidFill>
                <a:latin typeface="Calibri" pitchFamily="34" charset="0"/>
              </a:rPr>
              <a:t>Minamata Bay, Japan.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867400" y="45720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0000"/>
                </a:solidFill>
                <a:latin typeface="Calibri" pitchFamily="34" charset="0"/>
              </a:rPr>
              <a:t>Methylmercury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, an </a:t>
            </a:r>
            <a:r>
              <a:rPr lang="en-US" altLang="en-US" u="sng">
                <a:solidFill>
                  <a:srgbClr val="FF0000"/>
                </a:solidFill>
                <a:latin typeface="Calibri" pitchFamily="34" charset="0"/>
              </a:rPr>
              <a:t>organic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u="sng">
                <a:solidFill>
                  <a:srgbClr val="FF0000"/>
                </a:solidFill>
                <a:latin typeface="Calibri" pitchFamily="34" charset="0"/>
              </a:rPr>
              <a:t>mercury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 compound released in factory </a:t>
            </a:r>
            <a:r>
              <a:rPr lang="en-US" altLang="en-US" u="sng">
                <a:solidFill>
                  <a:srgbClr val="FF0000"/>
                </a:solidFill>
                <a:latin typeface="Calibri" pitchFamily="34" charset="0"/>
              </a:rPr>
              <a:t>wastewater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 and the cause of Minamata disease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9200" y="40386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itchFamily="34" charset="0"/>
              </a:rPr>
              <a:t>It is estimated that </a:t>
            </a:r>
            <a:r>
              <a:rPr lang="en-US" altLang="en-US" sz="2000">
                <a:solidFill>
                  <a:srgbClr val="C00000"/>
                </a:solidFill>
                <a:latin typeface="Calibri" pitchFamily="34" charset="0"/>
              </a:rPr>
              <a:t>over 3,000 people </a:t>
            </a:r>
            <a:r>
              <a:rPr lang="en-US" altLang="en-US" sz="2000">
                <a:latin typeface="Calibri" pitchFamily="34" charset="0"/>
              </a:rPr>
              <a:t>suffered various deformities, </a:t>
            </a:r>
            <a:r>
              <a:rPr lang="en-US" altLang="en-US" sz="2000">
                <a:solidFill>
                  <a:srgbClr val="C00000"/>
                </a:solidFill>
                <a:latin typeface="Calibri" pitchFamily="34" charset="0"/>
              </a:rPr>
              <a:t>severe mercury poisoning </a:t>
            </a:r>
            <a:r>
              <a:rPr lang="en-US" altLang="en-US" sz="2000">
                <a:latin typeface="Calibri" pitchFamily="34" charset="0"/>
              </a:rPr>
              <a:t>symptoms or death from what became known as </a:t>
            </a:r>
            <a:r>
              <a:rPr lang="en-US" altLang="en-US" sz="2000">
                <a:solidFill>
                  <a:srgbClr val="C00000"/>
                </a:solidFill>
                <a:latin typeface="Calibri" pitchFamily="34" charset="0"/>
              </a:rPr>
              <a:t>Minamata disease. </a:t>
            </a:r>
            <a:r>
              <a:rPr lang="en-US" altLang="en-US" sz="2000">
                <a:latin typeface="Calibri" pitchFamily="34" charset="0"/>
              </a:rPr>
              <a:t>is a medical specialty dealing with </a:t>
            </a:r>
            <a:r>
              <a:rPr lang="en-US" altLang="en-US" sz="2000" b="1" u="sng">
                <a:latin typeface="Calibri" pitchFamily="34" charset="0"/>
              </a:rPr>
              <a:t>disorders of the nervous system</a:t>
            </a:r>
            <a:r>
              <a:rPr lang="en-US" altLang="en-US" sz="2000">
                <a:latin typeface="Calibri" pitchFamily="34" charset="0"/>
              </a:rPr>
              <a:t>.</a:t>
            </a:r>
            <a:endParaRPr lang="en-US" altLang="en-US" sz="2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nerdsnook.com/130-189-large/large-inhalation-hazard-pla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6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2B37-2329-4644-90C4-9D70745C9D0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1371600" y="1066800"/>
            <a:ext cx="624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</a:rPr>
              <a:t>Heavy metal exposure occurs through three primary routes: </a:t>
            </a:r>
            <a:endParaRPr lang="en-US" altLang="en-US" sz="2800"/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447800" y="2101850"/>
            <a:ext cx="6248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Inhalation.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Common examples include workers scraping or sanding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lead paint </a:t>
            </a:r>
            <a:r>
              <a:rPr lang="en-US" altLang="en-US" sz="2400">
                <a:latin typeface="Times New Roman" pitchFamily="18" charset="0"/>
              </a:rPr>
              <a:t>and workers in factories where heavy metals are melted and processed. </a:t>
            </a:r>
          </a:p>
          <a:p>
            <a:pPr algn="justLow">
              <a:buFont typeface="Calibri" pitchFamily="34" charset="0"/>
              <a:buAutoNum type="alphaLcParenR"/>
            </a:pPr>
            <a:endParaRPr lang="en-US" altLang="en-US" sz="2400">
              <a:latin typeface="Times New Roman" pitchFamily="18" charset="0"/>
            </a:endParaRPr>
          </a:p>
          <a:p>
            <a:pPr algn="justLow"/>
            <a:r>
              <a:rPr lang="en-US" altLang="en-US" sz="2400">
                <a:latin typeface="Times New Roman" pitchFamily="18" charset="0"/>
              </a:rPr>
              <a:t>In the days before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leaded gasoline </a:t>
            </a:r>
            <a:r>
              <a:rPr lang="en-US" altLang="en-US" sz="2400">
                <a:latin typeface="Times New Roman" pitchFamily="18" charset="0"/>
              </a:rPr>
              <a:t>was banned, those living alongside heavily traveled roads faced significant exposure through tailpipe emissions. </a:t>
            </a:r>
            <a:endParaRPr lang="en-US" altLang="en-US" sz="3200"/>
          </a:p>
        </p:txBody>
      </p:sp>
      <p:pic>
        <p:nvPicPr>
          <p:cNvPr id="22534" name="Picture 6" descr="http://images.suite101.com/2070372_com_pol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1333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ttp://cache-images.pronto.com/thumb2.php?src=http%3A%2F%2Fimages.pronto.com%2Fimages%2Fproduction%2Fproducts%2F84%2F67%2Fshld964cde24159b3315e50b2a1057c9-1285311162_600x600.jpg&amp;wmax=225&amp;hmax=225&amp;quality=80&amp;bgcol=FFFFF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4/3/2011</a:t>
            </a:r>
            <a:r>
              <a:rPr lang="ar-EG" smtClean="0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6679D-7D92-4D02-A150-E4F30C1DDC7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1524000" y="1524000"/>
            <a:ext cx="6096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Ingestion.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The leading cause of lead poisoning in children is eating old paint chips. </a:t>
            </a:r>
          </a:p>
          <a:p>
            <a:pPr algn="justLow"/>
            <a:endParaRPr lang="en-US" altLang="en-US" sz="2800">
              <a:latin typeface="Times New Roman" pitchFamily="18" charset="0"/>
            </a:endParaRPr>
          </a:p>
          <a:p>
            <a:r>
              <a:rPr lang="en-US" altLang="en-US" sz="2800">
                <a:latin typeface="Times New Roman" pitchFamily="18" charset="0"/>
              </a:rPr>
              <a:t>A major source of elevated mercury levels in humans comes from eating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contaminated fish</a:t>
            </a:r>
            <a:r>
              <a:rPr lang="en-US" altLang="en-US" sz="2800">
                <a:latin typeface="Times New Roman" pitchFamily="18" charset="0"/>
              </a:rPr>
              <a:t>. And people can drink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arsenic from wells </a:t>
            </a:r>
            <a:r>
              <a:rPr lang="en-US" altLang="en-US" sz="2800">
                <a:latin typeface="Times New Roman" pitchFamily="18" charset="0"/>
              </a:rPr>
              <a:t>contaminated by arsenic-containing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</a:rPr>
              <a:t>pesticides.</a:t>
            </a:r>
            <a:r>
              <a:rPr lang="en-US" altLang="en-US" sz="2800">
                <a:latin typeface="Times New Roman" pitchFamily="18" charset="0"/>
              </a:rPr>
              <a:t> </a:t>
            </a:r>
            <a:endParaRPr lang="en-US" altLang="en-US" sz="2800"/>
          </a:p>
        </p:txBody>
      </p:sp>
      <p:pic>
        <p:nvPicPr>
          <p:cNvPr id="23558" name="Picture 5" descr="http://img3.allvoices.com/thumbs/event/609/480/66244919-sushi-ch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8333" r="21182"/>
          <a:stretch>
            <a:fillRect/>
          </a:stretch>
        </p:blipFill>
        <p:spPr bwMode="auto">
          <a:xfrm>
            <a:off x="7467600" y="3733800"/>
            <a:ext cx="13446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http://www.cromwellburnsinhell.com/wp-content/uploads/2010/05/oil-covered-fish-300x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182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" descr="http://www.istockphoto.com/file_thumbview_approve/14311452/1/14311452-contaminated-fis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1047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4/3/2011</a:t>
            </a:r>
            <a:r>
              <a:rPr lang="ar-EG" smtClean="0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1785-556B-434C-8E94-79FD676E0E0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1295400" y="1676400"/>
            <a:ext cx="403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Skin absorption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2400">
                <a:latin typeface="Times New Roman" pitchFamily="18" charset="0"/>
              </a:rPr>
              <a:t>Day to day contact with heavy metals can cause poisoning. </a:t>
            </a:r>
          </a:p>
          <a:p>
            <a:endParaRPr lang="en-US" altLang="en-US" sz="2400">
              <a:latin typeface="Times New Roman" pitchFamily="18" charset="0"/>
            </a:endParaRPr>
          </a:p>
          <a:p>
            <a:r>
              <a:rPr lang="en-US" altLang="en-US" sz="2400">
                <a:latin typeface="Times New Roman" pitchFamily="18" charset="0"/>
              </a:rPr>
              <a:t>Dermal exposure is a serious concern for workers in fields where the irrigation water contains naturally-occuring arsenic (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such as Asian rice paddies</a:t>
            </a:r>
            <a:r>
              <a:rPr lang="en-US" altLang="en-US" sz="2400">
                <a:latin typeface="Times New Roman" pitchFamily="18" charset="0"/>
              </a:rPr>
              <a:t>). </a:t>
            </a:r>
            <a:endParaRPr lang="en-US" altLang="en-US" sz="2400"/>
          </a:p>
        </p:txBody>
      </p:sp>
      <p:pic>
        <p:nvPicPr>
          <p:cNvPr id="24581" name="Picture 5" descr="http://takarapatch.com/images/s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314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http://images.travelpod.com/users/jetsettinglindz/1.1300225353.rice-paddy-wor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23622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5FE60-6522-4FCC-B3B6-56382072664E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219200" y="1143000"/>
            <a:ext cx="3919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Occupational disease: 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524000" y="19050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The term "occupational disease" refers to those illnesses caused by exposures at the workplace. </a:t>
            </a: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1371600" y="4114800"/>
            <a:ext cx="5410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should be separated, conceptually, from injuries that may also occur at workplaces due to a variety of hazards.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6" name="il_fi" descr="http://www.pulsetoday.co.uk/pictures/160xAny/d/t/l/occupational_disease_Lung_silicosis__X_ray_SPL___single_use_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831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http://www.fluidpowersafety.com/images/hand2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1771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46D63-2F21-4256-ABF0-E1F500F90DFB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0" y="1447800"/>
            <a:ext cx="5181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Occupational diseases may occur in varying </a:t>
            </a:r>
            <a:r>
              <a:rPr lang="en-US" altLang="en-US" sz="2400">
                <a:solidFill>
                  <a:srgbClr val="FF0000"/>
                </a:solidFill>
                <a:latin typeface="Calibri" pitchFamily="34" charset="0"/>
              </a:rPr>
              <a:t>time frames</a:t>
            </a:r>
            <a:r>
              <a:rPr lang="en-US" altLang="en-US" sz="2400">
                <a:latin typeface="Calibri" pitchFamily="34" charset="0"/>
              </a:rPr>
              <a:t>,</a:t>
            </a:r>
          </a:p>
          <a:p>
            <a:pPr eaLnBrk="1" hangingPunct="1"/>
            <a:endParaRPr lang="en-US" altLang="en-US" sz="2400">
              <a:latin typeface="Calibri" pitchFamily="34" charset="0"/>
            </a:endParaRPr>
          </a:p>
          <a:p>
            <a:pPr eaLnBrk="1" hangingPunct="1"/>
            <a:r>
              <a:rPr lang="en-US" altLang="en-US" sz="2400">
                <a:latin typeface="Calibri" pitchFamily="34" charset="0"/>
              </a:rPr>
              <a:t>from the instantaneous development of illness following exposure to toxic chemicals </a:t>
            </a:r>
          </a:p>
          <a:p>
            <a:pPr eaLnBrk="1" hangingPunct="1"/>
            <a:endParaRPr lang="en-US" altLang="en-US" sz="2400">
              <a:latin typeface="Calibri" pitchFamily="34" charset="0"/>
            </a:endParaRPr>
          </a:p>
          <a:p>
            <a:pPr eaLnBrk="1" hangingPunct="1"/>
            <a:r>
              <a:rPr lang="en-US" altLang="en-US" sz="2400">
                <a:latin typeface="Calibri" pitchFamily="34" charset="0"/>
              </a:rPr>
              <a:t>to decades between onset of exposure and the development of disease, as occurs with many occupationally related cancers. </a:t>
            </a:r>
          </a:p>
        </p:txBody>
      </p:sp>
      <p:pic>
        <p:nvPicPr>
          <p:cNvPr id="26628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C6764-B4CC-4E92-9745-87366F87370F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 rot="10800000" flipV="1">
            <a:off x="1295400" y="1600200"/>
            <a:ext cx="5943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instantaneous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reactions</a:t>
            </a:r>
            <a:r>
              <a:rPr lang="en-US" altLang="en-US" sz="280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exposure to chemicals such as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chlorine or ammonia gas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delay of some six to twelve hours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fumes of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aerosolized zinc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as occurs when welding on galvanized steel;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219200" y="1066800"/>
            <a:ext cx="753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Examples of varying time frames include </a:t>
            </a:r>
          </a:p>
        </p:txBody>
      </p:sp>
      <p:pic>
        <p:nvPicPr>
          <p:cNvPr id="27654" name="Picture 5" descr="http://she-fit.com/wp-content/uploads/2011/01/danger-chlo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0668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http://www.zoomcarcare.co.uk/images/uploads/Z182-A%20Primer%20aerosol%20small%20150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962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832A5-A266-420D-800D-594B30DF255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 rot="10800000" flipV="1">
            <a:off x="1066800" y="1447800"/>
            <a:ext cx="571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delay of weeks to months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lead poisoning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</p:txBody>
      </p:sp>
      <p:pic>
        <p:nvPicPr>
          <p:cNvPr id="28676" name="il_fi" descr="http://www.sciencephoto.com/images/download_wm_image.html/M325010-Lead_lines_on_gum_due_to_lead_poisoning-SPL.jpg?id=77325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787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"/>
          <p:cNvSpPr>
            <a:spLocks noChangeArrowheads="1"/>
          </p:cNvSpPr>
          <p:nvPr/>
        </p:nvSpPr>
        <p:spPr bwMode="auto">
          <a:xfrm rot="10800000" flipV="1">
            <a:off x="1143000" y="3124200"/>
            <a:ext cx="777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delay of decades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occupational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carcinogens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finding of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congenital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malformations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children whose parents may have been exposed to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hazardous materials.</a:t>
            </a:r>
            <a:endParaRPr lang="en-US" altLang="en-US" sz="28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5AF11-78F8-4AAF-989A-6D1A328E3F3C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524000" y="1143000"/>
            <a:ext cx="609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Although not all occupational exposures that cause illness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lead to death</a:t>
            </a:r>
            <a:r>
              <a:rPr lang="en-US" altLang="en-US" sz="2800">
                <a:latin typeface="Calibri" pitchFamily="34" charset="0"/>
              </a:rPr>
              <a:t>, considerable numbers of deaths each year are associated with workplace exposures. </a:t>
            </a:r>
          </a:p>
        </p:txBody>
      </p:sp>
      <p:pic>
        <p:nvPicPr>
          <p:cNvPr id="29700" name="Picture 2" descr="http://www.safetyhazmattraining.com/images/ManOn_Lad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6573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447800" y="3657600"/>
            <a:ext cx="6248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While it is relatively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easy to count deaths due to occupational injuries</a:t>
            </a:r>
            <a:r>
              <a:rPr lang="en-US" altLang="en-US" sz="2800">
                <a:latin typeface="Calibri" pitchFamily="34" charset="0"/>
              </a:rPr>
              <a:t>, it is much more difficult for delayed illnesses.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C3B79-1653-4C59-899E-BEEB1ADDF247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676400" y="3657600"/>
            <a:ext cx="7010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More than 6,200 fatal occupational injuries occur in the United States each year, with more than 40 percent associated with transportation, and most of these related to motor-vehicle  fatalities.</a:t>
            </a:r>
          </a:p>
        </p:txBody>
      </p:sp>
      <p:pic>
        <p:nvPicPr>
          <p:cNvPr id="30724" name="Picture 2" descr="http://www.janweinberg.com/page_images/construction_hir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429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643CA-2C2B-429D-ACD3-72246F6A005C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143000" y="1447800"/>
            <a:ext cx="6400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As noted above, deaths from occupational illness for most diseases are hard to enumerate. 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The only diseases for which reasonably good data exists are the pneumoconiosis, such as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asbestosis</a:t>
            </a:r>
            <a:r>
              <a:rPr lang="en-US" altLang="en-US" sz="2800">
                <a:latin typeface="Calibri" pitchFamily="34" charset="0"/>
              </a:rPr>
              <a:t>, coal-workers pneumoconiosis, and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silicosis</a:t>
            </a:r>
            <a:r>
              <a:rPr lang="en-US" altLang="en-US" sz="2800">
                <a:latin typeface="Calibri" pitchFamily="34" charset="0"/>
              </a:rPr>
              <a:t>. </a:t>
            </a:r>
          </a:p>
        </p:txBody>
      </p:sp>
      <p:pic>
        <p:nvPicPr>
          <p:cNvPr id="31748" name="Picture 3" descr="File:Anthophyllite asbestos 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781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A0ED1-AC99-48B5-BDDC-A0FFEB3FC3F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manimata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7648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4/3/2011</a:t>
            </a:r>
            <a:r>
              <a:rPr lang="ar-EG" smtClean="0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82B05-2F92-4957-9940-F50E8A45D66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" name="Asbesto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74818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B50AB-A2C8-4C3D-B39D-56426B95CD91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asbestoen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E913-E646-4982-891A-8080099A674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cilicosis al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371600"/>
            <a:ext cx="771683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85F5B-13F5-4925-8128-137066E69F9E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295400" y="1219200"/>
            <a:ext cx="708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For many other diseases, such as those from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chemical exposure</a:t>
            </a:r>
            <a:r>
              <a:rPr lang="en-US" altLang="en-US" sz="2800">
                <a:latin typeface="Calibri" pitchFamily="34" charset="0"/>
              </a:rPr>
              <a:t>,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various occupational cancers, and other problems</a:t>
            </a:r>
            <a:r>
              <a:rPr lang="en-US" altLang="en-US" sz="2800">
                <a:latin typeface="Calibri" pitchFamily="34" charset="0"/>
              </a:rPr>
              <a:t>, individual fatalities are difficult to recognize and record.</a:t>
            </a:r>
          </a:p>
        </p:txBody>
      </p:sp>
      <p:pic>
        <p:nvPicPr>
          <p:cNvPr id="35844" name="Picture 2" descr="http://www.cdc.gov/niosh/topics/cancer/images/occance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9163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http://www.bmj.com/content/313/7057/615/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3434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45C02-F0E7-49F1-A3FB-4C4918EF9DAA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828800" y="1295400"/>
            <a:ext cx="457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Among the occupational diseases most commonly reported, those relating to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repeated trauma, such as </a:t>
            </a:r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carpal tunnel syndrome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, tendonitis, and 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noise–induced hearing loss</a:t>
            </a:r>
          </a:p>
        </p:txBody>
      </p:sp>
      <p:pic>
        <p:nvPicPr>
          <p:cNvPr id="36868" name="il_fi" descr="http://www.ourhealthnetwork.com/UserFiles/Image/carpaltunn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5749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l_fi" descr="http://topnews.in/health/files/MP3-play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D0209-4EF3-4E12-BB15-83A567707AE0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7891" name="Picture 2" descr="http://www.womansday.com/var/ezflow_site/storage/images/wd2/content/health/checkup-carpal-tunnel-syndrome/841170-1-eng-US/Checkup-Carpal-Tunnel-Syndrome_full_article_vert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1714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t1.gstatic.com/images?q=tbn:ANd9GcS9k8XoF2CDvxMq_u8geL32DrJ97OBY2qUk8M3xb_DtxFTjDpW9DA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38564" r="28770" b="21848"/>
          <a:stretch>
            <a:fillRect/>
          </a:stretch>
        </p:blipFill>
        <p:spPr bwMode="auto">
          <a:xfrm>
            <a:off x="1295400" y="1524000"/>
            <a:ext cx="29956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http://3.bp.blogspot.com/_iF6Z5_yaMUg/TK6Q1mqEX1I/AAAAAAAAB2I/P9aNQRIbt6g/s1600/carpal+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1828800" y="4953000"/>
            <a:ext cx="731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For those cases of carpal tunnel syndrome  with workplace absence, half needed twenty-five or more days away from 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2B49A-F4C3-4FE0-B2AA-3667F6D57402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600200" y="12192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Skin diseases represented about 13 percent of work related illnesses</a:t>
            </a:r>
            <a:r>
              <a:rPr lang="en-US" altLang="en-US" sz="2800">
                <a:latin typeface="Calibri" pitchFamily="34" charset="0"/>
              </a:rPr>
              <a:t>. 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295400" y="51054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Dermatitis, or inflammation of the skin cases required time away from work.</a:t>
            </a:r>
          </a:p>
        </p:txBody>
      </p:sp>
      <p:pic>
        <p:nvPicPr>
          <p:cNvPr id="38917" name="Picture 2" descr="http://www.3dhealthcare.org/disease_files/senseorgans/skin/urticaria/urticaria_clip_image001_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7432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4114800" y="35814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Occupational Dermatitis is often an inflammatory skin reaction caused by occupational contact factors.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A086C-420B-4DFC-9E84-B1689A2AD843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1447800" y="1295400"/>
            <a:ext cx="1585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1. Noise:</a:t>
            </a:r>
            <a:r>
              <a:rPr lang="en-US" altLang="en-US" sz="28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47800" y="3733800"/>
            <a:ext cx="5410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Noise is most obviously a problem in industries such as manufacturing and construction, it can also be an issue in a wide range of other working environments</a:t>
            </a:r>
          </a:p>
        </p:txBody>
      </p:sp>
      <p:pic>
        <p:nvPicPr>
          <p:cNvPr id="39941" name="Picture 3" descr="http://topnews.in/health/files/Workplace-N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700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DD3B0-A221-4F6C-86C0-887313E792E4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168400" y="1143000"/>
            <a:ext cx="5715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Calibri" pitchFamily="34" charset="0"/>
              </a:rPr>
              <a:t>One in five of Europe’s </a:t>
            </a:r>
            <a:r>
              <a:rPr lang="en-US" altLang="en-US" sz="2800">
                <a:latin typeface="Calibri" pitchFamily="34" charset="0"/>
              </a:rPr>
              <a:t>workers have to </a:t>
            </a:r>
            <a:r>
              <a:rPr lang="en-US" altLang="en-US" sz="2800" u="sng">
                <a:latin typeface="Calibri" pitchFamily="34" charset="0"/>
              </a:rPr>
              <a:t>raise their voices to be heard </a:t>
            </a:r>
            <a:r>
              <a:rPr lang="en-US" altLang="en-US" sz="2800">
                <a:latin typeface="Calibri" pitchFamily="34" charset="0"/>
              </a:rPr>
              <a:t>for at least half of the time that they are at work and 7% suffer from work-related hearing difficulties. 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endParaRPr lang="en-US" altLang="en-US" sz="2800">
              <a:latin typeface="Calibri" pitchFamily="34" charset="0"/>
            </a:endParaRPr>
          </a:p>
        </p:txBody>
      </p:sp>
      <p:pic>
        <p:nvPicPr>
          <p:cNvPr id="40964" name="il_fi" descr="http://blog.rgaenv.com/wp-content/uploads/2011/02/Post-6-yelling_to_wor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143000"/>
            <a:ext cx="226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168400" y="50292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Noise induced hearing loss is the most common reported occupational disease in the EU.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860A3-4569-457A-8CF6-B141EDF1D9C0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914400" y="1231900"/>
            <a:ext cx="2398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66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noise?</a:t>
            </a:r>
            <a:endParaRPr lang="en-US" altLang="en-US" sz="280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41988" name="il_fi" descr="http://www.noise-vibration-acoustics.com/images/run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1908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1066800" y="1828800"/>
            <a:ext cx="693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Noise is an unwanted sound; </a:t>
            </a:r>
          </a:p>
          <a:p>
            <a:pPr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its intensity (‘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loudness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’)</a:t>
            </a:r>
            <a:r>
              <a:rPr lang="en-US" altLang="en-US" sz="280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measured in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decibels (dB).</a:t>
            </a:r>
            <a:r>
              <a:rPr lang="en-US" altLang="en-US" sz="28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143000" y="43434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The decibel scale is logarithmic, so a three-decibel increase in the sound level already represents a doubling of the noise intensity.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6B5DF-D289-4629-9E61-F8DBFD84F26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371600" y="1600200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December 3, 1984: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Bhopal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disaster in India is the largest industrial disaster on record.. 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8" name="Picture 3" descr="http://topnews.in/law/files/bhopal-gas-dis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32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143000" y="43434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faulty tank containing poisonous </a:t>
            </a:r>
            <a:r>
              <a:rPr lang="en-US" altLang="en-US" sz="28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methylisocyanate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leaked at a </a:t>
            </a:r>
            <a:r>
              <a:rPr lang="en-US" altLang="en-US" sz="28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Union Carbide plant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About </a:t>
            </a:r>
            <a:r>
              <a:rPr lang="en-US" altLang="en-US" sz="28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20,000</a:t>
            </a: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people died and about </a:t>
            </a:r>
            <a:r>
              <a:rPr lang="en-US" altLang="en-US" sz="28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570,000</a:t>
            </a: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suffered bodily damage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altLang="en-US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0EC95-6E34-4CB3-90A8-9312F15ACEF0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295400" y="2209800"/>
            <a:ext cx="510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For example, a normal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conversation</a:t>
            </a:r>
            <a:r>
              <a:rPr lang="en-US" altLang="en-US" sz="2800">
                <a:latin typeface="Calibri" pitchFamily="34" charset="0"/>
              </a:rPr>
              <a:t> may be about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65</a:t>
            </a:r>
            <a:r>
              <a:rPr lang="en-US" altLang="en-US" sz="2800">
                <a:latin typeface="Calibri" pitchFamily="34" charset="0"/>
              </a:rPr>
              <a:t> dB and someone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shouting</a:t>
            </a:r>
            <a:r>
              <a:rPr lang="en-US" altLang="en-US" sz="2800">
                <a:latin typeface="Calibri" pitchFamily="34" charset="0"/>
              </a:rPr>
              <a:t> typically can be around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80</a:t>
            </a:r>
            <a:r>
              <a:rPr lang="en-US" altLang="en-US" sz="2800">
                <a:latin typeface="Calibri" pitchFamily="34" charset="0"/>
              </a:rPr>
              <a:t>dB.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The difference is only 15 dB but the shouting is 30 times as intensive</a:t>
            </a:r>
          </a:p>
        </p:txBody>
      </p:sp>
      <p:pic>
        <p:nvPicPr>
          <p:cNvPr id="43012" name="Picture 2" descr="http://www.topnews.in/health/files/Aircraft-n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524000"/>
            <a:ext cx="26860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63221-F6A6-40AE-8DE6-BF77A5945083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44035" name="Picture 2" descr="http://actrav.itcilo.org/actrav-english/telearn/osh/noise/nois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7148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143000" y="419100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duration of exposure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is also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important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To take this into account, time-weighted average sound levels are used. For workplace noise, this is usually based on an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8-hour working day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>
                <a:cs typeface="Times New Roman" pitchFamily="18" charset="0"/>
              </a:rPr>
              <a:t> 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E002F-4551-48B6-BC02-53D9D8708997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3200" y="1600200"/>
          <a:ext cx="4343400" cy="4114800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</a:tblGrid>
              <a:tr h="33753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PERMISSIBLE NOISE EXPOSURES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Duration per day, hours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Sound level dBA slow response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 1/2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1/4  or less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ttp://siri.org/graphics/Noise/Noi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72427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E2BF-88EF-43DB-AC19-FB05E2DEDA0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6084" name="Rectangle 1"/>
          <p:cNvSpPr>
            <a:spLocks noChangeArrowheads="1"/>
          </p:cNvSpPr>
          <p:nvPr/>
        </p:nvSpPr>
        <p:spPr bwMode="auto">
          <a:xfrm>
            <a:off x="838200" y="1371600"/>
            <a:ext cx="5715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716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What problems can noise cause?</a:t>
            </a:r>
            <a:endParaRPr lang="en-US" altLang="en-US" sz="2800">
              <a:cs typeface="Times New Roman" pitchFamily="18" charset="0"/>
            </a:endParaRPr>
          </a:p>
          <a:p>
            <a:endParaRPr lang="en-US" altLang="en-US" sz="2800"/>
          </a:p>
        </p:txBody>
      </p:sp>
      <p:sp>
        <p:nvSpPr>
          <p:cNvPr id="46085" name="Rectangle 2"/>
          <p:cNvSpPr>
            <a:spLocks noChangeArrowheads="1"/>
          </p:cNvSpPr>
          <p:nvPr/>
        </p:nvSpPr>
        <p:spPr bwMode="auto">
          <a:xfrm rot="10800000" flipV="1">
            <a:off x="1209675" y="2112963"/>
            <a:ext cx="490855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800"/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Increasing the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risk of accidents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masking warning signals; </a:t>
            </a:r>
            <a:endParaRPr lang="en-US" altLang="en-US" sz="28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Physiological effects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latin typeface="Times New Roman" pitchFamily="18" charset="0"/>
              </a:rPr>
              <a:t>Increase the risk of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</a:rPr>
              <a:t>hearing loss</a:t>
            </a:r>
            <a:r>
              <a:rPr lang="en-US" altLang="en-US" sz="2800">
                <a:latin typeface="Times New Roman" pitchFamily="18" charset="0"/>
              </a:rPr>
              <a:t>; </a:t>
            </a:r>
            <a:endParaRPr lang="en-US" altLang="en-US" sz="2800"/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latin typeface="Times New Roman" pitchFamily="18" charset="0"/>
              </a:rPr>
              <a:t>Being a causal factor in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</a:rPr>
              <a:t>work-related stress. </a:t>
            </a:r>
            <a:endParaRPr lang="en-US" altLang="en-US" sz="2800" u="sng">
              <a:solidFill>
                <a:srgbClr val="FF0000"/>
              </a:solidFill>
            </a:endParaRPr>
          </a:p>
        </p:txBody>
      </p:sp>
      <p:pic>
        <p:nvPicPr>
          <p:cNvPr id="46086" name="Picture 2" descr="http://actrav.itcilo.org/actrav-english/telearn/osh/noise/nois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752600"/>
            <a:ext cx="23510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FED4-20AB-4DA4-84AA-4EC28A396F90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1120775" y="1219200"/>
            <a:ext cx="3224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2716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is at risk?</a:t>
            </a:r>
            <a:endParaRPr lang="en-US" altLang="en-US" sz="320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196975" y="2667000"/>
            <a:ext cx="5562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Anyone who is exposed to noise is potentially at risk. 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The higher the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noise level</a:t>
            </a:r>
            <a:r>
              <a:rPr lang="en-US" altLang="en-US" sz="2800">
                <a:latin typeface="Calibri" pitchFamily="34" charset="0"/>
              </a:rPr>
              <a:t>, and the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longer you are exposed </a:t>
            </a:r>
            <a:r>
              <a:rPr lang="en-US" altLang="en-US" sz="2800">
                <a:latin typeface="Calibri" pitchFamily="34" charset="0"/>
              </a:rPr>
              <a:t>to it, the </a:t>
            </a:r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more risk you have </a:t>
            </a:r>
            <a:r>
              <a:rPr lang="en-US" altLang="en-US" sz="2800">
                <a:latin typeface="Calibri" pitchFamily="34" charset="0"/>
              </a:rPr>
              <a:t>of suffering harm from noise.</a:t>
            </a:r>
          </a:p>
        </p:txBody>
      </p:sp>
      <p:pic>
        <p:nvPicPr>
          <p:cNvPr id="47109" name="il_fi" descr="http://www.bksv.com/applications/occupationalhealth/~/media/Applications/OccupationalHealth/HumanVibration.ashx?mw=170&amp;bc=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447800"/>
            <a:ext cx="2613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65002-07D7-4A30-9D94-7411088DD93F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524000" y="1066800"/>
            <a:ext cx="609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Noise is being recognized as a problem in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service sectors </a:t>
            </a:r>
            <a:r>
              <a:rPr lang="en-US" altLang="en-US" sz="2800">
                <a:latin typeface="Calibri" pitchFamily="34" charset="0"/>
              </a:rPr>
              <a:t>such as </a:t>
            </a:r>
            <a:r>
              <a:rPr lang="en-US" altLang="en-US" sz="2800" u="sng">
                <a:latin typeface="Calibri" pitchFamily="34" charset="0"/>
              </a:rPr>
              <a:t>education</a:t>
            </a:r>
            <a:r>
              <a:rPr lang="en-US" altLang="en-US" sz="2800">
                <a:latin typeface="Calibri" pitchFamily="34" charset="0"/>
              </a:rPr>
              <a:t> and </a:t>
            </a:r>
            <a:r>
              <a:rPr lang="en-US" altLang="en-US" sz="2800" u="sng">
                <a:latin typeface="Calibri" pitchFamily="34" charset="0"/>
              </a:rPr>
              <a:t>healthcare</a:t>
            </a:r>
            <a:r>
              <a:rPr lang="en-US" altLang="en-US" sz="2800">
                <a:latin typeface="Calibri" pitchFamily="34" charset="0"/>
              </a:rPr>
              <a:t>, bars and </a:t>
            </a:r>
            <a:r>
              <a:rPr lang="en-US" altLang="en-US" sz="2800" u="sng">
                <a:latin typeface="Calibri" pitchFamily="34" charset="0"/>
              </a:rPr>
              <a:t>restaurants</a:t>
            </a:r>
            <a:r>
              <a:rPr lang="en-US" altLang="en-US" sz="2800">
                <a:latin typeface="Calibri" pitchFamily="34" charset="0"/>
              </a:rPr>
              <a:t>.</a:t>
            </a:r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1219200" y="5029200"/>
            <a:ext cx="7696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study of noise in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kindergartens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found some averaging noise levels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over 85dB</a:t>
            </a:r>
            <a:endParaRPr lang="en-US" altLang="en-US" sz="2800" u="sng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8133" name="Picture 3" descr="http://farm4.static.flickr.com/3381/3425993563_b706bd617b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152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EEAF-33B7-4567-BC55-DDAF169F4135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1371600" y="4419600"/>
            <a:ext cx="7239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 a performance of Swan Lake, a conductor was recorded as being exposed to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88dB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n-US" sz="2800">
              <a:solidFill>
                <a:srgbClr val="FF0000"/>
              </a:solidFill>
            </a:endParaRPr>
          </a:p>
          <a:p>
            <a:endParaRPr lang="en-US" altLang="en-US" sz="2800"/>
          </a:p>
        </p:txBody>
      </p:sp>
      <p:pic>
        <p:nvPicPr>
          <p:cNvPr id="49156" name="Picture 3" descr="http://image.guardian.co.uk/sys-images/Arts/Arts_/Pictures/2008/03/19/swanlake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2959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02A95-4BEE-480D-BE6F-3FF098646FB3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1219200" y="1600200"/>
            <a:ext cx="4648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Truck drivers can be exposed to 89dB 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0180" name="Picture 3" descr="http://www.citytowninfo.com/images/careers/320x240/heavy-truck-drivers-1-320x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1219200" y="3352800"/>
            <a:ext cx="54102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800"/>
          </a:p>
          <a:p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Noise on pig farms has been measured up to 115dB </a:t>
            </a:r>
            <a:endParaRPr lang="en-US" altLang="en-US" sz="2800"/>
          </a:p>
          <a:p>
            <a:endParaRPr lang="en-US" altLang="en-US" sz="2800"/>
          </a:p>
        </p:txBody>
      </p:sp>
      <p:pic>
        <p:nvPicPr>
          <p:cNvPr id="50182" name="Picture 6" descr="http://www.tweesap.com/wp-content/uploads/2011/04/FactorFa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089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33933-F816-4090-8AE6-D1358F70EB77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1143000" y="1284288"/>
            <a:ext cx="281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Heat Stress</a:t>
            </a:r>
            <a:endParaRPr lang="en-US" altLang="en-US" sz="32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51205" name="Picture 32" descr="Workers drinking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1447800" y="3276600"/>
            <a:ext cx="7696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 who are exposed to extreme heat or work in hot</a:t>
            </a:r>
            <a:r>
              <a:rPr lang="en-US" altLang="en-US" sz="28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environments may be at risk of heat stress.</a:t>
            </a:r>
          </a:p>
          <a:p>
            <a:pPr algn="justLow" eaLnBrk="1" hangingPunct="1"/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Exposure to extreme heat can result in occupational illnesses and injuries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8AE79-F7FE-4133-9777-4C7AFD000FC7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219200" y="1219200"/>
            <a:ext cx="4114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stress can result in</a:t>
            </a:r>
          </a:p>
          <a:p>
            <a:pPr eaLnBrk="1" hangingPunct="1"/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stroke,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exhaustion,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cramps, or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rashes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3" descr="Workers casting hot m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8085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BCCFE-B909-4501-90A3-9D1619679B3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bhop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828800"/>
            <a:ext cx="7486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7531B-0F25-4D5B-8E30-6FF6DEEB68C2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676400" y="167640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Heat can also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the risk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injuries in workers as it may result in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sweaty palms,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fogged-up safety glasses,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dizziness.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1676400" y="51816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Burns may also occur as a result of accidental contact with hot surfaces or steam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>
              <a:latin typeface="Calibri" pitchFamily="34" charset="0"/>
            </a:endParaRPr>
          </a:p>
        </p:txBody>
      </p:sp>
      <p:pic>
        <p:nvPicPr>
          <p:cNvPr id="53253" name="Picture 2" descr="http://safety.1800inet.com/images/marcom/heat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895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685800" cy="365125"/>
          </a:xfrm>
        </p:spPr>
        <p:txBody>
          <a:bodyPr/>
          <a:lstStyle/>
          <a:p>
            <a:pPr>
              <a:defRPr/>
            </a:pPr>
            <a:fld id="{AAD031F8-9729-473B-88F8-0CAECECA951B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1219200" y="1279525"/>
            <a:ext cx="457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Workers at risk </a:t>
            </a:r>
            <a:r>
              <a:rPr lang="en-US" altLang="en-US" sz="2800">
                <a:latin typeface="Calibri" pitchFamily="34" charset="0"/>
              </a:rPr>
              <a:t>of heat stress include outdoor workers and workers in hot environments such as </a:t>
            </a:r>
          </a:p>
          <a:p>
            <a:pPr eaLnBrk="1" hangingPunct="1"/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firefighters</a:t>
            </a:r>
            <a:r>
              <a:rPr lang="en-US" altLang="en-US" sz="2800">
                <a:latin typeface="Calibri" pitchFamily="34" charset="0"/>
              </a:rPr>
              <a:t>,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bakery workers, farmers, construction workers, miners, boiler room workers, factory workers, and others. </a:t>
            </a:r>
          </a:p>
        </p:txBody>
      </p:sp>
      <p:pic>
        <p:nvPicPr>
          <p:cNvPr id="54276" name="il_fi" descr="http://www.calbizcentral.com/Store/PublishingImages/Products/m/heat-stress-preven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41725"/>
            <a:ext cx="392271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 descr="http://t2.gstatic.com/images?q=tbn:ANd9GcTKejbxd3p2xTeseI_sgfqEUxclPxo6F_lkxF2xAMs3ChTG4QI5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35038"/>
            <a:ext cx="38957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75C6-272D-46C5-AC8B-E76E3879C0C0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55299" name="Picture 2" descr="http://www.growingproduce.com/articles/image/FLG/2008/August/Beat%20the%20Heat/heat_Stres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438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1371600" y="10668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Types of Heat Stress </a:t>
            </a:r>
            <a:endParaRPr lang="en-US" altLang="en-US" sz="32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1676400" y="1752600"/>
            <a:ext cx="320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>
              <a:buFont typeface="Calibri" pitchFamily="34" charset="0"/>
              <a:buAutoNum type="arabicPeriod"/>
            </a:pPr>
            <a:r>
              <a:rPr lang="en-US" altLang="en-US" sz="32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 Stroke</a:t>
            </a:r>
            <a:endParaRPr lang="en-US" altLang="en-US" sz="3200" u="sng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1600200" y="2438400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It occurs when the body becomes unable to control its temperature: 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the body's temperature rises rapidly, </a:t>
            </a:r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the sweating mechanism fails</a:t>
            </a:r>
            <a:r>
              <a:rPr lang="en-US" altLang="en-US" sz="2800">
                <a:latin typeface="Calibri" pitchFamily="34" charset="0"/>
              </a:rPr>
              <a:t>, and the body is unable to cool down.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9200" y="6492875"/>
            <a:ext cx="685800" cy="365125"/>
          </a:xfrm>
        </p:spPr>
        <p:txBody>
          <a:bodyPr/>
          <a:lstStyle/>
          <a:p>
            <a:pPr>
              <a:defRPr/>
            </a:pPr>
            <a:fld id="{FB30C057-A900-4E8B-A304-22427985B3CF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56323" name="Picture 3" descr="http://s2.hubimg.com/u/1528641_f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98725"/>
            <a:ext cx="4724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1"/>
          <p:cNvSpPr>
            <a:spLocks noChangeArrowheads="1"/>
          </p:cNvSpPr>
          <p:nvPr/>
        </p:nvSpPr>
        <p:spPr bwMode="auto">
          <a:xfrm>
            <a:off x="1295400" y="974725"/>
            <a:ext cx="632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stroke occurs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 body temperature can rise to 106 degrees Fahrenheit (  41   oC) or higher within 10 to 15 minutes.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1295400" y="3260725"/>
            <a:ext cx="396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Heat stroke can cause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permanent disability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emergency treatment is not given. </a:t>
            </a:r>
            <a:endParaRPr lang="en-US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4CE09-BF46-4071-A9E4-7FB899AFCAA3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1600200" y="1295400"/>
            <a:ext cx="5362575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heat stroke include: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/>
          </a:p>
          <a:p>
            <a:pPr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Hot, dry skin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 profuse sweating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Hallucinations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Chills </a:t>
            </a:r>
            <a:r>
              <a:rPr lang="ar-EG" altLang="en-US" sz="2000">
                <a:latin typeface="Times New Roman" pitchFamily="18" charset="0"/>
                <a:cs typeface="Times New Roman" pitchFamily="18" charset="0"/>
              </a:rPr>
              <a:t>يرتعش</a:t>
            </a:r>
            <a:endParaRPr lang="en-US" altLang="en-US" sz="28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Throbbing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headache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body temperature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Confusion/dizziness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Slurred speech </a:t>
            </a:r>
            <a:endParaRPr lang="en-US" altLang="en-US" sz="2800">
              <a:solidFill>
                <a:srgbClr val="FF0000"/>
              </a:solidFill>
            </a:endParaRPr>
          </a:p>
          <a:p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33467-CBFF-4A11-BCF7-8231A86731D2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524000" y="1219200"/>
            <a:ext cx="5867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the following steps to treat a worker with heat stroke: 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 sz="2400"/>
          </a:p>
        </p:txBody>
      </p:sp>
      <p:pic>
        <p:nvPicPr>
          <p:cNvPr id="58372" name="il_fi" descr="http://www.yourdictionary.com/images/articles/lg/1900.Heat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88448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1447800" y="3613150"/>
            <a:ext cx="7086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Call 911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notify their supervisor. </a:t>
            </a:r>
            <a:endParaRPr lang="en-US" altLang="en-US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Move the sick worker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a cool shaded area. </a:t>
            </a:r>
            <a:endParaRPr lang="en-US" altLang="en-US" sz="24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Cool the worker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using methods such as: </a:t>
            </a:r>
            <a:endParaRPr lang="en-US" altLang="en-US" sz="2400"/>
          </a:p>
          <a:p>
            <a:pPr lvl="1">
              <a:buFont typeface="Wingdings" pitchFamily="2" charset="2"/>
              <a:buChar char="Ø"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Soaking their clothes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with water. </a:t>
            </a:r>
            <a:endParaRPr lang="en-US" altLang="en-US" sz="240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Spraying,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sponging, or showering them with water. </a:t>
            </a:r>
            <a:endParaRPr lang="en-US" altLang="en-US" sz="2400"/>
          </a:p>
          <a:p>
            <a:pPr>
              <a:buFont typeface="Calibri" pitchFamily="34" charset="0"/>
              <a:buAutoNum type="arabicPeriod"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Fanning their body.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FDC19-F41F-4037-8E43-4AD466709AE6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9395" name="Rectangle 1"/>
          <p:cNvSpPr>
            <a:spLocks noChangeArrowheads="1"/>
          </p:cNvSpPr>
          <p:nvPr/>
        </p:nvSpPr>
        <p:spPr bwMode="auto">
          <a:xfrm>
            <a:off x="1752600" y="1143000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 Exhaustion </a:t>
            </a:r>
            <a:endParaRPr lang="en-US" altLang="en-US" sz="2800" u="sng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1292225" y="1600200"/>
            <a:ext cx="4648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Heat exhaustion is the body's response to an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excessive loss of the water and salt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usually through excessive sweating. </a:t>
            </a:r>
          </a:p>
          <a:p>
            <a:pPr algn="justLow" eaLnBrk="1" hangingPunct="1"/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 most prone to heat exhaustion are those that are elderly,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high blood pressure,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those working in a hot environment. </a:t>
            </a:r>
            <a:endParaRPr lang="en-US" altLang="en-US" sz="2800"/>
          </a:p>
        </p:txBody>
      </p:sp>
      <p:pic>
        <p:nvPicPr>
          <p:cNvPr id="59397" name="il_fi" descr="http://cermsafety.files.wordpress.com/2010/06/heat_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752600"/>
            <a:ext cx="3051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4D11A-0C78-4DF5-B52C-7AA87D359691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60419" name="Rectangle 1"/>
          <p:cNvSpPr>
            <a:spLocks noChangeArrowheads="1"/>
          </p:cNvSpPr>
          <p:nvPr/>
        </p:nvSpPr>
        <p:spPr bwMode="auto">
          <a:xfrm>
            <a:off x="1447800" y="1066800"/>
            <a:ext cx="56832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heat exhaustion include: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/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Heavy sweating </a:t>
            </a:r>
            <a:endParaRPr lang="en-US" altLang="en-US" sz="28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Extreme weakness or fatigue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Dizziness, confusion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Nausea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Clammy, moist skin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Pale or flushed complexion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Muscle cramps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Slightly elevated body temperature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</a:rPr>
              <a:t>Fast and shallow breathing </a:t>
            </a:r>
            <a:endParaRPr lang="en-US" altLang="en-US" sz="2800" u="sng">
              <a:solidFill>
                <a:srgbClr val="FF0000"/>
              </a:solidFill>
            </a:endParaRPr>
          </a:p>
          <a:p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E9A04-4BC5-4372-8824-5FF1B0BA8270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1295400" y="1447800"/>
            <a:ext cx="78486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 a worker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suffering from heat exhaustion with the following: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altLang="en-US" sz="2800"/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 them rest in a cool, shaded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 air-conditioned area.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Have them drink plenty of water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or other cool, nonalcoholic beverages.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Have them take a cool shower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, bath, or sponge bath. </a:t>
            </a:r>
            <a:endParaRPr lang="en-US" altLang="en-US" sz="2800"/>
          </a:p>
          <a:p>
            <a:endParaRPr lang="en-US" altLang="en-US" sz="2800"/>
          </a:p>
        </p:txBody>
      </p:sp>
      <p:pic>
        <p:nvPicPr>
          <p:cNvPr id="61444" name="il_fi" descr="http://cermsafety.files.wordpress.com/2010/06/heat_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298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2B145-B083-4149-9D2E-C4830CB9CABB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2467" name="Rectangle 1"/>
          <p:cNvSpPr>
            <a:spLocks noChangeArrowheads="1"/>
          </p:cNvSpPr>
          <p:nvPr/>
        </p:nvSpPr>
        <p:spPr bwMode="auto">
          <a:xfrm>
            <a:off x="1303338" y="2517775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Heat cramps usually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affect workers who sweat a lot during strenuous activity.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1582738" y="1143000"/>
            <a:ext cx="187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 Cramps </a:t>
            </a:r>
            <a:endParaRPr lang="en-US" altLang="en-US" sz="24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1074738" y="4343400"/>
            <a:ext cx="8091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sweating depletes the body's salt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moisture levels.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salt levels in muscles causes painful cramps.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Heat cramps may also be a symptom of heat exhaustion.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2470" name="Picture 3" descr="http://s3.hubimg.com/u/4712038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40084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7EAC-6D87-4A35-9DF9-194D056FC35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219200" y="1219200"/>
            <a:ext cx="5791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April 26, 1986: </a:t>
            </a:r>
            <a:r>
              <a:rPr lang="en-US" altLang="en-US" sz="2800" u="sng">
                <a:solidFill>
                  <a:srgbClr val="C00000"/>
                </a:solidFill>
                <a:latin typeface="Calibri" pitchFamily="34" charset="0"/>
              </a:rPr>
              <a:t>Chernobyl disaster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At the Chernobyl Nuclear Power Plant in </a:t>
            </a:r>
            <a:r>
              <a:rPr lang="en-US" altLang="en-US" sz="2800" u="sng">
                <a:solidFill>
                  <a:srgbClr val="C00000"/>
                </a:solidFill>
                <a:latin typeface="Calibri" pitchFamily="34" charset="0"/>
              </a:rPr>
              <a:t>Ukraine</a:t>
            </a:r>
            <a:r>
              <a:rPr lang="en-US" altLang="en-US" sz="2800">
                <a:latin typeface="Calibri" pitchFamily="34" charset="0"/>
              </a:rPr>
              <a:t> a test on reactor number four goes out of control, resulting in a </a:t>
            </a:r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nuclear meltdown</a:t>
            </a:r>
            <a:r>
              <a:rPr lang="en-US" altLang="en-US" sz="2800"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The ensuing steam explosion and fire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killed up to 50 people </a:t>
            </a:r>
            <a:r>
              <a:rPr lang="en-US" altLang="en-US" sz="2800">
                <a:latin typeface="Calibri" pitchFamily="34" charset="0"/>
              </a:rPr>
              <a:t>with estimates that there may be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up to 4,000 additional cancer deaths</a:t>
            </a:r>
            <a:r>
              <a:rPr lang="en-US" altLang="en-US" sz="2800">
                <a:latin typeface="Calibri" pitchFamily="34" charset="0"/>
              </a:rPr>
              <a:t> over time among the approximately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600,000 </a:t>
            </a:r>
            <a:r>
              <a:rPr lang="en-US" altLang="en-US" sz="2800" u="sng">
                <a:solidFill>
                  <a:srgbClr val="C00000"/>
                </a:solidFill>
                <a:latin typeface="Calibri" pitchFamily="34" charset="0"/>
              </a:rPr>
              <a:t>most highly exposed people</a:t>
            </a:r>
            <a:r>
              <a:rPr lang="en-US" altLang="en-US" sz="2800" u="sng">
                <a:latin typeface="Calibri" pitchFamily="34" charset="0"/>
              </a:rPr>
              <a:t>. </a:t>
            </a:r>
          </a:p>
        </p:txBody>
      </p:sp>
      <p:pic>
        <p:nvPicPr>
          <p:cNvPr id="8196" name="Picture 3" descr="Chernobyl Dis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219200"/>
            <a:ext cx="20304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65EE6-D6B8-4518-A5BE-C9CF7D765FFF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3491" name="Rectangle 1"/>
          <p:cNvSpPr>
            <a:spLocks noChangeArrowheads="1"/>
          </p:cNvSpPr>
          <p:nvPr/>
        </p:nvSpPr>
        <p:spPr bwMode="auto">
          <a:xfrm>
            <a:off x="1066800" y="1219200"/>
            <a:ext cx="807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Workers with heat cramps should: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/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Stop all activity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sit in a cool place.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Drink clear juice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or a sports beverage.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Do not return to strenuous work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for a few hours after the cramps subside because further exertion may lead to heat exhaustion or heat stroke.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Seek medical attention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if any of the following apply: </a:t>
            </a:r>
            <a:endParaRPr lang="en-US" altLang="en-US" sz="2800"/>
          </a:p>
          <a:p>
            <a:pPr lvl="1">
              <a:buFont typeface="Wingdings" pitchFamily="2" charset="2"/>
              <a:buChar char="v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The worker has heart problems.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The worker is on a low-sodium diet. </a:t>
            </a: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The cramps do not subside within one hour. </a:t>
            </a:r>
            <a:endParaRPr lang="en-US" altLang="en-US" sz="2800"/>
          </a:p>
          <a:p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78D02-B4D0-4F2F-9442-D165FA349565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4515" name="Rectangle 1"/>
          <p:cNvSpPr>
            <a:spLocks noChangeArrowheads="1"/>
          </p:cNvSpPr>
          <p:nvPr/>
        </p:nvSpPr>
        <p:spPr bwMode="auto">
          <a:xfrm>
            <a:off x="1066800" y="2362200"/>
            <a:ext cx="63246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Heat rash is a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skin irritation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caused by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excessive sweating during hot, humid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weather. </a:t>
            </a:r>
          </a:p>
          <a:p>
            <a:endParaRPr lang="en-US" altLang="en-US" sz="2400">
              <a:cs typeface="Times New Roman" pitchFamily="18" charset="0"/>
            </a:endParaRPr>
          </a:p>
          <a:p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heat rash include: 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Heat rash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looks like a red cluster of pimples or small blisters. </a:t>
            </a:r>
            <a:endParaRPr lang="en-US" altLang="en-US" sz="24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It is more likely to occur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on the neck and upper chest,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in the groin, under the breasts, and in elbow creases.</a:t>
            </a:r>
            <a:endParaRPr lang="en-US" altLang="en-US" sz="2400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1219200" y="1133475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 Rash </a:t>
            </a:r>
            <a:endParaRPr lang="en-US" altLang="en-US" sz="24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4517" name="Picture 3" descr="http://images.paraorkut.com/img/health/images/p/prickly_heat-2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9335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Heat rash takes the form of clusters of small pi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47900"/>
            <a:ext cx="1752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4/3/2011</a:t>
            </a:r>
            <a:r>
              <a:rPr lang="ar-EG" smtClean="0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66505-CFFE-4A0F-84B5-CAC73C0FD76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0" y="2209800"/>
            <a:ext cx="48768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DFD00-9AB0-4B33-AF7C-30E3BA8F5B0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chermobly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76279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76ABD-0B9F-45F8-A5D5-1FD2E8CB1ED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43000" y="9906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March 23, 2005</a:t>
            </a:r>
            <a:r>
              <a:rPr lang="en-US" altLang="en-US" sz="2800">
                <a:latin typeface="Calibri" pitchFamily="34" charset="0"/>
              </a:rPr>
              <a:t>: </a:t>
            </a:r>
          </a:p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Texas City Refinery </a:t>
            </a:r>
            <a:r>
              <a:rPr lang="en-US" altLang="en-US" sz="2800">
                <a:latin typeface="Calibri" pitchFamily="34" charset="0"/>
              </a:rPr>
              <a:t>explosion. An explosion occurred at a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British Petroleum </a:t>
            </a:r>
            <a:r>
              <a:rPr lang="en-US" altLang="en-US" sz="2800">
                <a:latin typeface="Calibri" pitchFamily="34" charset="0"/>
              </a:rPr>
              <a:t>refinery in Texas City, Texas.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876800" y="37338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April 20, 2010</a:t>
            </a:r>
            <a:r>
              <a:rPr lang="en-US" altLang="en-US" sz="2800">
                <a:latin typeface="Calibri" pitchFamily="34" charset="0"/>
              </a:rPr>
              <a:t>: Deepwater Horizon oil spill in the Gulf of Mexico</a:t>
            </a:r>
            <a:r>
              <a:rPr lang="en-US" altLang="en-US">
                <a:latin typeface="Calibri" pitchFamily="34" charset="0"/>
              </a:rPr>
              <a:t>. </a:t>
            </a:r>
          </a:p>
        </p:txBody>
      </p:sp>
      <p:pic>
        <p:nvPicPr>
          <p:cNvPr id="10245" name="Picture 5" descr="Deepwater Horizon oil spill - May 24, 2010 - with lo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3581400"/>
            <a:ext cx="31257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upload.wikimedia.org/wikipedia/en/thumb/3/30/CSB_080114_BP_death_Wideview.jpg/220px-CSB_080114_BP_death_Wid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844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1B7C5-8AAE-40D1-B867-8EE442F38C4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mexico gulf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7283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2248</Words>
  <Application>Microsoft Office PowerPoint</Application>
  <PresentationFormat>On-screen Show (4:3)</PresentationFormat>
  <Paragraphs>316</Paragraphs>
  <Slides>62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Andalus</vt:lpstr>
      <vt:lpstr>Times New Roman</vt:lpstr>
      <vt:lpstr>Times</vt:lpstr>
      <vt:lpstr>Broadway BT</vt:lpstr>
      <vt:lpstr>Wingdings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Messeiry</dc:creator>
  <cp:lastModifiedBy>Mamduh A. Elmesseiry</cp:lastModifiedBy>
  <cp:revision>69</cp:revision>
  <dcterms:created xsi:type="dcterms:W3CDTF">2011-04-03T16:52:14Z</dcterms:created>
  <dcterms:modified xsi:type="dcterms:W3CDTF">2015-02-23T06:51:04Z</dcterms:modified>
</cp:coreProperties>
</file>